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4"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52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04"/>
    <p:restoredTop sz="94718"/>
  </p:normalViewPr>
  <p:slideViewPr>
    <p:cSldViewPr snapToGrid="0" snapToObjects="1">
      <p:cViewPr varScale="1">
        <p:scale>
          <a:sx n="87" d="100"/>
          <a:sy n="87" d="100"/>
        </p:scale>
        <p:origin x="1128"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D586A-D25F-964A-A096-D29C9EE36BE9}" type="datetimeFigureOut">
              <a:rPr lang="en-US" smtClean="0"/>
              <a:t>9/7/18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2EA3D-F6F0-8148-AFA2-00D2617A89C4}" type="slidenum">
              <a:rPr lang="en-US" smtClean="0"/>
              <a:t>‹#›</a:t>
            </a:fld>
            <a:endParaRPr lang="en-US"/>
          </a:p>
        </p:txBody>
      </p:sp>
    </p:spTree>
    <p:extLst>
      <p:ext uri="{BB962C8B-B14F-4D97-AF65-F5344CB8AC3E}">
        <p14:creationId xmlns:p14="http://schemas.microsoft.com/office/powerpoint/2010/main" val="27780066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F610F96-12B3-1F40-9C56-C8E41472B479}"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DB032-1E11-2F41-8800-F7FE4653208B}" type="slidenum">
              <a:rPr lang="en-US" smtClean="0"/>
              <a:t>‹#›</a:t>
            </a:fld>
            <a:endParaRPr lang="en-US"/>
          </a:p>
        </p:txBody>
      </p:sp>
    </p:spTree>
    <p:extLst>
      <p:ext uri="{BB962C8B-B14F-4D97-AF65-F5344CB8AC3E}">
        <p14:creationId xmlns:p14="http://schemas.microsoft.com/office/powerpoint/2010/main" val="626391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610F96-12B3-1F40-9C56-C8E41472B479}"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DB032-1E11-2F41-8800-F7FE4653208B}" type="slidenum">
              <a:rPr lang="en-US" smtClean="0"/>
              <a:t>‹#›</a:t>
            </a:fld>
            <a:endParaRPr lang="en-US"/>
          </a:p>
        </p:txBody>
      </p:sp>
    </p:spTree>
    <p:extLst>
      <p:ext uri="{BB962C8B-B14F-4D97-AF65-F5344CB8AC3E}">
        <p14:creationId xmlns:p14="http://schemas.microsoft.com/office/powerpoint/2010/main" val="3480782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610F96-12B3-1F40-9C56-C8E41472B479}"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DB032-1E11-2F41-8800-F7FE4653208B}" type="slidenum">
              <a:rPr lang="en-US" smtClean="0"/>
              <a:t>‹#›</a:t>
            </a:fld>
            <a:endParaRPr lang="en-US"/>
          </a:p>
        </p:txBody>
      </p:sp>
    </p:spTree>
    <p:extLst>
      <p:ext uri="{BB962C8B-B14F-4D97-AF65-F5344CB8AC3E}">
        <p14:creationId xmlns:p14="http://schemas.microsoft.com/office/powerpoint/2010/main" val="2809927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610F96-12B3-1F40-9C56-C8E41472B479}"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DB032-1E11-2F41-8800-F7FE4653208B}" type="slidenum">
              <a:rPr lang="en-US" smtClean="0"/>
              <a:t>‹#›</a:t>
            </a:fld>
            <a:endParaRPr lang="en-US"/>
          </a:p>
        </p:txBody>
      </p:sp>
    </p:spTree>
    <p:extLst>
      <p:ext uri="{BB962C8B-B14F-4D97-AF65-F5344CB8AC3E}">
        <p14:creationId xmlns:p14="http://schemas.microsoft.com/office/powerpoint/2010/main" val="415986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610F96-12B3-1F40-9C56-C8E41472B479}" type="datetimeFigureOut">
              <a:rPr lang="en-US" smtClean="0"/>
              <a:t>9/7/18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DB032-1E11-2F41-8800-F7FE4653208B}" type="slidenum">
              <a:rPr lang="en-US" smtClean="0"/>
              <a:t>‹#›</a:t>
            </a:fld>
            <a:endParaRPr lang="en-US"/>
          </a:p>
        </p:txBody>
      </p:sp>
    </p:spTree>
    <p:extLst>
      <p:ext uri="{BB962C8B-B14F-4D97-AF65-F5344CB8AC3E}">
        <p14:creationId xmlns:p14="http://schemas.microsoft.com/office/powerpoint/2010/main" val="37275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610F96-12B3-1F40-9C56-C8E41472B479}" type="datetimeFigureOut">
              <a:rPr lang="en-US" smtClean="0"/>
              <a:t>9/7/18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DB032-1E11-2F41-8800-F7FE4653208B}" type="slidenum">
              <a:rPr lang="en-US" smtClean="0"/>
              <a:t>‹#›</a:t>
            </a:fld>
            <a:endParaRPr lang="en-US"/>
          </a:p>
        </p:txBody>
      </p:sp>
    </p:spTree>
    <p:extLst>
      <p:ext uri="{BB962C8B-B14F-4D97-AF65-F5344CB8AC3E}">
        <p14:creationId xmlns:p14="http://schemas.microsoft.com/office/powerpoint/2010/main" val="109461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610F96-12B3-1F40-9C56-C8E41472B479}" type="datetimeFigureOut">
              <a:rPr lang="en-US" smtClean="0"/>
              <a:t>9/7/18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DB032-1E11-2F41-8800-F7FE4653208B}" type="slidenum">
              <a:rPr lang="en-US" smtClean="0"/>
              <a:t>‹#›</a:t>
            </a:fld>
            <a:endParaRPr lang="en-US"/>
          </a:p>
        </p:txBody>
      </p:sp>
    </p:spTree>
    <p:extLst>
      <p:ext uri="{BB962C8B-B14F-4D97-AF65-F5344CB8AC3E}">
        <p14:creationId xmlns:p14="http://schemas.microsoft.com/office/powerpoint/2010/main" val="2407690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610F96-12B3-1F40-9C56-C8E41472B479}" type="datetimeFigureOut">
              <a:rPr lang="en-US" smtClean="0"/>
              <a:t>9/7/18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DB032-1E11-2F41-8800-F7FE4653208B}" type="slidenum">
              <a:rPr lang="en-US" smtClean="0"/>
              <a:t>‹#›</a:t>
            </a:fld>
            <a:endParaRPr lang="en-US"/>
          </a:p>
        </p:txBody>
      </p:sp>
    </p:spTree>
    <p:extLst>
      <p:ext uri="{BB962C8B-B14F-4D97-AF65-F5344CB8AC3E}">
        <p14:creationId xmlns:p14="http://schemas.microsoft.com/office/powerpoint/2010/main" val="317466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10F96-12B3-1F40-9C56-C8E41472B479}" type="datetimeFigureOut">
              <a:rPr lang="en-US" smtClean="0"/>
              <a:t>9/7/18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DB032-1E11-2F41-8800-F7FE4653208B}" type="slidenum">
              <a:rPr lang="en-US" smtClean="0"/>
              <a:t>‹#›</a:t>
            </a:fld>
            <a:endParaRPr lang="en-US"/>
          </a:p>
        </p:txBody>
      </p:sp>
    </p:spTree>
    <p:extLst>
      <p:ext uri="{BB962C8B-B14F-4D97-AF65-F5344CB8AC3E}">
        <p14:creationId xmlns:p14="http://schemas.microsoft.com/office/powerpoint/2010/main" val="39975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610F96-12B3-1F40-9C56-C8E41472B479}" type="datetimeFigureOut">
              <a:rPr lang="en-US" smtClean="0"/>
              <a:t>9/7/18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DB032-1E11-2F41-8800-F7FE4653208B}" type="slidenum">
              <a:rPr lang="en-US" smtClean="0"/>
              <a:t>‹#›</a:t>
            </a:fld>
            <a:endParaRPr lang="en-US"/>
          </a:p>
        </p:txBody>
      </p:sp>
    </p:spTree>
    <p:extLst>
      <p:ext uri="{BB962C8B-B14F-4D97-AF65-F5344CB8AC3E}">
        <p14:creationId xmlns:p14="http://schemas.microsoft.com/office/powerpoint/2010/main" val="1693138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610F96-12B3-1F40-9C56-C8E41472B479}" type="datetimeFigureOut">
              <a:rPr lang="en-US" smtClean="0"/>
              <a:t>9/7/18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DB032-1E11-2F41-8800-F7FE4653208B}" type="slidenum">
              <a:rPr lang="en-US" smtClean="0"/>
              <a:t>‹#›</a:t>
            </a:fld>
            <a:endParaRPr lang="en-US"/>
          </a:p>
        </p:txBody>
      </p:sp>
    </p:spTree>
    <p:extLst>
      <p:ext uri="{BB962C8B-B14F-4D97-AF65-F5344CB8AC3E}">
        <p14:creationId xmlns:p14="http://schemas.microsoft.com/office/powerpoint/2010/main" val="239584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10F96-12B3-1F40-9C56-C8E41472B479}" type="datetimeFigureOut">
              <a:rPr lang="en-US" smtClean="0"/>
              <a:t>9/7/18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DB032-1E11-2F41-8800-F7FE4653208B}" type="slidenum">
              <a:rPr lang="en-US" smtClean="0"/>
              <a:t>‹#›</a:t>
            </a:fld>
            <a:endParaRPr lang="en-US"/>
          </a:p>
        </p:txBody>
      </p:sp>
    </p:spTree>
    <p:extLst>
      <p:ext uri="{BB962C8B-B14F-4D97-AF65-F5344CB8AC3E}">
        <p14:creationId xmlns:p14="http://schemas.microsoft.com/office/powerpoint/2010/main" val="416958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2408"/>
            <a:ext cx="8229600" cy="1143000"/>
          </a:xfrm>
        </p:spPr>
        <p:txBody>
          <a:bodyPr>
            <a:normAutofit fontScale="90000"/>
          </a:bodyPr>
          <a:lstStyle/>
          <a:p>
            <a:pPr marL="0" indent="0"/>
            <a:r>
              <a:rPr lang="en-US" b="1" i="1" dirty="0">
                <a:latin typeface="Didot"/>
                <a:cs typeface="Didot"/>
              </a:rPr>
              <a:t>Section Two: Open Response Supreme Court Case Analysis</a:t>
            </a:r>
            <a:br>
              <a:rPr lang="en-US" dirty="0">
                <a:latin typeface="Didot"/>
                <a:cs typeface="Didot"/>
              </a:rPr>
            </a:br>
            <a:r>
              <a:rPr lang="en-US" b="1" i="1" dirty="0"/>
              <a:t> </a:t>
            </a:r>
            <a:br>
              <a:rPr lang="en-US" dirty="0"/>
            </a:br>
            <a:endParaRPr lang="en-US" dirty="0"/>
          </a:p>
        </p:txBody>
      </p:sp>
      <p:sp>
        <p:nvSpPr>
          <p:cNvPr id="3" name="Content Placeholder 2"/>
          <p:cNvSpPr>
            <a:spLocks noGrp="1"/>
          </p:cNvSpPr>
          <p:nvPr>
            <p:ph idx="1"/>
          </p:nvPr>
        </p:nvSpPr>
        <p:spPr>
          <a:xfrm>
            <a:off x="125199" y="1216418"/>
            <a:ext cx="8763931" cy="5473878"/>
          </a:xfrm>
        </p:spPr>
        <p:txBody>
          <a:bodyPr>
            <a:normAutofit fontScale="40000" lnSpcReduction="20000"/>
          </a:bodyPr>
          <a:lstStyle/>
          <a:p>
            <a:pPr marL="0" indent="0">
              <a:buNone/>
            </a:pPr>
            <a:r>
              <a:rPr lang="en-US" sz="4200" u="sng" dirty="0">
                <a:latin typeface="Didot"/>
                <a:cs typeface="Didot"/>
              </a:rPr>
              <a:t>Directions</a:t>
            </a:r>
            <a:r>
              <a:rPr lang="en-US" sz="4200" dirty="0">
                <a:latin typeface="Didot"/>
                <a:cs typeface="Didot"/>
              </a:rPr>
              <a:t>: </a:t>
            </a:r>
          </a:p>
          <a:p>
            <a:pPr marL="0" indent="0">
              <a:buNone/>
            </a:pPr>
            <a:r>
              <a:rPr lang="en-US" sz="4200" dirty="0">
                <a:latin typeface="Didot"/>
                <a:cs typeface="Didot"/>
              </a:rPr>
              <a:t> </a:t>
            </a:r>
          </a:p>
          <a:p>
            <a:pPr marL="0" indent="0">
              <a:buNone/>
            </a:pPr>
            <a:r>
              <a:rPr lang="en-US" sz="4200" dirty="0">
                <a:latin typeface="Didot"/>
                <a:cs typeface="Didot"/>
              </a:rPr>
              <a:t>The job of a Supreme Court Justice is to determine whether a law or action is permitted under the United States’ Constitution.  When making this determination, Supreme Court Justices may interpret the meaning of the Constitution using a variety of interpretive frameworks.  One such framework is called “original intent.”  The theory of original intent maintains that in interpreting a text, a court should determine what the authors of the text were intending to achieve with their legislation at the time of their writing.  They then should apply this perceived original intent to the question at hand to determine whether the law or action being questioned is in accordance with or violates the intent of the law at the time of its crafting.  For questions that deal with the constitutionality of an issue, those who subscribe to original intent use documents from the founding period to ascertain the intentions of the founders when crafting a particular Constitutional Amendment.   They then argue for the constitutionality (or not) of a given question under review in light of its perceived intention. </a:t>
            </a:r>
          </a:p>
          <a:p>
            <a:pPr marL="0" indent="0">
              <a:buNone/>
            </a:pPr>
            <a:endParaRPr lang="en-US" sz="4200" dirty="0">
              <a:latin typeface="Didot"/>
              <a:cs typeface="Didot"/>
            </a:endParaRPr>
          </a:p>
          <a:p>
            <a:pPr marL="0" indent="0">
              <a:buNone/>
            </a:pPr>
            <a:r>
              <a:rPr lang="en-US" sz="4200" dirty="0">
                <a:latin typeface="Didot"/>
                <a:cs typeface="Didot"/>
              </a:rPr>
              <a:t>Your specific task in this section of the exam is as follows:  Apply the doctrine of original intent to determine the constitutionality of the issue at hand in the case of </a:t>
            </a:r>
            <a:r>
              <a:rPr lang="en-US" sz="4200" i="1" dirty="0">
                <a:latin typeface="Didot"/>
                <a:cs typeface="Didot"/>
              </a:rPr>
              <a:t>Jones vs. Smith </a:t>
            </a:r>
            <a:r>
              <a:rPr lang="en-US" sz="4200" dirty="0">
                <a:latin typeface="Didot"/>
                <a:cs typeface="Didot"/>
              </a:rPr>
              <a:t>(1914).  Your response should offer your interpretation of the original intent of the various articles and amendments of the Constitution that are pertinent to the case.  You should craft your discussion of the original intent in light of at least two of the four themes of our course (democracy/authority; foreign policy; struggle for equality; economic history).</a:t>
            </a:r>
          </a:p>
          <a:p>
            <a:endParaRPr lang="en-US" dirty="0"/>
          </a:p>
        </p:txBody>
      </p:sp>
    </p:spTree>
    <p:extLst>
      <p:ext uri="{BB962C8B-B14F-4D97-AF65-F5344CB8AC3E}">
        <p14:creationId xmlns:p14="http://schemas.microsoft.com/office/powerpoint/2010/main" val="2521117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1268</TotalTime>
  <Words>11</Words>
  <Application>Microsoft Macintosh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Didot</vt:lpstr>
      <vt:lpstr>Office Theme</vt:lpstr>
      <vt:lpstr>Section Two: Open Response Supreme Court Case Analysis   </vt:lpstr>
    </vt:vector>
  </TitlesOfParts>
  <Company>Wellesley Public Schools</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Questions</dc:title>
  <dc:creator>WPS</dc:creator>
  <cp:lastModifiedBy>Microsoft Office User</cp:lastModifiedBy>
  <cp:revision>38</cp:revision>
  <dcterms:created xsi:type="dcterms:W3CDTF">2015-09-09T14:08:57Z</dcterms:created>
  <dcterms:modified xsi:type="dcterms:W3CDTF">2018-09-07T16:08:28Z</dcterms:modified>
</cp:coreProperties>
</file>