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83" r:id="rId2"/>
    <p:sldId id="286" r:id="rId3"/>
    <p:sldId id="257" r:id="rId4"/>
    <p:sldId id="262" r:id="rId5"/>
    <p:sldId id="263" r:id="rId6"/>
    <p:sldId id="264" r:id="rId7"/>
    <p:sldId id="270" r:id="rId8"/>
    <p:sldId id="268" r:id="rId9"/>
    <p:sldId id="271" r:id="rId10"/>
    <p:sldId id="272" r:id="rId11"/>
    <p:sldId id="273" r:id="rId12"/>
    <p:sldId id="274" r:id="rId13"/>
    <p:sldId id="275" r:id="rId14"/>
    <p:sldId id="276" r:id="rId15"/>
    <p:sldId id="279" r:id="rId16"/>
    <p:sldId id="280" r:id="rId17"/>
    <p:sldId id="269" r:id="rId18"/>
    <p:sldId id="281" r:id="rId19"/>
    <p:sldId id="282" r:id="rId20"/>
    <p:sldId id="28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4718"/>
  </p:normalViewPr>
  <p:slideViewPr>
    <p:cSldViewPr snapToGrid="0" snapToObjects="1">
      <p:cViewPr varScale="1">
        <p:scale>
          <a:sx n="87" d="100"/>
          <a:sy n="87" d="100"/>
        </p:scale>
        <p:origin x="133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6E2F41-6E94-6241-8149-72CF79CB55FC}" type="doc">
      <dgm:prSet loTypeId="urn:microsoft.com/office/officeart/2005/8/layout/default" loCatId="" qsTypeId="urn:microsoft.com/office/officeart/2005/8/quickstyle/simple4" qsCatId="simple" csTypeId="urn:microsoft.com/office/officeart/2005/8/colors/colorful1" csCatId="colorful" phldr="1"/>
      <dgm:spPr/>
      <dgm:t>
        <a:bodyPr/>
        <a:lstStyle/>
        <a:p>
          <a:endParaRPr lang="en-US"/>
        </a:p>
      </dgm:t>
    </dgm:pt>
    <dgm:pt modelId="{57025690-6B1A-0443-9DB8-8C146B24654B}">
      <dgm:prSet/>
      <dgm:spPr/>
      <dgm:t>
        <a:bodyPr/>
        <a:lstStyle/>
        <a:p>
          <a:pPr rtl="0"/>
          <a:r>
            <a:rPr lang="en-US"/>
            <a:t>The creation of the First National Bank (1790)</a:t>
          </a:r>
        </a:p>
      </dgm:t>
    </dgm:pt>
    <dgm:pt modelId="{05AF6D38-540B-5543-9BA5-9AC45E82BAAE}" type="parTrans" cxnId="{6D8BE31A-5E61-F144-876A-E8183D7D2D90}">
      <dgm:prSet/>
      <dgm:spPr/>
      <dgm:t>
        <a:bodyPr/>
        <a:lstStyle/>
        <a:p>
          <a:endParaRPr lang="en-US"/>
        </a:p>
      </dgm:t>
    </dgm:pt>
    <dgm:pt modelId="{0F7C6F9B-FDAA-EF4C-9C20-140A3385CB01}" type="sibTrans" cxnId="{6D8BE31A-5E61-F144-876A-E8183D7D2D90}">
      <dgm:prSet/>
      <dgm:spPr/>
      <dgm:t>
        <a:bodyPr/>
        <a:lstStyle/>
        <a:p>
          <a:endParaRPr lang="en-US"/>
        </a:p>
      </dgm:t>
    </dgm:pt>
    <dgm:pt modelId="{D2329287-3EB4-C245-95A8-5A8AE10CD3E8}">
      <dgm:prSet/>
      <dgm:spPr/>
      <dgm:t>
        <a:bodyPr/>
        <a:lstStyle/>
        <a:p>
          <a:pPr rtl="0"/>
          <a:r>
            <a:rPr lang="en-US"/>
            <a:t>Whiskey Rebellion (1794)</a:t>
          </a:r>
        </a:p>
      </dgm:t>
    </dgm:pt>
    <dgm:pt modelId="{77DB761E-4A2C-524C-B687-EDFC29CF8150}" type="parTrans" cxnId="{E3EA33A7-7746-E74B-967E-0EBD050208EE}">
      <dgm:prSet/>
      <dgm:spPr/>
      <dgm:t>
        <a:bodyPr/>
        <a:lstStyle/>
        <a:p>
          <a:endParaRPr lang="en-US"/>
        </a:p>
      </dgm:t>
    </dgm:pt>
    <dgm:pt modelId="{74502A61-780B-6D48-8F53-55F1C728DD91}" type="sibTrans" cxnId="{E3EA33A7-7746-E74B-967E-0EBD050208EE}">
      <dgm:prSet/>
      <dgm:spPr/>
      <dgm:t>
        <a:bodyPr/>
        <a:lstStyle/>
        <a:p>
          <a:endParaRPr lang="en-US"/>
        </a:p>
      </dgm:t>
    </dgm:pt>
    <dgm:pt modelId="{97C40828-A07F-594B-B58F-C5A681919EAB}">
      <dgm:prSet/>
      <dgm:spPr/>
      <dgm:t>
        <a:bodyPr/>
        <a:lstStyle/>
        <a:p>
          <a:pPr rtl="0"/>
          <a:r>
            <a:rPr lang="en-US"/>
            <a:t>Alien and Sedition Acts (1798)</a:t>
          </a:r>
        </a:p>
      </dgm:t>
    </dgm:pt>
    <dgm:pt modelId="{38B90D71-487D-D240-B250-C887573C5D95}" type="parTrans" cxnId="{42F9C223-7817-6A42-A8F7-F60484583FC4}">
      <dgm:prSet/>
      <dgm:spPr/>
      <dgm:t>
        <a:bodyPr/>
        <a:lstStyle/>
        <a:p>
          <a:endParaRPr lang="en-US"/>
        </a:p>
      </dgm:t>
    </dgm:pt>
    <dgm:pt modelId="{C0BA0EEF-8557-FA4E-B277-A4F352CC261A}" type="sibTrans" cxnId="{42F9C223-7817-6A42-A8F7-F60484583FC4}">
      <dgm:prSet/>
      <dgm:spPr/>
      <dgm:t>
        <a:bodyPr/>
        <a:lstStyle/>
        <a:p>
          <a:endParaRPr lang="en-US"/>
        </a:p>
      </dgm:t>
    </dgm:pt>
    <dgm:pt modelId="{5BEBE8D4-6D8E-4148-A518-80CE494CF5C7}">
      <dgm:prSet/>
      <dgm:spPr/>
      <dgm:t>
        <a:bodyPr/>
        <a:lstStyle/>
        <a:p>
          <a:pPr rtl="0"/>
          <a:r>
            <a:rPr lang="en-US"/>
            <a:t>The Marshall Court</a:t>
          </a:r>
        </a:p>
      </dgm:t>
    </dgm:pt>
    <dgm:pt modelId="{774FCCB7-34E7-FB4C-BEE7-2E1F5CAE319E}" type="parTrans" cxnId="{904FF428-2B6B-E248-A17A-1DBE54DFADB6}">
      <dgm:prSet/>
      <dgm:spPr/>
      <dgm:t>
        <a:bodyPr/>
        <a:lstStyle/>
        <a:p>
          <a:endParaRPr lang="en-US"/>
        </a:p>
      </dgm:t>
    </dgm:pt>
    <dgm:pt modelId="{AE21D98F-854C-E340-8E73-4A3FCCBEE99A}" type="sibTrans" cxnId="{904FF428-2B6B-E248-A17A-1DBE54DFADB6}">
      <dgm:prSet/>
      <dgm:spPr/>
      <dgm:t>
        <a:bodyPr/>
        <a:lstStyle/>
        <a:p>
          <a:endParaRPr lang="en-US"/>
        </a:p>
      </dgm:t>
    </dgm:pt>
    <dgm:pt modelId="{204812F1-79F0-1841-90E8-B8EA11E21DFB}">
      <dgm:prSet/>
      <dgm:spPr/>
      <dgm:t>
        <a:bodyPr/>
        <a:lstStyle/>
        <a:p>
          <a:pPr rtl="0"/>
          <a:r>
            <a:rPr lang="en-US" i="0" dirty="0"/>
            <a:t>Judicial Review</a:t>
          </a:r>
        </a:p>
      </dgm:t>
    </dgm:pt>
    <dgm:pt modelId="{06FDF662-191C-C84B-9160-B9F17BA2C43E}" type="parTrans" cxnId="{0A686A38-AC55-AA4C-9D9D-44C992D9DDEB}">
      <dgm:prSet/>
      <dgm:spPr/>
      <dgm:t>
        <a:bodyPr/>
        <a:lstStyle/>
        <a:p>
          <a:endParaRPr lang="en-US"/>
        </a:p>
      </dgm:t>
    </dgm:pt>
    <dgm:pt modelId="{5B10F4C2-DE11-ED4C-9DE0-CBF0DE14CB6C}" type="sibTrans" cxnId="{0A686A38-AC55-AA4C-9D9D-44C992D9DDEB}">
      <dgm:prSet/>
      <dgm:spPr/>
      <dgm:t>
        <a:bodyPr/>
        <a:lstStyle/>
        <a:p>
          <a:endParaRPr lang="en-US"/>
        </a:p>
      </dgm:t>
    </dgm:pt>
    <dgm:pt modelId="{2D78A185-2370-9A48-8C64-3FB44FA1B63F}">
      <dgm:prSet/>
      <dgm:spPr/>
      <dgm:t>
        <a:bodyPr/>
        <a:lstStyle/>
        <a:p>
          <a:pPr rtl="0"/>
          <a:r>
            <a:rPr lang="en-US" dirty="0"/>
            <a:t>Implied Powers Doctrine Affirmed</a:t>
          </a:r>
        </a:p>
      </dgm:t>
    </dgm:pt>
    <dgm:pt modelId="{99E3F74E-BCD9-0141-BFBF-207179B3D6CB}" type="parTrans" cxnId="{F49C6D01-E7EB-2D4C-9FBE-866B3A2CE1C3}">
      <dgm:prSet/>
      <dgm:spPr/>
      <dgm:t>
        <a:bodyPr/>
        <a:lstStyle/>
        <a:p>
          <a:endParaRPr lang="en-US"/>
        </a:p>
      </dgm:t>
    </dgm:pt>
    <dgm:pt modelId="{F4ECD349-1E55-0841-8CB2-0FC71DF828E9}" type="sibTrans" cxnId="{F49C6D01-E7EB-2D4C-9FBE-866B3A2CE1C3}">
      <dgm:prSet/>
      <dgm:spPr/>
      <dgm:t>
        <a:bodyPr/>
        <a:lstStyle/>
        <a:p>
          <a:endParaRPr lang="en-US"/>
        </a:p>
      </dgm:t>
    </dgm:pt>
    <dgm:pt modelId="{73CCC822-1758-4148-9504-172662BC6F06}">
      <dgm:prSet/>
      <dgm:spPr/>
      <dgm:t>
        <a:bodyPr/>
        <a:lstStyle/>
        <a:p>
          <a:pPr rtl="0"/>
          <a:r>
            <a:rPr lang="en-US" dirty="0"/>
            <a:t>Federal Power Supreme Over States</a:t>
          </a:r>
        </a:p>
      </dgm:t>
    </dgm:pt>
    <dgm:pt modelId="{4DF70C84-2B10-F84E-845C-341ECC888EF9}" type="parTrans" cxnId="{920A5709-968B-0F41-8984-03685728B5EA}">
      <dgm:prSet/>
      <dgm:spPr/>
      <dgm:t>
        <a:bodyPr/>
        <a:lstStyle/>
        <a:p>
          <a:endParaRPr lang="en-US"/>
        </a:p>
      </dgm:t>
    </dgm:pt>
    <dgm:pt modelId="{78F3E375-7E2E-134F-99D5-8C230028831A}" type="sibTrans" cxnId="{920A5709-968B-0F41-8984-03685728B5EA}">
      <dgm:prSet/>
      <dgm:spPr/>
      <dgm:t>
        <a:bodyPr/>
        <a:lstStyle/>
        <a:p>
          <a:endParaRPr lang="en-US"/>
        </a:p>
      </dgm:t>
    </dgm:pt>
    <dgm:pt modelId="{046C961E-2B0B-0D48-9B35-4549F678D325}" type="pres">
      <dgm:prSet presAssocID="{AE6E2F41-6E94-6241-8149-72CF79CB55FC}" presName="diagram" presStyleCnt="0">
        <dgm:presLayoutVars>
          <dgm:dir/>
          <dgm:resizeHandles val="exact"/>
        </dgm:presLayoutVars>
      </dgm:prSet>
      <dgm:spPr/>
    </dgm:pt>
    <dgm:pt modelId="{81A8430C-C645-C940-A819-7E0BCC382395}" type="pres">
      <dgm:prSet presAssocID="{57025690-6B1A-0443-9DB8-8C146B24654B}" presName="node" presStyleLbl="node1" presStyleIdx="0" presStyleCnt="4">
        <dgm:presLayoutVars>
          <dgm:bulletEnabled val="1"/>
        </dgm:presLayoutVars>
      </dgm:prSet>
      <dgm:spPr/>
    </dgm:pt>
    <dgm:pt modelId="{54D53C88-75A4-3E42-B1A5-DF2D1093FBB6}" type="pres">
      <dgm:prSet presAssocID="{0F7C6F9B-FDAA-EF4C-9C20-140A3385CB01}" presName="sibTrans" presStyleCnt="0"/>
      <dgm:spPr/>
    </dgm:pt>
    <dgm:pt modelId="{88EC530C-5F11-F147-8A41-2FA87D3B6C0C}" type="pres">
      <dgm:prSet presAssocID="{D2329287-3EB4-C245-95A8-5A8AE10CD3E8}" presName="node" presStyleLbl="node1" presStyleIdx="1" presStyleCnt="4">
        <dgm:presLayoutVars>
          <dgm:bulletEnabled val="1"/>
        </dgm:presLayoutVars>
      </dgm:prSet>
      <dgm:spPr/>
    </dgm:pt>
    <dgm:pt modelId="{991579D5-4EEA-4D42-AE9D-DCD20C8F2DCA}" type="pres">
      <dgm:prSet presAssocID="{74502A61-780B-6D48-8F53-55F1C728DD91}" presName="sibTrans" presStyleCnt="0"/>
      <dgm:spPr/>
    </dgm:pt>
    <dgm:pt modelId="{E7418388-3580-9640-882D-DBFC08F5CCCE}" type="pres">
      <dgm:prSet presAssocID="{97C40828-A07F-594B-B58F-C5A681919EAB}" presName="node" presStyleLbl="node1" presStyleIdx="2" presStyleCnt="4">
        <dgm:presLayoutVars>
          <dgm:bulletEnabled val="1"/>
        </dgm:presLayoutVars>
      </dgm:prSet>
      <dgm:spPr/>
    </dgm:pt>
    <dgm:pt modelId="{CD513CE2-838C-3041-9077-25B69670A6D7}" type="pres">
      <dgm:prSet presAssocID="{C0BA0EEF-8557-FA4E-B277-A4F352CC261A}" presName="sibTrans" presStyleCnt="0"/>
      <dgm:spPr/>
    </dgm:pt>
    <dgm:pt modelId="{5FB470B9-C154-0B4D-8A22-DD836F0E4353}" type="pres">
      <dgm:prSet presAssocID="{5BEBE8D4-6D8E-4148-A518-80CE494CF5C7}" presName="node" presStyleLbl="node1" presStyleIdx="3" presStyleCnt="4">
        <dgm:presLayoutVars>
          <dgm:bulletEnabled val="1"/>
        </dgm:presLayoutVars>
      </dgm:prSet>
      <dgm:spPr/>
    </dgm:pt>
  </dgm:ptLst>
  <dgm:cxnLst>
    <dgm:cxn modelId="{F49C6D01-E7EB-2D4C-9FBE-866B3A2CE1C3}" srcId="{5BEBE8D4-6D8E-4148-A518-80CE494CF5C7}" destId="{2D78A185-2370-9A48-8C64-3FB44FA1B63F}" srcOrd="1" destOrd="0" parTransId="{99E3F74E-BCD9-0141-BFBF-207179B3D6CB}" sibTransId="{F4ECD349-1E55-0841-8CB2-0FC71DF828E9}"/>
    <dgm:cxn modelId="{920A5709-968B-0F41-8984-03685728B5EA}" srcId="{5BEBE8D4-6D8E-4148-A518-80CE494CF5C7}" destId="{73CCC822-1758-4148-9504-172662BC6F06}" srcOrd="2" destOrd="0" parTransId="{4DF70C84-2B10-F84E-845C-341ECC888EF9}" sibTransId="{78F3E375-7E2E-134F-99D5-8C230028831A}"/>
    <dgm:cxn modelId="{6D8BE31A-5E61-F144-876A-E8183D7D2D90}" srcId="{AE6E2F41-6E94-6241-8149-72CF79CB55FC}" destId="{57025690-6B1A-0443-9DB8-8C146B24654B}" srcOrd="0" destOrd="0" parTransId="{05AF6D38-540B-5543-9BA5-9AC45E82BAAE}" sibTransId="{0F7C6F9B-FDAA-EF4C-9C20-140A3385CB01}"/>
    <dgm:cxn modelId="{42F9C223-7817-6A42-A8F7-F60484583FC4}" srcId="{AE6E2F41-6E94-6241-8149-72CF79CB55FC}" destId="{97C40828-A07F-594B-B58F-C5A681919EAB}" srcOrd="2" destOrd="0" parTransId="{38B90D71-487D-D240-B250-C887573C5D95}" sibTransId="{C0BA0EEF-8557-FA4E-B277-A4F352CC261A}"/>
    <dgm:cxn modelId="{904FF428-2B6B-E248-A17A-1DBE54DFADB6}" srcId="{AE6E2F41-6E94-6241-8149-72CF79CB55FC}" destId="{5BEBE8D4-6D8E-4148-A518-80CE494CF5C7}" srcOrd="3" destOrd="0" parTransId="{774FCCB7-34E7-FB4C-BEE7-2E1F5CAE319E}" sibTransId="{AE21D98F-854C-E340-8E73-4A3FCCBEE99A}"/>
    <dgm:cxn modelId="{0A686A38-AC55-AA4C-9D9D-44C992D9DDEB}" srcId="{5BEBE8D4-6D8E-4148-A518-80CE494CF5C7}" destId="{204812F1-79F0-1841-90E8-B8EA11E21DFB}" srcOrd="0" destOrd="0" parTransId="{06FDF662-191C-C84B-9160-B9F17BA2C43E}" sibTransId="{5B10F4C2-DE11-ED4C-9DE0-CBF0DE14CB6C}"/>
    <dgm:cxn modelId="{D2F2484D-B152-D343-BE7A-A47D31D9AFF7}" type="presOf" srcId="{5BEBE8D4-6D8E-4148-A518-80CE494CF5C7}" destId="{5FB470B9-C154-0B4D-8A22-DD836F0E4353}" srcOrd="0" destOrd="0" presId="urn:microsoft.com/office/officeart/2005/8/layout/default"/>
    <dgm:cxn modelId="{35203C77-9553-2D4B-A38A-0D6E5C7CE8C3}" type="presOf" srcId="{D2329287-3EB4-C245-95A8-5A8AE10CD3E8}" destId="{88EC530C-5F11-F147-8A41-2FA87D3B6C0C}" srcOrd="0" destOrd="0" presId="urn:microsoft.com/office/officeart/2005/8/layout/default"/>
    <dgm:cxn modelId="{E3EA33A7-7746-E74B-967E-0EBD050208EE}" srcId="{AE6E2F41-6E94-6241-8149-72CF79CB55FC}" destId="{D2329287-3EB4-C245-95A8-5A8AE10CD3E8}" srcOrd="1" destOrd="0" parTransId="{77DB761E-4A2C-524C-B687-EDFC29CF8150}" sibTransId="{74502A61-780B-6D48-8F53-55F1C728DD91}"/>
    <dgm:cxn modelId="{6C820FAB-391C-4E40-8A79-280E0160C336}" type="presOf" srcId="{97C40828-A07F-594B-B58F-C5A681919EAB}" destId="{E7418388-3580-9640-882D-DBFC08F5CCCE}" srcOrd="0" destOrd="0" presId="urn:microsoft.com/office/officeart/2005/8/layout/default"/>
    <dgm:cxn modelId="{2AD1B9B3-E66E-7048-AC2F-EDD0B22B884B}" type="presOf" srcId="{2D78A185-2370-9A48-8C64-3FB44FA1B63F}" destId="{5FB470B9-C154-0B4D-8A22-DD836F0E4353}" srcOrd="0" destOrd="2" presId="urn:microsoft.com/office/officeart/2005/8/layout/default"/>
    <dgm:cxn modelId="{E189B7C4-F60B-C941-9C6B-04399277185A}" type="presOf" srcId="{57025690-6B1A-0443-9DB8-8C146B24654B}" destId="{81A8430C-C645-C940-A819-7E0BCC382395}" srcOrd="0" destOrd="0" presId="urn:microsoft.com/office/officeart/2005/8/layout/default"/>
    <dgm:cxn modelId="{2DBD37EA-D9FF-7546-BD55-A21CF891AC7B}" type="presOf" srcId="{204812F1-79F0-1841-90E8-B8EA11E21DFB}" destId="{5FB470B9-C154-0B4D-8A22-DD836F0E4353}" srcOrd="0" destOrd="1" presId="urn:microsoft.com/office/officeart/2005/8/layout/default"/>
    <dgm:cxn modelId="{2F7B81EF-73D5-244C-A04D-558E77C7C738}" type="presOf" srcId="{AE6E2F41-6E94-6241-8149-72CF79CB55FC}" destId="{046C961E-2B0B-0D48-9B35-4549F678D325}" srcOrd="0" destOrd="0" presId="urn:microsoft.com/office/officeart/2005/8/layout/default"/>
    <dgm:cxn modelId="{AB25D4F6-D2D3-1244-B492-879296C1E955}" type="presOf" srcId="{73CCC822-1758-4148-9504-172662BC6F06}" destId="{5FB470B9-C154-0B4D-8A22-DD836F0E4353}" srcOrd="0" destOrd="3" presId="urn:microsoft.com/office/officeart/2005/8/layout/default"/>
    <dgm:cxn modelId="{B293BE4A-7D6C-E54C-A3E7-316AE7803BC7}" type="presParOf" srcId="{046C961E-2B0B-0D48-9B35-4549F678D325}" destId="{81A8430C-C645-C940-A819-7E0BCC382395}" srcOrd="0" destOrd="0" presId="urn:microsoft.com/office/officeart/2005/8/layout/default"/>
    <dgm:cxn modelId="{9661BF7A-B53E-554F-8BDC-59EFECE2F261}" type="presParOf" srcId="{046C961E-2B0B-0D48-9B35-4549F678D325}" destId="{54D53C88-75A4-3E42-B1A5-DF2D1093FBB6}" srcOrd="1" destOrd="0" presId="urn:microsoft.com/office/officeart/2005/8/layout/default"/>
    <dgm:cxn modelId="{334C9CBF-D6B7-A247-A677-C3B087781723}" type="presParOf" srcId="{046C961E-2B0B-0D48-9B35-4549F678D325}" destId="{88EC530C-5F11-F147-8A41-2FA87D3B6C0C}" srcOrd="2" destOrd="0" presId="urn:microsoft.com/office/officeart/2005/8/layout/default"/>
    <dgm:cxn modelId="{B37362BB-996D-644F-A7ED-31FEFAE75F43}" type="presParOf" srcId="{046C961E-2B0B-0D48-9B35-4549F678D325}" destId="{991579D5-4EEA-4D42-AE9D-DCD20C8F2DCA}" srcOrd="3" destOrd="0" presId="urn:microsoft.com/office/officeart/2005/8/layout/default"/>
    <dgm:cxn modelId="{55099ABD-B51C-3641-9A14-1D766CCA0443}" type="presParOf" srcId="{046C961E-2B0B-0D48-9B35-4549F678D325}" destId="{E7418388-3580-9640-882D-DBFC08F5CCCE}" srcOrd="4" destOrd="0" presId="urn:microsoft.com/office/officeart/2005/8/layout/default"/>
    <dgm:cxn modelId="{405CFF9B-DC14-6749-AB08-AED4D0EFF1B8}" type="presParOf" srcId="{046C961E-2B0B-0D48-9B35-4549F678D325}" destId="{CD513CE2-838C-3041-9077-25B69670A6D7}" srcOrd="5" destOrd="0" presId="urn:microsoft.com/office/officeart/2005/8/layout/default"/>
    <dgm:cxn modelId="{6599B0C2-018D-4448-98D4-67A2FB499F7C}" type="presParOf" srcId="{046C961E-2B0B-0D48-9B35-4549F678D325}" destId="{5FB470B9-C154-0B4D-8A22-DD836F0E435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C85CA2-06C7-8747-B9DD-82FD3EB82D5B}" type="doc">
      <dgm:prSet loTypeId="urn:microsoft.com/office/officeart/2005/8/layout/default" loCatId="" qsTypeId="urn:microsoft.com/office/officeart/2005/8/quickstyle/simple4" qsCatId="simple" csTypeId="urn:microsoft.com/office/officeart/2005/8/colors/colorful4" csCatId="colorful" phldr="1"/>
      <dgm:spPr/>
      <dgm:t>
        <a:bodyPr/>
        <a:lstStyle/>
        <a:p>
          <a:endParaRPr lang="en-US"/>
        </a:p>
      </dgm:t>
    </dgm:pt>
    <dgm:pt modelId="{D8FD906D-8F5E-E342-8C75-F787AA217F5C}">
      <dgm:prSet custT="1"/>
      <dgm:spPr/>
      <dgm:t>
        <a:bodyPr/>
        <a:lstStyle/>
        <a:p>
          <a:pPr algn="ctr" rtl="0"/>
          <a:r>
            <a:rPr lang="en-US" sz="2400" i="0" u="sng" dirty="0"/>
            <a:t>Judicial Review</a:t>
          </a:r>
        </a:p>
        <a:p>
          <a:pPr algn="l" rtl="0"/>
          <a:r>
            <a:rPr lang="en-US" sz="2000" i="1" dirty="0"/>
            <a:t>Marbury v. Madison (1803)</a:t>
          </a:r>
        </a:p>
      </dgm:t>
    </dgm:pt>
    <dgm:pt modelId="{A1FF4BCC-8202-B246-881D-D515F1792BD0}" type="parTrans" cxnId="{55EE3192-F509-2C4E-ADAF-EDC6CA6AB8BC}">
      <dgm:prSet/>
      <dgm:spPr/>
      <dgm:t>
        <a:bodyPr/>
        <a:lstStyle/>
        <a:p>
          <a:endParaRPr lang="en-US"/>
        </a:p>
      </dgm:t>
    </dgm:pt>
    <dgm:pt modelId="{17822B75-3F6A-C64C-8963-B849B49089A3}" type="sibTrans" cxnId="{55EE3192-F509-2C4E-ADAF-EDC6CA6AB8BC}">
      <dgm:prSet/>
      <dgm:spPr/>
      <dgm:t>
        <a:bodyPr/>
        <a:lstStyle/>
        <a:p>
          <a:endParaRPr lang="en-US"/>
        </a:p>
      </dgm:t>
    </dgm:pt>
    <dgm:pt modelId="{DFAE3A50-626B-6546-AE0E-2020995F4E09}">
      <dgm:prSet custT="1"/>
      <dgm:spPr/>
      <dgm:t>
        <a:bodyPr/>
        <a:lstStyle/>
        <a:p>
          <a:pPr algn="l" rtl="0"/>
          <a:r>
            <a:rPr lang="en-US" sz="2000" dirty="0"/>
            <a:t>Established SCOTUS as the final arbiter of constitutionality (Judicial Review)</a:t>
          </a:r>
        </a:p>
      </dgm:t>
    </dgm:pt>
    <dgm:pt modelId="{BF4E82F6-4DAC-9C43-BE7A-9C182FF8F044}" type="parTrans" cxnId="{840F9C49-CAC8-9447-BEF8-7C5B5A341D4F}">
      <dgm:prSet/>
      <dgm:spPr/>
      <dgm:t>
        <a:bodyPr/>
        <a:lstStyle/>
        <a:p>
          <a:endParaRPr lang="en-US"/>
        </a:p>
      </dgm:t>
    </dgm:pt>
    <dgm:pt modelId="{72535CF2-491D-DB41-991C-C3543D6550EB}" type="sibTrans" cxnId="{840F9C49-CAC8-9447-BEF8-7C5B5A341D4F}">
      <dgm:prSet/>
      <dgm:spPr/>
      <dgm:t>
        <a:bodyPr/>
        <a:lstStyle/>
        <a:p>
          <a:endParaRPr lang="en-US"/>
        </a:p>
      </dgm:t>
    </dgm:pt>
    <dgm:pt modelId="{FA46213F-92FF-F94A-AA59-A16C4F3BB2B0}">
      <dgm:prSet custT="1"/>
      <dgm:spPr/>
      <dgm:t>
        <a:bodyPr/>
        <a:lstStyle/>
        <a:p>
          <a:pPr marL="0" algn="ctr" rtl="0"/>
          <a:r>
            <a:rPr lang="en-US" sz="2300" i="0" u="sng" dirty="0"/>
            <a:t>Implied Powers Doctrine Affirmed</a:t>
          </a:r>
        </a:p>
        <a:p>
          <a:pPr marL="0" algn="l" rtl="0"/>
          <a:r>
            <a:rPr lang="en-US" sz="2000" i="1" dirty="0"/>
            <a:t>McCulloch V. Maryland (1819)</a:t>
          </a:r>
        </a:p>
      </dgm:t>
    </dgm:pt>
    <dgm:pt modelId="{25C9E283-21EC-5E4D-A9C5-B1CAF7FAFB4F}" type="parTrans" cxnId="{2910964A-C4CC-434A-A0DA-A48AFE6B1A26}">
      <dgm:prSet/>
      <dgm:spPr/>
      <dgm:t>
        <a:bodyPr/>
        <a:lstStyle/>
        <a:p>
          <a:endParaRPr lang="en-US"/>
        </a:p>
      </dgm:t>
    </dgm:pt>
    <dgm:pt modelId="{9990E9C8-414F-C34D-B726-690A3D086994}" type="sibTrans" cxnId="{2910964A-C4CC-434A-A0DA-A48AFE6B1A26}">
      <dgm:prSet/>
      <dgm:spPr/>
      <dgm:t>
        <a:bodyPr/>
        <a:lstStyle/>
        <a:p>
          <a:endParaRPr lang="en-US"/>
        </a:p>
      </dgm:t>
    </dgm:pt>
    <dgm:pt modelId="{8D69F9E3-F56C-994A-B0A3-FAFF85C5CB54}">
      <dgm:prSet custT="1"/>
      <dgm:spPr/>
      <dgm:t>
        <a:bodyPr/>
        <a:lstStyle/>
        <a:p>
          <a:pPr marL="228600" indent="0" algn="l" rtl="0"/>
          <a:r>
            <a:rPr lang="en-US" sz="2000" dirty="0"/>
            <a:t>Confirmed Hamilton’s notion of implied powers</a:t>
          </a:r>
        </a:p>
      </dgm:t>
    </dgm:pt>
    <dgm:pt modelId="{2709D9CB-580B-964A-9F88-CC28A6DC9510}" type="parTrans" cxnId="{796038F9-F0DF-BC4A-AE64-2A33BAE99BD3}">
      <dgm:prSet/>
      <dgm:spPr/>
      <dgm:t>
        <a:bodyPr/>
        <a:lstStyle/>
        <a:p>
          <a:endParaRPr lang="en-US"/>
        </a:p>
      </dgm:t>
    </dgm:pt>
    <dgm:pt modelId="{AF62A7FE-98C7-694C-A37D-D1750BB85647}" type="sibTrans" cxnId="{796038F9-F0DF-BC4A-AE64-2A33BAE99BD3}">
      <dgm:prSet/>
      <dgm:spPr/>
      <dgm:t>
        <a:bodyPr/>
        <a:lstStyle/>
        <a:p>
          <a:endParaRPr lang="en-US"/>
        </a:p>
      </dgm:t>
    </dgm:pt>
    <dgm:pt modelId="{714A0801-3838-0843-9AD9-170B09110C88}">
      <dgm:prSet custT="1"/>
      <dgm:spPr/>
      <dgm:t>
        <a:bodyPr/>
        <a:lstStyle/>
        <a:p>
          <a:pPr marL="0" indent="0" algn="l" rtl="0">
            <a:tabLst/>
          </a:pPr>
          <a:r>
            <a:rPr lang="en-US" sz="2000" dirty="0"/>
            <a:t>Expansive understanding of federal power</a:t>
          </a:r>
        </a:p>
      </dgm:t>
    </dgm:pt>
    <dgm:pt modelId="{F0E69D6F-E2AC-6446-AFEE-C227241D35B1}" type="parTrans" cxnId="{C1422317-12D8-BA4B-8A40-DB8F251B595D}">
      <dgm:prSet/>
      <dgm:spPr/>
      <dgm:t>
        <a:bodyPr/>
        <a:lstStyle/>
        <a:p>
          <a:endParaRPr lang="en-US"/>
        </a:p>
      </dgm:t>
    </dgm:pt>
    <dgm:pt modelId="{9B28BA86-2689-BD48-ACA7-5DC8280EE2E0}" type="sibTrans" cxnId="{C1422317-12D8-BA4B-8A40-DB8F251B595D}">
      <dgm:prSet/>
      <dgm:spPr/>
      <dgm:t>
        <a:bodyPr/>
        <a:lstStyle/>
        <a:p>
          <a:endParaRPr lang="en-US"/>
        </a:p>
      </dgm:t>
    </dgm:pt>
    <dgm:pt modelId="{82F03781-470A-BD46-B49E-34DDFF706AC2}">
      <dgm:prSet custT="1"/>
      <dgm:spPr/>
      <dgm:t>
        <a:bodyPr/>
        <a:lstStyle/>
        <a:p>
          <a:pPr algn="ctr" rtl="0"/>
          <a:r>
            <a:rPr lang="en-US" sz="2400" i="0" u="sng" dirty="0"/>
            <a:t>Federal Power Supreme Over States</a:t>
          </a:r>
        </a:p>
        <a:p>
          <a:pPr algn="l" rtl="0"/>
          <a:r>
            <a:rPr lang="en-US" sz="2500" i="1" dirty="0"/>
            <a:t>Gibbons v. Ogden (1835)</a:t>
          </a:r>
        </a:p>
      </dgm:t>
    </dgm:pt>
    <dgm:pt modelId="{6FC5ADAA-145B-5544-820C-5E63B5E64D57}" type="parTrans" cxnId="{237F4DCB-B9FE-8649-AE3B-0EC4806A54BA}">
      <dgm:prSet/>
      <dgm:spPr/>
      <dgm:t>
        <a:bodyPr/>
        <a:lstStyle/>
        <a:p>
          <a:endParaRPr lang="en-US"/>
        </a:p>
      </dgm:t>
    </dgm:pt>
    <dgm:pt modelId="{254777AB-AF19-B74E-9969-017C915D2AC2}" type="sibTrans" cxnId="{237F4DCB-B9FE-8649-AE3B-0EC4806A54BA}">
      <dgm:prSet/>
      <dgm:spPr/>
      <dgm:t>
        <a:bodyPr/>
        <a:lstStyle/>
        <a:p>
          <a:endParaRPr lang="en-US"/>
        </a:p>
      </dgm:t>
    </dgm:pt>
    <dgm:pt modelId="{E10D8A2D-F888-114F-BEE1-5B6619A4BF64}">
      <dgm:prSet/>
      <dgm:spPr/>
      <dgm:t>
        <a:bodyPr/>
        <a:lstStyle/>
        <a:p>
          <a:pPr algn="l" rtl="0"/>
          <a:r>
            <a:rPr lang="en-US" sz="2000" dirty="0"/>
            <a:t>Confirmed the supremacy of federal law over state law</a:t>
          </a:r>
        </a:p>
      </dgm:t>
    </dgm:pt>
    <dgm:pt modelId="{FF8655A0-57AD-8B41-8C00-0A9AAA4E46D8}" type="parTrans" cxnId="{F1763114-EB55-0A41-ADFE-CCDEC17F783B}">
      <dgm:prSet/>
      <dgm:spPr/>
      <dgm:t>
        <a:bodyPr/>
        <a:lstStyle/>
        <a:p>
          <a:endParaRPr lang="en-US"/>
        </a:p>
      </dgm:t>
    </dgm:pt>
    <dgm:pt modelId="{1CFC76DD-E04E-C945-8517-16EF54A3B928}" type="sibTrans" cxnId="{F1763114-EB55-0A41-ADFE-CCDEC17F783B}">
      <dgm:prSet/>
      <dgm:spPr/>
      <dgm:t>
        <a:bodyPr/>
        <a:lstStyle/>
        <a:p>
          <a:endParaRPr lang="en-US"/>
        </a:p>
      </dgm:t>
    </dgm:pt>
    <dgm:pt modelId="{D0F4E710-9F89-274F-BA14-D0C7CE079E2A}" type="pres">
      <dgm:prSet presAssocID="{9AC85CA2-06C7-8747-B9DD-82FD3EB82D5B}" presName="diagram" presStyleCnt="0">
        <dgm:presLayoutVars>
          <dgm:dir/>
          <dgm:resizeHandles val="exact"/>
        </dgm:presLayoutVars>
      </dgm:prSet>
      <dgm:spPr/>
    </dgm:pt>
    <dgm:pt modelId="{F5E18CA8-CC3B-864C-AF9C-8E769DA1D3C1}" type="pres">
      <dgm:prSet presAssocID="{D8FD906D-8F5E-E342-8C75-F787AA217F5C}" presName="node" presStyleLbl="node1" presStyleIdx="0" presStyleCnt="3">
        <dgm:presLayoutVars>
          <dgm:bulletEnabled val="1"/>
        </dgm:presLayoutVars>
      </dgm:prSet>
      <dgm:spPr/>
    </dgm:pt>
    <dgm:pt modelId="{04117FF4-64D0-854F-B73E-C254B0844E7C}" type="pres">
      <dgm:prSet presAssocID="{17822B75-3F6A-C64C-8963-B849B49089A3}" presName="sibTrans" presStyleCnt="0"/>
      <dgm:spPr/>
    </dgm:pt>
    <dgm:pt modelId="{C0F2DBAB-82C0-7C48-952C-F39962548955}" type="pres">
      <dgm:prSet presAssocID="{FA46213F-92FF-F94A-AA59-A16C4F3BB2B0}" presName="node" presStyleLbl="node1" presStyleIdx="1" presStyleCnt="3" custScaleX="121019">
        <dgm:presLayoutVars>
          <dgm:bulletEnabled val="1"/>
        </dgm:presLayoutVars>
      </dgm:prSet>
      <dgm:spPr/>
    </dgm:pt>
    <dgm:pt modelId="{4693F385-210B-2D45-B087-E4544FF9BE28}" type="pres">
      <dgm:prSet presAssocID="{9990E9C8-414F-C34D-B726-690A3D086994}" presName="sibTrans" presStyleCnt="0"/>
      <dgm:spPr/>
    </dgm:pt>
    <dgm:pt modelId="{333FD528-5BA4-A249-BD0F-6324C7EC1D49}" type="pres">
      <dgm:prSet presAssocID="{82F03781-470A-BD46-B49E-34DDFF706AC2}" presName="node" presStyleLbl="node1" presStyleIdx="2" presStyleCnt="3">
        <dgm:presLayoutVars>
          <dgm:bulletEnabled val="1"/>
        </dgm:presLayoutVars>
      </dgm:prSet>
      <dgm:spPr/>
    </dgm:pt>
  </dgm:ptLst>
  <dgm:cxnLst>
    <dgm:cxn modelId="{64D59E08-8B46-344D-BF3E-7A165D3EE1EA}" type="presOf" srcId="{9AC85CA2-06C7-8747-B9DD-82FD3EB82D5B}" destId="{D0F4E710-9F89-274F-BA14-D0C7CE079E2A}" srcOrd="0" destOrd="0" presId="urn:microsoft.com/office/officeart/2005/8/layout/default"/>
    <dgm:cxn modelId="{F1763114-EB55-0A41-ADFE-CCDEC17F783B}" srcId="{82F03781-470A-BD46-B49E-34DDFF706AC2}" destId="{E10D8A2D-F888-114F-BEE1-5B6619A4BF64}" srcOrd="0" destOrd="0" parTransId="{FF8655A0-57AD-8B41-8C00-0A9AAA4E46D8}" sibTransId="{1CFC76DD-E04E-C945-8517-16EF54A3B928}"/>
    <dgm:cxn modelId="{C1422317-12D8-BA4B-8A40-DB8F251B595D}" srcId="{8D69F9E3-F56C-994A-B0A3-FAFF85C5CB54}" destId="{714A0801-3838-0843-9AD9-170B09110C88}" srcOrd="0" destOrd="0" parTransId="{F0E69D6F-E2AC-6446-AFEE-C227241D35B1}" sibTransId="{9B28BA86-2689-BD48-ACA7-5DC8280EE2E0}"/>
    <dgm:cxn modelId="{1DCF262A-BDBB-1E42-AC84-CAAB09AEC266}" type="presOf" srcId="{714A0801-3838-0843-9AD9-170B09110C88}" destId="{C0F2DBAB-82C0-7C48-952C-F39962548955}" srcOrd="0" destOrd="2" presId="urn:microsoft.com/office/officeart/2005/8/layout/default"/>
    <dgm:cxn modelId="{45EAAB34-3BAF-9A4B-9E0B-87DF16E2F7D8}" type="presOf" srcId="{D8FD906D-8F5E-E342-8C75-F787AA217F5C}" destId="{F5E18CA8-CC3B-864C-AF9C-8E769DA1D3C1}" srcOrd="0" destOrd="0" presId="urn:microsoft.com/office/officeart/2005/8/layout/default"/>
    <dgm:cxn modelId="{840F9C49-CAC8-9447-BEF8-7C5B5A341D4F}" srcId="{D8FD906D-8F5E-E342-8C75-F787AA217F5C}" destId="{DFAE3A50-626B-6546-AE0E-2020995F4E09}" srcOrd="0" destOrd="0" parTransId="{BF4E82F6-4DAC-9C43-BE7A-9C182FF8F044}" sibTransId="{72535CF2-491D-DB41-991C-C3543D6550EB}"/>
    <dgm:cxn modelId="{2910964A-C4CC-434A-A0DA-A48AFE6B1A26}" srcId="{9AC85CA2-06C7-8747-B9DD-82FD3EB82D5B}" destId="{FA46213F-92FF-F94A-AA59-A16C4F3BB2B0}" srcOrd="1" destOrd="0" parTransId="{25C9E283-21EC-5E4D-A9C5-B1CAF7FAFB4F}" sibTransId="{9990E9C8-414F-C34D-B726-690A3D086994}"/>
    <dgm:cxn modelId="{55228F78-8CC7-7449-ABE6-147A73A68229}" type="presOf" srcId="{8D69F9E3-F56C-994A-B0A3-FAFF85C5CB54}" destId="{C0F2DBAB-82C0-7C48-952C-F39962548955}" srcOrd="0" destOrd="1" presId="urn:microsoft.com/office/officeart/2005/8/layout/default"/>
    <dgm:cxn modelId="{55EE3192-F509-2C4E-ADAF-EDC6CA6AB8BC}" srcId="{9AC85CA2-06C7-8747-B9DD-82FD3EB82D5B}" destId="{D8FD906D-8F5E-E342-8C75-F787AA217F5C}" srcOrd="0" destOrd="0" parTransId="{A1FF4BCC-8202-B246-881D-D515F1792BD0}" sibTransId="{17822B75-3F6A-C64C-8963-B849B49089A3}"/>
    <dgm:cxn modelId="{DC5F71A9-FD0F-BE46-A3A3-0B2F7785F20E}" type="presOf" srcId="{82F03781-470A-BD46-B49E-34DDFF706AC2}" destId="{333FD528-5BA4-A249-BD0F-6324C7EC1D49}" srcOrd="0" destOrd="0" presId="urn:microsoft.com/office/officeart/2005/8/layout/default"/>
    <dgm:cxn modelId="{237F4DCB-B9FE-8649-AE3B-0EC4806A54BA}" srcId="{9AC85CA2-06C7-8747-B9DD-82FD3EB82D5B}" destId="{82F03781-470A-BD46-B49E-34DDFF706AC2}" srcOrd="2" destOrd="0" parTransId="{6FC5ADAA-145B-5544-820C-5E63B5E64D57}" sibTransId="{254777AB-AF19-B74E-9969-017C915D2AC2}"/>
    <dgm:cxn modelId="{F4B5FECD-F825-8D4A-BAA3-7ED66404B874}" type="presOf" srcId="{E10D8A2D-F888-114F-BEE1-5B6619A4BF64}" destId="{333FD528-5BA4-A249-BD0F-6324C7EC1D49}" srcOrd="0" destOrd="1" presId="urn:microsoft.com/office/officeart/2005/8/layout/default"/>
    <dgm:cxn modelId="{F5D775E3-31C4-B448-BE09-AB1C41939F03}" type="presOf" srcId="{DFAE3A50-626B-6546-AE0E-2020995F4E09}" destId="{F5E18CA8-CC3B-864C-AF9C-8E769DA1D3C1}" srcOrd="0" destOrd="1" presId="urn:microsoft.com/office/officeart/2005/8/layout/default"/>
    <dgm:cxn modelId="{2B4398F5-5536-B749-BA15-34566249CD9D}" type="presOf" srcId="{FA46213F-92FF-F94A-AA59-A16C4F3BB2B0}" destId="{C0F2DBAB-82C0-7C48-952C-F39962548955}" srcOrd="0" destOrd="0" presId="urn:microsoft.com/office/officeart/2005/8/layout/default"/>
    <dgm:cxn modelId="{796038F9-F0DF-BC4A-AE64-2A33BAE99BD3}" srcId="{FA46213F-92FF-F94A-AA59-A16C4F3BB2B0}" destId="{8D69F9E3-F56C-994A-B0A3-FAFF85C5CB54}" srcOrd="0" destOrd="0" parTransId="{2709D9CB-580B-964A-9F88-CC28A6DC9510}" sibTransId="{AF62A7FE-98C7-694C-A37D-D1750BB85647}"/>
    <dgm:cxn modelId="{4F721374-5064-DC46-AB60-8FC8E149E45D}" type="presParOf" srcId="{D0F4E710-9F89-274F-BA14-D0C7CE079E2A}" destId="{F5E18CA8-CC3B-864C-AF9C-8E769DA1D3C1}" srcOrd="0" destOrd="0" presId="urn:microsoft.com/office/officeart/2005/8/layout/default"/>
    <dgm:cxn modelId="{FC0C9463-9C1E-5244-92F5-6E05B984B618}" type="presParOf" srcId="{D0F4E710-9F89-274F-BA14-D0C7CE079E2A}" destId="{04117FF4-64D0-854F-B73E-C254B0844E7C}" srcOrd="1" destOrd="0" presId="urn:microsoft.com/office/officeart/2005/8/layout/default"/>
    <dgm:cxn modelId="{837B4E74-2C23-2649-B6FD-2EECD05563EF}" type="presParOf" srcId="{D0F4E710-9F89-274F-BA14-D0C7CE079E2A}" destId="{C0F2DBAB-82C0-7C48-952C-F39962548955}" srcOrd="2" destOrd="0" presId="urn:microsoft.com/office/officeart/2005/8/layout/default"/>
    <dgm:cxn modelId="{97A7CBB2-E1C3-144B-8B94-B3BD9D2A2ECC}" type="presParOf" srcId="{D0F4E710-9F89-274F-BA14-D0C7CE079E2A}" destId="{4693F385-210B-2D45-B087-E4544FF9BE28}" srcOrd="3" destOrd="0" presId="urn:microsoft.com/office/officeart/2005/8/layout/default"/>
    <dgm:cxn modelId="{AB57DBA5-1585-F34A-AACB-C6A913ACAFC2}" type="presParOf" srcId="{D0F4E710-9F89-274F-BA14-D0C7CE079E2A}" destId="{333FD528-5BA4-A249-BD0F-6324C7EC1D49}"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2266F1-72F9-B84F-90C4-BF5B6831E3AC}" type="doc">
      <dgm:prSet loTypeId="urn:microsoft.com/office/officeart/2005/8/layout/default" loCatId="" qsTypeId="urn:microsoft.com/office/officeart/2005/8/quickstyle/simple4" qsCatId="simple" csTypeId="urn:microsoft.com/office/officeart/2005/8/colors/accent2_2" csCatId="accent2" phldr="1"/>
      <dgm:spPr/>
      <dgm:t>
        <a:bodyPr/>
        <a:lstStyle/>
        <a:p>
          <a:endParaRPr lang="en-US"/>
        </a:p>
      </dgm:t>
    </dgm:pt>
    <dgm:pt modelId="{914B2039-5A54-494E-B5C3-1B112D36F92F}">
      <dgm:prSet/>
      <dgm:spPr/>
      <dgm:t>
        <a:bodyPr/>
        <a:lstStyle/>
        <a:p>
          <a:pPr algn="ctr" rtl="0"/>
          <a:r>
            <a:rPr lang="en-US" u="sng" dirty="0"/>
            <a:t>Legislative Branch</a:t>
          </a:r>
        </a:p>
      </dgm:t>
    </dgm:pt>
    <dgm:pt modelId="{EBD4E948-EAF4-6A48-AB37-00AD22CEB6C5}" type="parTrans" cxnId="{1AC150CE-1FC6-9A42-9208-8BC58066A46F}">
      <dgm:prSet/>
      <dgm:spPr/>
      <dgm:t>
        <a:bodyPr/>
        <a:lstStyle/>
        <a:p>
          <a:endParaRPr lang="en-US"/>
        </a:p>
      </dgm:t>
    </dgm:pt>
    <dgm:pt modelId="{7B0F08DF-BC0C-304C-A7FD-E782BDABAD54}" type="sibTrans" cxnId="{1AC150CE-1FC6-9A42-9208-8BC58066A46F}">
      <dgm:prSet/>
      <dgm:spPr/>
      <dgm:t>
        <a:bodyPr/>
        <a:lstStyle/>
        <a:p>
          <a:endParaRPr lang="en-US"/>
        </a:p>
      </dgm:t>
    </dgm:pt>
    <dgm:pt modelId="{F226108A-CF8A-5A47-B2AD-2CB54C4B5D60}">
      <dgm:prSet/>
      <dgm:spPr/>
      <dgm:t>
        <a:bodyPr/>
        <a:lstStyle/>
        <a:p>
          <a:pPr algn="l" rtl="0"/>
          <a:r>
            <a:rPr lang="en-US" dirty="0"/>
            <a:t>Implied Powers Doctrine (Interpretation of the Necessary and Proper Clause) Gives Congress Lots of Power</a:t>
          </a:r>
        </a:p>
      </dgm:t>
    </dgm:pt>
    <dgm:pt modelId="{FC6CE2DA-D3D2-7746-A9C6-5D0135B2358B}" type="parTrans" cxnId="{05CC00E7-0AD1-F143-B591-C45416F4D634}">
      <dgm:prSet/>
      <dgm:spPr/>
      <dgm:t>
        <a:bodyPr/>
        <a:lstStyle/>
        <a:p>
          <a:endParaRPr lang="en-US"/>
        </a:p>
      </dgm:t>
    </dgm:pt>
    <dgm:pt modelId="{DAE595B1-A86C-2641-BD3E-2F2393A5683C}" type="sibTrans" cxnId="{05CC00E7-0AD1-F143-B591-C45416F4D634}">
      <dgm:prSet/>
      <dgm:spPr/>
      <dgm:t>
        <a:bodyPr/>
        <a:lstStyle/>
        <a:p>
          <a:endParaRPr lang="en-US"/>
        </a:p>
      </dgm:t>
    </dgm:pt>
    <dgm:pt modelId="{14E8792F-0970-3646-B4A9-10CEA6E02091}">
      <dgm:prSet/>
      <dgm:spPr/>
      <dgm:t>
        <a:bodyPr/>
        <a:lstStyle/>
        <a:p>
          <a:pPr algn="l" rtl="0"/>
          <a:r>
            <a:rPr lang="en-US"/>
            <a:t>National Bank</a:t>
          </a:r>
        </a:p>
      </dgm:t>
    </dgm:pt>
    <dgm:pt modelId="{8B77A90B-60D0-9E4B-A4A1-EA35CE734EFA}" type="parTrans" cxnId="{C355643C-28F9-C34A-A209-F25CED79D90E}">
      <dgm:prSet/>
      <dgm:spPr/>
      <dgm:t>
        <a:bodyPr/>
        <a:lstStyle/>
        <a:p>
          <a:endParaRPr lang="en-US"/>
        </a:p>
      </dgm:t>
    </dgm:pt>
    <dgm:pt modelId="{50CC2B3B-A86C-CF43-8221-87E30DAD91D8}" type="sibTrans" cxnId="{C355643C-28F9-C34A-A209-F25CED79D90E}">
      <dgm:prSet/>
      <dgm:spPr/>
      <dgm:t>
        <a:bodyPr/>
        <a:lstStyle/>
        <a:p>
          <a:endParaRPr lang="en-US"/>
        </a:p>
      </dgm:t>
    </dgm:pt>
    <dgm:pt modelId="{308FD7E6-6C15-ED4E-BF5C-14965A9057A1}">
      <dgm:prSet/>
      <dgm:spPr/>
      <dgm:t>
        <a:bodyPr/>
        <a:lstStyle/>
        <a:p>
          <a:pPr algn="l" rtl="0"/>
          <a:r>
            <a:rPr lang="en-US" i="1"/>
            <a:t>McCulloch v. Maryland</a:t>
          </a:r>
          <a:endParaRPr lang="en-US"/>
        </a:p>
      </dgm:t>
    </dgm:pt>
    <dgm:pt modelId="{3A882CF8-1C3E-004B-90C5-54F481340960}" type="parTrans" cxnId="{23F9D4B6-B4CF-F046-81C2-CD0088640ABC}">
      <dgm:prSet/>
      <dgm:spPr/>
      <dgm:t>
        <a:bodyPr/>
        <a:lstStyle/>
        <a:p>
          <a:endParaRPr lang="en-US"/>
        </a:p>
      </dgm:t>
    </dgm:pt>
    <dgm:pt modelId="{59A743C2-EAB9-7343-8E31-5F699D1FEC76}" type="sibTrans" cxnId="{23F9D4B6-B4CF-F046-81C2-CD0088640ABC}">
      <dgm:prSet/>
      <dgm:spPr/>
      <dgm:t>
        <a:bodyPr/>
        <a:lstStyle/>
        <a:p>
          <a:endParaRPr lang="en-US"/>
        </a:p>
      </dgm:t>
    </dgm:pt>
    <dgm:pt modelId="{7E2BD04F-9140-9448-94EF-00F4B24C5685}">
      <dgm:prSet/>
      <dgm:spPr/>
      <dgm:t>
        <a:bodyPr/>
        <a:lstStyle/>
        <a:p>
          <a:pPr algn="l" rtl="0"/>
          <a:r>
            <a:rPr lang="en-US"/>
            <a:t>Federal Laws supreme over State Laws</a:t>
          </a:r>
        </a:p>
      </dgm:t>
    </dgm:pt>
    <dgm:pt modelId="{8DD4A332-D1B4-E245-8543-E3DC01E70E6C}" type="parTrans" cxnId="{DBA69BC8-7872-1A4D-968B-480F16AF4871}">
      <dgm:prSet/>
      <dgm:spPr/>
      <dgm:t>
        <a:bodyPr/>
        <a:lstStyle/>
        <a:p>
          <a:endParaRPr lang="en-US"/>
        </a:p>
      </dgm:t>
    </dgm:pt>
    <dgm:pt modelId="{4CAAA2AE-33F1-244F-9AEE-DBDB029A44D5}" type="sibTrans" cxnId="{DBA69BC8-7872-1A4D-968B-480F16AF4871}">
      <dgm:prSet/>
      <dgm:spPr/>
      <dgm:t>
        <a:bodyPr/>
        <a:lstStyle/>
        <a:p>
          <a:endParaRPr lang="en-US"/>
        </a:p>
      </dgm:t>
    </dgm:pt>
    <dgm:pt modelId="{B21DC341-87F8-4F49-B094-426D11A6DAED}">
      <dgm:prSet/>
      <dgm:spPr/>
      <dgm:t>
        <a:bodyPr/>
        <a:lstStyle/>
        <a:p>
          <a:pPr algn="l" rtl="0"/>
          <a:r>
            <a:rPr lang="en-US" i="1"/>
            <a:t>Gibbons v. Ogden</a:t>
          </a:r>
          <a:endParaRPr lang="en-US"/>
        </a:p>
      </dgm:t>
    </dgm:pt>
    <dgm:pt modelId="{056CB08D-1AC5-214E-97EE-048D9AA12099}" type="parTrans" cxnId="{0E25DC71-1D1F-2143-B367-D78EF7778008}">
      <dgm:prSet/>
      <dgm:spPr/>
      <dgm:t>
        <a:bodyPr/>
        <a:lstStyle/>
        <a:p>
          <a:endParaRPr lang="en-US"/>
        </a:p>
      </dgm:t>
    </dgm:pt>
    <dgm:pt modelId="{04FF2818-BCC5-E84A-BA9C-CABE58DA8898}" type="sibTrans" cxnId="{0E25DC71-1D1F-2143-B367-D78EF7778008}">
      <dgm:prSet/>
      <dgm:spPr/>
      <dgm:t>
        <a:bodyPr/>
        <a:lstStyle/>
        <a:p>
          <a:endParaRPr lang="en-US"/>
        </a:p>
      </dgm:t>
    </dgm:pt>
    <dgm:pt modelId="{3CC4E7C9-940F-1949-9146-4AF96022779E}">
      <dgm:prSet/>
      <dgm:spPr/>
      <dgm:t>
        <a:bodyPr/>
        <a:lstStyle/>
        <a:p>
          <a:pPr algn="ctr" rtl="0"/>
          <a:r>
            <a:rPr lang="en-US" u="sng" dirty="0"/>
            <a:t>Judicial Branch</a:t>
          </a:r>
        </a:p>
      </dgm:t>
    </dgm:pt>
    <dgm:pt modelId="{E6CE88B9-5BCC-574A-B375-E45A80202BD2}" type="parTrans" cxnId="{320E2193-473E-7C42-BEC6-A0A68636DCD8}">
      <dgm:prSet/>
      <dgm:spPr/>
      <dgm:t>
        <a:bodyPr/>
        <a:lstStyle/>
        <a:p>
          <a:endParaRPr lang="en-US"/>
        </a:p>
      </dgm:t>
    </dgm:pt>
    <dgm:pt modelId="{708791EB-9475-6144-AD07-545D3A60F2AD}" type="sibTrans" cxnId="{320E2193-473E-7C42-BEC6-A0A68636DCD8}">
      <dgm:prSet/>
      <dgm:spPr/>
      <dgm:t>
        <a:bodyPr/>
        <a:lstStyle/>
        <a:p>
          <a:endParaRPr lang="en-US"/>
        </a:p>
      </dgm:t>
    </dgm:pt>
    <dgm:pt modelId="{53AE453E-B910-2547-8209-4E9CA790EDBB}">
      <dgm:prSet/>
      <dgm:spPr/>
      <dgm:t>
        <a:bodyPr/>
        <a:lstStyle/>
        <a:p>
          <a:pPr algn="l" rtl="0"/>
          <a:r>
            <a:rPr lang="en-US"/>
            <a:t>Judicial Review</a:t>
          </a:r>
        </a:p>
      </dgm:t>
    </dgm:pt>
    <dgm:pt modelId="{9AE20FE9-7EE4-E54E-949E-13CA7C650217}" type="parTrans" cxnId="{FFCB15F7-C1E4-D44B-8B93-E4F023B9637E}">
      <dgm:prSet/>
      <dgm:spPr/>
      <dgm:t>
        <a:bodyPr/>
        <a:lstStyle/>
        <a:p>
          <a:endParaRPr lang="en-US"/>
        </a:p>
      </dgm:t>
    </dgm:pt>
    <dgm:pt modelId="{7E179F93-0904-6848-860A-4174EBB69AFD}" type="sibTrans" cxnId="{FFCB15F7-C1E4-D44B-8B93-E4F023B9637E}">
      <dgm:prSet/>
      <dgm:spPr/>
      <dgm:t>
        <a:bodyPr/>
        <a:lstStyle/>
        <a:p>
          <a:endParaRPr lang="en-US"/>
        </a:p>
      </dgm:t>
    </dgm:pt>
    <dgm:pt modelId="{D422F096-F973-2249-8248-38CE45484566}">
      <dgm:prSet/>
      <dgm:spPr/>
      <dgm:t>
        <a:bodyPr/>
        <a:lstStyle/>
        <a:p>
          <a:pPr algn="l" rtl="0"/>
          <a:r>
            <a:rPr lang="en-US" i="1"/>
            <a:t>Marbury vs. Maryland</a:t>
          </a:r>
          <a:endParaRPr lang="en-US"/>
        </a:p>
      </dgm:t>
    </dgm:pt>
    <dgm:pt modelId="{54528EE6-D6B4-E84B-9808-CD2B29ED7191}" type="parTrans" cxnId="{E02E2D30-ED78-B140-9B76-CB95BA86AEFD}">
      <dgm:prSet/>
      <dgm:spPr/>
      <dgm:t>
        <a:bodyPr/>
        <a:lstStyle/>
        <a:p>
          <a:endParaRPr lang="en-US"/>
        </a:p>
      </dgm:t>
    </dgm:pt>
    <dgm:pt modelId="{AF8965C5-C0A1-6C45-ACD3-4254056C6158}" type="sibTrans" cxnId="{E02E2D30-ED78-B140-9B76-CB95BA86AEFD}">
      <dgm:prSet/>
      <dgm:spPr/>
      <dgm:t>
        <a:bodyPr/>
        <a:lstStyle/>
        <a:p>
          <a:endParaRPr lang="en-US"/>
        </a:p>
      </dgm:t>
    </dgm:pt>
    <dgm:pt modelId="{46ED4BCA-E18C-BE40-AAD2-A2E751D2609A}">
      <dgm:prSet/>
      <dgm:spPr/>
      <dgm:t>
        <a:bodyPr/>
        <a:lstStyle/>
        <a:p>
          <a:pPr algn="ctr" rtl="0"/>
          <a:r>
            <a:rPr lang="en-US" u="sng" dirty="0"/>
            <a:t>Executive Branch</a:t>
          </a:r>
        </a:p>
      </dgm:t>
    </dgm:pt>
    <dgm:pt modelId="{9238D493-02AD-9545-9054-59810EE276F2}" type="parTrans" cxnId="{2DF5BB02-D68A-5C4B-95EB-B20F5BBEBE32}">
      <dgm:prSet/>
      <dgm:spPr/>
      <dgm:t>
        <a:bodyPr/>
        <a:lstStyle/>
        <a:p>
          <a:endParaRPr lang="en-US"/>
        </a:p>
      </dgm:t>
    </dgm:pt>
    <dgm:pt modelId="{1297BB68-C926-7947-B586-9B67B0EAF297}" type="sibTrans" cxnId="{2DF5BB02-D68A-5C4B-95EB-B20F5BBEBE32}">
      <dgm:prSet/>
      <dgm:spPr/>
      <dgm:t>
        <a:bodyPr/>
        <a:lstStyle/>
        <a:p>
          <a:endParaRPr lang="en-US"/>
        </a:p>
      </dgm:t>
    </dgm:pt>
    <dgm:pt modelId="{290DDFDD-73D3-E842-8F15-17EC8F7DB4AF}">
      <dgm:prSet/>
      <dgm:spPr/>
      <dgm:t>
        <a:bodyPr/>
        <a:lstStyle/>
        <a:p>
          <a:pPr algn="l" rtl="0"/>
          <a:r>
            <a:rPr lang="en-US" dirty="0"/>
            <a:t>Presidential Powers expanded through role as Commander-in-Chief </a:t>
          </a:r>
        </a:p>
      </dgm:t>
    </dgm:pt>
    <dgm:pt modelId="{66B1FC08-970F-A44E-A960-1DCCA863A848}" type="parTrans" cxnId="{B95D237C-D60A-FF41-B3C9-8E0BD53334DD}">
      <dgm:prSet/>
      <dgm:spPr/>
      <dgm:t>
        <a:bodyPr/>
        <a:lstStyle/>
        <a:p>
          <a:endParaRPr lang="en-US"/>
        </a:p>
      </dgm:t>
    </dgm:pt>
    <dgm:pt modelId="{83C725A7-A7CF-E64C-BA31-015237A05359}" type="sibTrans" cxnId="{B95D237C-D60A-FF41-B3C9-8E0BD53334DD}">
      <dgm:prSet/>
      <dgm:spPr/>
      <dgm:t>
        <a:bodyPr/>
        <a:lstStyle/>
        <a:p>
          <a:endParaRPr lang="en-US"/>
        </a:p>
      </dgm:t>
    </dgm:pt>
    <dgm:pt modelId="{ADDEE00B-1F6C-9845-B25F-DDB3F1E6DA03}">
      <dgm:prSet/>
      <dgm:spPr/>
      <dgm:t>
        <a:bodyPr/>
        <a:lstStyle/>
        <a:p>
          <a:pPr algn="l" rtl="0"/>
          <a:r>
            <a:rPr lang="en-US" dirty="0"/>
            <a:t>Whiskey Rebellion</a:t>
          </a:r>
        </a:p>
      </dgm:t>
    </dgm:pt>
    <dgm:pt modelId="{EDEBBA3D-B066-514B-BC9B-09BE58D1558B}" type="parTrans" cxnId="{6DF8C6B5-D8D4-DF4A-9FCA-017BB1D0479D}">
      <dgm:prSet/>
      <dgm:spPr/>
      <dgm:t>
        <a:bodyPr/>
        <a:lstStyle/>
        <a:p>
          <a:endParaRPr lang="en-US"/>
        </a:p>
      </dgm:t>
    </dgm:pt>
    <dgm:pt modelId="{323A19E6-EDA0-934C-BA63-54035FC05111}" type="sibTrans" cxnId="{6DF8C6B5-D8D4-DF4A-9FCA-017BB1D0479D}">
      <dgm:prSet/>
      <dgm:spPr/>
      <dgm:t>
        <a:bodyPr/>
        <a:lstStyle/>
        <a:p>
          <a:endParaRPr lang="en-US"/>
        </a:p>
      </dgm:t>
    </dgm:pt>
    <dgm:pt modelId="{84DF11CB-8796-4844-847C-824F615045BE}">
      <dgm:prSet/>
      <dgm:spPr/>
      <dgm:t>
        <a:bodyPr/>
        <a:lstStyle/>
        <a:p>
          <a:pPr algn="l" rtl="0"/>
          <a:r>
            <a:rPr lang="en-US" dirty="0"/>
            <a:t>Alien and Sedition Acts</a:t>
          </a:r>
        </a:p>
      </dgm:t>
    </dgm:pt>
    <dgm:pt modelId="{201440F5-936E-4E4E-8D40-4A10B5D263CC}" type="parTrans" cxnId="{7CAFA950-CFAF-2547-B5C0-960C1093CA79}">
      <dgm:prSet/>
      <dgm:spPr/>
      <dgm:t>
        <a:bodyPr/>
        <a:lstStyle/>
        <a:p>
          <a:endParaRPr lang="en-US"/>
        </a:p>
      </dgm:t>
    </dgm:pt>
    <dgm:pt modelId="{220A48A5-5B50-364C-80E7-FEFCAAC74996}" type="sibTrans" cxnId="{7CAFA950-CFAF-2547-B5C0-960C1093CA79}">
      <dgm:prSet/>
      <dgm:spPr/>
      <dgm:t>
        <a:bodyPr/>
        <a:lstStyle/>
        <a:p>
          <a:endParaRPr lang="en-US"/>
        </a:p>
      </dgm:t>
    </dgm:pt>
    <dgm:pt modelId="{AC0A846E-8177-FA4D-BF50-C208160FE9BC}" type="pres">
      <dgm:prSet presAssocID="{952266F1-72F9-B84F-90C4-BF5B6831E3AC}" presName="diagram" presStyleCnt="0">
        <dgm:presLayoutVars>
          <dgm:dir/>
          <dgm:resizeHandles val="exact"/>
        </dgm:presLayoutVars>
      </dgm:prSet>
      <dgm:spPr/>
    </dgm:pt>
    <dgm:pt modelId="{523978A3-D31A-D94A-8E77-0EA9452B86E6}" type="pres">
      <dgm:prSet presAssocID="{914B2039-5A54-494E-B5C3-1B112D36F92F}" presName="node" presStyleLbl="node1" presStyleIdx="0" presStyleCnt="3">
        <dgm:presLayoutVars>
          <dgm:bulletEnabled val="1"/>
        </dgm:presLayoutVars>
      </dgm:prSet>
      <dgm:spPr/>
    </dgm:pt>
    <dgm:pt modelId="{1A99D2CE-108F-9C4D-B109-B94F4CA47D56}" type="pres">
      <dgm:prSet presAssocID="{7B0F08DF-BC0C-304C-A7FD-E782BDABAD54}" presName="sibTrans" presStyleCnt="0"/>
      <dgm:spPr/>
    </dgm:pt>
    <dgm:pt modelId="{FF0B1054-DF56-354D-8FAC-AF09245FEC30}" type="pres">
      <dgm:prSet presAssocID="{3CC4E7C9-940F-1949-9146-4AF96022779E}" presName="node" presStyleLbl="node1" presStyleIdx="1" presStyleCnt="3">
        <dgm:presLayoutVars>
          <dgm:bulletEnabled val="1"/>
        </dgm:presLayoutVars>
      </dgm:prSet>
      <dgm:spPr/>
    </dgm:pt>
    <dgm:pt modelId="{9FB4D1F8-27C4-7D49-85E0-1D5D43424295}" type="pres">
      <dgm:prSet presAssocID="{708791EB-9475-6144-AD07-545D3A60F2AD}" presName="sibTrans" presStyleCnt="0"/>
      <dgm:spPr/>
    </dgm:pt>
    <dgm:pt modelId="{9B8EC520-46F2-B144-A12B-9B3117C3FBC4}" type="pres">
      <dgm:prSet presAssocID="{46ED4BCA-E18C-BE40-AAD2-A2E751D2609A}" presName="node" presStyleLbl="node1" presStyleIdx="2" presStyleCnt="3" custLinFactNeighborX="-506" custLinFactNeighborY="69">
        <dgm:presLayoutVars>
          <dgm:bulletEnabled val="1"/>
        </dgm:presLayoutVars>
      </dgm:prSet>
      <dgm:spPr/>
    </dgm:pt>
  </dgm:ptLst>
  <dgm:cxnLst>
    <dgm:cxn modelId="{2DF5BB02-D68A-5C4B-95EB-B20F5BBEBE32}" srcId="{952266F1-72F9-B84F-90C4-BF5B6831E3AC}" destId="{46ED4BCA-E18C-BE40-AAD2-A2E751D2609A}" srcOrd="2" destOrd="0" parTransId="{9238D493-02AD-9545-9054-59810EE276F2}" sibTransId="{1297BB68-C926-7947-B586-9B67B0EAF297}"/>
    <dgm:cxn modelId="{CF80B110-51DF-DA4A-A3A7-0F5CB92B0292}" type="presOf" srcId="{308FD7E6-6C15-ED4E-BF5C-14965A9057A1}" destId="{523978A3-D31A-D94A-8E77-0EA9452B86E6}" srcOrd="0" destOrd="3" presId="urn:microsoft.com/office/officeart/2005/8/layout/default"/>
    <dgm:cxn modelId="{E02E2D30-ED78-B140-9B76-CB95BA86AEFD}" srcId="{53AE453E-B910-2547-8209-4E9CA790EDBB}" destId="{D422F096-F973-2249-8248-38CE45484566}" srcOrd="0" destOrd="0" parTransId="{54528EE6-D6B4-E84B-9808-CD2B29ED7191}" sibTransId="{AF8965C5-C0A1-6C45-ACD3-4254056C6158}"/>
    <dgm:cxn modelId="{52CADB3A-4152-7044-A044-B300DE7C68B2}" type="presOf" srcId="{ADDEE00B-1F6C-9845-B25F-DDB3F1E6DA03}" destId="{9B8EC520-46F2-B144-A12B-9B3117C3FBC4}" srcOrd="0" destOrd="2" presId="urn:microsoft.com/office/officeart/2005/8/layout/default"/>
    <dgm:cxn modelId="{C355643C-28F9-C34A-A209-F25CED79D90E}" srcId="{F226108A-CF8A-5A47-B2AD-2CB54C4B5D60}" destId="{14E8792F-0970-3646-B4A9-10CEA6E02091}" srcOrd="0" destOrd="0" parTransId="{8B77A90B-60D0-9E4B-A4A1-EA35CE734EFA}" sibTransId="{50CC2B3B-A86C-CF43-8221-87E30DAD91D8}"/>
    <dgm:cxn modelId="{8D8FAC46-27BA-8745-925E-28CA38CADC14}" type="presOf" srcId="{B21DC341-87F8-4F49-B094-426D11A6DAED}" destId="{523978A3-D31A-D94A-8E77-0EA9452B86E6}" srcOrd="0" destOrd="5" presId="urn:microsoft.com/office/officeart/2005/8/layout/default"/>
    <dgm:cxn modelId="{7CAFA950-CFAF-2547-B5C0-960C1093CA79}" srcId="{290DDFDD-73D3-E842-8F15-17EC8F7DB4AF}" destId="{84DF11CB-8796-4844-847C-824F615045BE}" srcOrd="1" destOrd="0" parTransId="{201440F5-936E-4E4E-8D40-4A10B5D263CC}" sibTransId="{220A48A5-5B50-364C-80E7-FEFCAAC74996}"/>
    <dgm:cxn modelId="{61CF4E51-5D85-4842-9655-C81D1D3CDC4A}" type="presOf" srcId="{F226108A-CF8A-5A47-B2AD-2CB54C4B5D60}" destId="{523978A3-D31A-D94A-8E77-0EA9452B86E6}" srcOrd="0" destOrd="1" presId="urn:microsoft.com/office/officeart/2005/8/layout/default"/>
    <dgm:cxn modelId="{C6530E54-EE15-4742-89EF-E826C31B63E5}" type="presOf" srcId="{290DDFDD-73D3-E842-8F15-17EC8F7DB4AF}" destId="{9B8EC520-46F2-B144-A12B-9B3117C3FBC4}" srcOrd="0" destOrd="1" presId="urn:microsoft.com/office/officeart/2005/8/layout/default"/>
    <dgm:cxn modelId="{0E25DC71-1D1F-2143-B367-D78EF7778008}" srcId="{7E2BD04F-9140-9448-94EF-00F4B24C5685}" destId="{B21DC341-87F8-4F49-B094-426D11A6DAED}" srcOrd="0" destOrd="0" parTransId="{056CB08D-1AC5-214E-97EE-048D9AA12099}" sibTransId="{04FF2818-BCC5-E84A-BA9C-CABE58DA8898}"/>
    <dgm:cxn modelId="{E2EE3A72-10FE-DF45-A6A6-71D77D79A71C}" type="presOf" srcId="{14E8792F-0970-3646-B4A9-10CEA6E02091}" destId="{523978A3-D31A-D94A-8E77-0EA9452B86E6}" srcOrd="0" destOrd="2" presId="urn:microsoft.com/office/officeart/2005/8/layout/default"/>
    <dgm:cxn modelId="{F8364975-B5A2-2246-B48B-1B0D1F0F60BD}" type="presOf" srcId="{84DF11CB-8796-4844-847C-824F615045BE}" destId="{9B8EC520-46F2-B144-A12B-9B3117C3FBC4}" srcOrd="0" destOrd="3" presId="urn:microsoft.com/office/officeart/2005/8/layout/default"/>
    <dgm:cxn modelId="{B95D237C-D60A-FF41-B3C9-8E0BD53334DD}" srcId="{46ED4BCA-E18C-BE40-AAD2-A2E751D2609A}" destId="{290DDFDD-73D3-E842-8F15-17EC8F7DB4AF}" srcOrd="0" destOrd="0" parTransId="{66B1FC08-970F-A44E-A960-1DCCA863A848}" sibTransId="{83C725A7-A7CF-E64C-BA31-015237A05359}"/>
    <dgm:cxn modelId="{320E2193-473E-7C42-BEC6-A0A68636DCD8}" srcId="{952266F1-72F9-B84F-90C4-BF5B6831E3AC}" destId="{3CC4E7C9-940F-1949-9146-4AF96022779E}" srcOrd="1" destOrd="0" parTransId="{E6CE88B9-5BCC-574A-B375-E45A80202BD2}" sibTransId="{708791EB-9475-6144-AD07-545D3A60F2AD}"/>
    <dgm:cxn modelId="{85882A9D-9540-F440-926E-6F9B4704BDB3}" type="presOf" srcId="{914B2039-5A54-494E-B5C3-1B112D36F92F}" destId="{523978A3-D31A-D94A-8E77-0EA9452B86E6}" srcOrd="0" destOrd="0" presId="urn:microsoft.com/office/officeart/2005/8/layout/default"/>
    <dgm:cxn modelId="{FD7B0DAD-7CF7-004D-88F9-EBE6E572CEC9}" type="presOf" srcId="{46ED4BCA-E18C-BE40-AAD2-A2E751D2609A}" destId="{9B8EC520-46F2-B144-A12B-9B3117C3FBC4}" srcOrd="0" destOrd="0" presId="urn:microsoft.com/office/officeart/2005/8/layout/default"/>
    <dgm:cxn modelId="{6DF8C6B5-D8D4-DF4A-9FCA-017BB1D0479D}" srcId="{290DDFDD-73D3-E842-8F15-17EC8F7DB4AF}" destId="{ADDEE00B-1F6C-9845-B25F-DDB3F1E6DA03}" srcOrd="0" destOrd="0" parTransId="{EDEBBA3D-B066-514B-BC9B-09BE58D1558B}" sibTransId="{323A19E6-EDA0-934C-BA63-54035FC05111}"/>
    <dgm:cxn modelId="{23F9D4B6-B4CF-F046-81C2-CD0088640ABC}" srcId="{F226108A-CF8A-5A47-B2AD-2CB54C4B5D60}" destId="{308FD7E6-6C15-ED4E-BF5C-14965A9057A1}" srcOrd="1" destOrd="0" parTransId="{3A882CF8-1C3E-004B-90C5-54F481340960}" sibTransId="{59A743C2-EAB9-7343-8E31-5F699D1FEC76}"/>
    <dgm:cxn modelId="{DBA69BC8-7872-1A4D-968B-480F16AF4871}" srcId="{914B2039-5A54-494E-B5C3-1B112D36F92F}" destId="{7E2BD04F-9140-9448-94EF-00F4B24C5685}" srcOrd="1" destOrd="0" parTransId="{8DD4A332-D1B4-E245-8543-E3DC01E70E6C}" sibTransId="{4CAAA2AE-33F1-244F-9AEE-DBDB029A44D5}"/>
    <dgm:cxn modelId="{1AC150CE-1FC6-9A42-9208-8BC58066A46F}" srcId="{952266F1-72F9-B84F-90C4-BF5B6831E3AC}" destId="{914B2039-5A54-494E-B5C3-1B112D36F92F}" srcOrd="0" destOrd="0" parTransId="{EBD4E948-EAF4-6A48-AB37-00AD22CEB6C5}" sibTransId="{7B0F08DF-BC0C-304C-A7FD-E782BDABAD54}"/>
    <dgm:cxn modelId="{78D980DB-86AD-D04E-92EE-3E1916E4AE29}" type="presOf" srcId="{952266F1-72F9-B84F-90C4-BF5B6831E3AC}" destId="{AC0A846E-8177-FA4D-BF50-C208160FE9BC}" srcOrd="0" destOrd="0" presId="urn:microsoft.com/office/officeart/2005/8/layout/default"/>
    <dgm:cxn modelId="{1BEFC3E4-99DF-074C-B967-29295DA73435}" type="presOf" srcId="{53AE453E-B910-2547-8209-4E9CA790EDBB}" destId="{FF0B1054-DF56-354D-8FAC-AF09245FEC30}" srcOrd="0" destOrd="1" presId="urn:microsoft.com/office/officeart/2005/8/layout/default"/>
    <dgm:cxn modelId="{363905E5-F139-7B43-BF26-61B9F856EA9A}" type="presOf" srcId="{D422F096-F973-2249-8248-38CE45484566}" destId="{FF0B1054-DF56-354D-8FAC-AF09245FEC30}" srcOrd="0" destOrd="2" presId="urn:microsoft.com/office/officeart/2005/8/layout/default"/>
    <dgm:cxn modelId="{05CC00E7-0AD1-F143-B591-C45416F4D634}" srcId="{914B2039-5A54-494E-B5C3-1B112D36F92F}" destId="{F226108A-CF8A-5A47-B2AD-2CB54C4B5D60}" srcOrd="0" destOrd="0" parTransId="{FC6CE2DA-D3D2-7746-A9C6-5D0135B2358B}" sibTransId="{DAE595B1-A86C-2641-BD3E-2F2393A5683C}"/>
    <dgm:cxn modelId="{05498AE7-411B-3E47-9716-998236C4DC4C}" type="presOf" srcId="{7E2BD04F-9140-9448-94EF-00F4B24C5685}" destId="{523978A3-D31A-D94A-8E77-0EA9452B86E6}" srcOrd="0" destOrd="4" presId="urn:microsoft.com/office/officeart/2005/8/layout/default"/>
    <dgm:cxn modelId="{FFCB15F7-C1E4-D44B-8B93-E4F023B9637E}" srcId="{3CC4E7C9-940F-1949-9146-4AF96022779E}" destId="{53AE453E-B910-2547-8209-4E9CA790EDBB}" srcOrd="0" destOrd="0" parTransId="{9AE20FE9-7EE4-E54E-949E-13CA7C650217}" sibTransId="{7E179F93-0904-6848-860A-4174EBB69AFD}"/>
    <dgm:cxn modelId="{991748FB-5089-1444-9A24-2B03BCA82439}" type="presOf" srcId="{3CC4E7C9-940F-1949-9146-4AF96022779E}" destId="{FF0B1054-DF56-354D-8FAC-AF09245FEC30}" srcOrd="0" destOrd="0" presId="urn:microsoft.com/office/officeart/2005/8/layout/default"/>
    <dgm:cxn modelId="{52172DA8-D956-8A4B-96AC-8622CC16F67F}" type="presParOf" srcId="{AC0A846E-8177-FA4D-BF50-C208160FE9BC}" destId="{523978A3-D31A-D94A-8E77-0EA9452B86E6}" srcOrd="0" destOrd="0" presId="urn:microsoft.com/office/officeart/2005/8/layout/default"/>
    <dgm:cxn modelId="{6800C39F-1E7C-2144-B9FB-EE70C2673529}" type="presParOf" srcId="{AC0A846E-8177-FA4D-BF50-C208160FE9BC}" destId="{1A99D2CE-108F-9C4D-B109-B94F4CA47D56}" srcOrd="1" destOrd="0" presId="urn:microsoft.com/office/officeart/2005/8/layout/default"/>
    <dgm:cxn modelId="{795F81E5-7413-6745-A427-72F043084CE3}" type="presParOf" srcId="{AC0A846E-8177-FA4D-BF50-C208160FE9BC}" destId="{FF0B1054-DF56-354D-8FAC-AF09245FEC30}" srcOrd="2" destOrd="0" presId="urn:microsoft.com/office/officeart/2005/8/layout/default"/>
    <dgm:cxn modelId="{0FA2EC4A-C2D1-FA48-9768-D7D4EC40BCB5}" type="presParOf" srcId="{AC0A846E-8177-FA4D-BF50-C208160FE9BC}" destId="{9FB4D1F8-27C4-7D49-85E0-1D5D43424295}" srcOrd="3" destOrd="0" presId="urn:microsoft.com/office/officeart/2005/8/layout/default"/>
    <dgm:cxn modelId="{1AE6FFB8-95EB-7848-A7C4-8FCA0F1B8314}" type="presParOf" srcId="{AC0A846E-8177-FA4D-BF50-C208160FE9BC}" destId="{9B8EC520-46F2-B144-A12B-9B3117C3FBC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8430C-C645-C940-A819-7E0BCC382395}">
      <dsp:nvSpPr>
        <dsp:cNvPr id="0" name=""/>
        <dsp:cNvSpPr/>
      </dsp:nvSpPr>
      <dsp:spPr>
        <a:xfrm>
          <a:off x="460905" y="1047"/>
          <a:ext cx="3479899" cy="2087939"/>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t>The creation of the First National Bank (1790)</a:t>
          </a:r>
        </a:p>
      </dsp:txBody>
      <dsp:txXfrm>
        <a:off x="460905" y="1047"/>
        <a:ext cx="3479899" cy="2087939"/>
      </dsp:txXfrm>
    </dsp:sp>
    <dsp:sp modelId="{88EC530C-5F11-F147-8A41-2FA87D3B6C0C}">
      <dsp:nvSpPr>
        <dsp:cNvPr id="0" name=""/>
        <dsp:cNvSpPr/>
      </dsp:nvSpPr>
      <dsp:spPr>
        <a:xfrm>
          <a:off x="4288794" y="1047"/>
          <a:ext cx="3479899" cy="2087939"/>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t>Whiskey Rebellion (1794)</a:t>
          </a:r>
        </a:p>
      </dsp:txBody>
      <dsp:txXfrm>
        <a:off x="4288794" y="1047"/>
        <a:ext cx="3479899" cy="2087939"/>
      </dsp:txXfrm>
    </dsp:sp>
    <dsp:sp modelId="{E7418388-3580-9640-882D-DBFC08F5CCCE}">
      <dsp:nvSpPr>
        <dsp:cNvPr id="0" name=""/>
        <dsp:cNvSpPr/>
      </dsp:nvSpPr>
      <dsp:spPr>
        <a:xfrm>
          <a:off x="460905" y="2436976"/>
          <a:ext cx="3479899" cy="208793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t>Alien and Sedition Acts (1798)</a:t>
          </a:r>
        </a:p>
      </dsp:txBody>
      <dsp:txXfrm>
        <a:off x="460905" y="2436976"/>
        <a:ext cx="3479899" cy="2087939"/>
      </dsp:txXfrm>
    </dsp:sp>
    <dsp:sp modelId="{5FB470B9-C154-0B4D-8A22-DD836F0E4353}">
      <dsp:nvSpPr>
        <dsp:cNvPr id="0" name=""/>
        <dsp:cNvSpPr/>
      </dsp:nvSpPr>
      <dsp:spPr>
        <a:xfrm>
          <a:off x="4288794" y="2436976"/>
          <a:ext cx="3479899" cy="2087939"/>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kern="1200"/>
            <a:t>The Marshall Court</a:t>
          </a:r>
        </a:p>
        <a:p>
          <a:pPr marL="171450" lvl="1" indent="-171450" algn="l" defTabSz="844550" rtl="0">
            <a:lnSpc>
              <a:spcPct val="90000"/>
            </a:lnSpc>
            <a:spcBef>
              <a:spcPct val="0"/>
            </a:spcBef>
            <a:spcAft>
              <a:spcPct val="15000"/>
            </a:spcAft>
            <a:buChar char="•"/>
          </a:pPr>
          <a:r>
            <a:rPr lang="en-US" sz="1900" i="0" kern="1200" dirty="0"/>
            <a:t>Judicial Review</a:t>
          </a:r>
        </a:p>
        <a:p>
          <a:pPr marL="171450" lvl="1" indent="-171450" algn="l" defTabSz="844550" rtl="0">
            <a:lnSpc>
              <a:spcPct val="90000"/>
            </a:lnSpc>
            <a:spcBef>
              <a:spcPct val="0"/>
            </a:spcBef>
            <a:spcAft>
              <a:spcPct val="15000"/>
            </a:spcAft>
            <a:buChar char="•"/>
          </a:pPr>
          <a:r>
            <a:rPr lang="en-US" sz="1900" kern="1200" dirty="0"/>
            <a:t>Implied Powers Doctrine Affirmed</a:t>
          </a:r>
        </a:p>
        <a:p>
          <a:pPr marL="171450" lvl="1" indent="-171450" algn="l" defTabSz="844550" rtl="0">
            <a:lnSpc>
              <a:spcPct val="90000"/>
            </a:lnSpc>
            <a:spcBef>
              <a:spcPct val="0"/>
            </a:spcBef>
            <a:spcAft>
              <a:spcPct val="15000"/>
            </a:spcAft>
            <a:buChar char="•"/>
          </a:pPr>
          <a:r>
            <a:rPr lang="en-US" sz="1900" kern="1200" dirty="0"/>
            <a:t>Federal Power Supreme Over States</a:t>
          </a:r>
        </a:p>
      </dsp:txBody>
      <dsp:txXfrm>
        <a:off x="4288794" y="2436976"/>
        <a:ext cx="3479899" cy="2087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18CA8-CC3B-864C-AF9C-8E769DA1D3C1}">
      <dsp:nvSpPr>
        <dsp:cNvPr id="0" name=""/>
        <dsp:cNvSpPr/>
      </dsp:nvSpPr>
      <dsp:spPr>
        <a:xfrm>
          <a:off x="95185" y="1047"/>
          <a:ext cx="3479899" cy="208793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marL="0" lvl="0" indent="0" algn="ctr" defTabSz="1066800" rtl="0">
            <a:lnSpc>
              <a:spcPct val="90000"/>
            </a:lnSpc>
            <a:spcBef>
              <a:spcPct val="0"/>
            </a:spcBef>
            <a:spcAft>
              <a:spcPct val="35000"/>
            </a:spcAft>
            <a:buNone/>
          </a:pPr>
          <a:r>
            <a:rPr lang="en-US" sz="2400" i="0" u="sng" kern="1200" dirty="0"/>
            <a:t>Judicial Review</a:t>
          </a:r>
        </a:p>
        <a:p>
          <a:pPr marL="0" lvl="0" indent="0" algn="l" defTabSz="1066800" rtl="0">
            <a:lnSpc>
              <a:spcPct val="90000"/>
            </a:lnSpc>
            <a:spcBef>
              <a:spcPct val="0"/>
            </a:spcBef>
            <a:spcAft>
              <a:spcPct val="35000"/>
            </a:spcAft>
            <a:buNone/>
          </a:pPr>
          <a:r>
            <a:rPr lang="en-US" sz="2000" i="1" kern="1200" dirty="0"/>
            <a:t>Marbury v. Madison (1803)</a:t>
          </a:r>
        </a:p>
        <a:p>
          <a:pPr marL="228600" lvl="1" indent="-228600" algn="l" defTabSz="889000" rtl="0">
            <a:lnSpc>
              <a:spcPct val="90000"/>
            </a:lnSpc>
            <a:spcBef>
              <a:spcPct val="0"/>
            </a:spcBef>
            <a:spcAft>
              <a:spcPct val="15000"/>
            </a:spcAft>
            <a:buChar char="•"/>
          </a:pPr>
          <a:r>
            <a:rPr lang="en-US" sz="2000" kern="1200" dirty="0"/>
            <a:t>Established SCOTUS as the final arbiter of constitutionality (Judicial Review)</a:t>
          </a:r>
        </a:p>
      </dsp:txBody>
      <dsp:txXfrm>
        <a:off x="95185" y="1047"/>
        <a:ext cx="3479899" cy="2087939"/>
      </dsp:txXfrm>
    </dsp:sp>
    <dsp:sp modelId="{C0F2DBAB-82C0-7C48-952C-F39962548955}">
      <dsp:nvSpPr>
        <dsp:cNvPr id="0" name=""/>
        <dsp:cNvSpPr/>
      </dsp:nvSpPr>
      <dsp:spPr>
        <a:xfrm>
          <a:off x="3923074" y="1047"/>
          <a:ext cx="4211339" cy="2087939"/>
        </a:xfrm>
        <a:prstGeom prst="rect">
          <a:avLst/>
        </a:prstGeom>
        <a:gradFill rotWithShape="0">
          <a:gsLst>
            <a:gs pos="0">
              <a:schemeClr val="accent4">
                <a:hueOff val="-2232385"/>
                <a:satOff val="13449"/>
                <a:lumOff val="1078"/>
                <a:alphaOff val="0"/>
                <a:tint val="100000"/>
                <a:shade val="100000"/>
                <a:satMod val="130000"/>
              </a:schemeClr>
            </a:gs>
            <a:gs pos="100000">
              <a:schemeClr val="accent4">
                <a:hueOff val="-2232385"/>
                <a:satOff val="13449"/>
                <a:lumOff val="107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rtl="0">
            <a:lnSpc>
              <a:spcPct val="90000"/>
            </a:lnSpc>
            <a:spcBef>
              <a:spcPct val="0"/>
            </a:spcBef>
            <a:spcAft>
              <a:spcPct val="35000"/>
            </a:spcAft>
            <a:buNone/>
          </a:pPr>
          <a:r>
            <a:rPr lang="en-US" sz="2300" i="0" u="sng" kern="1200" dirty="0"/>
            <a:t>Implied Powers Doctrine Affirmed</a:t>
          </a:r>
        </a:p>
        <a:p>
          <a:pPr marL="0" lvl="0" indent="0" algn="l" defTabSz="1022350" rtl="0">
            <a:lnSpc>
              <a:spcPct val="90000"/>
            </a:lnSpc>
            <a:spcBef>
              <a:spcPct val="0"/>
            </a:spcBef>
            <a:spcAft>
              <a:spcPct val="35000"/>
            </a:spcAft>
            <a:buNone/>
          </a:pPr>
          <a:r>
            <a:rPr lang="en-US" sz="2000" i="1" kern="1200" dirty="0"/>
            <a:t>McCulloch V. Maryland (1819)</a:t>
          </a:r>
        </a:p>
        <a:p>
          <a:pPr marL="228600" lvl="1" indent="0" algn="l" defTabSz="889000" rtl="0">
            <a:lnSpc>
              <a:spcPct val="90000"/>
            </a:lnSpc>
            <a:spcBef>
              <a:spcPct val="0"/>
            </a:spcBef>
            <a:spcAft>
              <a:spcPct val="15000"/>
            </a:spcAft>
            <a:buChar char="•"/>
          </a:pPr>
          <a:r>
            <a:rPr lang="en-US" sz="2000" kern="1200" dirty="0"/>
            <a:t>Confirmed Hamilton’s notion of implied powers</a:t>
          </a:r>
        </a:p>
        <a:p>
          <a:pPr marL="0" lvl="2" indent="0" algn="l" defTabSz="889000" rtl="0">
            <a:lnSpc>
              <a:spcPct val="90000"/>
            </a:lnSpc>
            <a:spcBef>
              <a:spcPct val="0"/>
            </a:spcBef>
            <a:spcAft>
              <a:spcPct val="15000"/>
            </a:spcAft>
            <a:buChar char="•"/>
            <a:tabLst/>
          </a:pPr>
          <a:r>
            <a:rPr lang="en-US" sz="2000" kern="1200" dirty="0"/>
            <a:t>Expansive understanding of federal power</a:t>
          </a:r>
        </a:p>
      </dsp:txBody>
      <dsp:txXfrm>
        <a:off x="3923074" y="1047"/>
        <a:ext cx="4211339" cy="2087939"/>
      </dsp:txXfrm>
    </dsp:sp>
    <dsp:sp modelId="{333FD528-5BA4-A249-BD0F-6324C7EC1D49}">
      <dsp:nvSpPr>
        <dsp:cNvPr id="0" name=""/>
        <dsp:cNvSpPr/>
      </dsp:nvSpPr>
      <dsp:spPr>
        <a:xfrm>
          <a:off x="2374850" y="2436976"/>
          <a:ext cx="3479899" cy="2087939"/>
        </a:xfrm>
        <a:prstGeom prst="rect">
          <a:avLst/>
        </a:prstGeom>
        <a:gradFill rotWithShape="0">
          <a:gsLst>
            <a:gs pos="0">
              <a:schemeClr val="accent4">
                <a:hueOff val="-4464770"/>
                <a:satOff val="26899"/>
                <a:lumOff val="2156"/>
                <a:alphaOff val="0"/>
                <a:tint val="100000"/>
                <a:shade val="100000"/>
                <a:satMod val="130000"/>
              </a:schemeClr>
            </a:gs>
            <a:gs pos="100000">
              <a:schemeClr val="accent4">
                <a:hueOff val="-4464770"/>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marL="0" lvl="0" indent="0" algn="ctr" defTabSz="1066800" rtl="0">
            <a:lnSpc>
              <a:spcPct val="90000"/>
            </a:lnSpc>
            <a:spcBef>
              <a:spcPct val="0"/>
            </a:spcBef>
            <a:spcAft>
              <a:spcPct val="35000"/>
            </a:spcAft>
            <a:buNone/>
          </a:pPr>
          <a:r>
            <a:rPr lang="en-US" sz="2400" i="0" u="sng" kern="1200" dirty="0"/>
            <a:t>Federal Power Supreme Over States</a:t>
          </a:r>
        </a:p>
        <a:p>
          <a:pPr marL="0" lvl="0" indent="0" algn="l" defTabSz="1066800" rtl="0">
            <a:lnSpc>
              <a:spcPct val="90000"/>
            </a:lnSpc>
            <a:spcBef>
              <a:spcPct val="0"/>
            </a:spcBef>
            <a:spcAft>
              <a:spcPct val="35000"/>
            </a:spcAft>
            <a:buNone/>
          </a:pPr>
          <a:r>
            <a:rPr lang="en-US" sz="2500" i="1" kern="1200" dirty="0"/>
            <a:t>Gibbons v. Ogden (1835)</a:t>
          </a:r>
        </a:p>
        <a:p>
          <a:pPr marL="228600" lvl="1" indent="-228600" algn="l" defTabSz="889000" rtl="0">
            <a:lnSpc>
              <a:spcPct val="90000"/>
            </a:lnSpc>
            <a:spcBef>
              <a:spcPct val="0"/>
            </a:spcBef>
            <a:spcAft>
              <a:spcPct val="15000"/>
            </a:spcAft>
            <a:buChar char="•"/>
          </a:pPr>
          <a:r>
            <a:rPr lang="en-US" sz="2000" kern="1200" dirty="0"/>
            <a:t>Confirmed the supremacy of federal law over state law</a:t>
          </a:r>
        </a:p>
      </dsp:txBody>
      <dsp:txXfrm>
        <a:off x="2374850" y="2436976"/>
        <a:ext cx="3479899" cy="2087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978A3-D31A-D94A-8E77-0EA9452B86E6}">
      <dsp:nvSpPr>
        <dsp:cNvPr id="0" name=""/>
        <dsp:cNvSpPr/>
      </dsp:nvSpPr>
      <dsp:spPr>
        <a:xfrm>
          <a:off x="60074" y="1600"/>
          <a:ext cx="3861643" cy="2316986"/>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marL="0" lvl="0" indent="0" algn="ctr" defTabSz="933450" rtl="0">
            <a:lnSpc>
              <a:spcPct val="90000"/>
            </a:lnSpc>
            <a:spcBef>
              <a:spcPct val="0"/>
            </a:spcBef>
            <a:spcAft>
              <a:spcPct val="35000"/>
            </a:spcAft>
            <a:buNone/>
          </a:pPr>
          <a:r>
            <a:rPr lang="en-US" sz="2100" u="sng" kern="1200" dirty="0"/>
            <a:t>Legislative Branch</a:t>
          </a:r>
        </a:p>
        <a:p>
          <a:pPr marL="171450" lvl="1" indent="-171450" algn="l" defTabSz="711200" rtl="0">
            <a:lnSpc>
              <a:spcPct val="90000"/>
            </a:lnSpc>
            <a:spcBef>
              <a:spcPct val="0"/>
            </a:spcBef>
            <a:spcAft>
              <a:spcPct val="15000"/>
            </a:spcAft>
            <a:buChar char="•"/>
          </a:pPr>
          <a:r>
            <a:rPr lang="en-US" sz="1600" kern="1200" dirty="0"/>
            <a:t>Implied Powers Doctrine (Interpretation of the Necessary and Proper Clause) Gives Congress Lots of Power</a:t>
          </a:r>
        </a:p>
        <a:p>
          <a:pPr marL="342900" lvl="2" indent="-171450" algn="l" defTabSz="711200" rtl="0">
            <a:lnSpc>
              <a:spcPct val="90000"/>
            </a:lnSpc>
            <a:spcBef>
              <a:spcPct val="0"/>
            </a:spcBef>
            <a:spcAft>
              <a:spcPct val="15000"/>
            </a:spcAft>
            <a:buChar char="•"/>
          </a:pPr>
          <a:r>
            <a:rPr lang="en-US" sz="1600" kern="1200"/>
            <a:t>National Bank</a:t>
          </a:r>
        </a:p>
        <a:p>
          <a:pPr marL="342900" lvl="2" indent="-171450" algn="l" defTabSz="711200" rtl="0">
            <a:lnSpc>
              <a:spcPct val="90000"/>
            </a:lnSpc>
            <a:spcBef>
              <a:spcPct val="0"/>
            </a:spcBef>
            <a:spcAft>
              <a:spcPct val="15000"/>
            </a:spcAft>
            <a:buChar char="•"/>
          </a:pPr>
          <a:r>
            <a:rPr lang="en-US" sz="1600" i="1" kern="1200"/>
            <a:t>McCulloch v. Maryland</a:t>
          </a:r>
          <a:endParaRPr lang="en-US" sz="1600" kern="1200"/>
        </a:p>
        <a:p>
          <a:pPr marL="171450" lvl="1" indent="-171450" algn="l" defTabSz="711200" rtl="0">
            <a:lnSpc>
              <a:spcPct val="90000"/>
            </a:lnSpc>
            <a:spcBef>
              <a:spcPct val="0"/>
            </a:spcBef>
            <a:spcAft>
              <a:spcPct val="15000"/>
            </a:spcAft>
            <a:buChar char="•"/>
          </a:pPr>
          <a:r>
            <a:rPr lang="en-US" sz="1600" kern="1200"/>
            <a:t>Federal Laws supreme over State Laws</a:t>
          </a:r>
        </a:p>
        <a:p>
          <a:pPr marL="342900" lvl="2" indent="-171450" algn="l" defTabSz="711200" rtl="0">
            <a:lnSpc>
              <a:spcPct val="90000"/>
            </a:lnSpc>
            <a:spcBef>
              <a:spcPct val="0"/>
            </a:spcBef>
            <a:spcAft>
              <a:spcPct val="15000"/>
            </a:spcAft>
            <a:buChar char="•"/>
          </a:pPr>
          <a:r>
            <a:rPr lang="en-US" sz="1600" i="1" kern="1200"/>
            <a:t>Gibbons v. Ogden</a:t>
          </a:r>
          <a:endParaRPr lang="en-US" sz="1600" kern="1200"/>
        </a:p>
      </dsp:txBody>
      <dsp:txXfrm>
        <a:off x="60074" y="1600"/>
        <a:ext cx="3861643" cy="2316986"/>
      </dsp:txXfrm>
    </dsp:sp>
    <dsp:sp modelId="{FF0B1054-DF56-354D-8FAC-AF09245FEC30}">
      <dsp:nvSpPr>
        <dsp:cNvPr id="0" name=""/>
        <dsp:cNvSpPr/>
      </dsp:nvSpPr>
      <dsp:spPr>
        <a:xfrm>
          <a:off x="4307882" y="1600"/>
          <a:ext cx="3861643" cy="2316986"/>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marL="0" lvl="0" indent="0" algn="ctr" defTabSz="933450" rtl="0">
            <a:lnSpc>
              <a:spcPct val="90000"/>
            </a:lnSpc>
            <a:spcBef>
              <a:spcPct val="0"/>
            </a:spcBef>
            <a:spcAft>
              <a:spcPct val="35000"/>
            </a:spcAft>
            <a:buNone/>
          </a:pPr>
          <a:r>
            <a:rPr lang="en-US" sz="2100" u="sng" kern="1200" dirty="0"/>
            <a:t>Judicial Branch</a:t>
          </a:r>
        </a:p>
        <a:p>
          <a:pPr marL="171450" lvl="1" indent="-171450" algn="l" defTabSz="711200" rtl="0">
            <a:lnSpc>
              <a:spcPct val="90000"/>
            </a:lnSpc>
            <a:spcBef>
              <a:spcPct val="0"/>
            </a:spcBef>
            <a:spcAft>
              <a:spcPct val="15000"/>
            </a:spcAft>
            <a:buChar char="•"/>
          </a:pPr>
          <a:r>
            <a:rPr lang="en-US" sz="1600" kern="1200"/>
            <a:t>Judicial Review</a:t>
          </a:r>
        </a:p>
        <a:p>
          <a:pPr marL="342900" lvl="2" indent="-171450" algn="l" defTabSz="711200" rtl="0">
            <a:lnSpc>
              <a:spcPct val="90000"/>
            </a:lnSpc>
            <a:spcBef>
              <a:spcPct val="0"/>
            </a:spcBef>
            <a:spcAft>
              <a:spcPct val="15000"/>
            </a:spcAft>
            <a:buChar char="•"/>
          </a:pPr>
          <a:r>
            <a:rPr lang="en-US" sz="1600" i="1" kern="1200"/>
            <a:t>Marbury vs. Maryland</a:t>
          </a:r>
          <a:endParaRPr lang="en-US" sz="1600" kern="1200"/>
        </a:p>
      </dsp:txBody>
      <dsp:txXfrm>
        <a:off x="4307882" y="1600"/>
        <a:ext cx="3861643" cy="2316986"/>
      </dsp:txXfrm>
    </dsp:sp>
    <dsp:sp modelId="{9B8EC520-46F2-B144-A12B-9B3117C3FBC4}">
      <dsp:nvSpPr>
        <dsp:cNvPr id="0" name=""/>
        <dsp:cNvSpPr/>
      </dsp:nvSpPr>
      <dsp:spPr>
        <a:xfrm>
          <a:off x="2164438" y="2706349"/>
          <a:ext cx="3861643" cy="2316986"/>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marL="0" lvl="0" indent="0" algn="ctr" defTabSz="933450" rtl="0">
            <a:lnSpc>
              <a:spcPct val="90000"/>
            </a:lnSpc>
            <a:spcBef>
              <a:spcPct val="0"/>
            </a:spcBef>
            <a:spcAft>
              <a:spcPct val="35000"/>
            </a:spcAft>
            <a:buNone/>
          </a:pPr>
          <a:r>
            <a:rPr lang="en-US" sz="2100" u="sng" kern="1200" dirty="0"/>
            <a:t>Executive Branch</a:t>
          </a:r>
        </a:p>
        <a:p>
          <a:pPr marL="171450" lvl="1" indent="-171450" algn="l" defTabSz="711200" rtl="0">
            <a:lnSpc>
              <a:spcPct val="90000"/>
            </a:lnSpc>
            <a:spcBef>
              <a:spcPct val="0"/>
            </a:spcBef>
            <a:spcAft>
              <a:spcPct val="15000"/>
            </a:spcAft>
            <a:buChar char="•"/>
          </a:pPr>
          <a:r>
            <a:rPr lang="en-US" sz="1600" kern="1200" dirty="0"/>
            <a:t>Presidential Powers expanded through role as Commander-in-Chief </a:t>
          </a:r>
        </a:p>
        <a:p>
          <a:pPr marL="342900" lvl="2" indent="-171450" algn="l" defTabSz="711200" rtl="0">
            <a:lnSpc>
              <a:spcPct val="90000"/>
            </a:lnSpc>
            <a:spcBef>
              <a:spcPct val="0"/>
            </a:spcBef>
            <a:spcAft>
              <a:spcPct val="15000"/>
            </a:spcAft>
            <a:buChar char="•"/>
          </a:pPr>
          <a:r>
            <a:rPr lang="en-US" sz="1600" kern="1200" dirty="0"/>
            <a:t>Whiskey Rebellion</a:t>
          </a:r>
        </a:p>
        <a:p>
          <a:pPr marL="342900" lvl="2" indent="-171450" algn="l" defTabSz="711200" rtl="0">
            <a:lnSpc>
              <a:spcPct val="90000"/>
            </a:lnSpc>
            <a:spcBef>
              <a:spcPct val="0"/>
            </a:spcBef>
            <a:spcAft>
              <a:spcPct val="15000"/>
            </a:spcAft>
            <a:buChar char="•"/>
          </a:pPr>
          <a:r>
            <a:rPr lang="en-US" sz="1600" kern="1200" dirty="0"/>
            <a:t>Alien and Sedition Acts</a:t>
          </a:r>
        </a:p>
      </dsp:txBody>
      <dsp:txXfrm>
        <a:off x="2164438" y="2706349"/>
        <a:ext cx="3861643" cy="231698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6BC07-4F13-174D-9308-C820DCFDF47C}" type="datetimeFigureOut">
              <a:rPr lang="en-US" smtClean="0"/>
              <a:t>9/13/18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827C8-4B0D-ED41-9265-1B426A02926D}" type="slidenum">
              <a:rPr lang="en-US" smtClean="0"/>
              <a:t>‹#›</a:t>
            </a:fld>
            <a:endParaRPr lang="en-US"/>
          </a:p>
        </p:txBody>
      </p:sp>
    </p:spTree>
    <p:extLst>
      <p:ext uri="{BB962C8B-B14F-4D97-AF65-F5344CB8AC3E}">
        <p14:creationId xmlns:p14="http://schemas.microsoft.com/office/powerpoint/2010/main" val="21919103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6E4024-C08D-F040-B088-F307F302AD86}" type="slidenum">
              <a:rPr lang="en-US"/>
              <a:pPr/>
              <a:t>1</a:t>
            </a:fld>
            <a:endParaRPr lang="en-US"/>
          </a:p>
        </p:txBody>
      </p:sp>
      <p:sp>
        <p:nvSpPr>
          <p:cNvPr id="57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58745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6628B4-E757-5F47-BE3D-6B99E1107BB0}" type="datetimeFigureOut">
              <a:rPr lang="en-US" smtClean="0"/>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1038376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6628B4-E757-5F47-BE3D-6B99E1107BB0}" type="datetimeFigureOut">
              <a:rPr lang="en-US" smtClean="0"/>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2224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6628B4-E757-5F47-BE3D-6B99E1107BB0}" type="datetimeFigureOut">
              <a:rPr lang="en-US" smtClean="0"/>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2358102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6628B4-E757-5F47-BE3D-6B99E1107BB0}" type="datetimeFigureOut">
              <a:rPr lang="en-US" smtClean="0"/>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261873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6628B4-E757-5F47-BE3D-6B99E1107BB0}" type="datetimeFigureOut">
              <a:rPr lang="en-US" smtClean="0"/>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2236584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6628B4-E757-5F47-BE3D-6B99E1107BB0}" type="datetimeFigureOut">
              <a:rPr lang="en-US" smtClean="0"/>
              <a:t>9/13/18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3939308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6628B4-E757-5F47-BE3D-6B99E1107BB0}" type="datetimeFigureOut">
              <a:rPr lang="en-US" smtClean="0"/>
              <a:t>9/13/18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4284530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6628B4-E757-5F47-BE3D-6B99E1107BB0}" type="datetimeFigureOut">
              <a:rPr lang="en-US" smtClean="0"/>
              <a:t>9/13/18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4037668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628B4-E757-5F47-BE3D-6B99E1107BB0}" type="datetimeFigureOut">
              <a:rPr lang="en-US" smtClean="0"/>
              <a:t>9/13/18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126778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6628B4-E757-5F47-BE3D-6B99E1107BB0}" type="datetimeFigureOut">
              <a:rPr lang="en-US" smtClean="0"/>
              <a:t>9/13/18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348805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6628B4-E757-5F47-BE3D-6B99E1107BB0}" type="datetimeFigureOut">
              <a:rPr lang="en-US" smtClean="0"/>
              <a:t>9/13/18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6F19D-F866-8642-8C8A-1B16922A0A1F}" type="slidenum">
              <a:rPr lang="en-US" smtClean="0"/>
              <a:t>‹#›</a:t>
            </a:fld>
            <a:endParaRPr lang="en-US"/>
          </a:p>
        </p:txBody>
      </p:sp>
    </p:spTree>
    <p:extLst>
      <p:ext uri="{BB962C8B-B14F-4D97-AF65-F5344CB8AC3E}">
        <p14:creationId xmlns:p14="http://schemas.microsoft.com/office/powerpoint/2010/main" val="3574257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628B4-E757-5F47-BE3D-6B99E1107BB0}" type="datetimeFigureOut">
              <a:rPr lang="en-US" smtClean="0"/>
              <a:t>9/13/18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6F19D-F866-8642-8C8A-1B16922A0A1F}" type="slidenum">
              <a:rPr lang="en-US" smtClean="0"/>
              <a:t>‹#›</a:t>
            </a:fld>
            <a:endParaRPr lang="en-US"/>
          </a:p>
        </p:txBody>
      </p:sp>
    </p:spTree>
    <p:extLst>
      <p:ext uri="{BB962C8B-B14F-4D97-AF65-F5344CB8AC3E}">
        <p14:creationId xmlns:p14="http://schemas.microsoft.com/office/powerpoint/2010/main" val="321520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mages.jpg"/>
          <p:cNvPicPr>
            <a:picLocks noChangeAspect="1"/>
          </p:cNvPicPr>
          <p:nvPr/>
        </p:nvPicPr>
        <p:blipFill>
          <a:blip r:embed="rId3">
            <a:alphaModFix amt="31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0" name="Rectangle 2"/>
          <p:cNvSpPr>
            <a:spLocks noGrp="1" noChangeArrowheads="1"/>
          </p:cNvSpPr>
          <p:nvPr>
            <p:ph type="ctrTitle"/>
          </p:nvPr>
        </p:nvSpPr>
        <p:spPr>
          <a:xfrm>
            <a:off x="685800" y="2286000"/>
            <a:ext cx="7772400" cy="1143000"/>
          </a:xfrm>
        </p:spPr>
        <p:txBody>
          <a:bodyPr/>
          <a:lstStyle/>
          <a:p>
            <a:endParaRPr lang="en-US">
              <a:latin typeface="Didot" charset="0"/>
            </a:endParaRPr>
          </a:p>
        </p:txBody>
      </p:sp>
      <p:sp>
        <p:nvSpPr>
          <p:cNvPr id="2051" name="Rectangle 3"/>
          <p:cNvSpPr>
            <a:spLocks noGrp="1" noChangeArrowheads="1"/>
          </p:cNvSpPr>
          <p:nvPr>
            <p:ph type="subTitle" idx="1"/>
          </p:nvPr>
        </p:nvSpPr>
        <p:spPr/>
        <p:txBody>
          <a:bodyPr/>
          <a:lstStyle/>
          <a:p>
            <a:endParaRPr lang="en-US"/>
          </a:p>
        </p:txBody>
      </p:sp>
      <p:sp>
        <p:nvSpPr>
          <p:cNvPr id="2" name="Title 1"/>
          <p:cNvSpPr>
            <a:spLocks/>
          </p:cNvSpPr>
          <p:nvPr/>
        </p:nvSpPr>
        <p:spPr bwMode="auto">
          <a:xfrm>
            <a:off x="0" y="20927"/>
            <a:ext cx="9144000" cy="12823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r>
              <a:rPr lang="en-US" sz="2800" i="1" dirty="0">
                <a:latin typeface="Didot" charset="0"/>
              </a:rPr>
              <a:t>L1: The Federalists Consolidate National Authority </a:t>
            </a:r>
          </a:p>
          <a:p>
            <a:pPr algn="ctr" eaLnBrk="1" hangingPunct="1"/>
            <a:r>
              <a:rPr lang="en-US" sz="2800" i="1" dirty="0">
                <a:latin typeface="Didot" charset="0"/>
              </a:rPr>
              <a:t>(1776-early 1800s)</a:t>
            </a:r>
          </a:p>
          <a:p>
            <a:pPr algn="ctr" eaLnBrk="1" hangingPunct="1"/>
            <a:r>
              <a:rPr lang="en-US" sz="2600" u="sng" dirty="0">
                <a:latin typeface="Didot" charset="0"/>
              </a:rPr>
              <a:t>Striving for Balance Between Democracy and Authority</a:t>
            </a:r>
            <a:endParaRPr lang="en-US" sz="3000" dirty="0">
              <a:latin typeface="Didot" charset="0"/>
            </a:endParaRPr>
          </a:p>
        </p:txBody>
      </p:sp>
      <p:sp>
        <p:nvSpPr>
          <p:cNvPr id="4" name="Rectangle 12"/>
          <p:cNvSpPr>
            <a:spLocks noChangeArrowheads="1"/>
          </p:cNvSpPr>
          <p:nvPr/>
        </p:nvSpPr>
        <p:spPr bwMode="auto">
          <a:xfrm>
            <a:off x="423276" y="1484923"/>
            <a:ext cx="5271882" cy="5220677"/>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marL="609600" indent="-609600" algn="ctr" eaLnBrk="1" hangingPunct="1">
              <a:lnSpc>
                <a:spcPct val="80000"/>
              </a:lnSpc>
              <a:spcBef>
                <a:spcPct val="20000"/>
              </a:spcBef>
            </a:pPr>
            <a:r>
              <a:rPr lang="en-US" sz="2600" b="1" u="sng" dirty="0">
                <a:latin typeface="Didot" charset="0"/>
              </a:rPr>
              <a:t>Agenda</a:t>
            </a:r>
          </a:p>
          <a:p>
            <a:pPr marL="609600" indent="-609600" eaLnBrk="1" hangingPunct="1">
              <a:lnSpc>
                <a:spcPct val="80000"/>
              </a:lnSpc>
              <a:spcBef>
                <a:spcPct val="20000"/>
              </a:spcBef>
            </a:pPr>
            <a:r>
              <a:rPr lang="en-US" sz="2600" b="1" u="sng" dirty="0">
                <a:latin typeface="Didot" charset="0"/>
              </a:rPr>
              <a:t>Objective</a:t>
            </a:r>
            <a:r>
              <a:rPr lang="en-US" sz="2600" b="1" dirty="0">
                <a:latin typeface="Didot" charset="0"/>
              </a:rPr>
              <a:t>: </a:t>
            </a:r>
          </a:p>
          <a:p>
            <a:pPr marL="609600" indent="-609600" eaLnBrk="1" hangingPunct="1">
              <a:lnSpc>
                <a:spcPct val="80000"/>
              </a:lnSpc>
              <a:spcBef>
                <a:spcPct val="20000"/>
              </a:spcBef>
              <a:buFontTx/>
              <a:buAutoNum type="arabicPeriod"/>
            </a:pPr>
            <a:r>
              <a:rPr lang="en-US" sz="2600" b="1" dirty="0">
                <a:latin typeface="Didot" charset="0"/>
              </a:rPr>
              <a:t>To understand the tension between Federalists and Republicans over the role and purpose of federal authority.</a:t>
            </a:r>
            <a:endParaRPr lang="en-US" sz="2600" b="1" dirty="0">
              <a:latin typeface="Times New Roman" charset="0"/>
            </a:endParaRPr>
          </a:p>
          <a:p>
            <a:pPr marL="609600" indent="-609600" eaLnBrk="1" hangingPunct="1">
              <a:lnSpc>
                <a:spcPct val="80000"/>
              </a:lnSpc>
              <a:spcBef>
                <a:spcPct val="20000"/>
              </a:spcBef>
              <a:buFontTx/>
              <a:buAutoNum type="arabicPeriod"/>
            </a:pPr>
            <a:endParaRPr lang="en-US" sz="2600" b="1" dirty="0">
              <a:latin typeface="Didot" charset="0"/>
            </a:endParaRPr>
          </a:p>
          <a:p>
            <a:pPr marL="609600" indent="-609600" eaLnBrk="1" hangingPunct="1">
              <a:lnSpc>
                <a:spcPct val="80000"/>
              </a:lnSpc>
              <a:spcBef>
                <a:spcPct val="20000"/>
              </a:spcBef>
            </a:pPr>
            <a:r>
              <a:rPr lang="en-US" sz="2600" b="1" u="sng" dirty="0">
                <a:latin typeface="Didot" charset="0"/>
              </a:rPr>
              <a:t>Schedule</a:t>
            </a:r>
            <a:r>
              <a:rPr lang="en-US" sz="2600" b="1" dirty="0">
                <a:latin typeface="Didot" charset="0"/>
              </a:rPr>
              <a:t>: </a:t>
            </a:r>
          </a:p>
          <a:p>
            <a:pPr marL="609600" indent="-609600" eaLnBrk="1" hangingPunct="1">
              <a:lnSpc>
                <a:spcPct val="80000"/>
              </a:lnSpc>
              <a:spcBef>
                <a:spcPct val="20000"/>
              </a:spcBef>
              <a:buFontTx/>
              <a:buAutoNum type="arabicPeriod"/>
            </a:pPr>
            <a:r>
              <a:rPr lang="en-US" sz="2600" b="1" dirty="0">
                <a:latin typeface="Didot" charset="0"/>
              </a:rPr>
              <a:t>Intro to Unit</a:t>
            </a:r>
          </a:p>
          <a:p>
            <a:pPr marL="609600" indent="-609600" eaLnBrk="1" hangingPunct="1">
              <a:lnSpc>
                <a:spcPct val="80000"/>
              </a:lnSpc>
              <a:spcBef>
                <a:spcPct val="20000"/>
              </a:spcBef>
              <a:buFontTx/>
              <a:buAutoNum type="arabicPeriod"/>
            </a:pPr>
            <a:r>
              <a:rPr lang="en-US" sz="2600" b="1" dirty="0">
                <a:latin typeface="Didot" charset="0"/>
              </a:rPr>
              <a:t>Lecture &amp; Discussion on Democracy and Authority in the Founding Period</a:t>
            </a:r>
          </a:p>
          <a:p>
            <a:pPr marL="1282700" lvl="1" indent="-533400" algn="ctr" eaLnBrk="1" hangingPunct="1">
              <a:lnSpc>
                <a:spcPct val="80000"/>
              </a:lnSpc>
              <a:spcBef>
                <a:spcPct val="20000"/>
              </a:spcBef>
            </a:pPr>
            <a:endParaRPr lang="en-US" sz="900" b="1" dirty="0">
              <a:latin typeface="Didot" charset="0"/>
            </a:endParaRPr>
          </a:p>
          <a:p>
            <a:pPr marL="609600" indent="-609600" algn="ctr" eaLnBrk="1" hangingPunct="1">
              <a:lnSpc>
                <a:spcPct val="80000"/>
              </a:lnSpc>
              <a:spcBef>
                <a:spcPct val="20000"/>
              </a:spcBef>
            </a:pPr>
            <a:r>
              <a:rPr lang="en-US" sz="1100" b="1" u="sng" dirty="0">
                <a:latin typeface="Didot" charset="0"/>
              </a:rPr>
              <a:t> </a:t>
            </a:r>
          </a:p>
        </p:txBody>
      </p:sp>
      <p:sp>
        <p:nvSpPr>
          <p:cNvPr id="6" name="Rectangle 12"/>
          <p:cNvSpPr txBox="1">
            <a:spLocks noChangeArrowheads="1"/>
          </p:cNvSpPr>
          <p:nvPr/>
        </p:nvSpPr>
        <p:spPr bwMode="auto">
          <a:xfrm>
            <a:off x="6041486" y="1484923"/>
            <a:ext cx="2948812" cy="5220677"/>
          </a:xfrm>
          <a:prstGeom prst="rect">
            <a:avLst/>
          </a:prstGeom>
          <a:noFill/>
          <a:ln w="9525">
            <a:solidFill>
              <a:schemeClr val="tx1"/>
            </a:solidFill>
            <a:miter lim="800000"/>
            <a:headEnd/>
            <a:tailEnd/>
          </a:ln>
          <a:effectLst/>
        </p:spPr>
        <p:txBody>
          <a:bodyPr/>
          <a:lstStyle>
            <a:lvl1pPr marL="457200" indent="-457200">
              <a:defRPr sz="2400">
                <a:solidFill>
                  <a:schemeClr val="tx1"/>
                </a:solidFill>
                <a:latin typeface="Arial" charset="0"/>
                <a:ea typeface="ＭＳ Ｐゴシック" charset="0"/>
                <a:cs typeface="ＭＳ Ｐゴシック" charset="0"/>
              </a:defRPr>
            </a:lvl1pPr>
            <a:lvl2pPr marL="914400" indent="-457200">
              <a:defRPr sz="2400">
                <a:solidFill>
                  <a:schemeClr val="tx1"/>
                </a:solidFill>
                <a:latin typeface="Arial" charset="0"/>
                <a:ea typeface="ＭＳ Ｐゴシック" charset="0"/>
              </a:defRPr>
            </a:lvl2pPr>
            <a:lvl3pPr marL="1371600"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eaLnBrk="0" fontAlgn="base" hangingPunct="0">
              <a:spcBef>
                <a:spcPct val="0"/>
              </a:spcBef>
              <a:spcAft>
                <a:spcPct val="0"/>
              </a:spcAft>
              <a:defRPr sz="2400">
                <a:solidFill>
                  <a:schemeClr val="tx1"/>
                </a:solidFill>
                <a:latin typeface="Arial" charset="0"/>
                <a:ea typeface="ＭＳ Ｐゴシック" charset="0"/>
              </a:defRPr>
            </a:lvl6pPr>
            <a:lvl7pPr marL="3200400" indent="-457200" eaLnBrk="0" fontAlgn="base" hangingPunct="0">
              <a:spcBef>
                <a:spcPct val="0"/>
              </a:spcBef>
              <a:spcAft>
                <a:spcPct val="0"/>
              </a:spcAft>
              <a:defRPr sz="2400">
                <a:solidFill>
                  <a:schemeClr val="tx1"/>
                </a:solidFill>
                <a:latin typeface="Arial" charset="0"/>
                <a:ea typeface="ＭＳ Ｐゴシック" charset="0"/>
              </a:defRPr>
            </a:lvl7pPr>
            <a:lvl8pPr marL="3657600" indent="-457200" eaLnBrk="0" fontAlgn="base" hangingPunct="0">
              <a:spcBef>
                <a:spcPct val="0"/>
              </a:spcBef>
              <a:spcAft>
                <a:spcPct val="0"/>
              </a:spcAft>
              <a:defRPr sz="2400">
                <a:solidFill>
                  <a:schemeClr val="tx1"/>
                </a:solidFill>
                <a:latin typeface="Arial" charset="0"/>
                <a:ea typeface="ＭＳ Ｐゴシック" charset="0"/>
              </a:defRPr>
            </a:lvl8pPr>
            <a:lvl9pPr marL="4114800" indent="-4572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buClr>
                <a:schemeClr val="tx1"/>
              </a:buClr>
            </a:pPr>
            <a:r>
              <a:rPr lang="en-US" sz="2600" b="1" u="sng" dirty="0">
                <a:latin typeface="Didot" charset="0"/>
              </a:rPr>
              <a:t>Homework</a:t>
            </a:r>
            <a:r>
              <a:rPr lang="en-US" sz="2600" b="1" dirty="0">
                <a:latin typeface="Didot" charset="0"/>
              </a:rPr>
              <a:t>:</a:t>
            </a:r>
          </a:p>
          <a:p>
            <a:pPr marL="514350" indent="-514350" eaLnBrk="1" hangingPunct="1">
              <a:spcBef>
                <a:spcPct val="20000"/>
              </a:spcBef>
              <a:buClr>
                <a:schemeClr val="tx1"/>
              </a:buClr>
              <a:buAutoNum type="arabicPeriod"/>
            </a:pPr>
            <a:r>
              <a:rPr lang="en-US" b="1" dirty="0">
                <a:latin typeface="Didot" charset="0"/>
              </a:rPr>
              <a:t>Reading by Schwartz on Marshall Court </a:t>
            </a:r>
          </a:p>
          <a:p>
            <a:pPr marL="0" indent="0" eaLnBrk="1" hangingPunct="1">
              <a:spcBef>
                <a:spcPct val="20000"/>
              </a:spcBef>
              <a:buClr>
                <a:schemeClr val="tx1"/>
              </a:buClr>
            </a:pPr>
            <a:r>
              <a:rPr lang="en-US" b="1" dirty="0">
                <a:latin typeface="Didot" charset="0"/>
              </a:rPr>
              <a:t>Due L2: </a:t>
            </a:r>
          </a:p>
          <a:p>
            <a:pPr marL="0" indent="0" eaLnBrk="1" hangingPunct="1">
              <a:spcBef>
                <a:spcPct val="20000"/>
              </a:spcBef>
              <a:buClr>
                <a:schemeClr val="tx1"/>
              </a:buClr>
            </a:pPr>
            <a:r>
              <a:rPr lang="en-US" b="1" dirty="0">
                <a:latin typeface="Didot" charset="0"/>
              </a:rPr>
              <a:t>Yellow = Mon 9/17</a:t>
            </a:r>
          </a:p>
          <a:p>
            <a:pPr marL="0" indent="0" eaLnBrk="1" hangingPunct="1">
              <a:spcBef>
                <a:spcPct val="20000"/>
              </a:spcBef>
              <a:buClr>
                <a:schemeClr val="tx1"/>
              </a:buClr>
            </a:pPr>
            <a:r>
              <a:rPr lang="en-US" b="1" dirty="0">
                <a:latin typeface="Didot" charset="0"/>
              </a:rPr>
              <a:t>Tan = Tues 9/18</a:t>
            </a:r>
          </a:p>
          <a:p>
            <a:pPr marL="0" indent="0" eaLnBrk="1" hangingPunct="1">
              <a:spcBef>
                <a:spcPct val="20000"/>
              </a:spcBef>
              <a:buClr>
                <a:schemeClr val="tx1"/>
              </a:buClr>
            </a:pPr>
            <a:r>
              <a:rPr lang="en-US" b="1" dirty="0">
                <a:latin typeface="Didot" charset="0"/>
              </a:rPr>
              <a:t>Purple = Tues 9/18</a:t>
            </a:r>
          </a:p>
          <a:p>
            <a:pPr eaLnBrk="1" hangingPunct="1">
              <a:spcBef>
                <a:spcPct val="20000"/>
              </a:spcBef>
              <a:buClr>
                <a:schemeClr val="tx1"/>
              </a:buClr>
            </a:pPr>
            <a:endParaRPr lang="en-US" sz="2000" b="1" u="sng" dirty="0">
              <a:latin typeface="Didot" charset="0"/>
            </a:endParaRPr>
          </a:p>
          <a:p>
            <a:pPr eaLnBrk="1" hangingPunct="1">
              <a:spcBef>
                <a:spcPct val="20000"/>
              </a:spcBef>
              <a:buClr>
                <a:schemeClr val="tx1"/>
              </a:buClr>
            </a:pPr>
            <a:endParaRPr lang="en-US" sz="2000" b="1" u="sng" dirty="0">
              <a:latin typeface="Didot" charset="0"/>
            </a:endParaRPr>
          </a:p>
          <a:p>
            <a:pPr eaLnBrk="1" hangingPunct="1">
              <a:spcBef>
                <a:spcPct val="20000"/>
              </a:spcBef>
              <a:buClr>
                <a:schemeClr val="tx1"/>
              </a:buClr>
            </a:pPr>
            <a:endParaRPr lang="en-US" sz="2000" b="1" u="sng" dirty="0">
              <a:latin typeface="Didot" charset="0"/>
            </a:endParaRPr>
          </a:p>
          <a:p>
            <a:pPr eaLnBrk="1" hangingPunct="1">
              <a:spcBef>
                <a:spcPct val="20000"/>
              </a:spcBef>
              <a:buClr>
                <a:schemeClr val="tx1"/>
              </a:buClr>
            </a:pPr>
            <a:endParaRPr lang="en-US" sz="2000" b="1" u="sng" dirty="0">
              <a:latin typeface="Didot" charset="0"/>
            </a:endParaRPr>
          </a:p>
          <a:p>
            <a:pPr eaLnBrk="1" hangingPunct="1">
              <a:spcBef>
                <a:spcPct val="20000"/>
              </a:spcBef>
              <a:buClr>
                <a:schemeClr val="tx1"/>
              </a:buClr>
            </a:pPr>
            <a:endParaRPr lang="en-US" sz="2000" b="1" u="sng" dirty="0">
              <a:latin typeface="Didot" charset="0"/>
            </a:endParaRPr>
          </a:p>
          <a:p>
            <a:pPr eaLnBrk="1" hangingPunct="1">
              <a:spcBef>
                <a:spcPct val="20000"/>
              </a:spcBef>
              <a:buClr>
                <a:schemeClr val="tx1"/>
              </a:buClr>
            </a:pPr>
            <a:endParaRPr lang="en-US" sz="2000" b="1" u="sng" dirty="0">
              <a:latin typeface="Didot" charset="0"/>
            </a:endParaRPr>
          </a:p>
          <a:p>
            <a:pPr eaLnBrk="1" hangingPunct="1">
              <a:spcBef>
                <a:spcPct val="20000"/>
              </a:spcBef>
              <a:buClr>
                <a:schemeClr val="tx1"/>
              </a:buClr>
            </a:pPr>
            <a:endParaRPr lang="en-US" sz="2000" b="1" u="sng" dirty="0">
              <a:latin typeface="Didot" charset="0"/>
            </a:endParaRPr>
          </a:p>
          <a:p>
            <a:pPr eaLnBrk="1" hangingPunct="1">
              <a:spcBef>
                <a:spcPct val="20000"/>
              </a:spcBef>
              <a:buClr>
                <a:schemeClr val="tx1"/>
              </a:buClr>
            </a:pPr>
            <a:endParaRPr lang="en-US" sz="2000" b="1" u="sng" dirty="0">
              <a:latin typeface="Didot" charset="0"/>
            </a:endParaRPr>
          </a:p>
          <a:p>
            <a:pPr eaLnBrk="1" hangingPunct="1">
              <a:spcBef>
                <a:spcPct val="20000"/>
              </a:spcBef>
              <a:buClr>
                <a:schemeClr val="tx1"/>
              </a:buClr>
            </a:pPr>
            <a:r>
              <a:rPr lang="en-US" sz="2000" b="1" u="sng" dirty="0">
                <a:latin typeface="Didot" charset="0"/>
              </a:rPr>
              <a:t> </a:t>
            </a:r>
          </a:p>
        </p:txBody>
      </p:sp>
    </p:spTree>
    <p:extLst>
      <p:ext uri="{BB962C8B-B14F-4D97-AF65-F5344CB8AC3E}">
        <p14:creationId xmlns:p14="http://schemas.microsoft.com/office/powerpoint/2010/main" val="2061816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The First National Bank 1790</a:t>
            </a:r>
            <a:br>
              <a:rPr lang="en-US" dirty="0">
                <a:latin typeface="Didot"/>
                <a:cs typeface="Didot"/>
              </a:rPr>
            </a:br>
            <a:r>
              <a:rPr lang="en-US" dirty="0">
                <a:latin typeface="Didot"/>
                <a:cs typeface="Didot"/>
              </a:rPr>
              <a:t>Story</a:t>
            </a:r>
          </a:p>
        </p:txBody>
      </p:sp>
      <p:sp>
        <p:nvSpPr>
          <p:cNvPr id="3" name="Content Placeholder 2"/>
          <p:cNvSpPr>
            <a:spLocks noGrp="1"/>
          </p:cNvSpPr>
          <p:nvPr>
            <p:ph idx="1"/>
          </p:nvPr>
        </p:nvSpPr>
        <p:spPr>
          <a:xfrm>
            <a:off x="183660" y="1493838"/>
            <a:ext cx="8503139" cy="5110162"/>
          </a:xfrm>
        </p:spPr>
        <p:txBody>
          <a:bodyPr>
            <a:normAutofit fontScale="92500" lnSpcReduction="20000"/>
          </a:bodyPr>
          <a:lstStyle/>
          <a:p>
            <a:r>
              <a:rPr lang="en-US" dirty="0">
                <a:latin typeface="Didot"/>
                <a:cs typeface="Didot"/>
              </a:rPr>
              <a:t>Jefferson held that the clause meant that Congress should only take actions that were absolutely necessary, and no more</a:t>
            </a:r>
          </a:p>
          <a:p>
            <a:r>
              <a:rPr lang="en-US" dirty="0">
                <a:latin typeface="Didot"/>
                <a:cs typeface="Didot"/>
              </a:rPr>
              <a:t>He believed that the creation of a national bank, was an over-reach of government authority and not at all authorized by the necessary and proper </a:t>
            </a:r>
          </a:p>
          <a:p>
            <a:pPr marL="0" indent="0">
              <a:buNone/>
            </a:pPr>
            <a:r>
              <a:rPr lang="en-US" dirty="0">
                <a:latin typeface="Didot"/>
                <a:cs typeface="Didot"/>
              </a:rPr>
              <a:t>    clause</a:t>
            </a:r>
          </a:p>
          <a:p>
            <a:r>
              <a:rPr lang="en-US" dirty="0">
                <a:latin typeface="Didot"/>
                <a:cs typeface="Didot"/>
              </a:rPr>
              <a:t>Ultimately, Washington </a:t>
            </a:r>
          </a:p>
          <a:p>
            <a:pPr marL="0" indent="0">
              <a:buNone/>
            </a:pPr>
            <a:r>
              <a:rPr lang="en-US" dirty="0">
                <a:latin typeface="Didot"/>
                <a:cs typeface="Didot"/>
              </a:rPr>
              <a:t>   sided with Hamilton and </a:t>
            </a:r>
          </a:p>
          <a:p>
            <a:pPr marL="0" indent="0">
              <a:buNone/>
            </a:pPr>
            <a:r>
              <a:rPr lang="en-US" dirty="0">
                <a:latin typeface="Didot"/>
                <a:cs typeface="Didot"/>
              </a:rPr>
              <a:t>   the bank was created in </a:t>
            </a:r>
          </a:p>
          <a:p>
            <a:pPr marL="0" indent="0">
              <a:buNone/>
            </a:pPr>
            <a:r>
              <a:rPr lang="en-US" dirty="0">
                <a:latin typeface="Didot"/>
                <a:cs typeface="Didot"/>
              </a:rPr>
              <a:t>   1790</a:t>
            </a:r>
          </a:p>
          <a:p>
            <a:endParaRPr lang="en-US" dirty="0"/>
          </a:p>
        </p:txBody>
      </p:sp>
      <p:pic>
        <p:nvPicPr>
          <p:cNvPr id="4" name="Picture 3" descr="first-national-bank-of-seattle-became-seafirst-bank-now-bank-of-america-territory-of-washington-1889-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3936266"/>
            <a:ext cx="3810000" cy="2921734"/>
          </a:xfrm>
          <a:prstGeom prst="rect">
            <a:avLst/>
          </a:prstGeom>
        </p:spPr>
      </p:pic>
    </p:spTree>
    <p:extLst>
      <p:ext uri="{BB962C8B-B14F-4D97-AF65-F5344CB8AC3E}">
        <p14:creationId xmlns:p14="http://schemas.microsoft.com/office/powerpoint/2010/main" val="3042380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The First National Bank 1790</a:t>
            </a:r>
            <a:br>
              <a:rPr lang="en-US" dirty="0">
                <a:latin typeface="Didot"/>
                <a:cs typeface="Didot"/>
              </a:rPr>
            </a:br>
            <a:r>
              <a:rPr lang="en-US" dirty="0">
                <a:latin typeface="Didot"/>
                <a:cs typeface="Didot"/>
              </a:rPr>
              <a:t>Significance</a:t>
            </a:r>
          </a:p>
        </p:txBody>
      </p:sp>
      <p:sp>
        <p:nvSpPr>
          <p:cNvPr id="3" name="Content Placeholder 2"/>
          <p:cNvSpPr>
            <a:spLocks noGrp="1"/>
          </p:cNvSpPr>
          <p:nvPr>
            <p:ph idx="1"/>
          </p:nvPr>
        </p:nvSpPr>
        <p:spPr/>
        <p:txBody>
          <a:bodyPr/>
          <a:lstStyle/>
          <a:p>
            <a:r>
              <a:rPr lang="en-US" dirty="0">
                <a:latin typeface="Didot"/>
                <a:cs typeface="Didot"/>
              </a:rPr>
              <a:t>Hamilton’s interpretation of the “necessary and proper clause” ( The </a:t>
            </a:r>
            <a:r>
              <a:rPr lang="en-US">
                <a:latin typeface="Didot"/>
                <a:cs typeface="Didot"/>
              </a:rPr>
              <a:t>elastic clause; The </a:t>
            </a:r>
            <a:r>
              <a:rPr lang="en-US" dirty="0">
                <a:latin typeface="Didot"/>
                <a:cs typeface="Didot"/>
              </a:rPr>
              <a:t>Implied </a:t>
            </a:r>
            <a:r>
              <a:rPr lang="en-US">
                <a:latin typeface="Didot"/>
                <a:cs typeface="Didot"/>
              </a:rPr>
              <a:t>Powers Doctrine)– </a:t>
            </a:r>
            <a:r>
              <a:rPr lang="en-US" dirty="0">
                <a:latin typeface="Didot"/>
                <a:cs typeface="Didot"/>
              </a:rPr>
              <a:t>becomes the accepted/dominate interpretation of the clause</a:t>
            </a:r>
          </a:p>
          <a:p>
            <a:pPr lvl="1"/>
            <a:r>
              <a:rPr lang="en-US" dirty="0">
                <a:latin typeface="Didot"/>
                <a:cs typeface="Didot"/>
              </a:rPr>
              <a:t>Implied Powers Doctrine codifies expanded Federal Authority</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4724400"/>
            <a:ext cx="3810000" cy="2133600"/>
          </a:xfrm>
          <a:prstGeom prst="rect">
            <a:avLst/>
          </a:prstGeom>
        </p:spPr>
      </p:pic>
    </p:spTree>
    <p:extLst>
      <p:ext uri="{BB962C8B-B14F-4D97-AF65-F5344CB8AC3E}">
        <p14:creationId xmlns:p14="http://schemas.microsoft.com/office/powerpoint/2010/main" val="3678177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Whiskey Rebellion (1794)</a:t>
            </a:r>
            <a:br>
              <a:rPr lang="en-US" dirty="0">
                <a:latin typeface="Didot"/>
                <a:cs typeface="Didot"/>
              </a:rPr>
            </a:br>
            <a:r>
              <a:rPr lang="en-US" dirty="0">
                <a:latin typeface="Didot"/>
                <a:cs typeface="Didot"/>
              </a:rPr>
              <a:t>Story</a:t>
            </a:r>
          </a:p>
        </p:txBody>
      </p:sp>
      <p:sp>
        <p:nvSpPr>
          <p:cNvPr id="3" name="Content Placeholder 2"/>
          <p:cNvSpPr>
            <a:spLocks noGrp="1"/>
          </p:cNvSpPr>
          <p:nvPr>
            <p:ph idx="1"/>
          </p:nvPr>
        </p:nvSpPr>
        <p:spPr/>
        <p:txBody>
          <a:bodyPr/>
          <a:lstStyle/>
          <a:p>
            <a:r>
              <a:rPr lang="en-US" dirty="0">
                <a:latin typeface="Didot"/>
                <a:cs typeface="Didot"/>
              </a:rPr>
              <a:t>Pennsylvania farmers refused to pay a tax on alcohol and started rebelling</a:t>
            </a:r>
          </a:p>
          <a:p>
            <a:r>
              <a:rPr lang="en-US" dirty="0">
                <a:latin typeface="Didot"/>
                <a:cs typeface="Didot"/>
              </a:rPr>
              <a:t>Washington sends in troops (and leads them himself!) to put down the uprising</a:t>
            </a:r>
          </a:p>
          <a:p>
            <a:endParaRPr lang="en-US" dirty="0"/>
          </a:p>
          <a:p>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4377" y="4392735"/>
            <a:ext cx="3581400" cy="2273300"/>
          </a:xfrm>
          <a:prstGeom prst="rect">
            <a:avLst/>
          </a:prstGeom>
        </p:spPr>
      </p:pic>
    </p:spTree>
    <p:extLst>
      <p:ext uri="{BB962C8B-B14F-4D97-AF65-F5344CB8AC3E}">
        <p14:creationId xmlns:p14="http://schemas.microsoft.com/office/powerpoint/2010/main" val="4170673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Whiskey Rebellion (1794)</a:t>
            </a:r>
            <a:br>
              <a:rPr lang="en-US" dirty="0">
                <a:latin typeface="Didot"/>
                <a:cs typeface="Didot"/>
              </a:rPr>
            </a:br>
            <a:r>
              <a:rPr lang="en-US" dirty="0">
                <a:latin typeface="Didot"/>
                <a:cs typeface="Didot"/>
              </a:rPr>
              <a:t>Significance</a:t>
            </a:r>
          </a:p>
        </p:txBody>
      </p:sp>
      <p:sp>
        <p:nvSpPr>
          <p:cNvPr id="3" name="Content Placeholder 2"/>
          <p:cNvSpPr>
            <a:spLocks noGrp="1"/>
          </p:cNvSpPr>
          <p:nvPr>
            <p:ph idx="1"/>
          </p:nvPr>
        </p:nvSpPr>
        <p:spPr>
          <a:xfrm>
            <a:off x="457200" y="1600200"/>
            <a:ext cx="8229600" cy="5003800"/>
          </a:xfrm>
        </p:spPr>
        <p:txBody>
          <a:bodyPr>
            <a:normAutofit fontScale="85000" lnSpcReduction="20000"/>
          </a:bodyPr>
          <a:lstStyle/>
          <a:p>
            <a:r>
              <a:rPr lang="en-US" dirty="0">
                <a:latin typeface="Didot"/>
                <a:cs typeface="Didot"/>
              </a:rPr>
              <a:t>Demonstrated and proved the strength of the new federal government</a:t>
            </a:r>
          </a:p>
          <a:p>
            <a:pPr lvl="1"/>
            <a:r>
              <a:rPr lang="en-US" dirty="0">
                <a:latin typeface="Didot"/>
                <a:cs typeface="Didot"/>
              </a:rPr>
              <a:t>Opposite of Shay’s Rebellion!</a:t>
            </a:r>
          </a:p>
          <a:p>
            <a:pPr lvl="1"/>
            <a:r>
              <a:rPr lang="en-US" dirty="0">
                <a:latin typeface="Didot"/>
                <a:cs typeface="Didot"/>
              </a:rPr>
              <a:t>While Shay’s Rebellion proved that the government created by the Articles of Confederation was too </a:t>
            </a:r>
          </a:p>
          <a:p>
            <a:pPr marL="457200" lvl="1" indent="0">
              <a:buNone/>
            </a:pPr>
            <a:r>
              <a:rPr lang="en-US" dirty="0">
                <a:latin typeface="Didot"/>
                <a:cs typeface="Didot"/>
              </a:rPr>
              <a:t>   weak to successfully</a:t>
            </a:r>
          </a:p>
          <a:p>
            <a:pPr marL="457200" lvl="1" indent="0">
              <a:buNone/>
            </a:pPr>
            <a:r>
              <a:rPr lang="en-US" dirty="0">
                <a:latin typeface="Didot"/>
                <a:cs typeface="Didot"/>
              </a:rPr>
              <a:t>   put down insurrection, </a:t>
            </a:r>
          </a:p>
          <a:p>
            <a:pPr marL="457200" lvl="1" indent="0">
              <a:buNone/>
            </a:pPr>
            <a:r>
              <a:rPr lang="en-US" dirty="0">
                <a:latin typeface="Didot"/>
                <a:cs typeface="Didot"/>
              </a:rPr>
              <a:t>   the squashing of the </a:t>
            </a:r>
          </a:p>
          <a:p>
            <a:pPr marL="457200" lvl="1" indent="0">
              <a:buNone/>
            </a:pPr>
            <a:r>
              <a:rPr lang="en-US" dirty="0">
                <a:latin typeface="Didot"/>
                <a:cs typeface="Didot"/>
              </a:rPr>
              <a:t>   Whiskey Rebellion </a:t>
            </a:r>
          </a:p>
          <a:p>
            <a:pPr marL="457200" lvl="1" indent="0">
              <a:buNone/>
            </a:pPr>
            <a:r>
              <a:rPr lang="en-US" dirty="0">
                <a:latin typeface="Didot"/>
                <a:cs typeface="Didot"/>
              </a:rPr>
              <a:t>   demonstrated the efficacy </a:t>
            </a:r>
          </a:p>
          <a:p>
            <a:pPr marL="457200" lvl="1" indent="0">
              <a:buNone/>
            </a:pPr>
            <a:r>
              <a:rPr lang="en-US" dirty="0">
                <a:latin typeface="Didot"/>
                <a:cs typeface="Didot"/>
              </a:rPr>
              <a:t>   of the federal government</a:t>
            </a:r>
          </a:p>
          <a:p>
            <a:pPr marL="457200" lvl="1" indent="0">
              <a:buNone/>
            </a:pPr>
            <a:r>
              <a:rPr lang="en-US" dirty="0">
                <a:latin typeface="Didot"/>
                <a:cs typeface="Didot"/>
              </a:rPr>
              <a:t>   established by the </a:t>
            </a:r>
          </a:p>
          <a:p>
            <a:pPr marL="457200" lvl="1" indent="0">
              <a:buNone/>
            </a:pPr>
            <a:r>
              <a:rPr lang="en-US" dirty="0">
                <a:latin typeface="Didot"/>
                <a:cs typeface="Didot"/>
              </a:rPr>
              <a:t>   Constitution</a:t>
            </a:r>
          </a:p>
        </p:txBody>
      </p:sp>
      <p:pic>
        <p:nvPicPr>
          <p:cNvPr id="4" name="Picture 3" descr="eb0743f468c286572fe8cb3d2b92ae5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9077" y="3918425"/>
            <a:ext cx="4024923" cy="2911361"/>
          </a:xfrm>
          <a:prstGeom prst="rect">
            <a:avLst/>
          </a:prstGeom>
        </p:spPr>
      </p:pic>
    </p:spTree>
    <p:extLst>
      <p:ext uri="{BB962C8B-B14F-4D97-AF65-F5344CB8AC3E}">
        <p14:creationId xmlns:p14="http://schemas.microsoft.com/office/powerpoint/2010/main" val="1729839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Alien and Sedition Acts (1798)</a:t>
            </a:r>
            <a:br>
              <a:rPr lang="en-US" dirty="0">
                <a:latin typeface="Didot"/>
                <a:cs typeface="Didot"/>
              </a:rPr>
            </a:br>
            <a:r>
              <a:rPr lang="en-US" dirty="0">
                <a:latin typeface="Didot"/>
                <a:cs typeface="Didot"/>
              </a:rPr>
              <a:t>Story</a:t>
            </a:r>
          </a:p>
        </p:txBody>
      </p:sp>
      <p:sp>
        <p:nvSpPr>
          <p:cNvPr id="3" name="Content Placeholder 2"/>
          <p:cNvSpPr>
            <a:spLocks noGrp="1"/>
          </p:cNvSpPr>
          <p:nvPr>
            <p:ph idx="1"/>
          </p:nvPr>
        </p:nvSpPr>
        <p:spPr/>
        <p:txBody>
          <a:bodyPr>
            <a:normAutofit fontScale="85000" lnSpcReduction="20000"/>
          </a:bodyPr>
          <a:lstStyle/>
          <a:p>
            <a:r>
              <a:rPr lang="en-US" dirty="0">
                <a:latin typeface="Didot"/>
                <a:cs typeface="Didot"/>
              </a:rPr>
              <a:t>Tension between the United States and France during the French Revolution led to a wide-spread anti-French sentiment and the fear that France might go to war with the United States</a:t>
            </a:r>
          </a:p>
          <a:p>
            <a:r>
              <a:rPr lang="en-US" dirty="0">
                <a:latin typeface="Didot"/>
                <a:cs typeface="Didot"/>
              </a:rPr>
              <a:t>Congress passed the Alien and </a:t>
            </a:r>
          </a:p>
          <a:p>
            <a:pPr marL="0" indent="0">
              <a:buNone/>
            </a:pPr>
            <a:r>
              <a:rPr lang="en-US" dirty="0">
                <a:latin typeface="Didot"/>
                <a:cs typeface="Didot"/>
              </a:rPr>
              <a:t>    Sedition Acts in response to this fear</a:t>
            </a:r>
          </a:p>
          <a:p>
            <a:pPr lvl="1"/>
            <a:r>
              <a:rPr lang="en-US" dirty="0">
                <a:latin typeface="Didot"/>
                <a:cs typeface="Didot"/>
              </a:rPr>
              <a:t>Allowed the president to imprison or </a:t>
            </a:r>
          </a:p>
          <a:p>
            <a:pPr marL="457200" lvl="1" indent="0">
              <a:buNone/>
            </a:pPr>
            <a:r>
              <a:rPr lang="en-US" dirty="0">
                <a:latin typeface="Didot"/>
                <a:cs typeface="Didot"/>
              </a:rPr>
              <a:t>   deport foreigners considered “dangerous</a:t>
            </a:r>
          </a:p>
          <a:p>
            <a:pPr marL="457200" lvl="1" indent="0">
              <a:buNone/>
            </a:pPr>
            <a:r>
              <a:rPr lang="en-US" dirty="0">
                <a:latin typeface="Didot"/>
                <a:cs typeface="Didot"/>
              </a:rPr>
              <a:t>   to the peace and safety of the United </a:t>
            </a:r>
          </a:p>
          <a:p>
            <a:pPr marL="457200" lvl="1" indent="0">
              <a:buNone/>
            </a:pPr>
            <a:r>
              <a:rPr lang="en-US" dirty="0">
                <a:latin typeface="Didot"/>
                <a:cs typeface="Didot"/>
              </a:rPr>
              <a:t>   States”</a:t>
            </a:r>
          </a:p>
          <a:p>
            <a:pPr lvl="1"/>
            <a:r>
              <a:rPr lang="en-US" dirty="0">
                <a:latin typeface="Didot"/>
                <a:cs typeface="Didot"/>
              </a:rPr>
              <a:t>Restricted speech which was critical of </a:t>
            </a:r>
          </a:p>
          <a:p>
            <a:pPr marL="457200" lvl="1" indent="0">
              <a:buNone/>
            </a:pPr>
            <a:r>
              <a:rPr lang="en-US" dirty="0">
                <a:latin typeface="Didot"/>
                <a:cs typeface="Didot"/>
              </a:rPr>
              <a:t>    the federal government</a:t>
            </a:r>
          </a:p>
          <a:p>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600" y="3136900"/>
            <a:ext cx="2184400" cy="3721100"/>
          </a:xfrm>
          <a:prstGeom prst="rect">
            <a:avLst/>
          </a:prstGeom>
        </p:spPr>
      </p:pic>
    </p:spTree>
    <p:extLst>
      <p:ext uri="{BB962C8B-B14F-4D97-AF65-F5344CB8AC3E}">
        <p14:creationId xmlns:p14="http://schemas.microsoft.com/office/powerpoint/2010/main" val="761715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Alien and Sedition Acts (1798)</a:t>
            </a:r>
            <a:br>
              <a:rPr lang="en-US" dirty="0">
                <a:latin typeface="Didot"/>
                <a:cs typeface="Didot"/>
              </a:rPr>
            </a:br>
            <a:r>
              <a:rPr lang="en-US" dirty="0">
                <a:latin typeface="Didot"/>
                <a:cs typeface="Didot"/>
              </a:rPr>
              <a:t>Story</a:t>
            </a:r>
          </a:p>
        </p:txBody>
      </p:sp>
      <p:sp>
        <p:nvSpPr>
          <p:cNvPr id="3" name="Content Placeholder 2"/>
          <p:cNvSpPr>
            <a:spLocks noGrp="1"/>
          </p:cNvSpPr>
          <p:nvPr>
            <p:ph idx="1"/>
          </p:nvPr>
        </p:nvSpPr>
        <p:spPr/>
        <p:txBody>
          <a:bodyPr>
            <a:normAutofit fontScale="92500" lnSpcReduction="10000"/>
          </a:bodyPr>
          <a:lstStyle/>
          <a:p>
            <a:r>
              <a:rPr lang="en-US" dirty="0">
                <a:latin typeface="Didot"/>
                <a:cs typeface="Didot"/>
              </a:rPr>
              <a:t>Outraged by their belief that the Alien and Sedition Acts were tyrannical, Republicans Jefferson and Madison secretly wrote the Kentucky and Virginia Resolutions </a:t>
            </a:r>
          </a:p>
          <a:p>
            <a:pPr lvl="1"/>
            <a:r>
              <a:rPr lang="en-US" dirty="0">
                <a:latin typeface="Didot"/>
                <a:cs typeface="Didot"/>
              </a:rPr>
              <a:t>Acts passed by Kentucky and </a:t>
            </a:r>
          </a:p>
          <a:p>
            <a:pPr marL="457200" lvl="1" indent="0">
              <a:buNone/>
            </a:pPr>
            <a:r>
              <a:rPr lang="en-US" dirty="0">
                <a:latin typeface="Didot"/>
                <a:cs typeface="Didot"/>
              </a:rPr>
              <a:t>   Virginia that declared the </a:t>
            </a:r>
          </a:p>
          <a:p>
            <a:pPr marL="457200" lvl="1" indent="0">
              <a:buNone/>
            </a:pPr>
            <a:r>
              <a:rPr lang="en-US" dirty="0">
                <a:latin typeface="Didot"/>
                <a:cs typeface="Didot"/>
              </a:rPr>
              <a:t>   Alien and Sedition Acts </a:t>
            </a:r>
          </a:p>
          <a:p>
            <a:pPr marL="457200" lvl="1" indent="0">
              <a:buNone/>
            </a:pPr>
            <a:r>
              <a:rPr lang="en-US" dirty="0">
                <a:latin typeface="Didot"/>
                <a:cs typeface="Didot"/>
              </a:rPr>
              <a:t>   unconstitutional</a:t>
            </a:r>
          </a:p>
          <a:p>
            <a:pPr lvl="1"/>
            <a:r>
              <a:rPr lang="en-US" dirty="0">
                <a:latin typeface="Didot"/>
                <a:cs typeface="Didot"/>
              </a:rPr>
              <a:t>Acts argued that states had the </a:t>
            </a:r>
          </a:p>
          <a:p>
            <a:pPr marL="457200" lvl="1" indent="0">
              <a:buNone/>
            </a:pPr>
            <a:r>
              <a:rPr lang="en-US" dirty="0">
                <a:latin typeface="Didot"/>
                <a:cs typeface="Didot"/>
              </a:rPr>
              <a:t>   power to nullify federal laws</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6923" y="3755564"/>
            <a:ext cx="3087077" cy="3102436"/>
          </a:xfrm>
          <a:prstGeom prst="rect">
            <a:avLst/>
          </a:prstGeom>
        </p:spPr>
      </p:pic>
    </p:spTree>
    <p:extLst>
      <p:ext uri="{BB962C8B-B14F-4D97-AF65-F5344CB8AC3E}">
        <p14:creationId xmlns:p14="http://schemas.microsoft.com/office/powerpoint/2010/main" val="186563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Alien and Sedition Acts (1798)</a:t>
            </a:r>
            <a:br>
              <a:rPr lang="en-US" dirty="0">
                <a:latin typeface="Didot"/>
                <a:cs typeface="Didot"/>
              </a:rPr>
            </a:br>
            <a:r>
              <a:rPr lang="en-US" dirty="0">
                <a:latin typeface="Didot"/>
                <a:cs typeface="Didot"/>
              </a:rPr>
              <a:t>Significance</a:t>
            </a:r>
          </a:p>
        </p:txBody>
      </p:sp>
      <p:sp>
        <p:nvSpPr>
          <p:cNvPr id="3" name="Content Placeholder 2"/>
          <p:cNvSpPr>
            <a:spLocks noGrp="1"/>
          </p:cNvSpPr>
          <p:nvPr>
            <p:ph idx="1"/>
          </p:nvPr>
        </p:nvSpPr>
        <p:spPr>
          <a:xfrm>
            <a:off x="242277" y="1474300"/>
            <a:ext cx="8706338" cy="5227392"/>
          </a:xfrm>
        </p:spPr>
        <p:txBody>
          <a:bodyPr>
            <a:normAutofit fontScale="70000" lnSpcReduction="20000"/>
          </a:bodyPr>
          <a:lstStyle/>
          <a:p>
            <a:r>
              <a:rPr lang="en-US" dirty="0">
                <a:latin typeface="Didot"/>
                <a:cs typeface="Didot"/>
              </a:rPr>
              <a:t>Demonstrates tremendous unilateral federal authority—authority which may violate the First Amendment</a:t>
            </a:r>
          </a:p>
          <a:p>
            <a:pPr lvl="1"/>
            <a:r>
              <a:rPr lang="en-US" dirty="0">
                <a:latin typeface="Didot"/>
                <a:cs typeface="Didot"/>
              </a:rPr>
              <a:t>Acts were never challenged in the Supreme Court</a:t>
            </a:r>
          </a:p>
          <a:p>
            <a:pPr lvl="1"/>
            <a:r>
              <a:rPr lang="en-US" dirty="0">
                <a:latin typeface="Didot"/>
                <a:cs typeface="Didot"/>
              </a:rPr>
              <a:t>Sedition Act largely seen as unconstitutional today</a:t>
            </a:r>
          </a:p>
          <a:p>
            <a:r>
              <a:rPr lang="en-US" dirty="0">
                <a:latin typeface="Didot"/>
                <a:cs typeface="Didot"/>
              </a:rPr>
              <a:t>Begins to plant the seeds for “nullification”</a:t>
            </a:r>
          </a:p>
          <a:p>
            <a:pPr lvl="1"/>
            <a:r>
              <a:rPr lang="en-US" dirty="0">
                <a:latin typeface="Didot"/>
                <a:cs typeface="Didot"/>
              </a:rPr>
              <a:t>Legal theory that a state has the right to nullify or invalidate any federal law which that state has deemed unconstitutional</a:t>
            </a:r>
          </a:p>
          <a:p>
            <a:pPr lvl="1"/>
            <a:r>
              <a:rPr lang="en-US" dirty="0">
                <a:latin typeface="Didot"/>
                <a:cs typeface="Didot"/>
              </a:rPr>
              <a:t>Based on the view that the States formed the Union by a compact among them.  As creators of the federal government the States have a final authority to determine the limits of the power of that government.</a:t>
            </a:r>
          </a:p>
          <a:p>
            <a:pPr lvl="1"/>
            <a:r>
              <a:rPr lang="en-US" dirty="0">
                <a:latin typeface="Didot"/>
                <a:cs typeface="Didot"/>
              </a:rPr>
              <a:t>Efforts to restrict federal authority </a:t>
            </a:r>
          </a:p>
          <a:p>
            <a:pPr marL="457200" lvl="1" indent="0">
              <a:buNone/>
            </a:pPr>
            <a:r>
              <a:rPr lang="en-US" dirty="0">
                <a:latin typeface="Didot"/>
                <a:cs typeface="Didot"/>
              </a:rPr>
              <a:t>    between 1798 and the outbreak of Civil </a:t>
            </a:r>
          </a:p>
          <a:p>
            <a:pPr marL="457200" lvl="1" indent="0">
              <a:buNone/>
            </a:pPr>
            <a:r>
              <a:rPr lang="en-US" dirty="0">
                <a:latin typeface="Didot"/>
                <a:cs typeface="Didot"/>
              </a:rPr>
              <a:t>    War in 1861, will tend to rely on </a:t>
            </a:r>
          </a:p>
          <a:p>
            <a:pPr marL="457200" lvl="1" indent="0">
              <a:buNone/>
            </a:pPr>
            <a:r>
              <a:rPr lang="en-US" dirty="0">
                <a:latin typeface="Didot"/>
                <a:cs typeface="Didot"/>
              </a:rPr>
              <a:t>    nullification to argue that states’ have </a:t>
            </a:r>
          </a:p>
          <a:p>
            <a:pPr marL="457200" lvl="1" indent="0">
              <a:buNone/>
            </a:pPr>
            <a:r>
              <a:rPr lang="en-US" dirty="0">
                <a:latin typeface="Didot"/>
                <a:cs typeface="Didot"/>
              </a:rPr>
              <a:t>   greater powers than the federal </a:t>
            </a:r>
          </a:p>
          <a:p>
            <a:pPr marL="457200" lvl="1" indent="0">
              <a:buNone/>
            </a:pPr>
            <a:r>
              <a:rPr lang="en-US" dirty="0">
                <a:latin typeface="Didot"/>
                <a:cs typeface="Didot"/>
              </a:rPr>
              <a:t>   government.</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737100"/>
            <a:ext cx="3048000" cy="2120900"/>
          </a:xfrm>
          <a:prstGeom prst="rect">
            <a:avLst/>
          </a:prstGeom>
        </p:spPr>
      </p:pic>
    </p:spTree>
    <p:extLst>
      <p:ext uri="{BB962C8B-B14F-4D97-AF65-F5344CB8AC3E}">
        <p14:creationId xmlns:p14="http://schemas.microsoft.com/office/powerpoint/2010/main" val="1273009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Marshall Court (1801-1835)</a:t>
            </a:r>
            <a:br>
              <a:rPr lang="en-US" dirty="0">
                <a:latin typeface="Didot"/>
                <a:cs typeface="Didot"/>
              </a:rPr>
            </a:br>
            <a:r>
              <a:rPr lang="en-US" dirty="0">
                <a:latin typeface="Didot"/>
                <a:cs typeface="Didot"/>
              </a:rPr>
              <a:t>Story</a:t>
            </a:r>
          </a:p>
        </p:txBody>
      </p:sp>
      <p:sp>
        <p:nvSpPr>
          <p:cNvPr id="3" name="Content Placeholder 2"/>
          <p:cNvSpPr>
            <a:spLocks noGrp="1"/>
          </p:cNvSpPr>
          <p:nvPr>
            <p:ph idx="1"/>
          </p:nvPr>
        </p:nvSpPr>
        <p:spPr>
          <a:xfrm>
            <a:off x="254000" y="1600200"/>
            <a:ext cx="5470769" cy="5121031"/>
          </a:xfrm>
        </p:spPr>
        <p:txBody>
          <a:bodyPr>
            <a:normAutofit fontScale="70000" lnSpcReduction="20000"/>
          </a:bodyPr>
          <a:lstStyle/>
          <a:p>
            <a:r>
              <a:rPr lang="en-US" dirty="0">
                <a:latin typeface="Didot"/>
                <a:cs typeface="Didot"/>
              </a:rPr>
              <a:t>John Marshall appointed Chief Justice of SCOTUS by John Adams</a:t>
            </a:r>
          </a:p>
          <a:p>
            <a:r>
              <a:rPr lang="en-US" dirty="0">
                <a:latin typeface="Didot"/>
                <a:cs typeface="Didot"/>
              </a:rPr>
              <a:t>Federalist Party leader and Secretary of State under John Adams</a:t>
            </a:r>
          </a:p>
          <a:p>
            <a:r>
              <a:rPr lang="en-US" dirty="0">
                <a:latin typeface="Didot"/>
                <a:cs typeface="Didot"/>
              </a:rPr>
              <a:t>His rulings </a:t>
            </a:r>
            <a:r>
              <a:rPr lang="en-US" i="1" dirty="0">
                <a:latin typeface="Didot"/>
                <a:cs typeface="Didot"/>
              </a:rPr>
              <a:t>dramatically</a:t>
            </a:r>
            <a:r>
              <a:rPr lang="en-US" dirty="0">
                <a:latin typeface="Didot"/>
                <a:cs typeface="Didot"/>
              </a:rPr>
              <a:t> elevated the power of SCOTUS</a:t>
            </a:r>
          </a:p>
          <a:p>
            <a:pPr lvl="1"/>
            <a:r>
              <a:rPr lang="en-US" dirty="0">
                <a:latin typeface="Didot"/>
                <a:cs typeface="Didot"/>
              </a:rPr>
              <a:t>Made SCOTUS a coequal branch of government along with the legislative and executive branch</a:t>
            </a:r>
          </a:p>
          <a:p>
            <a:pPr lvl="1"/>
            <a:r>
              <a:rPr lang="en-US" dirty="0">
                <a:latin typeface="Didot"/>
                <a:cs typeface="Didot"/>
              </a:rPr>
              <a:t>Established SCOTUS as the final arbiter of constitutionality (judicial review)</a:t>
            </a:r>
          </a:p>
          <a:p>
            <a:r>
              <a:rPr lang="en-US" dirty="0">
                <a:latin typeface="Didot"/>
                <a:cs typeface="Didot"/>
              </a:rPr>
              <a:t>Does all of this very inconspicuously </a:t>
            </a:r>
          </a:p>
          <a:p>
            <a:pPr lvl="1"/>
            <a:r>
              <a:rPr lang="en-US" dirty="0">
                <a:latin typeface="Didot"/>
                <a:cs typeface="Didot"/>
              </a:rPr>
              <a:t>From an appointed position…in the basement of the Capitol</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7454" y="2120537"/>
            <a:ext cx="3236546" cy="4005626"/>
          </a:xfrm>
          <a:prstGeom prst="rect">
            <a:avLst/>
          </a:prstGeom>
        </p:spPr>
      </p:pic>
    </p:spTree>
    <p:extLst>
      <p:ext uri="{BB962C8B-B14F-4D97-AF65-F5344CB8AC3E}">
        <p14:creationId xmlns:p14="http://schemas.microsoft.com/office/powerpoint/2010/main" val="4196658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Marshall Court (1801-1835)</a:t>
            </a:r>
            <a:br>
              <a:rPr lang="en-US" dirty="0">
                <a:latin typeface="Didot"/>
                <a:cs typeface="Didot"/>
              </a:rPr>
            </a:br>
            <a:r>
              <a:rPr lang="en-US" dirty="0">
                <a:latin typeface="Didot"/>
                <a:cs typeface="Didot"/>
              </a:rPr>
              <a:t>Story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9304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3177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Marshall Court (1801-1835)</a:t>
            </a:r>
            <a:br>
              <a:rPr lang="en-US" dirty="0">
                <a:latin typeface="Didot"/>
                <a:cs typeface="Didot"/>
              </a:rPr>
            </a:br>
            <a:r>
              <a:rPr lang="en-US" dirty="0">
                <a:latin typeface="Didot"/>
                <a:cs typeface="Didot"/>
              </a:rPr>
              <a:t>Significance</a:t>
            </a:r>
          </a:p>
        </p:txBody>
      </p:sp>
      <p:sp>
        <p:nvSpPr>
          <p:cNvPr id="3" name="Content Placeholder 2"/>
          <p:cNvSpPr>
            <a:spLocks noGrp="1"/>
          </p:cNvSpPr>
          <p:nvPr>
            <p:ph idx="1"/>
          </p:nvPr>
        </p:nvSpPr>
        <p:spPr/>
        <p:txBody>
          <a:bodyPr/>
          <a:lstStyle/>
          <a:p>
            <a:r>
              <a:rPr lang="en-US" dirty="0">
                <a:latin typeface="Didot"/>
                <a:cs typeface="Didot"/>
              </a:rPr>
              <a:t>Dramatically expands federal authority because:</a:t>
            </a:r>
          </a:p>
          <a:p>
            <a:pPr lvl="1"/>
            <a:r>
              <a:rPr lang="en-US" dirty="0">
                <a:latin typeface="Didot"/>
                <a:cs typeface="Didot"/>
              </a:rPr>
              <a:t>Grows federal authority by making SCOTUS an equal branch</a:t>
            </a:r>
          </a:p>
          <a:p>
            <a:pPr lvl="1"/>
            <a:r>
              <a:rPr lang="en-US" dirty="0">
                <a:latin typeface="Didot"/>
                <a:cs typeface="Didot"/>
              </a:rPr>
              <a:t>Gives SCOTUS tremendous power</a:t>
            </a:r>
          </a:p>
          <a:p>
            <a:pPr lvl="2"/>
            <a:r>
              <a:rPr lang="en-US" dirty="0">
                <a:latin typeface="Didot"/>
                <a:cs typeface="Didot"/>
              </a:rPr>
              <a:t>SCOTUS—not the people, not the states, not the president—decides if something is constitutional</a:t>
            </a:r>
          </a:p>
          <a:p>
            <a:pPr lvl="1"/>
            <a:r>
              <a:rPr lang="en-US" dirty="0">
                <a:latin typeface="Didot"/>
                <a:cs typeface="Didot"/>
              </a:rPr>
              <a:t>Federal law is superior to state law</a:t>
            </a:r>
          </a:p>
          <a:p>
            <a:pPr lvl="2"/>
            <a:r>
              <a:rPr lang="en-US" dirty="0">
                <a:latin typeface="Didot"/>
                <a:cs typeface="Didot"/>
              </a:rPr>
              <a:t>Federal government is more powerful than states</a:t>
            </a:r>
          </a:p>
        </p:txBody>
      </p:sp>
    </p:spTree>
    <p:extLst>
      <p:ext uri="{BB962C8B-B14F-4D97-AF65-F5344CB8AC3E}">
        <p14:creationId xmlns:p14="http://schemas.microsoft.com/office/powerpoint/2010/main" val="304845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latin typeface="Didot" charset="0"/>
                <a:ea typeface="Didot" charset="0"/>
                <a:cs typeface="Didot" charset="0"/>
              </a:rPr>
              <a:t>US History Pre-Test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8221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br>
              <a:rPr lang="en-US" dirty="0">
                <a:latin typeface="Didot"/>
                <a:cs typeface="Didot"/>
              </a:rPr>
            </a:br>
            <a:r>
              <a:rPr lang="en-US" dirty="0">
                <a:latin typeface="Didot"/>
                <a:cs typeface="Didot"/>
              </a:rPr>
              <a:t>Federalists Expand Federal Authority in all Branches!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3923627"/>
              </p:ext>
            </p:extLst>
          </p:nvPr>
        </p:nvGraphicFramePr>
        <p:xfrm>
          <a:off x="457200" y="1600200"/>
          <a:ext cx="8229600" cy="5023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5411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76"/>
            <a:ext cx="8229600" cy="1143000"/>
          </a:xfrm>
        </p:spPr>
        <p:txBody>
          <a:bodyPr>
            <a:normAutofit fontScale="90000"/>
          </a:bodyPr>
          <a:lstStyle/>
          <a:p>
            <a:r>
              <a:rPr lang="en-US" dirty="0">
                <a:latin typeface="Didot"/>
                <a:cs typeface="Didot"/>
              </a:rPr>
              <a:t>Democracy and Authority </a:t>
            </a:r>
            <a:br>
              <a:rPr lang="en-US" dirty="0">
                <a:latin typeface="Didot"/>
                <a:cs typeface="Didot"/>
              </a:rPr>
            </a:br>
            <a:r>
              <a:rPr lang="en-US" dirty="0">
                <a:latin typeface="Didot"/>
                <a:cs typeface="Didot"/>
              </a:rPr>
              <a:t>Unit One</a:t>
            </a:r>
          </a:p>
        </p:txBody>
      </p:sp>
      <p:sp>
        <p:nvSpPr>
          <p:cNvPr id="3" name="Content Placeholder 2"/>
          <p:cNvSpPr>
            <a:spLocks noGrp="1"/>
          </p:cNvSpPr>
          <p:nvPr>
            <p:ph idx="1"/>
          </p:nvPr>
        </p:nvSpPr>
        <p:spPr>
          <a:xfrm>
            <a:off x="164123" y="1346200"/>
            <a:ext cx="5150339" cy="5257800"/>
          </a:xfrm>
        </p:spPr>
        <p:txBody>
          <a:bodyPr>
            <a:normAutofit fontScale="85000" lnSpcReduction="20000"/>
          </a:bodyPr>
          <a:lstStyle/>
          <a:p>
            <a:r>
              <a:rPr lang="en-US" dirty="0">
                <a:latin typeface="Didot"/>
                <a:cs typeface="Didot"/>
              </a:rPr>
              <a:t>What is this Theme About?</a:t>
            </a:r>
          </a:p>
          <a:p>
            <a:pPr lvl="1"/>
            <a:r>
              <a:rPr lang="en-US" dirty="0">
                <a:latin typeface="Didot"/>
                <a:cs typeface="Didot"/>
              </a:rPr>
              <a:t>This unit examines the tension between the increasing power of the federal government and the rights of the people in the United States.  </a:t>
            </a:r>
          </a:p>
          <a:p>
            <a:r>
              <a:rPr lang="en-US" dirty="0">
                <a:latin typeface="Didot"/>
                <a:cs typeface="Didot"/>
              </a:rPr>
              <a:t>Essential Question:</a:t>
            </a:r>
          </a:p>
          <a:p>
            <a:pPr lvl="1"/>
            <a:r>
              <a:rPr lang="en-US" dirty="0">
                <a:latin typeface="Didot"/>
                <a:cs typeface="Didot"/>
              </a:rPr>
              <a:t>How effectively has the federal government maintained its authority while protecting the rights of the individual and the states?</a:t>
            </a:r>
          </a:p>
          <a:p>
            <a:r>
              <a:rPr lang="en-US" dirty="0">
                <a:latin typeface="Didot"/>
                <a:cs typeface="Didot"/>
              </a:rPr>
              <a:t>Review Lesson Topics &amp; Schedule </a:t>
            </a:r>
          </a:p>
        </p:txBody>
      </p:sp>
      <p:pic>
        <p:nvPicPr>
          <p:cNvPr id="5" name="Picture 4"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8923" y="2325077"/>
            <a:ext cx="3595076" cy="2696307"/>
          </a:xfrm>
          <a:prstGeom prst="rect">
            <a:avLst/>
          </a:prstGeom>
        </p:spPr>
      </p:pic>
    </p:spTree>
    <p:extLst>
      <p:ext uri="{BB962C8B-B14F-4D97-AF65-F5344CB8AC3E}">
        <p14:creationId xmlns:p14="http://schemas.microsoft.com/office/powerpoint/2010/main" val="104904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6484"/>
            <a:ext cx="9144000" cy="1143000"/>
          </a:xfrm>
        </p:spPr>
        <p:txBody>
          <a:bodyPr>
            <a:normAutofit fontScale="90000"/>
          </a:bodyPr>
          <a:lstStyle/>
          <a:p>
            <a:r>
              <a:rPr lang="en-US" dirty="0">
                <a:latin typeface="Didot"/>
                <a:cs typeface="Didot"/>
              </a:rPr>
              <a:t>Tension Between Democracy and Authority in the Wake of the Founding </a:t>
            </a:r>
          </a:p>
        </p:txBody>
      </p:sp>
      <p:sp>
        <p:nvSpPr>
          <p:cNvPr id="3" name="Content Placeholder 2"/>
          <p:cNvSpPr>
            <a:spLocks noGrp="1"/>
          </p:cNvSpPr>
          <p:nvPr>
            <p:ph idx="1"/>
          </p:nvPr>
        </p:nvSpPr>
        <p:spPr>
          <a:xfrm>
            <a:off x="203199" y="1582615"/>
            <a:ext cx="8569569" cy="4650154"/>
          </a:xfrm>
        </p:spPr>
        <p:txBody>
          <a:bodyPr>
            <a:normAutofit/>
          </a:bodyPr>
          <a:lstStyle/>
          <a:p>
            <a:r>
              <a:rPr lang="en-US" dirty="0">
                <a:latin typeface="Didot"/>
                <a:cs typeface="Didot"/>
              </a:rPr>
              <a:t>Schism over the nature of federal authority produces two political parties following the ratification of the Constitution:</a:t>
            </a:r>
          </a:p>
          <a:p>
            <a:pPr lvl="1"/>
            <a:r>
              <a:rPr lang="en-US" dirty="0">
                <a:latin typeface="Didot"/>
                <a:cs typeface="Didot"/>
              </a:rPr>
              <a:t>Federalists </a:t>
            </a:r>
          </a:p>
          <a:p>
            <a:pPr lvl="1"/>
            <a:r>
              <a:rPr lang="en-US" dirty="0">
                <a:latin typeface="Didot"/>
                <a:cs typeface="Didot"/>
              </a:rPr>
              <a:t>Democratic-Republicans </a:t>
            </a:r>
          </a:p>
          <a:p>
            <a:endParaRPr lang="en-US" dirty="0"/>
          </a:p>
          <a:p>
            <a:pPr lvl="1"/>
            <a:endParaRPr lang="en-US" dirty="0"/>
          </a:p>
        </p:txBody>
      </p:sp>
      <p:pic>
        <p:nvPicPr>
          <p:cNvPr id="4" name="Picture 3" descr="26621338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1629" y="4091356"/>
            <a:ext cx="4191135" cy="2766643"/>
          </a:xfrm>
          <a:prstGeom prst="rect">
            <a:avLst/>
          </a:prstGeom>
        </p:spPr>
      </p:pic>
    </p:spTree>
    <p:extLst>
      <p:ext uri="{BB962C8B-B14F-4D97-AF65-F5344CB8AC3E}">
        <p14:creationId xmlns:p14="http://schemas.microsoft.com/office/powerpoint/2010/main" val="269262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302" y="323920"/>
            <a:ext cx="8229600" cy="1143000"/>
          </a:xfrm>
        </p:spPr>
        <p:txBody>
          <a:bodyPr/>
          <a:lstStyle/>
          <a:p>
            <a:r>
              <a:rPr lang="en-US" dirty="0">
                <a:latin typeface="Didot"/>
                <a:cs typeface="Didot"/>
              </a:rPr>
              <a:t>Federalists</a:t>
            </a:r>
          </a:p>
        </p:txBody>
      </p:sp>
      <p:sp>
        <p:nvSpPr>
          <p:cNvPr id="3" name="Content Placeholder 2"/>
          <p:cNvSpPr>
            <a:spLocks noGrp="1"/>
          </p:cNvSpPr>
          <p:nvPr>
            <p:ph idx="1"/>
          </p:nvPr>
        </p:nvSpPr>
        <p:spPr>
          <a:xfrm>
            <a:off x="163879" y="1417638"/>
            <a:ext cx="4367115" cy="5440362"/>
          </a:xfrm>
        </p:spPr>
        <p:txBody>
          <a:bodyPr>
            <a:normAutofit fontScale="70000" lnSpcReduction="20000"/>
          </a:bodyPr>
          <a:lstStyle/>
          <a:p>
            <a:r>
              <a:rPr lang="en-US" dirty="0">
                <a:latin typeface="Didot"/>
                <a:cs typeface="Didot"/>
              </a:rPr>
              <a:t>Advocated a strong national government as the best instrument to protect individual rights and freedom</a:t>
            </a:r>
          </a:p>
          <a:p>
            <a:r>
              <a:rPr lang="en-US" dirty="0">
                <a:latin typeface="Didot"/>
                <a:cs typeface="Didot"/>
              </a:rPr>
              <a:t>Genuine liberty required “a proper degree of authority, to make and exercise the laws”</a:t>
            </a:r>
          </a:p>
          <a:p>
            <a:r>
              <a:rPr lang="en-US" dirty="0">
                <a:latin typeface="Didot"/>
                <a:cs typeface="Didot"/>
              </a:rPr>
              <a:t>Believed the Constitution called for such a strong national government</a:t>
            </a:r>
          </a:p>
          <a:p>
            <a:r>
              <a:rPr lang="en-US" dirty="0">
                <a:latin typeface="Didot"/>
                <a:cs typeface="Didot"/>
              </a:rPr>
              <a:t>Demographics:</a:t>
            </a:r>
          </a:p>
          <a:p>
            <a:pPr lvl="1"/>
            <a:r>
              <a:rPr lang="en-US" dirty="0">
                <a:latin typeface="Didot"/>
                <a:cs typeface="Didot"/>
              </a:rPr>
              <a:t>Northerners</a:t>
            </a:r>
          </a:p>
          <a:p>
            <a:pPr lvl="1"/>
            <a:r>
              <a:rPr lang="en-US" dirty="0">
                <a:latin typeface="Didot"/>
                <a:cs typeface="Didot"/>
              </a:rPr>
              <a:t>Urban</a:t>
            </a:r>
          </a:p>
          <a:p>
            <a:pPr lvl="1"/>
            <a:r>
              <a:rPr lang="en-US" dirty="0">
                <a:latin typeface="Didot"/>
                <a:cs typeface="Didot"/>
              </a:rPr>
              <a:t>Bankers &amp; Merchants </a:t>
            </a:r>
          </a:p>
          <a:p>
            <a:r>
              <a:rPr lang="en-US" dirty="0">
                <a:latin typeface="Didot"/>
                <a:cs typeface="Didot"/>
              </a:rPr>
              <a:t>Key Figures: </a:t>
            </a:r>
          </a:p>
          <a:p>
            <a:pPr lvl="1"/>
            <a:r>
              <a:rPr lang="en-US" dirty="0">
                <a:latin typeface="Didot"/>
                <a:cs typeface="Didot"/>
              </a:rPr>
              <a:t>George Washington</a:t>
            </a:r>
          </a:p>
          <a:p>
            <a:pPr lvl="1"/>
            <a:r>
              <a:rPr lang="en-US" dirty="0">
                <a:latin typeface="Didot"/>
                <a:cs typeface="Didot"/>
              </a:rPr>
              <a:t>Alexander Hamilton</a:t>
            </a:r>
          </a:p>
          <a:p>
            <a:pPr lvl="1"/>
            <a:r>
              <a:rPr lang="en-US" dirty="0">
                <a:latin typeface="Didot"/>
                <a:cs typeface="Didot"/>
              </a:rPr>
              <a:t>John Adams</a:t>
            </a:r>
          </a:p>
        </p:txBody>
      </p:sp>
      <p:pic>
        <p:nvPicPr>
          <p:cNvPr id="6" name="Picture 5" descr="ss055thumb - Federalists &amp; Democratic Republicans two poster se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0995" y="0"/>
            <a:ext cx="9226009" cy="6858000"/>
          </a:xfrm>
          <a:prstGeom prst="rect">
            <a:avLst/>
          </a:prstGeom>
        </p:spPr>
      </p:pic>
    </p:spTree>
    <p:extLst>
      <p:ext uri="{BB962C8B-B14F-4D97-AF65-F5344CB8AC3E}">
        <p14:creationId xmlns:p14="http://schemas.microsoft.com/office/powerpoint/2010/main" val="409045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0057" y="274638"/>
            <a:ext cx="4513943" cy="1143000"/>
          </a:xfrm>
        </p:spPr>
        <p:txBody>
          <a:bodyPr>
            <a:normAutofit fontScale="90000"/>
          </a:bodyPr>
          <a:lstStyle/>
          <a:p>
            <a:r>
              <a:rPr lang="en-US" dirty="0">
                <a:latin typeface="Didot"/>
                <a:cs typeface="Didot"/>
              </a:rPr>
              <a:t>Democratic-Republicans</a:t>
            </a:r>
          </a:p>
        </p:txBody>
      </p:sp>
      <p:sp>
        <p:nvSpPr>
          <p:cNvPr id="3" name="Content Placeholder 2"/>
          <p:cNvSpPr>
            <a:spLocks noGrp="1"/>
          </p:cNvSpPr>
          <p:nvPr>
            <p:ph idx="1"/>
          </p:nvPr>
        </p:nvSpPr>
        <p:spPr>
          <a:xfrm>
            <a:off x="4805050" y="1600200"/>
            <a:ext cx="4338950" cy="5257800"/>
          </a:xfrm>
        </p:spPr>
        <p:txBody>
          <a:bodyPr>
            <a:normAutofit fontScale="70000" lnSpcReduction="20000"/>
          </a:bodyPr>
          <a:lstStyle/>
          <a:p>
            <a:r>
              <a:rPr lang="en-US" dirty="0">
                <a:latin typeface="Didot"/>
                <a:cs typeface="Didot"/>
              </a:rPr>
              <a:t>Feared that too much power in the hands of a national government could lead to tyranny</a:t>
            </a:r>
          </a:p>
          <a:p>
            <a:r>
              <a:rPr lang="en-US" dirty="0">
                <a:latin typeface="Didot"/>
                <a:cs typeface="Didot"/>
              </a:rPr>
              <a:t>Wanted to concentrate power in the hands of state governments, not the federal government, because states were believed to be closer to the needs/wants of the people</a:t>
            </a:r>
          </a:p>
          <a:p>
            <a:r>
              <a:rPr lang="en-US" dirty="0">
                <a:latin typeface="Didot"/>
                <a:cs typeface="Didot"/>
              </a:rPr>
              <a:t>Demographics:</a:t>
            </a:r>
          </a:p>
          <a:p>
            <a:pPr lvl="1"/>
            <a:r>
              <a:rPr lang="en-US" dirty="0">
                <a:latin typeface="Didot"/>
                <a:cs typeface="Didot"/>
              </a:rPr>
              <a:t>Southern</a:t>
            </a:r>
          </a:p>
          <a:p>
            <a:pPr lvl="1"/>
            <a:r>
              <a:rPr lang="en-US" dirty="0">
                <a:latin typeface="Didot"/>
                <a:cs typeface="Didot"/>
              </a:rPr>
              <a:t>Rural</a:t>
            </a:r>
          </a:p>
          <a:p>
            <a:pPr lvl="1"/>
            <a:r>
              <a:rPr lang="en-US" dirty="0">
                <a:latin typeface="Didot"/>
                <a:cs typeface="Didot"/>
              </a:rPr>
              <a:t>Farmers</a:t>
            </a:r>
          </a:p>
          <a:p>
            <a:r>
              <a:rPr lang="en-US" dirty="0">
                <a:latin typeface="Didot"/>
                <a:cs typeface="Didot"/>
              </a:rPr>
              <a:t>Key Figures:</a:t>
            </a:r>
          </a:p>
          <a:p>
            <a:pPr lvl="1"/>
            <a:r>
              <a:rPr lang="en-US" dirty="0">
                <a:latin typeface="Didot"/>
                <a:cs typeface="Didot"/>
              </a:rPr>
              <a:t>Thomas Jefferson</a:t>
            </a:r>
          </a:p>
          <a:p>
            <a:pPr lvl="1"/>
            <a:r>
              <a:rPr lang="en-US" dirty="0">
                <a:latin typeface="Didot"/>
                <a:cs typeface="Didot"/>
              </a:rPr>
              <a:t>James Madison</a:t>
            </a:r>
          </a:p>
          <a:p>
            <a:endParaRPr lang="en-US" dirty="0"/>
          </a:p>
        </p:txBody>
      </p:sp>
      <p:pic>
        <p:nvPicPr>
          <p:cNvPr id="4" name="Picture 3" descr="ss055thumb - Federalists &amp; Democratic Republicans two poster se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0958" y="0"/>
            <a:ext cx="9226009" cy="6858000"/>
          </a:xfrm>
          <a:prstGeom prst="rect">
            <a:avLst/>
          </a:prstGeom>
        </p:spPr>
      </p:pic>
    </p:spTree>
    <p:extLst>
      <p:ext uri="{BB962C8B-B14F-4D97-AF65-F5344CB8AC3E}">
        <p14:creationId xmlns:p14="http://schemas.microsoft.com/office/powerpoint/2010/main" val="211979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Didot"/>
                <a:cs typeface="Didot"/>
              </a:rPr>
              <a:t>Federalists Take Power</a:t>
            </a:r>
          </a:p>
        </p:txBody>
      </p:sp>
      <p:sp>
        <p:nvSpPr>
          <p:cNvPr id="3" name="Content Placeholder 2"/>
          <p:cNvSpPr>
            <a:spLocks noGrp="1"/>
          </p:cNvSpPr>
          <p:nvPr>
            <p:ph idx="1"/>
          </p:nvPr>
        </p:nvSpPr>
        <p:spPr>
          <a:xfrm>
            <a:off x="242276" y="1417638"/>
            <a:ext cx="8647723" cy="5266666"/>
          </a:xfrm>
        </p:spPr>
        <p:txBody>
          <a:bodyPr>
            <a:normAutofit fontScale="77500" lnSpcReduction="20000"/>
          </a:bodyPr>
          <a:lstStyle/>
          <a:p>
            <a:r>
              <a:rPr lang="en-US" dirty="0">
                <a:latin typeface="Didot"/>
                <a:cs typeface="Didot"/>
              </a:rPr>
              <a:t>While Washington wasn’t technically a Federalist (he had no party affiliation) he surrounded himself with Federalist Party members:</a:t>
            </a:r>
          </a:p>
          <a:p>
            <a:pPr lvl="1"/>
            <a:r>
              <a:rPr lang="en-US" dirty="0">
                <a:latin typeface="Didot"/>
                <a:cs typeface="Didot"/>
              </a:rPr>
              <a:t>Vice President: John Adams</a:t>
            </a:r>
          </a:p>
          <a:p>
            <a:pPr lvl="1"/>
            <a:r>
              <a:rPr lang="en-US" dirty="0">
                <a:latin typeface="Didot"/>
                <a:cs typeface="Didot"/>
              </a:rPr>
              <a:t>Treasury Secretary: Alexander Hamilton</a:t>
            </a:r>
          </a:p>
          <a:p>
            <a:pPr lvl="1"/>
            <a:r>
              <a:rPr lang="en-US" dirty="0">
                <a:latin typeface="Didot"/>
                <a:cs typeface="Didot"/>
              </a:rPr>
              <a:t>But…Secretary of State: Thomas Jefferson</a:t>
            </a:r>
          </a:p>
          <a:p>
            <a:r>
              <a:rPr lang="en-US" dirty="0">
                <a:latin typeface="Didot"/>
                <a:cs typeface="Didot"/>
              </a:rPr>
              <a:t>Federalist John Adams was our second president </a:t>
            </a:r>
          </a:p>
          <a:p>
            <a:r>
              <a:rPr lang="en-US" dirty="0">
                <a:latin typeface="Didot"/>
                <a:cs typeface="Didot"/>
              </a:rPr>
              <a:t>From 1789-1801 Federalists were in charge of the government, and this sent the </a:t>
            </a:r>
          </a:p>
          <a:p>
            <a:pPr marL="0" indent="0">
              <a:buNone/>
            </a:pPr>
            <a:r>
              <a:rPr lang="en-US" dirty="0">
                <a:latin typeface="Didot"/>
                <a:cs typeface="Didot"/>
              </a:rPr>
              <a:t>   US on an important path towards </a:t>
            </a:r>
          </a:p>
          <a:p>
            <a:pPr marL="0" indent="0">
              <a:buNone/>
            </a:pPr>
            <a:r>
              <a:rPr lang="en-US" dirty="0">
                <a:latin typeface="Didot"/>
                <a:cs typeface="Didot"/>
              </a:rPr>
              <a:t>    increased federal authority</a:t>
            </a:r>
          </a:p>
          <a:p>
            <a:pPr lvl="1"/>
            <a:r>
              <a:rPr lang="en-US" dirty="0">
                <a:latin typeface="Didot"/>
                <a:cs typeface="Didot"/>
              </a:rPr>
              <a:t>Much to the horror and virulent </a:t>
            </a:r>
          </a:p>
          <a:p>
            <a:pPr marL="457200" lvl="1" indent="0">
              <a:buNone/>
            </a:pPr>
            <a:r>
              <a:rPr lang="en-US" dirty="0">
                <a:latin typeface="Didot"/>
                <a:cs typeface="Didot"/>
              </a:rPr>
              <a:t>    protest of Thomas Jefferson and </a:t>
            </a:r>
          </a:p>
          <a:p>
            <a:pPr marL="457200" lvl="1" indent="0">
              <a:buNone/>
            </a:pPr>
            <a:r>
              <a:rPr lang="en-US" dirty="0">
                <a:latin typeface="Didot"/>
                <a:cs typeface="Didot"/>
              </a:rPr>
              <a:t>    James Madison (who switched </a:t>
            </a:r>
          </a:p>
          <a:p>
            <a:pPr marL="457200" lvl="1" indent="0">
              <a:buNone/>
            </a:pPr>
            <a:r>
              <a:rPr lang="en-US">
                <a:latin typeface="Didot"/>
                <a:cs typeface="Didot"/>
              </a:rPr>
              <a:t>    sides</a:t>
            </a:r>
            <a:r>
              <a:rPr lang="en-US" dirty="0">
                <a:latin typeface="Didot"/>
                <a:cs typeface="Didot"/>
              </a:rPr>
              <a:t>!!)</a:t>
            </a:r>
          </a:p>
        </p:txBody>
      </p:sp>
      <p:pic>
        <p:nvPicPr>
          <p:cNvPr id="4" name="Picture 3" descr="thoms.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8092" y="4259385"/>
            <a:ext cx="3251200" cy="2705100"/>
          </a:xfrm>
          <a:prstGeom prst="rect">
            <a:avLst/>
          </a:prstGeom>
        </p:spPr>
      </p:pic>
    </p:spTree>
    <p:extLst>
      <p:ext uri="{BB962C8B-B14F-4D97-AF65-F5344CB8AC3E}">
        <p14:creationId xmlns:p14="http://schemas.microsoft.com/office/powerpoint/2010/main" val="76241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Expansion of National Government Under the Federalists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62157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8933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idot"/>
                <a:cs typeface="Didot"/>
              </a:rPr>
              <a:t>The First National Bank 1790</a:t>
            </a:r>
            <a:br>
              <a:rPr lang="en-US" dirty="0">
                <a:latin typeface="Didot"/>
                <a:cs typeface="Didot"/>
              </a:rPr>
            </a:br>
            <a:r>
              <a:rPr lang="en-US" dirty="0">
                <a:latin typeface="Didot"/>
                <a:cs typeface="Didot"/>
              </a:rPr>
              <a:t>Story</a:t>
            </a:r>
          </a:p>
        </p:txBody>
      </p:sp>
      <p:sp>
        <p:nvSpPr>
          <p:cNvPr id="3" name="Content Placeholder 2"/>
          <p:cNvSpPr>
            <a:spLocks noGrp="1"/>
          </p:cNvSpPr>
          <p:nvPr>
            <p:ph idx="1"/>
          </p:nvPr>
        </p:nvSpPr>
        <p:spPr>
          <a:xfrm>
            <a:off x="144585" y="1417638"/>
            <a:ext cx="8706338" cy="4984262"/>
          </a:xfrm>
        </p:spPr>
        <p:txBody>
          <a:bodyPr>
            <a:normAutofit fontScale="55000" lnSpcReduction="20000"/>
          </a:bodyPr>
          <a:lstStyle/>
          <a:p>
            <a:pPr marL="0" indent="0">
              <a:buNone/>
            </a:pPr>
            <a:endParaRPr lang="en-US" dirty="0">
              <a:latin typeface="Didot"/>
              <a:cs typeface="Didot"/>
            </a:endParaRPr>
          </a:p>
          <a:p>
            <a:r>
              <a:rPr lang="en-US" sz="3600" dirty="0">
                <a:latin typeface="Didot"/>
                <a:cs typeface="Didot"/>
              </a:rPr>
              <a:t>Hamilton proposed the creation of a central bank</a:t>
            </a:r>
          </a:p>
          <a:p>
            <a:pPr lvl="1"/>
            <a:r>
              <a:rPr lang="en-US" sz="2900" dirty="0">
                <a:latin typeface="Didot"/>
                <a:cs typeface="Didot"/>
              </a:rPr>
              <a:t>Hamilton believed a national bank was necessary to handle the complexity of the financial matters of the new nation</a:t>
            </a:r>
          </a:p>
          <a:p>
            <a:r>
              <a:rPr lang="en-US" sz="3600" dirty="0">
                <a:latin typeface="Didot"/>
                <a:cs typeface="Didot"/>
              </a:rPr>
              <a:t>Hamilton argued that the creation of such a bank was Constitutional under the “necessary and proper clause” (AKA “the elastic clause” AKA “the implied powers doctrine”) of the U.S. Constitution (Article One, Section 8, Clause 18)</a:t>
            </a:r>
          </a:p>
          <a:p>
            <a:pPr lvl="1"/>
            <a:r>
              <a:rPr lang="en-US" sz="2900" dirty="0">
                <a:latin typeface="Didot"/>
                <a:cs typeface="Didot"/>
              </a:rPr>
              <a:t>“The Congress shall have Power…To make all Laws which shall be necessary and proper for carrying into Execution the foregoing Powers, and all other Powers vested by this Constitution in the Government of the United States, or in any Department or Officer thereof.”</a:t>
            </a:r>
          </a:p>
          <a:p>
            <a:r>
              <a:rPr lang="en-US" dirty="0">
                <a:latin typeface="Didot"/>
                <a:cs typeface="Didot"/>
              </a:rPr>
              <a:t>Hamilton took a liberal reading of the </a:t>
            </a:r>
          </a:p>
          <a:p>
            <a:pPr marL="0" indent="0">
              <a:buNone/>
            </a:pPr>
            <a:r>
              <a:rPr lang="en-US" dirty="0">
                <a:latin typeface="Didot"/>
                <a:cs typeface="Didot"/>
              </a:rPr>
              <a:t>    clause and said that Congress should </a:t>
            </a:r>
          </a:p>
          <a:p>
            <a:pPr marL="0" indent="0">
              <a:buNone/>
            </a:pPr>
            <a:r>
              <a:rPr lang="en-US" dirty="0">
                <a:latin typeface="Didot"/>
                <a:cs typeface="Didot"/>
              </a:rPr>
              <a:t>    do anything it felt was necessary to </a:t>
            </a:r>
          </a:p>
          <a:p>
            <a:pPr marL="0" indent="0">
              <a:buNone/>
            </a:pPr>
            <a:r>
              <a:rPr lang="en-US" dirty="0">
                <a:latin typeface="Didot"/>
                <a:cs typeface="Didot"/>
              </a:rPr>
              <a:t>    carry out national responsibilities. </a:t>
            </a:r>
          </a:p>
          <a:p>
            <a:endParaRPr lang="en-US" dirty="0"/>
          </a:p>
          <a:p>
            <a:endParaRPr lang="en-US" dirty="0"/>
          </a:p>
          <a:p>
            <a:pPr marL="0" indent="0">
              <a:buNone/>
            </a:pPr>
            <a:r>
              <a:rPr lang="en-US" dirty="0"/>
              <a:t>  </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3194" y="4748980"/>
            <a:ext cx="3310806" cy="2109019"/>
          </a:xfrm>
          <a:prstGeom prst="rect">
            <a:avLst/>
          </a:prstGeom>
        </p:spPr>
      </p:pic>
    </p:spTree>
    <p:extLst>
      <p:ext uri="{BB962C8B-B14F-4D97-AF65-F5344CB8AC3E}">
        <p14:creationId xmlns:p14="http://schemas.microsoft.com/office/powerpoint/2010/main" val="4129654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552</TotalTime>
  <Words>1349</Words>
  <Application>Microsoft Macintosh PowerPoint</Application>
  <PresentationFormat>On-screen Show (4:3)</PresentationFormat>
  <Paragraphs>192</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Didot</vt:lpstr>
      <vt:lpstr>Times New Roman</vt:lpstr>
      <vt:lpstr>Office Theme</vt:lpstr>
      <vt:lpstr>PowerPoint Presentation</vt:lpstr>
      <vt:lpstr>US History Pre-Test</vt:lpstr>
      <vt:lpstr>Democracy and Authority  Unit One</vt:lpstr>
      <vt:lpstr>Tension Between Democracy and Authority in the Wake of the Founding </vt:lpstr>
      <vt:lpstr>Federalists</vt:lpstr>
      <vt:lpstr>Democratic-Republicans</vt:lpstr>
      <vt:lpstr>Federalists Take Power</vt:lpstr>
      <vt:lpstr>Expansion of National Government Under the Federalists</vt:lpstr>
      <vt:lpstr>The First National Bank 1790 Story</vt:lpstr>
      <vt:lpstr>The First National Bank 1790 Story</vt:lpstr>
      <vt:lpstr>The First National Bank 1790 Significance</vt:lpstr>
      <vt:lpstr>Whiskey Rebellion (1794) Story</vt:lpstr>
      <vt:lpstr>Whiskey Rebellion (1794) Significance</vt:lpstr>
      <vt:lpstr>Alien and Sedition Acts (1798) Story</vt:lpstr>
      <vt:lpstr>Alien and Sedition Acts (1798) Story</vt:lpstr>
      <vt:lpstr>Alien and Sedition Acts (1798) Significance</vt:lpstr>
      <vt:lpstr>Marshall Court (1801-1835) Story</vt:lpstr>
      <vt:lpstr>Marshall Court (1801-1835) Story</vt:lpstr>
      <vt:lpstr>Marshall Court (1801-1835) Significance</vt:lpstr>
      <vt:lpstr> Federalists Expand Federal Authority in all Branches!</vt:lpstr>
    </vt:vector>
  </TitlesOfParts>
  <Company>Wellesley Public Schools</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WPS</dc:creator>
  <cp:lastModifiedBy>Microsoft Office User</cp:lastModifiedBy>
  <cp:revision>45</cp:revision>
  <dcterms:created xsi:type="dcterms:W3CDTF">2014-09-09T17:49:49Z</dcterms:created>
  <dcterms:modified xsi:type="dcterms:W3CDTF">2018-09-13T16:55:22Z</dcterms:modified>
</cp:coreProperties>
</file>