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1" r:id="rId2"/>
    <p:sldId id="257" r:id="rId3"/>
    <p:sldId id="258" r:id="rId4"/>
    <p:sldId id="259" r:id="rId5"/>
    <p:sldId id="264" r:id="rId6"/>
    <p:sldId id="260" r:id="rId7"/>
    <p:sldId id="261" r:id="rId8"/>
    <p:sldId id="269" r:id="rId9"/>
    <p:sldId id="270" r:id="rId10"/>
    <p:sldId id="27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542"/>
  </p:normalViewPr>
  <p:slideViewPr>
    <p:cSldViewPr snapToGrid="0" snapToObjects="1">
      <p:cViewPr varScale="1">
        <p:scale>
          <a:sx n="87" d="100"/>
          <a:sy n="87" d="100"/>
        </p:scale>
        <p:origin x="133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A03F7-6689-0B43-BB79-6304BCA3F09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EFCD202F-12D7-FE42-BF39-E99705D385BC}">
      <dgm:prSet/>
      <dgm:spPr/>
      <dgm:t>
        <a:bodyPr/>
        <a:lstStyle/>
        <a:p>
          <a:pPr rtl="0"/>
          <a:r>
            <a:rPr lang="en-US" dirty="0"/>
            <a:t>Our goal for today: To understand </a:t>
          </a:r>
          <a:r>
            <a:rPr lang="en-US" dirty="0" err="1"/>
            <a:t>Jacksonian</a:t>
          </a:r>
          <a:r>
            <a:rPr lang="en-US" dirty="0"/>
            <a:t> Democracy – What is it?</a:t>
          </a:r>
        </a:p>
      </dgm:t>
    </dgm:pt>
    <dgm:pt modelId="{4CB0446E-725C-2146-ACDA-AE94E2458B3B}" type="parTrans" cxnId="{1DFF4D87-1A3D-0D4F-B85D-3629C1E6EA34}">
      <dgm:prSet/>
      <dgm:spPr/>
      <dgm:t>
        <a:bodyPr/>
        <a:lstStyle/>
        <a:p>
          <a:endParaRPr lang="en-US"/>
        </a:p>
      </dgm:t>
    </dgm:pt>
    <dgm:pt modelId="{1347D1A1-2522-F74E-8DF9-4F2550B1278A}" type="sibTrans" cxnId="{1DFF4D87-1A3D-0D4F-B85D-3629C1E6EA34}">
      <dgm:prSet/>
      <dgm:spPr/>
      <dgm:t>
        <a:bodyPr/>
        <a:lstStyle/>
        <a:p>
          <a:endParaRPr lang="en-US"/>
        </a:p>
      </dgm:t>
    </dgm:pt>
    <dgm:pt modelId="{5604F92C-FF97-D841-BAE0-94BF9E19C296}" type="pres">
      <dgm:prSet presAssocID="{C00A03F7-6689-0B43-BB79-6304BCA3F096}" presName="diagram" presStyleCnt="0">
        <dgm:presLayoutVars>
          <dgm:dir/>
          <dgm:resizeHandles val="exact"/>
        </dgm:presLayoutVars>
      </dgm:prSet>
      <dgm:spPr/>
    </dgm:pt>
    <dgm:pt modelId="{BC3784BF-3AC4-0547-9EE7-62E04DE030F4}" type="pres">
      <dgm:prSet presAssocID="{EFCD202F-12D7-FE42-BF39-E99705D385BC}" presName="node" presStyleLbl="node1" presStyleIdx="0" presStyleCnt="1" custScaleY="127605">
        <dgm:presLayoutVars>
          <dgm:bulletEnabled val="1"/>
        </dgm:presLayoutVars>
      </dgm:prSet>
      <dgm:spPr/>
    </dgm:pt>
  </dgm:ptLst>
  <dgm:cxnLst>
    <dgm:cxn modelId="{6ECF420E-510B-394C-BCD3-AC9B285D162B}" type="presOf" srcId="{EFCD202F-12D7-FE42-BF39-E99705D385BC}" destId="{BC3784BF-3AC4-0547-9EE7-62E04DE030F4}" srcOrd="0" destOrd="0" presId="urn:microsoft.com/office/officeart/2005/8/layout/default"/>
    <dgm:cxn modelId="{1DFF4D87-1A3D-0D4F-B85D-3629C1E6EA34}" srcId="{C00A03F7-6689-0B43-BB79-6304BCA3F096}" destId="{EFCD202F-12D7-FE42-BF39-E99705D385BC}" srcOrd="0" destOrd="0" parTransId="{4CB0446E-725C-2146-ACDA-AE94E2458B3B}" sibTransId="{1347D1A1-2522-F74E-8DF9-4F2550B1278A}"/>
    <dgm:cxn modelId="{1BD1A7CA-9588-8740-8959-E2294A71EA2B}" type="presOf" srcId="{C00A03F7-6689-0B43-BB79-6304BCA3F096}" destId="{5604F92C-FF97-D841-BAE0-94BF9E19C296}" srcOrd="0" destOrd="0" presId="urn:microsoft.com/office/officeart/2005/8/layout/default"/>
    <dgm:cxn modelId="{AEB245CD-A6FF-5843-ACF0-CF924D3CC54B}" type="presParOf" srcId="{5604F92C-FF97-D841-BAE0-94BF9E19C296}" destId="{BC3784BF-3AC4-0547-9EE7-62E04DE030F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84BF-3AC4-0547-9EE7-62E04DE030F4}">
      <dsp:nvSpPr>
        <dsp:cNvPr id="0" name=""/>
        <dsp:cNvSpPr/>
      </dsp:nvSpPr>
      <dsp:spPr>
        <a:xfrm>
          <a:off x="0" y="269519"/>
          <a:ext cx="5748620" cy="440131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t>Our goal for today: To understand </a:t>
          </a:r>
          <a:r>
            <a:rPr lang="en-US" sz="5400" kern="1200" dirty="0" err="1"/>
            <a:t>Jacksonian</a:t>
          </a:r>
          <a:r>
            <a:rPr lang="en-US" sz="5400" kern="1200" dirty="0"/>
            <a:t> Democracy – What is it?</a:t>
          </a:r>
        </a:p>
      </dsp:txBody>
      <dsp:txXfrm>
        <a:off x="0" y="269519"/>
        <a:ext cx="5748620" cy="44013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F435D-A5BA-ED4D-B7D2-947177BCF237}" type="datetimeFigureOut">
              <a:rPr lang="en-US" smtClean="0"/>
              <a:t>9/17/18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7B7F1-641E-5142-93C8-DE6C77212FB7}" type="slidenum">
              <a:rPr lang="en-US" smtClean="0"/>
              <a:t>‹#›</a:t>
            </a:fld>
            <a:endParaRPr lang="en-US"/>
          </a:p>
        </p:txBody>
      </p:sp>
    </p:spTree>
    <p:extLst>
      <p:ext uri="{BB962C8B-B14F-4D97-AF65-F5344CB8AC3E}">
        <p14:creationId xmlns:p14="http://schemas.microsoft.com/office/powerpoint/2010/main" val="2393895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E4024-C08D-F040-B088-F307F302AD86}" type="slidenum">
              <a:rPr lang="en-US"/>
              <a:pPr/>
              <a:t>1</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657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DF1D3A-5CC1-E746-9094-B210AA2A784D}"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3318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F1D3A-5CC1-E746-9094-B210AA2A784D}"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8662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F1D3A-5CC1-E746-9094-B210AA2A784D}"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33955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F1D3A-5CC1-E746-9094-B210AA2A784D}"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380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DF1D3A-5CC1-E746-9094-B210AA2A784D}"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68219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F1D3A-5CC1-E746-9094-B210AA2A784D}"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96328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F1D3A-5CC1-E746-9094-B210AA2A784D}" type="datetimeFigureOut">
              <a:rPr lang="en-US" smtClean="0"/>
              <a:t>9/17/18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7104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F1D3A-5CC1-E746-9094-B210AA2A784D}" type="datetimeFigureOut">
              <a:rPr lang="en-US" smtClean="0"/>
              <a:t>9/17/18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30346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F1D3A-5CC1-E746-9094-B210AA2A784D}" type="datetimeFigureOut">
              <a:rPr lang="en-US" smtClean="0"/>
              <a:t>9/17/18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90050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F1D3A-5CC1-E746-9094-B210AA2A784D}"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282741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F1D3A-5CC1-E746-9094-B210AA2A784D}"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7AA7B-4F4B-0A46-A6C0-20064F8596CE}" type="slidenum">
              <a:rPr lang="en-US" smtClean="0"/>
              <a:t>‹#›</a:t>
            </a:fld>
            <a:endParaRPr lang="en-US"/>
          </a:p>
        </p:txBody>
      </p:sp>
    </p:spTree>
    <p:extLst>
      <p:ext uri="{BB962C8B-B14F-4D97-AF65-F5344CB8AC3E}">
        <p14:creationId xmlns:p14="http://schemas.microsoft.com/office/powerpoint/2010/main" val="144425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F1D3A-5CC1-E746-9094-B210AA2A784D}" type="datetimeFigureOut">
              <a:rPr lang="en-US" smtClean="0"/>
              <a:t>9/17/18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7AA7B-4F4B-0A46-A6C0-20064F8596CE}" type="slidenum">
              <a:rPr lang="en-US" smtClean="0"/>
              <a:t>‹#›</a:t>
            </a:fld>
            <a:endParaRPr lang="en-US"/>
          </a:p>
        </p:txBody>
      </p:sp>
    </p:spTree>
    <p:extLst>
      <p:ext uri="{BB962C8B-B14F-4D97-AF65-F5344CB8AC3E}">
        <p14:creationId xmlns:p14="http://schemas.microsoft.com/office/powerpoint/2010/main" val="17843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685800" y="2286000"/>
            <a:ext cx="7772400" cy="1143000"/>
          </a:xfrm>
        </p:spPr>
        <p:txBody>
          <a:bodyPr/>
          <a:lstStyle/>
          <a:p>
            <a:endParaRPr lang="en-US">
              <a:latin typeface="Didot" charset="0"/>
            </a:endParaRPr>
          </a:p>
        </p:txBody>
      </p:sp>
      <p:sp>
        <p:nvSpPr>
          <p:cNvPr id="2051" name="Rectangle 3"/>
          <p:cNvSpPr>
            <a:spLocks noGrp="1" noChangeArrowheads="1"/>
          </p:cNvSpPr>
          <p:nvPr>
            <p:ph type="subTitle" idx="1"/>
          </p:nvPr>
        </p:nvSpPr>
        <p:spPr/>
        <p:txBody>
          <a:bodyPr/>
          <a:lstStyle/>
          <a:p>
            <a:endParaRPr lang="en-US"/>
          </a:p>
        </p:txBody>
      </p:sp>
      <p:sp>
        <p:nvSpPr>
          <p:cNvPr id="2" name="Title 1"/>
          <p:cNvSpPr>
            <a:spLocks/>
          </p:cNvSpPr>
          <p:nvPr/>
        </p:nvSpPr>
        <p:spPr bwMode="auto">
          <a:xfrm>
            <a:off x="0" y="20927"/>
            <a:ext cx="9144000" cy="1282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i="1">
                <a:latin typeface="Didot" charset="0"/>
              </a:rPr>
              <a:t>L3: </a:t>
            </a:r>
            <a:r>
              <a:rPr lang="en-US" sz="2800" i="1" dirty="0">
                <a:latin typeface="Didot" charset="0"/>
              </a:rPr>
              <a:t>Andrew Jackson: Understanding Jacksonian Democracy (1829-1837)</a:t>
            </a:r>
          </a:p>
          <a:p>
            <a:pPr algn="ctr" eaLnBrk="1" hangingPunct="1"/>
            <a:r>
              <a:rPr lang="en-US" sz="2600" u="sng" dirty="0">
                <a:latin typeface="Didot" charset="0"/>
              </a:rPr>
              <a:t>Striving for Balance Between Democracy and Authority</a:t>
            </a:r>
            <a:endParaRPr lang="en-US" sz="3000" dirty="0">
              <a:latin typeface="Didot" charset="0"/>
            </a:endParaRPr>
          </a:p>
        </p:txBody>
      </p:sp>
      <p:sp>
        <p:nvSpPr>
          <p:cNvPr id="4" name="Rectangle 12"/>
          <p:cNvSpPr>
            <a:spLocks noChangeArrowheads="1"/>
          </p:cNvSpPr>
          <p:nvPr/>
        </p:nvSpPr>
        <p:spPr bwMode="auto">
          <a:xfrm>
            <a:off x="423276" y="1484923"/>
            <a:ext cx="5271882" cy="52206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609600" indent="-609600" algn="ctr" eaLnBrk="1" hangingPunct="1">
              <a:lnSpc>
                <a:spcPct val="80000"/>
              </a:lnSpc>
              <a:spcBef>
                <a:spcPct val="20000"/>
              </a:spcBef>
            </a:pPr>
            <a:r>
              <a:rPr lang="en-US" sz="2600" b="1" u="sng" dirty="0">
                <a:latin typeface="Didot" charset="0"/>
              </a:rPr>
              <a:t>Agenda</a:t>
            </a:r>
          </a:p>
          <a:p>
            <a:pPr marL="609600" indent="-609600" eaLnBrk="1" hangingPunct="1">
              <a:lnSpc>
                <a:spcPct val="80000"/>
              </a:lnSpc>
              <a:spcBef>
                <a:spcPct val="20000"/>
              </a:spcBef>
            </a:pPr>
            <a:r>
              <a:rPr lang="en-US" sz="2600" b="1" u="sng" dirty="0">
                <a:latin typeface="Didot" charset="0"/>
              </a:rPr>
              <a:t>Objective</a:t>
            </a:r>
            <a:r>
              <a:rPr lang="en-US" sz="2600" b="1" dirty="0">
                <a:latin typeface="Didot" charset="0"/>
              </a:rPr>
              <a:t>: </a:t>
            </a:r>
          </a:p>
          <a:p>
            <a:pPr marL="609600" indent="-609600" eaLnBrk="1" hangingPunct="1">
              <a:lnSpc>
                <a:spcPct val="80000"/>
              </a:lnSpc>
              <a:spcBef>
                <a:spcPct val="20000"/>
              </a:spcBef>
              <a:buFontTx/>
              <a:buAutoNum type="arabicPeriod"/>
            </a:pPr>
            <a:r>
              <a:rPr lang="en-US" sz="2600" b="1" dirty="0">
                <a:latin typeface="Didot" charset="0"/>
              </a:rPr>
              <a:t>To evaluate </a:t>
            </a:r>
            <a:r>
              <a:rPr lang="en-US" sz="2600" b="1" dirty="0" err="1">
                <a:latin typeface="Didot" charset="0"/>
              </a:rPr>
              <a:t>Jacksonian</a:t>
            </a:r>
            <a:r>
              <a:rPr lang="en-US" sz="2600" b="1" dirty="0">
                <a:latin typeface="Didot" charset="0"/>
              </a:rPr>
              <a:t> Democracy</a:t>
            </a:r>
            <a:endParaRPr lang="en-US" sz="2600" b="1" dirty="0">
              <a:latin typeface="Times New Roman" charset="0"/>
            </a:endParaRPr>
          </a:p>
          <a:p>
            <a:pPr marL="609600" indent="-609600" eaLnBrk="1" hangingPunct="1">
              <a:lnSpc>
                <a:spcPct val="80000"/>
              </a:lnSpc>
              <a:spcBef>
                <a:spcPct val="20000"/>
              </a:spcBef>
              <a:buFontTx/>
              <a:buAutoNum type="arabicPeriod"/>
            </a:pPr>
            <a:endParaRPr lang="en-US" sz="2600" b="1" dirty="0">
              <a:latin typeface="Didot" charset="0"/>
            </a:endParaRPr>
          </a:p>
          <a:p>
            <a:pPr marL="609600" indent="-609600" eaLnBrk="1" hangingPunct="1">
              <a:lnSpc>
                <a:spcPct val="80000"/>
              </a:lnSpc>
              <a:spcBef>
                <a:spcPct val="20000"/>
              </a:spcBef>
            </a:pPr>
            <a:r>
              <a:rPr lang="en-US" sz="2600" b="1" u="sng" dirty="0">
                <a:latin typeface="Didot" charset="0"/>
              </a:rPr>
              <a:t>Schedule</a:t>
            </a:r>
            <a:r>
              <a:rPr lang="en-US" sz="2600" b="1" dirty="0">
                <a:latin typeface="Didot" charset="0"/>
              </a:rPr>
              <a:t>: </a:t>
            </a:r>
          </a:p>
          <a:p>
            <a:pPr marL="609600" indent="-609600" eaLnBrk="1" hangingPunct="1">
              <a:lnSpc>
                <a:spcPct val="80000"/>
              </a:lnSpc>
              <a:spcBef>
                <a:spcPct val="20000"/>
              </a:spcBef>
              <a:buFontTx/>
              <a:buAutoNum type="arabicPeriod"/>
            </a:pPr>
            <a:r>
              <a:rPr lang="en-US" sz="2600" b="1" dirty="0">
                <a:latin typeface="Didot" charset="0"/>
              </a:rPr>
              <a:t>Intro to Jackson &amp; </a:t>
            </a:r>
            <a:r>
              <a:rPr lang="en-US" sz="2600" b="1" dirty="0" err="1">
                <a:latin typeface="Didot" charset="0"/>
              </a:rPr>
              <a:t>Jacksonian</a:t>
            </a:r>
            <a:r>
              <a:rPr lang="en-US" sz="2600" b="1" dirty="0">
                <a:latin typeface="Didot" charset="0"/>
              </a:rPr>
              <a:t> Democracy</a:t>
            </a:r>
          </a:p>
          <a:p>
            <a:pPr marL="609600" indent="-609600" eaLnBrk="1" hangingPunct="1">
              <a:lnSpc>
                <a:spcPct val="80000"/>
              </a:lnSpc>
              <a:spcBef>
                <a:spcPct val="20000"/>
              </a:spcBef>
              <a:buFontTx/>
              <a:buAutoNum type="arabicPeriod"/>
            </a:pPr>
            <a:r>
              <a:rPr lang="en-US" sz="2600" b="1" dirty="0">
                <a:latin typeface="Didot" charset="0"/>
              </a:rPr>
              <a:t>Evaluating Jackson as Democrat or Authoritarian</a:t>
            </a:r>
          </a:p>
          <a:p>
            <a:pPr marL="609600" indent="-609600" eaLnBrk="1" hangingPunct="1">
              <a:lnSpc>
                <a:spcPct val="80000"/>
              </a:lnSpc>
              <a:spcBef>
                <a:spcPct val="20000"/>
              </a:spcBef>
              <a:buFontTx/>
              <a:buAutoNum type="arabicPeriod"/>
            </a:pPr>
            <a:r>
              <a:rPr lang="en-US" sz="2600" b="1" dirty="0">
                <a:latin typeface="Didot" charset="0"/>
              </a:rPr>
              <a:t>Whole Class Closing Discussion</a:t>
            </a:r>
          </a:p>
          <a:p>
            <a:pPr marL="1282700" lvl="1" indent="-533400" algn="ctr" eaLnBrk="1" hangingPunct="1">
              <a:lnSpc>
                <a:spcPct val="80000"/>
              </a:lnSpc>
              <a:spcBef>
                <a:spcPct val="20000"/>
              </a:spcBef>
            </a:pPr>
            <a:endParaRPr lang="en-US" sz="900" b="1" dirty="0">
              <a:latin typeface="Didot" charset="0"/>
            </a:endParaRPr>
          </a:p>
          <a:p>
            <a:pPr marL="609600" indent="-609600" algn="ctr" eaLnBrk="1" hangingPunct="1">
              <a:lnSpc>
                <a:spcPct val="80000"/>
              </a:lnSpc>
              <a:spcBef>
                <a:spcPct val="20000"/>
              </a:spcBef>
            </a:pPr>
            <a:r>
              <a:rPr lang="en-US" sz="1100" b="1" u="sng" dirty="0">
                <a:latin typeface="Didot" charset="0"/>
              </a:rPr>
              <a:t> </a:t>
            </a:r>
          </a:p>
        </p:txBody>
      </p:sp>
      <p:sp>
        <p:nvSpPr>
          <p:cNvPr id="6" name="Rectangle 12"/>
          <p:cNvSpPr txBox="1">
            <a:spLocks noChangeArrowheads="1"/>
          </p:cNvSpPr>
          <p:nvPr/>
        </p:nvSpPr>
        <p:spPr bwMode="auto">
          <a:xfrm>
            <a:off x="6041486" y="1484923"/>
            <a:ext cx="2948812" cy="5220677"/>
          </a:xfrm>
          <a:prstGeom prst="rect">
            <a:avLst/>
          </a:prstGeom>
          <a:noFill/>
          <a:ln w="9525">
            <a:solidFill>
              <a:schemeClr val="tx1"/>
            </a:solidFill>
            <a:miter lim="800000"/>
            <a:headEnd/>
            <a:tailEnd/>
          </a:ln>
          <a:effectLst/>
        </p:spPr>
        <p:txBody>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tx1"/>
              </a:buClr>
            </a:pPr>
            <a:r>
              <a:rPr lang="en-US" sz="2200" b="1" u="sng" dirty="0">
                <a:latin typeface="Didot" charset="0"/>
              </a:rPr>
              <a:t>Homework</a:t>
            </a:r>
            <a:r>
              <a:rPr lang="en-US" sz="2200" b="1" dirty="0">
                <a:latin typeface="Didot" charset="0"/>
              </a:rPr>
              <a:t>:</a:t>
            </a:r>
          </a:p>
          <a:p>
            <a:pPr marL="0" indent="0" algn="ctr">
              <a:spcBef>
                <a:spcPct val="20000"/>
              </a:spcBef>
              <a:buClr>
                <a:schemeClr val="tx1"/>
              </a:buClr>
            </a:pPr>
            <a:r>
              <a:rPr lang="en-US" sz="2200" b="1" dirty="0">
                <a:latin typeface="Didot" charset="0"/>
              </a:rPr>
              <a:t>None</a:t>
            </a:r>
            <a:endParaRPr lang="en-US" sz="2000" dirty="0">
              <a:latin typeface="Didot" charset="0"/>
              <a:ea typeface="Didot" charset="0"/>
              <a:cs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r>
              <a:rPr lang="en-US" sz="2000" b="1" u="sng" dirty="0">
                <a:latin typeface="Didot" charset="0"/>
              </a:rPr>
              <a:t> </a:t>
            </a:r>
          </a:p>
        </p:txBody>
      </p:sp>
    </p:spTree>
    <p:extLst>
      <p:ext uri="{BB962C8B-B14F-4D97-AF65-F5344CB8AC3E}">
        <p14:creationId xmlns:p14="http://schemas.microsoft.com/office/powerpoint/2010/main" val="42939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80"/>
            <a:ext cx="8229600" cy="1143000"/>
          </a:xfrm>
        </p:spPr>
        <p:txBody>
          <a:bodyPr>
            <a:normAutofit/>
          </a:bodyPr>
          <a:lstStyle/>
          <a:p>
            <a:r>
              <a:rPr lang="en-US" sz="3200" dirty="0">
                <a:latin typeface="Didot"/>
                <a:cs typeface="Didot"/>
              </a:rPr>
              <a:t>Understandings of Democracy </a:t>
            </a:r>
            <a:br>
              <a:rPr lang="en-US" sz="3200" dirty="0">
                <a:latin typeface="Didot"/>
                <a:cs typeface="Didot"/>
              </a:rPr>
            </a:br>
            <a:r>
              <a:rPr lang="en-US" sz="3200" dirty="0">
                <a:latin typeface="Didot"/>
                <a:cs typeface="Didot"/>
              </a:rPr>
              <a:t>1787-1837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6638281"/>
              </p:ext>
            </p:extLst>
          </p:nvPr>
        </p:nvGraphicFramePr>
        <p:xfrm>
          <a:off x="0" y="1216080"/>
          <a:ext cx="9144000" cy="5422900"/>
        </p:xfrm>
        <a:graphic>
          <a:graphicData uri="http://schemas.openxmlformats.org/drawingml/2006/table">
            <a:tbl>
              <a:tblPr firstRow="1" bandRow="1">
                <a:tableStyleId>{5C22544A-7EE6-4342-B048-85BDC9FD1C3A}</a:tableStyleId>
              </a:tblPr>
              <a:tblGrid>
                <a:gridCol w="1894816">
                  <a:extLst>
                    <a:ext uri="{9D8B030D-6E8A-4147-A177-3AD203B41FA5}">
                      <a16:colId xmlns:a16="http://schemas.microsoft.com/office/drawing/2014/main" val="20000"/>
                    </a:ext>
                  </a:extLst>
                </a:gridCol>
                <a:gridCol w="7249184">
                  <a:extLst>
                    <a:ext uri="{9D8B030D-6E8A-4147-A177-3AD203B41FA5}">
                      <a16:colId xmlns:a16="http://schemas.microsoft.com/office/drawing/2014/main" val="20001"/>
                    </a:ext>
                  </a:extLst>
                </a:gridCol>
              </a:tblGrid>
              <a:tr h="370840">
                <a:tc>
                  <a:txBody>
                    <a:bodyPr/>
                    <a:lstStyle/>
                    <a:p>
                      <a:r>
                        <a:rPr lang="en-US" sz="1650" dirty="0"/>
                        <a:t>Group/Ideology</a:t>
                      </a:r>
                    </a:p>
                  </a:txBody>
                  <a:tcPr/>
                </a:tc>
                <a:tc>
                  <a:txBody>
                    <a:bodyPr/>
                    <a:lstStyle/>
                    <a:p>
                      <a:r>
                        <a:rPr lang="en-US" sz="1650" dirty="0"/>
                        <a:t>Thinking on Democracy</a:t>
                      </a:r>
                    </a:p>
                  </a:txBody>
                  <a:tcPr/>
                </a:tc>
                <a:extLst>
                  <a:ext uri="{0D108BD9-81ED-4DB2-BD59-A6C34878D82A}">
                    <a16:rowId xmlns:a16="http://schemas.microsoft.com/office/drawing/2014/main" val="10000"/>
                  </a:ext>
                </a:extLst>
              </a:tr>
              <a:tr h="370840">
                <a:tc>
                  <a:txBody>
                    <a:bodyPr/>
                    <a:lstStyle/>
                    <a:p>
                      <a:r>
                        <a:rPr lang="en-US" sz="1650" dirty="0"/>
                        <a:t>Federalists</a:t>
                      </a:r>
                    </a:p>
                    <a:p>
                      <a:pPr marL="285750" indent="-285750">
                        <a:buFont typeface="Arial"/>
                        <a:buChar char="•"/>
                      </a:pPr>
                      <a:r>
                        <a:rPr lang="en-US" sz="1650" dirty="0"/>
                        <a:t>Hamilton</a:t>
                      </a:r>
                    </a:p>
                    <a:p>
                      <a:pPr marL="285750" indent="-285750">
                        <a:buFont typeface="Arial"/>
                        <a:buChar char="•"/>
                      </a:pPr>
                      <a:r>
                        <a:rPr lang="en-US" sz="1650" dirty="0"/>
                        <a:t>Marshall</a:t>
                      </a:r>
                    </a:p>
                  </a:txBody>
                  <a:tcPr/>
                </a:tc>
                <a:tc>
                  <a:txBody>
                    <a:bodyPr/>
                    <a:lstStyle/>
                    <a:p>
                      <a:pPr marL="285750" indent="-285750">
                        <a:buFont typeface="Arial"/>
                        <a:buChar char="•"/>
                      </a:pPr>
                      <a:r>
                        <a:rPr lang="en-US" sz="1650" dirty="0"/>
                        <a:t>There is a nation – USA is an entity</a:t>
                      </a:r>
                      <a:r>
                        <a:rPr lang="en-US" sz="1650" baseline="0" dirty="0"/>
                        <a:t> with a will independent of states that comprise it</a:t>
                      </a:r>
                    </a:p>
                    <a:p>
                      <a:pPr marL="285750" indent="-285750">
                        <a:buFont typeface="Arial"/>
                        <a:buChar char="•"/>
                      </a:pPr>
                      <a:r>
                        <a:rPr lang="en-US" sz="1650" baseline="0" dirty="0"/>
                        <a:t>National power exists and should be used to promote the interest of the nation</a:t>
                      </a:r>
                    </a:p>
                    <a:p>
                      <a:pPr marL="285750" indent="-285750">
                        <a:buFont typeface="Arial"/>
                        <a:buChar char="•"/>
                      </a:pPr>
                      <a:r>
                        <a:rPr lang="en-US" sz="1650" baseline="0" dirty="0"/>
                        <a:t>SCOTUS is the final say on what is constitutional (</a:t>
                      </a:r>
                      <a:r>
                        <a:rPr lang="en-US" sz="1650" i="1" baseline="0" dirty="0"/>
                        <a:t>Marbury v. Madison</a:t>
                      </a:r>
                      <a:r>
                        <a:rPr lang="en-US" sz="1650" i="0" baseline="0" dirty="0"/>
                        <a:t> 1803)</a:t>
                      </a:r>
                      <a:endParaRPr lang="en-US" sz="1650" dirty="0"/>
                    </a:p>
                  </a:txBody>
                  <a:tcPr/>
                </a:tc>
                <a:extLst>
                  <a:ext uri="{0D108BD9-81ED-4DB2-BD59-A6C34878D82A}">
                    <a16:rowId xmlns:a16="http://schemas.microsoft.com/office/drawing/2014/main" val="10001"/>
                  </a:ext>
                </a:extLst>
              </a:tr>
              <a:tr h="370840">
                <a:tc>
                  <a:txBody>
                    <a:bodyPr/>
                    <a:lstStyle/>
                    <a:p>
                      <a:r>
                        <a:rPr lang="en-US" sz="1650" dirty="0"/>
                        <a:t>Jeffersonian</a:t>
                      </a:r>
                      <a:r>
                        <a:rPr lang="en-US" sz="1650" baseline="0" dirty="0"/>
                        <a:t>-Democrats </a:t>
                      </a:r>
                    </a:p>
                    <a:p>
                      <a:r>
                        <a:rPr lang="en-US" sz="1650" baseline="0" dirty="0"/>
                        <a:t>(Democratic-Republicans; Strand of Democrats)</a:t>
                      </a:r>
                    </a:p>
                    <a:p>
                      <a:pPr marL="285750" indent="-285750">
                        <a:buFont typeface="Arial"/>
                        <a:buChar char="•"/>
                      </a:pPr>
                      <a:r>
                        <a:rPr lang="en-US" sz="1650" baseline="0" dirty="0"/>
                        <a:t>Jefferson</a:t>
                      </a:r>
                    </a:p>
                    <a:p>
                      <a:pPr marL="285750" indent="-285750">
                        <a:buFont typeface="Arial"/>
                        <a:buChar char="•"/>
                      </a:pPr>
                      <a:r>
                        <a:rPr lang="en-US" sz="1650" baseline="0" dirty="0"/>
                        <a:t>Calhoun</a:t>
                      </a:r>
                      <a:endParaRPr lang="en-US" sz="1650" dirty="0"/>
                    </a:p>
                  </a:txBody>
                  <a:tcPr/>
                </a:tc>
                <a:tc>
                  <a:txBody>
                    <a:bodyPr/>
                    <a:lstStyle/>
                    <a:p>
                      <a:pPr marL="285750" indent="-285750">
                        <a:buFont typeface="Arial"/>
                        <a:buChar char="•"/>
                      </a:pPr>
                      <a:r>
                        <a:rPr lang="en-US" sz="1650" dirty="0"/>
                        <a:t>Eschews national power for the sake of the people</a:t>
                      </a:r>
                    </a:p>
                    <a:p>
                      <a:pPr marL="285750" indent="-285750">
                        <a:buFont typeface="Arial"/>
                        <a:buChar char="•"/>
                      </a:pPr>
                      <a:r>
                        <a:rPr lang="en-US" sz="1650" dirty="0"/>
                        <a:t>State power for</a:t>
                      </a:r>
                      <a:r>
                        <a:rPr lang="en-US" sz="1650" baseline="0" dirty="0"/>
                        <a:t> the sake of the people</a:t>
                      </a:r>
                    </a:p>
                    <a:p>
                      <a:pPr marL="285750" indent="-285750">
                        <a:buFont typeface="Arial"/>
                        <a:buChar char="•"/>
                      </a:pPr>
                      <a:r>
                        <a:rPr lang="en-US" sz="1650" baseline="0" dirty="0"/>
                        <a:t>There is no nation, just “states united” (Calhoun)</a:t>
                      </a:r>
                    </a:p>
                    <a:p>
                      <a:pPr marL="285750" indent="-285750">
                        <a:buFont typeface="Arial"/>
                        <a:buChar char="•"/>
                      </a:pPr>
                      <a:r>
                        <a:rPr lang="en-US" sz="1650" baseline="0" dirty="0"/>
                        <a:t>States are final say on what is constitutional</a:t>
                      </a:r>
                    </a:p>
                    <a:p>
                      <a:pPr marL="742950" lvl="1" indent="-285750">
                        <a:buFont typeface="Arial"/>
                        <a:buChar char="•"/>
                      </a:pPr>
                      <a:r>
                        <a:rPr lang="en-US" sz="1650" baseline="0" dirty="0"/>
                        <a:t>VA&amp;KY Resolutions 1798</a:t>
                      </a:r>
                    </a:p>
                    <a:p>
                      <a:pPr marL="742950" lvl="1" indent="-285750">
                        <a:buFont typeface="Arial"/>
                        <a:buChar char="•"/>
                      </a:pPr>
                      <a:r>
                        <a:rPr lang="en-US" sz="1650" baseline="0" dirty="0"/>
                        <a:t>Nullification Crisis 1832</a:t>
                      </a:r>
                    </a:p>
                    <a:p>
                      <a:pPr marL="742950" lvl="1" indent="-285750">
                        <a:buFont typeface="Arial"/>
                        <a:buChar char="•"/>
                      </a:pPr>
                      <a:r>
                        <a:rPr lang="en-US" sz="1650" baseline="0" dirty="0"/>
                        <a:t>Succession</a:t>
                      </a:r>
                    </a:p>
                  </a:txBody>
                  <a:tcPr/>
                </a:tc>
                <a:extLst>
                  <a:ext uri="{0D108BD9-81ED-4DB2-BD59-A6C34878D82A}">
                    <a16:rowId xmlns:a16="http://schemas.microsoft.com/office/drawing/2014/main" val="10002"/>
                  </a:ext>
                </a:extLst>
              </a:tr>
              <a:tr h="370840">
                <a:tc>
                  <a:txBody>
                    <a:bodyPr/>
                    <a:lstStyle/>
                    <a:p>
                      <a:r>
                        <a:rPr lang="en-US" sz="1650" dirty="0" err="1"/>
                        <a:t>Jacksonian</a:t>
                      </a:r>
                      <a:r>
                        <a:rPr lang="en-US" sz="1650" dirty="0"/>
                        <a:t> Democrats </a:t>
                      </a:r>
                    </a:p>
                    <a:p>
                      <a:r>
                        <a:rPr lang="en-US" sz="1650" dirty="0"/>
                        <a:t>(Democrats</a:t>
                      </a:r>
                      <a:r>
                        <a:rPr lang="en-US" sz="1650" baseline="0" dirty="0"/>
                        <a:t> of the Jackson Era)</a:t>
                      </a:r>
                    </a:p>
                    <a:p>
                      <a:pPr marL="285750" indent="-285750">
                        <a:buFont typeface="Arial"/>
                        <a:buChar char="•"/>
                      </a:pPr>
                      <a:r>
                        <a:rPr lang="en-US" sz="1650" baseline="0" dirty="0"/>
                        <a:t>Andrew Jackson</a:t>
                      </a:r>
                      <a:endParaRPr lang="en-US" sz="1650" dirty="0"/>
                    </a:p>
                  </a:txBody>
                  <a:tcPr/>
                </a:tc>
                <a:tc>
                  <a:txBody>
                    <a:bodyPr/>
                    <a:lstStyle/>
                    <a:p>
                      <a:pPr marL="285750" indent="-285750">
                        <a:buFont typeface="Arial"/>
                        <a:buChar char="•"/>
                      </a:pPr>
                      <a:r>
                        <a:rPr lang="en-US" sz="1650" dirty="0"/>
                        <a:t>National power should be used for</a:t>
                      </a:r>
                      <a:r>
                        <a:rPr lang="en-US" sz="1650" baseline="0" dirty="0"/>
                        <a:t> the people</a:t>
                      </a:r>
                    </a:p>
                    <a:p>
                      <a:pPr marL="742950" lvl="1" indent="-285750">
                        <a:buFont typeface="Arial"/>
                        <a:buChar char="•"/>
                      </a:pPr>
                      <a:r>
                        <a:rPr lang="en-US" sz="1650" baseline="0" dirty="0"/>
                        <a:t>Where the people = white, male, rural/farmer</a:t>
                      </a:r>
                    </a:p>
                    <a:p>
                      <a:pPr marL="742950" lvl="1" indent="-285750">
                        <a:buFont typeface="Arial"/>
                        <a:buChar char="•"/>
                      </a:pPr>
                      <a:r>
                        <a:rPr lang="en-US" sz="1650" baseline="0" dirty="0"/>
                        <a:t>Especially executive branch (informally has “final say”)</a:t>
                      </a:r>
                    </a:p>
                    <a:p>
                      <a:pPr marL="285750" indent="-285750">
                        <a:buFont typeface="Arial"/>
                        <a:buChar char="•"/>
                      </a:pPr>
                      <a:r>
                        <a:rPr lang="en-US" sz="1650" baseline="0" dirty="0"/>
                        <a:t>Believes in the USA as a nation</a:t>
                      </a:r>
                    </a:p>
                    <a:p>
                      <a:pPr marL="742950" lvl="1" indent="-285750">
                        <a:buFont typeface="Arial"/>
                        <a:buChar char="•"/>
                      </a:pPr>
                      <a:r>
                        <a:rPr lang="en-US" sz="1650" baseline="0" dirty="0"/>
                        <a:t>But that it doesn’t have a will independent of the people</a:t>
                      </a:r>
                    </a:p>
                    <a:p>
                      <a:pPr marL="742950" lvl="1" indent="-285750">
                        <a:buFont typeface="Arial"/>
                        <a:buChar char="•"/>
                      </a:pPr>
                      <a:r>
                        <a:rPr lang="en-US" sz="1650" baseline="0" dirty="0"/>
                        <a:t>Its sovereignty lies with the people</a:t>
                      </a:r>
                    </a:p>
                    <a:p>
                      <a:pPr marL="285750" indent="-285750">
                        <a:buFont typeface="Arial"/>
                        <a:buChar char="•"/>
                      </a:pPr>
                      <a:r>
                        <a:rPr lang="en-US" sz="1650" baseline="0" dirty="0"/>
                        <a:t>The nation should be an expression of the people’s will</a:t>
                      </a:r>
                    </a:p>
                    <a:p>
                      <a:pPr marL="285750" indent="-285750">
                        <a:buFont typeface="Arial"/>
                        <a:buChar char="•"/>
                      </a:pPr>
                      <a:endParaRPr lang="en-US" sz="165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37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Didot"/>
                <a:cs typeface="Didot"/>
              </a:rPr>
              <a:t>Federal Power Gets its First Big Check</a:t>
            </a:r>
            <a:endParaRPr lang="en-US" b="1" u="sng" dirty="0">
              <a:latin typeface="Didot"/>
              <a:cs typeface="Didot"/>
            </a:endParaRPr>
          </a:p>
        </p:txBody>
      </p:sp>
      <p:sp>
        <p:nvSpPr>
          <p:cNvPr id="3" name="Content Placeholder 2"/>
          <p:cNvSpPr>
            <a:spLocks noGrp="1"/>
          </p:cNvSpPr>
          <p:nvPr>
            <p:ph idx="1"/>
          </p:nvPr>
        </p:nvSpPr>
        <p:spPr>
          <a:xfrm>
            <a:off x="457200" y="1412647"/>
            <a:ext cx="8229600" cy="4820055"/>
          </a:xfrm>
        </p:spPr>
        <p:txBody>
          <a:bodyPr>
            <a:normAutofit fontScale="77500" lnSpcReduction="20000"/>
          </a:bodyPr>
          <a:lstStyle/>
          <a:p>
            <a:r>
              <a:rPr lang="en-US" dirty="0">
                <a:latin typeface="Didot"/>
                <a:cs typeface="Didot"/>
              </a:rPr>
              <a:t>The Federalists held the office of the Presidency from 1789-1801</a:t>
            </a:r>
          </a:p>
          <a:p>
            <a:r>
              <a:rPr lang="en-US" dirty="0">
                <a:latin typeface="Didot"/>
                <a:cs typeface="Didot"/>
              </a:rPr>
              <a:t>Between 1801 and 1829, power rested with the Democratic</a:t>
            </a:r>
            <a:r>
              <a:rPr lang="en-US">
                <a:latin typeface="Didot"/>
                <a:cs typeface="Didot"/>
              </a:rPr>
              <a:t>-Republicans</a:t>
            </a:r>
            <a:endParaRPr lang="en-US" dirty="0">
              <a:latin typeface="Didot"/>
              <a:cs typeface="Didot"/>
            </a:endParaRPr>
          </a:p>
          <a:p>
            <a:pPr lvl="1"/>
            <a:r>
              <a:rPr lang="en-US" dirty="0">
                <a:latin typeface="Didot"/>
                <a:cs typeface="Didot"/>
              </a:rPr>
              <a:t>Thomas Jefferson</a:t>
            </a:r>
          </a:p>
          <a:p>
            <a:pPr lvl="1"/>
            <a:r>
              <a:rPr lang="en-US" dirty="0">
                <a:latin typeface="Didot"/>
                <a:cs typeface="Didot"/>
              </a:rPr>
              <a:t>James Madison</a:t>
            </a:r>
          </a:p>
          <a:p>
            <a:pPr lvl="1"/>
            <a:r>
              <a:rPr lang="en-US" dirty="0">
                <a:latin typeface="Didot"/>
                <a:cs typeface="Didot"/>
              </a:rPr>
              <a:t>James Monroe</a:t>
            </a:r>
          </a:p>
          <a:p>
            <a:pPr lvl="1"/>
            <a:r>
              <a:rPr lang="en-US" dirty="0">
                <a:latin typeface="Didot"/>
                <a:cs typeface="Didot"/>
              </a:rPr>
              <a:t>John Quincy Adams</a:t>
            </a:r>
          </a:p>
          <a:p>
            <a:r>
              <a:rPr lang="en-US" dirty="0">
                <a:latin typeface="Didot"/>
                <a:cs typeface="Didot"/>
              </a:rPr>
              <a:t>These presidencies were largely consumed with foreign policy questions (Louisiana Purchase, the War of 1812) and economic concerns (the start of the Industrial Revolution) and did little to shrink the federal authority established by the Federalists</a:t>
            </a:r>
          </a:p>
        </p:txBody>
      </p:sp>
    </p:spTree>
    <p:extLst>
      <p:ext uri="{BB962C8B-B14F-4D97-AF65-F5344CB8AC3E}">
        <p14:creationId xmlns:p14="http://schemas.microsoft.com/office/powerpoint/2010/main" val="17105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Andrew Jackson Comes to Office</a:t>
            </a:r>
          </a:p>
        </p:txBody>
      </p:sp>
      <p:sp>
        <p:nvSpPr>
          <p:cNvPr id="3" name="Content Placeholder 2"/>
          <p:cNvSpPr>
            <a:spLocks noGrp="1"/>
          </p:cNvSpPr>
          <p:nvPr>
            <p:ph idx="1"/>
          </p:nvPr>
        </p:nvSpPr>
        <p:spPr>
          <a:xfrm>
            <a:off x="194566" y="1417638"/>
            <a:ext cx="5244512" cy="5440362"/>
          </a:xfrm>
        </p:spPr>
        <p:txBody>
          <a:bodyPr>
            <a:normAutofit fontScale="85000" lnSpcReduction="20000"/>
          </a:bodyPr>
          <a:lstStyle/>
          <a:p>
            <a:r>
              <a:rPr lang="en-US" dirty="0">
                <a:latin typeface="Didot"/>
                <a:cs typeface="Didot"/>
              </a:rPr>
              <a:t>All of that changes with the election of Andrew Jackson in 1829</a:t>
            </a:r>
          </a:p>
          <a:p>
            <a:r>
              <a:rPr lang="en-US" dirty="0">
                <a:latin typeface="Didot"/>
                <a:cs typeface="Didot"/>
              </a:rPr>
              <a:t>The story of Jackson’s inauguration best illustrates this change</a:t>
            </a:r>
          </a:p>
          <a:p>
            <a:pPr lvl="1"/>
            <a:r>
              <a:rPr lang="en-US" dirty="0">
                <a:latin typeface="Didot"/>
                <a:cs typeface="Didot"/>
              </a:rPr>
              <a:t>While inaugurations had been small, dignified events.  Jackson’s inauguration was before a crowd of about 20,000 people, who poured into the White House after, ruining furniture, and destroying china and glassware?</a:t>
            </a:r>
          </a:p>
          <a:p>
            <a:pPr lvl="1"/>
            <a:r>
              <a:rPr lang="en-US" dirty="0">
                <a:latin typeface="Didot"/>
                <a:cs typeface="Didot"/>
              </a:rPr>
              <a:t>So…what changed with the election of Jackson?</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2886865"/>
            <a:ext cx="3492500" cy="2324100"/>
          </a:xfrm>
          <a:prstGeom prst="rect">
            <a:avLst/>
          </a:prstGeom>
        </p:spPr>
      </p:pic>
    </p:spTree>
    <p:extLst>
      <p:ext uri="{BB962C8B-B14F-4D97-AF65-F5344CB8AC3E}">
        <p14:creationId xmlns:p14="http://schemas.microsoft.com/office/powerpoint/2010/main" val="415756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latin typeface="Didot"/>
                <a:cs typeface="Didot"/>
              </a:rPr>
              <a:t>Andrew Jackson</a:t>
            </a:r>
          </a:p>
        </p:txBody>
      </p:sp>
      <p:sp>
        <p:nvSpPr>
          <p:cNvPr id="3" name="Content Placeholder 2"/>
          <p:cNvSpPr>
            <a:spLocks noGrp="1"/>
          </p:cNvSpPr>
          <p:nvPr>
            <p:ph idx="1"/>
          </p:nvPr>
        </p:nvSpPr>
        <p:spPr>
          <a:xfrm>
            <a:off x="167726" y="1143001"/>
            <a:ext cx="4240168" cy="5715000"/>
          </a:xfrm>
        </p:spPr>
        <p:txBody>
          <a:bodyPr>
            <a:normAutofit fontScale="62500" lnSpcReduction="20000"/>
          </a:bodyPr>
          <a:lstStyle/>
          <a:p>
            <a:r>
              <a:rPr lang="en-US" dirty="0">
                <a:latin typeface="Didot"/>
                <a:cs typeface="Didot"/>
              </a:rPr>
              <a:t>1767-1845</a:t>
            </a:r>
          </a:p>
          <a:p>
            <a:r>
              <a:rPr lang="en-US" dirty="0">
                <a:latin typeface="Didot"/>
                <a:cs typeface="Didot"/>
              </a:rPr>
              <a:t>Born to a poor farming family on the North Carolina/South Carolina border</a:t>
            </a:r>
          </a:p>
          <a:p>
            <a:r>
              <a:rPr lang="en-US" dirty="0">
                <a:latin typeface="Didot"/>
                <a:cs typeface="Didot"/>
              </a:rPr>
              <a:t>Became a lawyer and a plantation owner in Tennessee</a:t>
            </a:r>
          </a:p>
          <a:p>
            <a:r>
              <a:rPr lang="en-US" dirty="0">
                <a:latin typeface="Didot"/>
                <a:cs typeface="Didot"/>
              </a:rPr>
              <a:t>Oversaw decisive victories in the War of 1812</a:t>
            </a:r>
          </a:p>
          <a:p>
            <a:r>
              <a:rPr lang="en-US" dirty="0">
                <a:latin typeface="Didot"/>
                <a:cs typeface="Didot"/>
              </a:rPr>
              <a:t>Didn’t go to college, chewed tobacco, and dueled with pistols</a:t>
            </a:r>
          </a:p>
          <a:p>
            <a:r>
              <a:rPr lang="en-US" dirty="0">
                <a:latin typeface="Didot"/>
                <a:cs typeface="Didot"/>
              </a:rPr>
              <a:t>Was the first president</a:t>
            </a:r>
          </a:p>
          <a:p>
            <a:pPr lvl="1"/>
            <a:r>
              <a:rPr lang="en-US" dirty="0">
                <a:latin typeface="Didot"/>
                <a:cs typeface="Didot"/>
              </a:rPr>
              <a:t>From the “West”</a:t>
            </a:r>
          </a:p>
          <a:p>
            <a:pPr lvl="1"/>
            <a:r>
              <a:rPr lang="en-US" dirty="0">
                <a:latin typeface="Didot"/>
                <a:cs typeface="Didot"/>
              </a:rPr>
              <a:t>Born in a log cabin</a:t>
            </a:r>
          </a:p>
          <a:p>
            <a:pPr lvl="1"/>
            <a:r>
              <a:rPr lang="en-US" dirty="0">
                <a:latin typeface="Didot"/>
                <a:cs typeface="Didot"/>
              </a:rPr>
              <a:t>Not from a prominent/wealthy family</a:t>
            </a:r>
          </a:p>
          <a:p>
            <a:r>
              <a:rPr lang="en-US" dirty="0">
                <a:latin typeface="Didot"/>
                <a:cs typeface="Didot"/>
              </a:rPr>
              <a:t>Two term president from 1829-1837</a:t>
            </a:r>
          </a:p>
        </p:txBody>
      </p:sp>
      <p:pic>
        <p:nvPicPr>
          <p:cNvPr id="4" name="Picture 3" descr="andrew_jack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893" y="1143000"/>
            <a:ext cx="4736107" cy="5466257"/>
          </a:xfrm>
          <a:prstGeom prst="rect">
            <a:avLst/>
          </a:prstGeom>
        </p:spPr>
      </p:pic>
    </p:spTree>
    <p:extLst>
      <p:ext uri="{BB962C8B-B14F-4D97-AF65-F5344CB8AC3E}">
        <p14:creationId xmlns:p14="http://schemas.microsoft.com/office/powerpoint/2010/main" val="293220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9"/>
            <a:ext cx="8229600" cy="1143000"/>
          </a:xfrm>
        </p:spPr>
        <p:txBody>
          <a:bodyPr/>
          <a:lstStyle/>
          <a:p>
            <a:r>
              <a:rPr lang="en-US" dirty="0">
                <a:latin typeface="Didot"/>
                <a:cs typeface="Didot"/>
              </a:rPr>
              <a:t>What Did Jackson Believe?</a:t>
            </a:r>
          </a:p>
        </p:txBody>
      </p:sp>
      <p:sp>
        <p:nvSpPr>
          <p:cNvPr id="3" name="Content Placeholder 2"/>
          <p:cNvSpPr>
            <a:spLocks noGrp="1"/>
          </p:cNvSpPr>
          <p:nvPr>
            <p:ph idx="1"/>
          </p:nvPr>
        </p:nvSpPr>
        <p:spPr>
          <a:xfrm>
            <a:off x="241554" y="1154099"/>
            <a:ext cx="6514846" cy="5386456"/>
          </a:xfrm>
        </p:spPr>
        <p:txBody>
          <a:bodyPr>
            <a:normAutofit fontScale="85000" lnSpcReduction="20000"/>
          </a:bodyPr>
          <a:lstStyle/>
          <a:p>
            <a:r>
              <a:rPr lang="en-US" dirty="0">
                <a:latin typeface="Didot"/>
                <a:cs typeface="Didot"/>
              </a:rPr>
              <a:t>Self-proclaimed champion of the common man</a:t>
            </a:r>
          </a:p>
          <a:p>
            <a:r>
              <a:rPr lang="en-US" dirty="0">
                <a:latin typeface="Didot"/>
                <a:cs typeface="Didot"/>
              </a:rPr>
              <a:t>Believed that Native Americans should be excluded from the democratic process and pushed further and further west</a:t>
            </a:r>
          </a:p>
          <a:p>
            <a:r>
              <a:rPr lang="en-US" dirty="0">
                <a:latin typeface="Didot"/>
                <a:cs typeface="Didot"/>
              </a:rPr>
              <a:t>Believed the market revolution was a source of moral decay rather than progress; Feared the country was losing its agrarian roots</a:t>
            </a:r>
          </a:p>
          <a:p>
            <a:r>
              <a:rPr lang="en-US" dirty="0">
                <a:latin typeface="Didot"/>
                <a:cs typeface="Didot"/>
              </a:rPr>
              <a:t>Slaveholder who supported slavery, but not dogmatically</a:t>
            </a:r>
          </a:p>
          <a:p>
            <a:r>
              <a:rPr lang="en-US" dirty="0">
                <a:latin typeface="Didot"/>
                <a:cs typeface="Didot"/>
              </a:rPr>
              <a:t>Advocated a view of racial minorities known as paternalism</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1722458"/>
            <a:ext cx="2387600" cy="2832100"/>
          </a:xfrm>
          <a:prstGeom prst="rect">
            <a:avLst/>
          </a:prstGeom>
        </p:spPr>
      </p:pic>
    </p:spTree>
    <p:extLst>
      <p:ext uri="{BB962C8B-B14F-4D97-AF65-F5344CB8AC3E}">
        <p14:creationId xmlns:p14="http://schemas.microsoft.com/office/powerpoint/2010/main" val="312049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9"/>
            <a:ext cx="9144000" cy="1143000"/>
          </a:xfrm>
        </p:spPr>
        <p:txBody>
          <a:bodyPr>
            <a:normAutofit fontScale="90000"/>
          </a:bodyPr>
          <a:lstStyle/>
          <a:p>
            <a:r>
              <a:rPr lang="en-US" dirty="0">
                <a:latin typeface="Didot"/>
                <a:cs typeface="Didot"/>
              </a:rPr>
              <a:t>What accounts for Jackson’s Election?</a:t>
            </a:r>
          </a:p>
        </p:txBody>
      </p:sp>
      <p:sp>
        <p:nvSpPr>
          <p:cNvPr id="3" name="Content Placeholder 2"/>
          <p:cNvSpPr>
            <a:spLocks noGrp="1"/>
          </p:cNvSpPr>
          <p:nvPr>
            <p:ph idx="1"/>
          </p:nvPr>
        </p:nvSpPr>
        <p:spPr>
          <a:xfrm>
            <a:off x="279400" y="1143000"/>
            <a:ext cx="4824228" cy="5517346"/>
          </a:xfrm>
        </p:spPr>
        <p:txBody>
          <a:bodyPr>
            <a:normAutofit fontScale="92500" lnSpcReduction="20000"/>
          </a:bodyPr>
          <a:lstStyle/>
          <a:p>
            <a:r>
              <a:rPr lang="en-US" dirty="0">
                <a:latin typeface="Didot"/>
                <a:cs typeface="Didot"/>
              </a:rPr>
              <a:t>Jackson came to power after many states reduced their property qualification for voting.</a:t>
            </a:r>
          </a:p>
          <a:p>
            <a:pPr lvl="1"/>
            <a:r>
              <a:rPr lang="en-US" dirty="0">
                <a:latin typeface="Didot"/>
                <a:cs typeface="Didot"/>
              </a:rPr>
              <a:t>By 1840, more than 90% of adult white men were eligible to vote</a:t>
            </a:r>
          </a:p>
          <a:p>
            <a:r>
              <a:rPr lang="en-US" dirty="0">
                <a:latin typeface="Didot"/>
                <a:cs typeface="Didot"/>
              </a:rPr>
              <a:t>As a result, with more “common men” voting, it isn’t surprising that they would gravitate to a candidate who also considered himself to be a “common man.”  </a:t>
            </a:r>
          </a:p>
        </p:txBody>
      </p:sp>
      <p:pic>
        <p:nvPicPr>
          <p:cNvPr id="4" name="Picture 3" descr="jackson.campaignposter18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950" y="1389567"/>
            <a:ext cx="3828049" cy="4605941"/>
          </a:xfrm>
          <a:prstGeom prst="rect">
            <a:avLst/>
          </a:prstGeom>
        </p:spPr>
      </p:pic>
    </p:spTree>
    <p:extLst>
      <p:ext uri="{BB962C8B-B14F-4D97-AF65-F5344CB8AC3E}">
        <p14:creationId xmlns:p14="http://schemas.microsoft.com/office/powerpoint/2010/main" val="344490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73"/>
            <a:ext cx="8229600" cy="1143000"/>
          </a:xfrm>
        </p:spPr>
        <p:txBody>
          <a:bodyPr/>
          <a:lstStyle/>
          <a:p>
            <a:r>
              <a:rPr lang="en-US" dirty="0" err="1">
                <a:latin typeface="Didot"/>
                <a:cs typeface="Didot"/>
              </a:rPr>
              <a:t>Jacksonian</a:t>
            </a:r>
            <a:r>
              <a:rPr lang="en-US" dirty="0">
                <a:latin typeface="Didot"/>
                <a:cs typeface="Didot"/>
              </a:rPr>
              <a:t> Democracy</a:t>
            </a:r>
          </a:p>
        </p:txBody>
      </p:sp>
      <p:sp>
        <p:nvSpPr>
          <p:cNvPr id="3" name="Content Placeholder 2"/>
          <p:cNvSpPr>
            <a:spLocks noGrp="1"/>
          </p:cNvSpPr>
          <p:nvPr>
            <p:ph idx="1"/>
          </p:nvPr>
        </p:nvSpPr>
        <p:spPr>
          <a:xfrm>
            <a:off x="287528" y="1206126"/>
            <a:ext cx="8625850" cy="5310471"/>
          </a:xfrm>
        </p:spPr>
        <p:txBody>
          <a:bodyPr>
            <a:normAutofit/>
          </a:bodyPr>
          <a:lstStyle/>
          <a:p>
            <a:r>
              <a:rPr lang="en-US" dirty="0">
                <a:latin typeface="Didot"/>
                <a:cs typeface="Didot"/>
              </a:rPr>
              <a:t>The democratization of the vote represented a profound political transformation.</a:t>
            </a:r>
          </a:p>
          <a:p>
            <a:r>
              <a:rPr lang="en-US" dirty="0">
                <a:latin typeface="Didot"/>
                <a:cs typeface="Didot"/>
              </a:rPr>
              <a:t>It ushered a new idea about democracy…</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55" y="3607881"/>
            <a:ext cx="6157410" cy="2908715"/>
          </a:xfrm>
          <a:prstGeom prst="rect">
            <a:avLst/>
          </a:prstGeom>
        </p:spPr>
      </p:pic>
    </p:spTree>
    <p:extLst>
      <p:ext uri="{BB962C8B-B14F-4D97-AF65-F5344CB8AC3E}">
        <p14:creationId xmlns:p14="http://schemas.microsoft.com/office/powerpoint/2010/main" val="263361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26"/>
            <a:ext cx="8229600" cy="1143000"/>
          </a:xfrm>
        </p:spPr>
        <p:txBody>
          <a:bodyPr>
            <a:normAutofit fontScale="90000"/>
          </a:bodyPr>
          <a:lstStyle/>
          <a:p>
            <a:r>
              <a:rPr lang="en-US" dirty="0">
                <a:latin typeface="Didot"/>
                <a:cs typeface="Didot"/>
              </a:rPr>
              <a:t>What is </a:t>
            </a:r>
            <a:r>
              <a:rPr lang="en-US" dirty="0" err="1">
                <a:latin typeface="Didot"/>
                <a:cs typeface="Didot"/>
              </a:rPr>
              <a:t>Jacksonian</a:t>
            </a:r>
            <a:r>
              <a:rPr lang="en-US" dirty="0">
                <a:latin typeface="Didot"/>
                <a:cs typeface="Didot"/>
              </a:rPr>
              <a:t> Democracy?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625714"/>
              </p:ext>
            </p:extLst>
          </p:nvPr>
        </p:nvGraphicFramePr>
        <p:xfrm>
          <a:off x="457200" y="1821812"/>
          <a:ext cx="5748620" cy="494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6519422" y="3530600"/>
            <a:ext cx="2451100" cy="3327400"/>
          </a:xfrm>
          <a:prstGeom prst="rect">
            <a:avLst/>
          </a:prstGeom>
        </p:spPr>
      </p:pic>
      <p:pic>
        <p:nvPicPr>
          <p:cNvPr id="5" name="Picture 4"/>
          <p:cNvPicPr>
            <a:picLocks noChangeAspect="1"/>
          </p:cNvPicPr>
          <p:nvPr/>
        </p:nvPicPr>
        <p:blipFill>
          <a:blip r:embed="rId8"/>
          <a:stretch>
            <a:fillRect/>
          </a:stretch>
        </p:blipFill>
        <p:spPr>
          <a:xfrm>
            <a:off x="6350000" y="1033885"/>
            <a:ext cx="2794000" cy="2197100"/>
          </a:xfrm>
          <a:prstGeom prst="rect">
            <a:avLst/>
          </a:prstGeom>
        </p:spPr>
      </p:pic>
    </p:spTree>
    <p:extLst>
      <p:ext uri="{BB962C8B-B14F-4D97-AF65-F5344CB8AC3E}">
        <p14:creationId xmlns:p14="http://schemas.microsoft.com/office/powerpoint/2010/main" val="100910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15"/>
            <a:ext cx="8229600" cy="1143000"/>
          </a:xfrm>
        </p:spPr>
        <p:txBody>
          <a:bodyPr>
            <a:noAutofit/>
          </a:bodyPr>
          <a:lstStyle/>
          <a:p>
            <a:r>
              <a:rPr lang="en-US" sz="3600" dirty="0">
                <a:latin typeface="Didot"/>
                <a:cs typeface="Didot"/>
              </a:rPr>
              <a:t>Was Jackson “The Common Man President”?</a:t>
            </a:r>
          </a:p>
        </p:txBody>
      </p:sp>
      <p:sp>
        <p:nvSpPr>
          <p:cNvPr id="3" name="Content Placeholder 2"/>
          <p:cNvSpPr>
            <a:spLocks noGrp="1"/>
          </p:cNvSpPr>
          <p:nvPr>
            <p:ph idx="1"/>
          </p:nvPr>
        </p:nvSpPr>
        <p:spPr>
          <a:xfrm>
            <a:off x="167725" y="1202015"/>
            <a:ext cx="8793575" cy="5655985"/>
          </a:xfrm>
        </p:spPr>
        <p:txBody>
          <a:bodyPr>
            <a:normAutofit fontScale="92500" lnSpcReduction="10000"/>
          </a:bodyPr>
          <a:lstStyle/>
          <a:p>
            <a:r>
              <a:rPr lang="en-US" dirty="0">
                <a:latin typeface="Didot"/>
                <a:cs typeface="Didot"/>
              </a:rPr>
              <a:t>Task: </a:t>
            </a:r>
          </a:p>
          <a:p>
            <a:pPr lvl="2"/>
            <a:r>
              <a:rPr lang="en-US" dirty="0">
                <a:latin typeface="Didot"/>
                <a:cs typeface="Didot"/>
              </a:rPr>
              <a:t>You will learn about four of Jackson’s actions while president:</a:t>
            </a:r>
          </a:p>
          <a:p>
            <a:pPr lvl="3"/>
            <a:r>
              <a:rPr lang="en-US" dirty="0">
                <a:latin typeface="Didot"/>
                <a:cs typeface="Didot"/>
              </a:rPr>
              <a:t>The Creation of the Spoils System 1829</a:t>
            </a:r>
          </a:p>
          <a:p>
            <a:pPr lvl="3"/>
            <a:r>
              <a:rPr lang="en-US" dirty="0">
                <a:latin typeface="Didot"/>
                <a:cs typeface="Didot"/>
              </a:rPr>
              <a:t>The Indian Removal Act 1830</a:t>
            </a:r>
          </a:p>
          <a:p>
            <a:pPr lvl="3"/>
            <a:r>
              <a:rPr lang="en-US" dirty="0">
                <a:latin typeface="Didot"/>
                <a:cs typeface="Didot"/>
              </a:rPr>
              <a:t>The Vetoing of the Second Bank of the United States 1832</a:t>
            </a:r>
          </a:p>
          <a:p>
            <a:pPr lvl="3"/>
            <a:r>
              <a:rPr lang="en-US" dirty="0">
                <a:latin typeface="Didot"/>
                <a:cs typeface="Didot"/>
              </a:rPr>
              <a:t>The Nullification Crisis 1832</a:t>
            </a:r>
          </a:p>
          <a:p>
            <a:pPr lvl="2"/>
            <a:r>
              <a:rPr lang="en-US" dirty="0">
                <a:latin typeface="Didot"/>
                <a:cs typeface="Didot"/>
              </a:rPr>
              <a:t>For each action:</a:t>
            </a:r>
          </a:p>
          <a:p>
            <a:pPr lvl="3"/>
            <a:r>
              <a:rPr lang="en-US" dirty="0">
                <a:latin typeface="Didot"/>
                <a:cs typeface="Didot"/>
              </a:rPr>
              <a:t>Develop a 1-2 sentence summary statement of what happened</a:t>
            </a:r>
          </a:p>
          <a:p>
            <a:pPr lvl="3"/>
            <a:r>
              <a:rPr lang="en-US" dirty="0">
                <a:latin typeface="Didot"/>
                <a:cs typeface="Didot"/>
              </a:rPr>
              <a:t>Using the events, devise a definition of </a:t>
            </a:r>
            <a:r>
              <a:rPr lang="en-US" dirty="0" err="1">
                <a:latin typeface="Didot"/>
                <a:cs typeface="Didot"/>
              </a:rPr>
              <a:t>Jacksonian</a:t>
            </a:r>
            <a:r>
              <a:rPr lang="en-US" dirty="0">
                <a:latin typeface="Didot"/>
                <a:cs typeface="Didot"/>
              </a:rPr>
              <a:t> Democracy</a:t>
            </a:r>
          </a:p>
          <a:p>
            <a:pPr lvl="1"/>
            <a:r>
              <a:rPr lang="en-US" dirty="0">
                <a:latin typeface="Didot"/>
                <a:cs typeface="Didot"/>
              </a:rPr>
              <a:t>Whole Class Discussion:</a:t>
            </a:r>
          </a:p>
          <a:p>
            <a:pPr lvl="2"/>
            <a:r>
              <a:rPr lang="en-US" dirty="0">
                <a:latin typeface="Didot"/>
                <a:cs typeface="Didot"/>
              </a:rPr>
              <a:t>What is </a:t>
            </a:r>
            <a:r>
              <a:rPr lang="en-US" dirty="0" err="1">
                <a:latin typeface="Didot"/>
                <a:cs typeface="Didot"/>
              </a:rPr>
              <a:t>Jacksonian</a:t>
            </a:r>
            <a:r>
              <a:rPr lang="en-US" dirty="0">
                <a:latin typeface="Didot"/>
                <a:cs typeface="Didot"/>
              </a:rPr>
              <a:t> Democracy?</a:t>
            </a:r>
          </a:p>
          <a:p>
            <a:pPr lvl="3"/>
            <a:r>
              <a:rPr lang="en-US" dirty="0">
                <a:latin typeface="Didot"/>
                <a:cs typeface="Didot"/>
              </a:rPr>
              <a:t>How does it compare to Federalist conceptions of democracy?</a:t>
            </a:r>
          </a:p>
          <a:p>
            <a:pPr lvl="3"/>
            <a:r>
              <a:rPr lang="en-US" dirty="0">
                <a:latin typeface="Didot"/>
                <a:cs typeface="Didot"/>
              </a:rPr>
              <a:t>How does it compare to Jeffersonian conceptions of democracy?</a:t>
            </a:r>
          </a:p>
          <a:p>
            <a:pPr lvl="2"/>
            <a:r>
              <a:rPr lang="en-US" dirty="0">
                <a:latin typeface="Didot"/>
                <a:cs typeface="Didot"/>
              </a:rPr>
              <a:t>Where does this leave the United States with respect to democracy/authority by 1837?</a:t>
            </a:r>
          </a:p>
          <a:p>
            <a:pPr marL="914400" lvl="2" indent="0">
              <a:buNone/>
            </a:pPr>
            <a:endParaRPr lang="en-US" dirty="0"/>
          </a:p>
          <a:p>
            <a:pPr lvl="2"/>
            <a:endParaRPr lang="en-US" dirty="0"/>
          </a:p>
          <a:p>
            <a:endParaRPr lang="en-US" dirty="0"/>
          </a:p>
        </p:txBody>
      </p:sp>
    </p:spTree>
    <p:extLst>
      <p:ext uri="{BB962C8B-B14F-4D97-AF65-F5344CB8AC3E}">
        <p14:creationId xmlns:p14="http://schemas.microsoft.com/office/powerpoint/2010/main" val="4103208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753</Words>
  <Application>Microsoft Macintosh PowerPoint</Application>
  <PresentationFormat>On-screen Show (4:3)</PresentationFormat>
  <Paragraphs>109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Didot</vt:lpstr>
      <vt:lpstr>Times New Roman</vt:lpstr>
      <vt:lpstr>Office Theme</vt:lpstr>
      <vt:lpstr>PowerPoint Presentation</vt:lpstr>
      <vt:lpstr>Federal Power Gets its First Big Check</vt:lpstr>
      <vt:lpstr>Andrew Jackson Comes to Office</vt:lpstr>
      <vt:lpstr>Andrew Jackson</vt:lpstr>
      <vt:lpstr>What Did Jackson Believe?</vt:lpstr>
      <vt:lpstr>What accounts for Jackson’s Election?</vt:lpstr>
      <vt:lpstr>Jacksonian Democracy</vt:lpstr>
      <vt:lpstr>What is Jacksonian Democracy?</vt:lpstr>
      <vt:lpstr>Was Jackson “The Common Man President”?</vt:lpstr>
      <vt:lpstr>Understandings of Democracy  1787-1837</vt:lpstr>
    </vt:vector>
  </TitlesOfParts>
  <Company>Wellesley Public Schools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33</cp:revision>
  <dcterms:created xsi:type="dcterms:W3CDTF">2014-09-10T15:46:55Z</dcterms:created>
  <dcterms:modified xsi:type="dcterms:W3CDTF">2018-09-17T14:01:51Z</dcterms:modified>
</cp:coreProperties>
</file>