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13" r:id="rId2"/>
    <p:sldId id="290" r:id="rId3"/>
    <p:sldId id="291" r:id="rId4"/>
    <p:sldId id="302" r:id="rId5"/>
    <p:sldId id="293" r:id="rId6"/>
    <p:sldId id="294" r:id="rId7"/>
    <p:sldId id="283" r:id="rId8"/>
    <p:sldId id="295" r:id="rId9"/>
    <p:sldId id="296" r:id="rId10"/>
    <p:sldId id="298" r:id="rId11"/>
    <p:sldId id="261" r:id="rId12"/>
    <p:sldId id="262" r:id="rId13"/>
    <p:sldId id="275" r:id="rId14"/>
    <p:sldId id="299" r:id="rId15"/>
    <p:sldId id="297" r:id="rId16"/>
    <p:sldId id="282" r:id="rId17"/>
    <p:sldId id="305" r:id="rId18"/>
    <p:sldId id="279" r:id="rId19"/>
    <p:sldId id="306" r:id="rId20"/>
    <p:sldId id="265" r:id="rId21"/>
    <p:sldId id="304" r:id="rId22"/>
    <p:sldId id="312" r:id="rId23"/>
    <p:sldId id="307" r:id="rId24"/>
    <p:sldId id="310" r:id="rId25"/>
    <p:sldId id="31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94542"/>
  </p:normalViewPr>
  <p:slideViewPr>
    <p:cSldViewPr snapToGrid="0" snapToObjects="1">
      <p:cViewPr varScale="1">
        <p:scale>
          <a:sx n="87" d="100"/>
          <a:sy n="87" d="100"/>
        </p:scale>
        <p:origin x="133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3B623-47E4-3145-9A85-C87DAA28AF81}"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80447FA3-C40E-FE4D-8EE9-B102728D440D}">
      <dgm:prSet phldrT="[Text]" custT="1"/>
      <dgm:spPr/>
      <dgm:t>
        <a:bodyPr/>
        <a:lstStyle/>
        <a:p>
          <a:r>
            <a:rPr lang="en-US" sz="2400" dirty="0"/>
            <a:t>Jacksonian</a:t>
          </a:r>
          <a:r>
            <a:rPr lang="en-US" sz="1200" dirty="0"/>
            <a:t> </a:t>
          </a:r>
          <a:r>
            <a:rPr lang="en-US" sz="2400" dirty="0"/>
            <a:t>Democracy</a:t>
          </a:r>
        </a:p>
      </dgm:t>
    </dgm:pt>
    <dgm:pt modelId="{8286B5A8-3F59-0948-8665-1C4AF7881BED}" type="parTrans" cxnId="{1D52D46A-C79B-3347-9084-041B939178B8}">
      <dgm:prSet/>
      <dgm:spPr/>
      <dgm:t>
        <a:bodyPr/>
        <a:lstStyle/>
        <a:p>
          <a:endParaRPr lang="en-US" sz="1200"/>
        </a:p>
      </dgm:t>
    </dgm:pt>
    <dgm:pt modelId="{1CB2ACBB-3EAD-E447-995F-82C9E1739D4C}" type="sibTrans" cxnId="{1D52D46A-C79B-3347-9084-041B939178B8}">
      <dgm:prSet/>
      <dgm:spPr/>
      <dgm:t>
        <a:bodyPr/>
        <a:lstStyle/>
        <a:p>
          <a:endParaRPr lang="en-US" sz="1200"/>
        </a:p>
      </dgm:t>
    </dgm:pt>
    <dgm:pt modelId="{AB5506B3-0767-BB4B-A186-740C88B36F7E}">
      <dgm:prSet phldrT="[Text]" custT="1"/>
      <dgm:spPr/>
      <dgm:t>
        <a:bodyPr/>
        <a:lstStyle/>
        <a:p>
          <a:r>
            <a:rPr lang="en-US" sz="2400" dirty="0"/>
            <a:t>Western</a:t>
          </a:r>
          <a:r>
            <a:rPr lang="en-US" sz="1200" dirty="0"/>
            <a:t> </a:t>
          </a:r>
          <a:r>
            <a:rPr lang="en-US" sz="2400" dirty="0"/>
            <a:t>Expansion</a:t>
          </a:r>
        </a:p>
      </dgm:t>
    </dgm:pt>
    <dgm:pt modelId="{121E7EC1-8C73-FB40-ACF8-66AF715953DC}" type="parTrans" cxnId="{CF2C51F6-B922-FB4B-88D1-1A1BE7C86413}">
      <dgm:prSet/>
      <dgm:spPr/>
      <dgm:t>
        <a:bodyPr/>
        <a:lstStyle/>
        <a:p>
          <a:endParaRPr lang="en-US" sz="1200"/>
        </a:p>
      </dgm:t>
    </dgm:pt>
    <dgm:pt modelId="{7ECD4EB6-9FCE-764D-9F05-7059B39DBBCD}" type="sibTrans" cxnId="{CF2C51F6-B922-FB4B-88D1-1A1BE7C86413}">
      <dgm:prSet/>
      <dgm:spPr/>
      <dgm:t>
        <a:bodyPr/>
        <a:lstStyle/>
        <a:p>
          <a:endParaRPr lang="en-US" sz="1200"/>
        </a:p>
      </dgm:t>
    </dgm:pt>
    <dgm:pt modelId="{4BBC09A6-0D21-7748-9615-31908258D9EC}">
      <dgm:prSet phldrT="[Text]" custT="1"/>
      <dgm:spPr/>
      <dgm:t>
        <a:bodyPr/>
        <a:lstStyle/>
        <a:p>
          <a:r>
            <a:rPr lang="en-US" sz="1800" u="sng" dirty="0"/>
            <a:t>New Currents in Abolitionist Thought</a:t>
          </a:r>
        </a:p>
        <a:p>
          <a:r>
            <a:rPr lang="en-US" sz="1800" dirty="0"/>
            <a:t>*Argue for equality between blacks and whites*</a:t>
          </a:r>
        </a:p>
        <a:p>
          <a:r>
            <a:rPr lang="en-US" sz="1800" dirty="0"/>
            <a:t>*Slavery is a moral evil because blacks are people not property*</a:t>
          </a:r>
        </a:p>
        <a:p>
          <a:r>
            <a:rPr lang="en-US" sz="1800" dirty="0"/>
            <a:t>*Slavery should not expand*</a:t>
          </a:r>
        </a:p>
      </dgm:t>
    </dgm:pt>
    <dgm:pt modelId="{055979D2-F3CD-124F-8DEE-2453DD6B1431}" type="parTrans" cxnId="{363441F8-ADCF-A842-A201-254D76419A0D}">
      <dgm:prSet/>
      <dgm:spPr/>
      <dgm:t>
        <a:bodyPr/>
        <a:lstStyle/>
        <a:p>
          <a:endParaRPr lang="en-US" sz="1200"/>
        </a:p>
      </dgm:t>
    </dgm:pt>
    <dgm:pt modelId="{06E29EC5-AE23-5141-BDF3-D609D2F55D36}" type="sibTrans" cxnId="{363441F8-ADCF-A842-A201-254D76419A0D}">
      <dgm:prSet/>
      <dgm:spPr/>
      <dgm:t>
        <a:bodyPr/>
        <a:lstStyle/>
        <a:p>
          <a:endParaRPr lang="en-US" sz="1200"/>
        </a:p>
      </dgm:t>
    </dgm:pt>
    <dgm:pt modelId="{267811B8-D7DF-8643-9B2F-AD99D9426D45}">
      <dgm:prSet phldrT="[Text]" custT="1"/>
      <dgm:spPr/>
      <dgm:t>
        <a:bodyPr/>
        <a:lstStyle/>
        <a:p>
          <a:r>
            <a:rPr lang="en-US" sz="1700" u="sng" dirty="0"/>
            <a:t>New Currents In Pro-Slavery Thought</a:t>
          </a:r>
          <a:r>
            <a:rPr lang="en-US" sz="1700" dirty="0"/>
            <a:t> </a:t>
          </a:r>
        </a:p>
        <a:p>
          <a:r>
            <a:rPr lang="en-US" sz="1700" dirty="0"/>
            <a:t>*Blacks and whites are not equal, and saying so violates natures’ order*</a:t>
          </a:r>
        </a:p>
        <a:p>
          <a:r>
            <a:rPr lang="en-US" sz="1700" dirty="0"/>
            <a:t>*Slavery should be free to expand as an issue of states rights and morality*</a:t>
          </a:r>
        </a:p>
        <a:p>
          <a:r>
            <a:rPr lang="en-US" sz="1700" dirty="0"/>
            <a:t>*The federal government is trying to enforce a view of equality on us*</a:t>
          </a:r>
        </a:p>
      </dgm:t>
    </dgm:pt>
    <dgm:pt modelId="{8B1066F5-8C67-2A4F-BA7E-57007B4B92E4}" type="parTrans" cxnId="{78F05F9E-87CA-0248-B074-CEB5C691ACF6}">
      <dgm:prSet/>
      <dgm:spPr/>
      <dgm:t>
        <a:bodyPr/>
        <a:lstStyle/>
        <a:p>
          <a:endParaRPr lang="en-US" sz="1200"/>
        </a:p>
      </dgm:t>
    </dgm:pt>
    <dgm:pt modelId="{D630B3CA-7031-7742-9FB2-051A14867BE9}" type="sibTrans" cxnId="{78F05F9E-87CA-0248-B074-CEB5C691ACF6}">
      <dgm:prSet/>
      <dgm:spPr/>
      <dgm:t>
        <a:bodyPr/>
        <a:lstStyle/>
        <a:p>
          <a:endParaRPr lang="en-US" sz="1200"/>
        </a:p>
      </dgm:t>
    </dgm:pt>
    <dgm:pt modelId="{0276BFE0-21F3-D743-92E9-5747FD414DFC}">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200" u="sng" dirty="0"/>
            <a:t>Abolitionist Strategy</a:t>
          </a:r>
        </a:p>
        <a:p>
          <a:r>
            <a:rPr lang="en-US" sz="2200" dirty="0"/>
            <a:t>Immediate end to slavery</a:t>
          </a:r>
        </a:p>
        <a:p>
          <a:r>
            <a:rPr lang="en-US" sz="2200" dirty="0"/>
            <a:t>Violence/Protest</a:t>
          </a:r>
        </a:p>
        <a:p>
          <a:r>
            <a:rPr lang="en-US" sz="2200" dirty="0"/>
            <a:t>Elect Radical Republicans</a:t>
          </a:r>
        </a:p>
      </dgm:t>
    </dgm:pt>
    <dgm:pt modelId="{0EE1286E-D2B6-A442-833D-DF7ACC4A4580}" type="parTrans" cxnId="{C23FE075-8D55-DF42-979E-5FEB03B2C112}">
      <dgm:prSet/>
      <dgm:spPr/>
      <dgm:t>
        <a:bodyPr/>
        <a:lstStyle/>
        <a:p>
          <a:endParaRPr lang="en-US" sz="1200"/>
        </a:p>
      </dgm:t>
    </dgm:pt>
    <dgm:pt modelId="{3413B81B-7AD9-3D4D-99BC-4AC9B6D0ED4B}" type="sibTrans" cxnId="{C23FE075-8D55-DF42-979E-5FEB03B2C112}">
      <dgm:prSet/>
      <dgm:spPr/>
      <dgm:t>
        <a:bodyPr/>
        <a:lstStyle/>
        <a:p>
          <a:endParaRPr lang="en-US" sz="1200"/>
        </a:p>
      </dgm:t>
    </dgm:pt>
    <dgm:pt modelId="{2FB4C15C-7F7A-E44D-A996-0F56F9BBD8E4}">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000" u="sng" dirty="0"/>
            <a:t>Pro-Slavery Strategy</a:t>
          </a:r>
        </a:p>
        <a:p>
          <a:r>
            <a:rPr lang="en-US" sz="2000" dirty="0"/>
            <a:t>Vocalize our States’ Rights View Through Politicians (e.g. Nullification, </a:t>
          </a:r>
          <a:r>
            <a:rPr lang="en-US" sz="2000" i="1" dirty="0"/>
            <a:t>Dred Scott</a:t>
          </a:r>
          <a:r>
            <a:rPr lang="en-US" sz="2000" dirty="0"/>
            <a:t>)</a:t>
          </a:r>
        </a:p>
      </dgm:t>
    </dgm:pt>
    <dgm:pt modelId="{6529BED9-410B-834B-9905-EE65FB248C87}" type="parTrans" cxnId="{219A60A7-2A31-5B44-8F01-30A684FEC999}">
      <dgm:prSet/>
      <dgm:spPr/>
      <dgm:t>
        <a:bodyPr/>
        <a:lstStyle/>
        <a:p>
          <a:endParaRPr lang="en-US" sz="1200"/>
        </a:p>
      </dgm:t>
    </dgm:pt>
    <dgm:pt modelId="{D5374EF7-16C1-4E4A-ABDB-907374E77EDC}" type="sibTrans" cxnId="{219A60A7-2A31-5B44-8F01-30A684FEC999}">
      <dgm:prSet/>
      <dgm:spPr/>
      <dgm:t>
        <a:bodyPr/>
        <a:lstStyle/>
        <a:p>
          <a:endParaRPr lang="en-US" sz="1200"/>
        </a:p>
      </dgm:t>
    </dgm:pt>
    <dgm:pt modelId="{A1AB3823-421F-444B-AD99-17C88558CDBE}" type="pres">
      <dgm:prSet presAssocID="{4C93B623-47E4-3145-9A85-C87DAA28AF81}" presName="diagram" presStyleCnt="0">
        <dgm:presLayoutVars>
          <dgm:dir/>
          <dgm:resizeHandles val="exact"/>
        </dgm:presLayoutVars>
      </dgm:prSet>
      <dgm:spPr/>
    </dgm:pt>
    <dgm:pt modelId="{A40ED138-CA70-3C4B-A7EB-887B8C4A7FE8}" type="pres">
      <dgm:prSet presAssocID="{80447FA3-C40E-FE4D-8EE9-B102728D440D}" presName="node" presStyleLbl="node1" presStyleIdx="0" presStyleCnt="6" custScaleY="49060" custLinFactNeighborX="-16949" custLinFactNeighborY="-1158">
        <dgm:presLayoutVars>
          <dgm:bulletEnabled val="1"/>
        </dgm:presLayoutVars>
      </dgm:prSet>
      <dgm:spPr/>
    </dgm:pt>
    <dgm:pt modelId="{7FF73A24-C775-DD43-9D29-6AF6C40E9DE0}" type="pres">
      <dgm:prSet presAssocID="{1CB2ACBB-3EAD-E447-995F-82C9E1739D4C}" presName="sibTrans" presStyleCnt="0"/>
      <dgm:spPr/>
    </dgm:pt>
    <dgm:pt modelId="{CBF1C526-D419-5146-8973-7F483C9A8378}" type="pres">
      <dgm:prSet presAssocID="{AB5506B3-0767-BB4B-A186-740C88B36F7E}" presName="node" presStyleLbl="node1" presStyleIdx="1" presStyleCnt="6" custScaleY="51108" custLinFactNeighborX="16949" custLinFactNeighborY="-134">
        <dgm:presLayoutVars>
          <dgm:bulletEnabled val="1"/>
        </dgm:presLayoutVars>
      </dgm:prSet>
      <dgm:spPr/>
    </dgm:pt>
    <dgm:pt modelId="{E8E94236-72E9-E848-9F05-F5CA915E012E}" type="pres">
      <dgm:prSet presAssocID="{7ECD4EB6-9FCE-764D-9F05-7059B39DBBCD}" presName="sibTrans" presStyleCnt="0"/>
      <dgm:spPr/>
    </dgm:pt>
    <dgm:pt modelId="{04ED03BB-A77F-2E4A-9EAA-D90649106DED}" type="pres">
      <dgm:prSet presAssocID="{4BBC09A6-0D21-7748-9615-31908258D9EC}" presName="node" presStyleLbl="node1" presStyleIdx="2" presStyleCnt="6" custScaleX="129257" custScaleY="132715" custLinFactNeighborX="-4378" custLinFactNeighborY="-3024">
        <dgm:presLayoutVars>
          <dgm:bulletEnabled val="1"/>
        </dgm:presLayoutVars>
      </dgm:prSet>
      <dgm:spPr/>
    </dgm:pt>
    <dgm:pt modelId="{08EFBDBD-2890-9344-B9B7-923E8AB804C8}" type="pres">
      <dgm:prSet presAssocID="{06E29EC5-AE23-5141-BDF3-D609D2F55D36}" presName="sibTrans" presStyleCnt="0"/>
      <dgm:spPr/>
    </dgm:pt>
    <dgm:pt modelId="{EA76C036-65E1-4F4E-A8C8-9ADF519D9FF7}" type="pres">
      <dgm:prSet presAssocID="{267811B8-D7DF-8643-9B2F-AD99D9426D45}" presName="node" presStyleLbl="node1" presStyleIdx="3" presStyleCnt="6" custScaleX="124674" custScaleY="136335">
        <dgm:presLayoutVars>
          <dgm:bulletEnabled val="1"/>
        </dgm:presLayoutVars>
      </dgm:prSet>
      <dgm:spPr/>
    </dgm:pt>
    <dgm:pt modelId="{CCBE8A81-F549-B24C-8728-F4299136EA37}" type="pres">
      <dgm:prSet presAssocID="{D630B3CA-7031-7742-9FB2-051A14867BE9}" presName="sibTrans" presStyleCnt="0"/>
      <dgm:spPr/>
    </dgm:pt>
    <dgm:pt modelId="{C32945A8-C72C-3343-AA4A-384B2F72831F}" type="pres">
      <dgm:prSet presAssocID="{0276BFE0-21F3-D743-92E9-5747FD414DFC}" presName="node" presStyleLbl="node1" presStyleIdx="4" presStyleCnt="6" custScaleX="124982" custLinFactNeighborX="-15605" custLinFactNeighborY="134">
        <dgm:presLayoutVars>
          <dgm:bulletEnabled val="1"/>
        </dgm:presLayoutVars>
      </dgm:prSet>
      <dgm:spPr/>
    </dgm:pt>
    <dgm:pt modelId="{22D5B7EC-5119-CA4D-8DF6-BBF12AF56D4C}" type="pres">
      <dgm:prSet presAssocID="{3413B81B-7AD9-3D4D-99BC-4AC9B6D0ED4B}" presName="sibTrans" presStyleCnt="0"/>
      <dgm:spPr/>
    </dgm:pt>
    <dgm:pt modelId="{8D4A8F9F-68CE-F44F-BCF8-9D7C99E613C9}" type="pres">
      <dgm:prSet presAssocID="{2FB4C15C-7F7A-E44D-A996-0F56F9BBD8E4}" presName="node" presStyleLbl="node1" presStyleIdx="5" presStyleCnt="6" custScaleX="118705" custLinFactNeighborX="3911" custLinFactNeighborY="134">
        <dgm:presLayoutVars>
          <dgm:bulletEnabled val="1"/>
        </dgm:presLayoutVars>
      </dgm:prSet>
      <dgm:spPr/>
    </dgm:pt>
  </dgm:ptLst>
  <dgm:cxnLst>
    <dgm:cxn modelId="{D9ED4950-920D-8541-8C39-22102F16FB0D}" type="presOf" srcId="{AB5506B3-0767-BB4B-A186-740C88B36F7E}" destId="{CBF1C526-D419-5146-8973-7F483C9A8378}" srcOrd="0" destOrd="0" presId="urn:microsoft.com/office/officeart/2005/8/layout/default"/>
    <dgm:cxn modelId="{1D52D46A-C79B-3347-9084-041B939178B8}" srcId="{4C93B623-47E4-3145-9A85-C87DAA28AF81}" destId="{80447FA3-C40E-FE4D-8EE9-B102728D440D}" srcOrd="0" destOrd="0" parTransId="{8286B5A8-3F59-0948-8665-1C4AF7881BED}" sibTransId="{1CB2ACBB-3EAD-E447-995F-82C9E1739D4C}"/>
    <dgm:cxn modelId="{212B816C-68E0-4D47-8CB5-AC090658081B}" type="presOf" srcId="{4BBC09A6-0D21-7748-9615-31908258D9EC}" destId="{04ED03BB-A77F-2E4A-9EAA-D90649106DED}" srcOrd="0" destOrd="0" presId="urn:microsoft.com/office/officeart/2005/8/layout/default"/>
    <dgm:cxn modelId="{B2A09371-37C8-D547-AC53-BA2C056C4599}" type="presOf" srcId="{4C93B623-47E4-3145-9A85-C87DAA28AF81}" destId="{A1AB3823-421F-444B-AD99-17C88558CDBE}" srcOrd="0" destOrd="0" presId="urn:microsoft.com/office/officeart/2005/8/layout/default"/>
    <dgm:cxn modelId="{C23FE075-8D55-DF42-979E-5FEB03B2C112}" srcId="{4C93B623-47E4-3145-9A85-C87DAA28AF81}" destId="{0276BFE0-21F3-D743-92E9-5747FD414DFC}" srcOrd="4" destOrd="0" parTransId="{0EE1286E-D2B6-A442-833D-DF7ACC4A4580}" sibTransId="{3413B81B-7AD9-3D4D-99BC-4AC9B6D0ED4B}"/>
    <dgm:cxn modelId="{22C7D890-3482-014A-9CDB-6F8242B56C6B}" type="presOf" srcId="{267811B8-D7DF-8643-9B2F-AD99D9426D45}" destId="{EA76C036-65E1-4F4E-A8C8-9ADF519D9FF7}" srcOrd="0" destOrd="0" presId="urn:microsoft.com/office/officeart/2005/8/layout/default"/>
    <dgm:cxn modelId="{78F05F9E-87CA-0248-B074-CEB5C691ACF6}" srcId="{4C93B623-47E4-3145-9A85-C87DAA28AF81}" destId="{267811B8-D7DF-8643-9B2F-AD99D9426D45}" srcOrd="3" destOrd="0" parTransId="{8B1066F5-8C67-2A4F-BA7E-57007B4B92E4}" sibTransId="{D630B3CA-7031-7742-9FB2-051A14867BE9}"/>
    <dgm:cxn modelId="{AAB18A9F-7D56-8A48-A491-FA3CEE20AADB}" type="presOf" srcId="{0276BFE0-21F3-D743-92E9-5747FD414DFC}" destId="{C32945A8-C72C-3343-AA4A-384B2F72831F}" srcOrd="0" destOrd="0" presId="urn:microsoft.com/office/officeart/2005/8/layout/default"/>
    <dgm:cxn modelId="{219A60A7-2A31-5B44-8F01-30A684FEC999}" srcId="{4C93B623-47E4-3145-9A85-C87DAA28AF81}" destId="{2FB4C15C-7F7A-E44D-A996-0F56F9BBD8E4}" srcOrd="5" destOrd="0" parTransId="{6529BED9-410B-834B-9905-EE65FB248C87}" sibTransId="{D5374EF7-16C1-4E4A-ABDB-907374E77EDC}"/>
    <dgm:cxn modelId="{D8CD60D7-E6BE-0E4E-AD9A-270A1BC8F1DF}" type="presOf" srcId="{2FB4C15C-7F7A-E44D-A996-0F56F9BBD8E4}" destId="{8D4A8F9F-68CE-F44F-BCF8-9D7C99E613C9}" srcOrd="0" destOrd="0" presId="urn:microsoft.com/office/officeart/2005/8/layout/default"/>
    <dgm:cxn modelId="{975AF2DD-BDF5-164C-8C80-5F5BBBBE6D2C}" type="presOf" srcId="{80447FA3-C40E-FE4D-8EE9-B102728D440D}" destId="{A40ED138-CA70-3C4B-A7EB-887B8C4A7FE8}" srcOrd="0" destOrd="0" presId="urn:microsoft.com/office/officeart/2005/8/layout/default"/>
    <dgm:cxn modelId="{CF2C51F6-B922-FB4B-88D1-1A1BE7C86413}" srcId="{4C93B623-47E4-3145-9A85-C87DAA28AF81}" destId="{AB5506B3-0767-BB4B-A186-740C88B36F7E}" srcOrd="1" destOrd="0" parTransId="{121E7EC1-8C73-FB40-ACF8-66AF715953DC}" sibTransId="{7ECD4EB6-9FCE-764D-9F05-7059B39DBBCD}"/>
    <dgm:cxn modelId="{363441F8-ADCF-A842-A201-254D76419A0D}" srcId="{4C93B623-47E4-3145-9A85-C87DAA28AF81}" destId="{4BBC09A6-0D21-7748-9615-31908258D9EC}" srcOrd="2" destOrd="0" parTransId="{055979D2-F3CD-124F-8DEE-2453DD6B1431}" sibTransId="{06E29EC5-AE23-5141-BDF3-D609D2F55D36}"/>
    <dgm:cxn modelId="{654211A5-BCA5-DB45-A25A-5E1A66CB9B89}" type="presParOf" srcId="{A1AB3823-421F-444B-AD99-17C88558CDBE}" destId="{A40ED138-CA70-3C4B-A7EB-887B8C4A7FE8}" srcOrd="0" destOrd="0" presId="urn:microsoft.com/office/officeart/2005/8/layout/default"/>
    <dgm:cxn modelId="{78E67E15-CA85-BE44-8C27-E1F1BD19BAD6}" type="presParOf" srcId="{A1AB3823-421F-444B-AD99-17C88558CDBE}" destId="{7FF73A24-C775-DD43-9D29-6AF6C40E9DE0}" srcOrd="1" destOrd="0" presId="urn:microsoft.com/office/officeart/2005/8/layout/default"/>
    <dgm:cxn modelId="{CED2B825-37B6-904F-90FC-2FC5E632AF0B}" type="presParOf" srcId="{A1AB3823-421F-444B-AD99-17C88558CDBE}" destId="{CBF1C526-D419-5146-8973-7F483C9A8378}" srcOrd="2" destOrd="0" presId="urn:microsoft.com/office/officeart/2005/8/layout/default"/>
    <dgm:cxn modelId="{543896F4-97F8-BF47-A94A-EBF7349BBE53}" type="presParOf" srcId="{A1AB3823-421F-444B-AD99-17C88558CDBE}" destId="{E8E94236-72E9-E848-9F05-F5CA915E012E}" srcOrd="3" destOrd="0" presId="urn:microsoft.com/office/officeart/2005/8/layout/default"/>
    <dgm:cxn modelId="{AF9E2D1B-BB22-E740-A2C3-436A3135F062}" type="presParOf" srcId="{A1AB3823-421F-444B-AD99-17C88558CDBE}" destId="{04ED03BB-A77F-2E4A-9EAA-D90649106DED}" srcOrd="4" destOrd="0" presId="urn:microsoft.com/office/officeart/2005/8/layout/default"/>
    <dgm:cxn modelId="{E9AD5CD7-D1D1-C246-ADB2-980C4CA05915}" type="presParOf" srcId="{A1AB3823-421F-444B-AD99-17C88558CDBE}" destId="{08EFBDBD-2890-9344-B9B7-923E8AB804C8}" srcOrd="5" destOrd="0" presId="urn:microsoft.com/office/officeart/2005/8/layout/default"/>
    <dgm:cxn modelId="{FDF19497-F7C5-794E-8797-E54E74EBCAA3}" type="presParOf" srcId="{A1AB3823-421F-444B-AD99-17C88558CDBE}" destId="{EA76C036-65E1-4F4E-A8C8-9ADF519D9FF7}" srcOrd="6" destOrd="0" presId="urn:microsoft.com/office/officeart/2005/8/layout/default"/>
    <dgm:cxn modelId="{05EE1F07-28D1-7B45-9FB0-1188C774EC96}" type="presParOf" srcId="{A1AB3823-421F-444B-AD99-17C88558CDBE}" destId="{CCBE8A81-F549-B24C-8728-F4299136EA37}" srcOrd="7" destOrd="0" presId="urn:microsoft.com/office/officeart/2005/8/layout/default"/>
    <dgm:cxn modelId="{55EEF673-1459-CC40-9F4D-39C89858A2BB}" type="presParOf" srcId="{A1AB3823-421F-444B-AD99-17C88558CDBE}" destId="{C32945A8-C72C-3343-AA4A-384B2F72831F}" srcOrd="8" destOrd="0" presId="urn:microsoft.com/office/officeart/2005/8/layout/default"/>
    <dgm:cxn modelId="{20EF7DAA-B33A-7A4F-8F86-7A16497C4929}" type="presParOf" srcId="{A1AB3823-421F-444B-AD99-17C88558CDBE}" destId="{22D5B7EC-5119-CA4D-8DF6-BBF12AF56D4C}" srcOrd="9" destOrd="0" presId="urn:microsoft.com/office/officeart/2005/8/layout/default"/>
    <dgm:cxn modelId="{3945DF87-7A75-3A43-A1C4-5DDD2818A5A6}" type="presParOf" srcId="{A1AB3823-421F-444B-AD99-17C88558CDBE}" destId="{8D4A8F9F-68CE-F44F-BCF8-9D7C99E613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ED138-CA70-3C4B-A7EB-887B8C4A7FE8}">
      <dsp:nvSpPr>
        <dsp:cNvPr id="0" name=""/>
        <dsp:cNvSpPr/>
      </dsp:nvSpPr>
      <dsp:spPr>
        <a:xfrm>
          <a:off x="1016308" y="0"/>
          <a:ext cx="2914922" cy="85803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Jacksonian</a:t>
          </a:r>
          <a:r>
            <a:rPr lang="en-US" sz="1200" kern="1200" dirty="0"/>
            <a:t> </a:t>
          </a:r>
          <a:r>
            <a:rPr lang="en-US" sz="2400" kern="1200" dirty="0"/>
            <a:t>Democracy</a:t>
          </a:r>
        </a:p>
      </dsp:txBody>
      <dsp:txXfrm>
        <a:off x="1016308" y="0"/>
        <a:ext cx="2914922" cy="858036"/>
      </dsp:txXfrm>
    </dsp:sp>
    <dsp:sp modelId="{CBF1C526-D419-5146-8973-7F483C9A8378}">
      <dsp:nvSpPr>
        <dsp:cNvPr id="0" name=""/>
        <dsp:cNvSpPr/>
      </dsp:nvSpPr>
      <dsp:spPr>
        <a:xfrm>
          <a:off x="5210823" y="0"/>
          <a:ext cx="2914922" cy="893855"/>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Western</a:t>
          </a:r>
          <a:r>
            <a:rPr lang="en-US" sz="1200" kern="1200" dirty="0"/>
            <a:t> </a:t>
          </a:r>
          <a:r>
            <a:rPr lang="en-US" sz="2400" kern="1200" dirty="0"/>
            <a:t>Expansion</a:t>
          </a:r>
        </a:p>
      </dsp:txBody>
      <dsp:txXfrm>
        <a:off x="5210823" y="0"/>
        <a:ext cx="2914922" cy="893855"/>
      </dsp:txXfrm>
    </dsp:sp>
    <dsp:sp modelId="{04ED03BB-A77F-2E4A-9EAA-D90649106DED}">
      <dsp:nvSpPr>
        <dsp:cNvPr id="0" name=""/>
        <dsp:cNvSpPr/>
      </dsp:nvSpPr>
      <dsp:spPr>
        <a:xfrm>
          <a:off x="596719" y="1165700"/>
          <a:ext cx="3767741" cy="2321123"/>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u="sng" kern="1200" dirty="0"/>
            <a:t>New Currents in Abolitionist Thought</a:t>
          </a:r>
        </a:p>
        <a:p>
          <a:pPr marL="0" lvl="0" indent="0" algn="ctr" defTabSz="800100">
            <a:lnSpc>
              <a:spcPct val="90000"/>
            </a:lnSpc>
            <a:spcBef>
              <a:spcPct val="0"/>
            </a:spcBef>
            <a:spcAft>
              <a:spcPct val="35000"/>
            </a:spcAft>
            <a:buNone/>
          </a:pPr>
          <a:r>
            <a:rPr lang="en-US" sz="1800" kern="1200" dirty="0"/>
            <a:t>*Argue for equality between blacks and whites*</a:t>
          </a:r>
        </a:p>
        <a:p>
          <a:pPr marL="0" lvl="0" indent="0" algn="ctr" defTabSz="800100">
            <a:lnSpc>
              <a:spcPct val="90000"/>
            </a:lnSpc>
            <a:spcBef>
              <a:spcPct val="0"/>
            </a:spcBef>
            <a:spcAft>
              <a:spcPct val="35000"/>
            </a:spcAft>
            <a:buNone/>
          </a:pPr>
          <a:r>
            <a:rPr lang="en-US" sz="1800" kern="1200" dirty="0"/>
            <a:t>*Slavery is a moral evil because blacks are people not property*</a:t>
          </a:r>
        </a:p>
        <a:p>
          <a:pPr marL="0" lvl="0" indent="0" algn="ctr" defTabSz="800100">
            <a:lnSpc>
              <a:spcPct val="90000"/>
            </a:lnSpc>
            <a:spcBef>
              <a:spcPct val="0"/>
            </a:spcBef>
            <a:spcAft>
              <a:spcPct val="35000"/>
            </a:spcAft>
            <a:buNone/>
          </a:pPr>
          <a:r>
            <a:rPr lang="en-US" sz="1800" kern="1200" dirty="0"/>
            <a:t>*Slavery should not expand*</a:t>
          </a:r>
        </a:p>
      </dsp:txBody>
      <dsp:txXfrm>
        <a:off x="596719" y="1165700"/>
        <a:ext cx="3767741" cy="2321123"/>
      </dsp:txXfrm>
    </dsp:sp>
    <dsp:sp modelId="{EA76C036-65E1-4F4E-A8C8-9ADF519D9FF7}">
      <dsp:nvSpPr>
        <dsp:cNvPr id="0" name=""/>
        <dsp:cNvSpPr/>
      </dsp:nvSpPr>
      <dsp:spPr>
        <a:xfrm>
          <a:off x="4783568" y="1186932"/>
          <a:ext cx="3634150" cy="2384435"/>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u="sng" kern="1200" dirty="0"/>
            <a:t>New Currents In Pro-Slavery Thought</a:t>
          </a:r>
          <a:r>
            <a:rPr lang="en-US" sz="1700" kern="1200" dirty="0"/>
            <a:t> </a:t>
          </a:r>
        </a:p>
        <a:p>
          <a:pPr marL="0" lvl="0" indent="0" algn="ctr" defTabSz="755650">
            <a:lnSpc>
              <a:spcPct val="90000"/>
            </a:lnSpc>
            <a:spcBef>
              <a:spcPct val="0"/>
            </a:spcBef>
            <a:spcAft>
              <a:spcPct val="35000"/>
            </a:spcAft>
            <a:buNone/>
          </a:pPr>
          <a:r>
            <a:rPr lang="en-US" sz="1700" kern="1200" dirty="0"/>
            <a:t>*Blacks and whites are not equal, and saying so violates natures’ order*</a:t>
          </a:r>
        </a:p>
        <a:p>
          <a:pPr marL="0" lvl="0" indent="0" algn="ctr" defTabSz="755650">
            <a:lnSpc>
              <a:spcPct val="90000"/>
            </a:lnSpc>
            <a:spcBef>
              <a:spcPct val="0"/>
            </a:spcBef>
            <a:spcAft>
              <a:spcPct val="35000"/>
            </a:spcAft>
            <a:buNone/>
          </a:pPr>
          <a:r>
            <a:rPr lang="en-US" sz="1700" kern="1200" dirty="0"/>
            <a:t>*Slavery should be free to expand as an issue of states rights and morality*</a:t>
          </a:r>
        </a:p>
        <a:p>
          <a:pPr marL="0" lvl="0" indent="0" algn="ctr" defTabSz="755650">
            <a:lnSpc>
              <a:spcPct val="90000"/>
            </a:lnSpc>
            <a:spcBef>
              <a:spcPct val="0"/>
            </a:spcBef>
            <a:spcAft>
              <a:spcPct val="35000"/>
            </a:spcAft>
            <a:buNone/>
          </a:pPr>
          <a:r>
            <a:rPr lang="en-US" sz="1700" kern="1200" dirty="0"/>
            <a:t>*The federal government is trying to enforce a view of equality on us*</a:t>
          </a:r>
        </a:p>
      </dsp:txBody>
      <dsp:txXfrm>
        <a:off x="4783568" y="1186932"/>
        <a:ext cx="3634150" cy="2384435"/>
      </dsp:txXfrm>
    </dsp:sp>
    <dsp:sp modelId="{C32945A8-C72C-3343-AA4A-384B2F72831F}">
      <dsp:nvSpPr>
        <dsp:cNvPr id="0" name=""/>
        <dsp:cNvSpPr/>
      </dsp:nvSpPr>
      <dsp:spPr>
        <a:xfrm>
          <a:off x="418763" y="3864446"/>
          <a:ext cx="3643128" cy="1748953"/>
        </a:xfrm>
        <a:prstGeom prst="rect">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u="sng" kern="1200" dirty="0"/>
            <a:t>Abolitionist Strategy</a:t>
          </a:r>
        </a:p>
        <a:p>
          <a:pPr marL="0" lvl="0" indent="0" algn="ctr" defTabSz="977900">
            <a:lnSpc>
              <a:spcPct val="90000"/>
            </a:lnSpc>
            <a:spcBef>
              <a:spcPct val="0"/>
            </a:spcBef>
            <a:spcAft>
              <a:spcPct val="35000"/>
            </a:spcAft>
            <a:buNone/>
          </a:pPr>
          <a:r>
            <a:rPr lang="en-US" sz="2200" kern="1200" dirty="0"/>
            <a:t>Immediate end to slavery</a:t>
          </a:r>
        </a:p>
        <a:p>
          <a:pPr marL="0" lvl="0" indent="0" algn="ctr" defTabSz="977900">
            <a:lnSpc>
              <a:spcPct val="90000"/>
            </a:lnSpc>
            <a:spcBef>
              <a:spcPct val="0"/>
            </a:spcBef>
            <a:spcAft>
              <a:spcPct val="35000"/>
            </a:spcAft>
            <a:buNone/>
          </a:pPr>
          <a:r>
            <a:rPr lang="en-US" sz="2200" kern="1200" dirty="0"/>
            <a:t>Violence/Protest</a:t>
          </a:r>
        </a:p>
        <a:p>
          <a:pPr marL="0" lvl="0" indent="0" algn="ctr" defTabSz="977900">
            <a:lnSpc>
              <a:spcPct val="90000"/>
            </a:lnSpc>
            <a:spcBef>
              <a:spcPct val="0"/>
            </a:spcBef>
            <a:spcAft>
              <a:spcPct val="35000"/>
            </a:spcAft>
            <a:buNone/>
          </a:pPr>
          <a:r>
            <a:rPr lang="en-US" sz="2200" kern="1200" dirty="0"/>
            <a:t>Elect Radical Republicans</a:t>
          </a:r>
        </a:p>
      </dsp:txBody>
      <dsp:txXfrm>
        <a:off x="418763" y="3864446"/>
        <a:ext cx="3643128" cy="1748953"/>
      </dsp:txXfrm>
    </dsp:sp>
    <dsp:sp modelId="{8D4A8F9F-68CE-F44F-BCF8-9D7C99E613C9}">
      <dsp:nvSpPr>
        <dsp:cNvPr id="0" name=""/>
        <dsp:cNvSpPr/>
      </dsp:nvSpPr>
      <dsp:spPr>
        <a:xfrm>
          <a:off x="4922260" y="3864446"/>
          <a:ext cx="3460158" cy="1748953"/>
        </a:xfrm>
        <a:prstGeom prst="rect">
          <a:avLst/>
        </a:prstGeom>
        <a:gradFill rotWithShape="1">
          <a:gsLst>
            <a:gs pos="0">
              <a:schemeClr val="accent5">
                <a:tint val="100000"/>
                <a:shade val="100000"/>
                <a:satMod val="130000"/>
              </a:schemeClr>
            </a:gs>
            <a:gs pos="100000">
              <a:schemeClr val="accent5">
                <a:tint val="50000"/>
                <a:shade val="100000"/>
                <a:satMod val="35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dirty="0"/>
            <a:t>Pro-Slavery Strategy</a:t>
          </a:r>
        </a:p>
        <a:p>
          <a:pPr marL="0" lvl="0" indent="0" algn="ctr" defTabSz="889000">
            <a:lnSpc>
              <a:spcPct val="90000"/>
            </a:lnSpc>
            <a:spcBef>
              <a:spcPct val="0"/>
            </a:spcBef>
            <a:spcAft>
              <a:spcPct val="35000"/>
            </a:spcAft>
            <a:buNone/>
          </a:pPr>
          <a:r>
            <a:rPr lang="en-US" sz="2000" kern="1200" dirty="0"/>
            <a:t>Vocalize our States’ Rights View Through Politicians (e.g. Nullification, </a:t>
          </a:r>
          <a:r>
            <a:rPr lang="en-US" sz="2000" i="1" kern="1200" dirty="0"/>
            <a:t>Dred Scott</a:t>
          </a:r>
          <a:r>
            <a:rPr lang="en-US" sz="2000" kern="1200" dirty="0"/>
            <a:t>)</a:t>
          </a:r>
        </a:p>
      </dsp:txBody>
      <dsp:txXfrm>
        <a:off x="4922260" y="3864446"/>
        <a:ext cx="3460158" cy="17489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C0C2D-86B5-404D-93A4-988B6344CECF}" type="datetimeFigureOut">
              <a:rPr lang="en-US" smtClean="0"/>
              <a:t>9/17/18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06063A-2856-2048-8DED-ABB04E6323EC}" type="slidenum">
              <a:rPr lang="en-US" smtClean="0"/>
              <a:t>‹#›</a:t>
            </a:fld>
            <a:endParaRPr lang="en-US" dirty="0"/>
          </a:p>
        </p:txBody>
      </p:sp>
    </p:spTree>
    <p:extLst>
      <p:ext uri="{BB962C8B-B14F-4D97-AF65-F5344CB8AC3E}">
        <p14:creationId xmlns:p14="http://schemas.microsoft.com/office/powerpoint/2010/main" val="3156187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a:ln/>
        </p:spPr>
        <p:txBody>
          <a:bodyPr/>
          <a:lstStyle/>
          <a:p>
            <a:r>
              <a:rPr lang="en-US" dirty="0"/>
              <a:t>S</a:t>
            </a:r>
            <a:fld id="{8C8F4A4D-04E9-6941-AE5D-BE1473A93BA7}" type="slidenum">
              <a:rPr lang="en-US"/>
              <a:pPr/>
              <a:t>4</a:t>
            </a:fld>
            <a:endParaRPr lang="en-US" dirty="0"/>
          </a:p>
        </p:txBody>
      </p:sp>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381000" y="4191001"/>
            <a:ext cx="6096000" cy="4266595"/>
          </a:xfrm>
        </p:spPr>
        <p:txBody>
          <a:bodyPr/>
          <a:lstStyle/>
          <a:p>
            <a:pPr eaLnBrk="1" hangingPunct="1">
              <a:spcBef>
                <a:spcPct val="0"/>
              </a:spcBef>
            </a:pPr>
            <a:endParaRPr lang="en-US" dirty="0">
              <a:cs typeface="Times New Roman" charset="0"/>
            </a:endParaRPr>
          </a:p>
        </p:txBody>
      </p:sp>
    </p:spTree>
    <p:extLst>
      <p:ext uri="{BB962C8B-B14F-4D97-AF65-F5344CB8AC3E}">
        <p14:creationId xmlns:p14="http://schemas.microsoft.com/office/powerpoint/2010/main" val="146434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C90190-5CFC-4443-80F8-DAE0659ABA56}" type="slidenum">
              <a:rPr lang="en-US"/>
              <a:pPr>
                <a:defRPr/>
              </a:pPr>
              <a:t>13</a:t>
            </a:fld>
            <a:endParaRPr lang="en-US" dirty="0"/>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14758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D745BE9-C77E-E441-8A2E-25E7C9BDDBCB}" type="slidenum">
              <a:rPr lang="en-US" sz="1200"/>
              <a:pPr eaLnBrk="1" hangingPunct="1"/>
              <a:t>24</a:t>
            </a:fld>
            <a:endParaRPr lang="en-US" sz="1200" dirty="0"/>
          </a:p>
        </p:txBody>
      </p:sp>
    </p:spTree>
    <p:extLst>
      <p:ext uri="{BB962C8B-B14F-4D97-AF65-F5344CB8AC3E}">
        <p14:creationId xmlns:p14="http://schemas.microsoft.com/office/powerpoint/2010/main" val="92958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A53B55-9560-D241-9572-646EE09AF600}" type="datetimeFigureOut">
              <a:rPr lang="en-US" smtClean="0"/>
              <a:t>9/17/18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6926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53B55-9560-D241-9572-646EE09AF600}" type="datetimeFigureOut">
              <a:rPr lang="en-US" smtClean="0"/>
              <a:t>9/17/18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06147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53B55-9560-D241-9572-646EE09AF600}" type="datetimeFigureOut">
              <a:rPr lang="en-US" smtClean="0"/>
              <a:t>9/17/18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51525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p:spPr>
        <p:txBody>
          <a:bodyPr/>
          <a:lstStyle/>
          <a:p>
            <a:r>
              <a:rPr lang="en-US"/>
              <a:t>Click to edit Master title style</a:t>
            </a:r>
          </a:p>
        </p:txBody>
      </p:sp>
      <p:sp>
        <p:nvSpPr>
          <p:cNvPr id="3" name="Text Placeholder 2"/>
          <p:cNvSpPr>
            <a:spLocks noGrp="1"/>
          </p:cNvSpPr>
          <p:nvPr>
            <p:ph type="body" sz="half" idx="1"/>
          </p:nvPr>
        </p:nvSpPr>
        <p:spPr>
          <a:xfrm>
            <a:off x="328613" y="1941513"/>
            <a:ext cx="402748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508500" y="1941513"/>
            <a:ext cx="4029075" cy="4114800"/>
          </a:xfrm>
        </p:spPr>
        <p:txBody>
          <a:bodyPr/>
          <a:lstStyle/>
          <a:p>
            <a:pPr lvl="0"/>
            <a:endParaRPr lang="en-US" noProof="0" dirty="0"/>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fld id="{D1939606-BF5B-1945-AF7A-E54F2D3BA990}" type="slidenum">
              <a:rPr lang="en-US"/>
              <a:pPr/>
              <a:t>‹#›</a:t>
            </a:fld>
            <a:endParaRPr lang="en-US" dirty="0"/>
          </a:p>
        </p:txBody>
      </p:sp>
    </p:spTree>
    <p:extLst>
      <p:ext uri="{BB962C8B-B14F-4D97-AF65-F5344CB8AC3E}">
        <p14:creationId xmlns:p14="http://schemas.microsoft.com/office/powerpoint/2010/main" val="137035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53B55-9560-D241-9572-646EE09AF600}" type="datetimeFigureOut">
              <a:rPr lang="en-US" smtClean="0"/>
              <a:t>9/17/18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4634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53B55-9560-D241-9572-646EE09AF600}" type="datetimeFigureOut">
              <a:rPr lang="en-US" smtClean="0"/>
              <a:t>9/17/18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82341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A53B55-9560-D241-9572-646EE09AF600}" type="datetimeFigureOut">
              <a:rPr lang="en-US" smtClean="0"/>
              <a:t>9/17/18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135594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A53B55-9560-D241-9572-646EE09AF600}" type="datetimeFigureOut">
              <a:rPr lang="en-US" smtClean="0"/>
              <a:t>9/17/18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38018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A53B55-9560-D241-9572-646EE09AF600}" type="datetimeFigureOut">
              <a:rPr lang="en-US" smtClean="0"/>
              <a:t>9/17/18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44515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53B55-9560-D241-9572-646EE09AF600}" type="datetimeFigureOut">
              <a:rPr lang="en-US" smtClean="0"/>
              <a:t>9/17/18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16692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53B55-9560-D241-9572-646EE09AF600}" type="datetimeFigureOut">
              <a:rPr lang="en-US" smtClean="0"/>
              <a:t>9/17/18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1652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53B55-9560-D241-9572-646EE09AF600}" type="datetimeFigureOut">
              <a:rPr lang="en-US" smtClean="0"/>
              <a:t>9/17/18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7DA8E-9827-FC40-80E3-EADEE9D87307}" type="slidenum">
              <a:rPr lang="en-US" smtClean="0"/>
              <a:t>‹#›</a:t>
            </a:fld>
            <a:endParaRPr lang="en-US" dirty="0"/>
          </a:p>
        </p:txBody>
      </p:sp>
    </p:spTree>
    <p:extLst>
      <p:ext uri="{BB962C8B-B14F-4D97-AF65-F5344CB8AC3E}">
        <p14:creationId xmlns:p14="http://schemas.microsoft.com/office/powerpoint/2010/main" val="233407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53B55-9560-D241-9572-646EE09AF600}" type="datetimeFigureOut">
              <a:rPr lang="en-US" smtClean="0"/>
              <a:t>9/17/18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7DA8E-9827-FC40-80E3-EADEE9D87307}" type="slidenum">
              <a:rPr lang="en-US" smtClean="0"/>
              <a:t>‹#›</a:t>
            </a:fld>
            <a:endParaRPr lang="en-US" dirty="0"/>
          </a:p>
        </p:txBody>
      </p:sp>
    </p:spTree>
    <p:extLst>
      <p:ext uri="{BB962C8B-B14F-4D97-AF65-F5344CB8AC3E}">
        <p14:creationId xmlns:p14="http://schemas.microsoft.com/office/powerpoint/2010/main" val="14992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images.jpg"/>
          <p:cNvPicPr>
            <a:picLocks noChangeAspect="1"/>
          </p:cNvPicPr>
          <p:nvPr/>
        </p:nvPicPr>
        <p:blipFill>
          <a:blip r:embed="rId2">
            <a:alphaModFix amt="31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p:cNvSpPr>
          <p:nvPr/>
        </p:nvSpPr>
        <p:spPr bwMode="auto">
          <a:xfrm>
            <a:off x="0" y="20927"/>
            <a:ext cx="9144000" cy="1282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i="1" dirty="0">
                <a:latin typeface="Didot" charset="0"/>
              </a:rPr>
              <a:t>L4&amp;L5: Slavery, Federalism, and States’ Rights: From Compromise to Conflict (1776-1861)</a:t>
            </a:r>
          </a:p>
          <a:p>
            <a:pPr algn="ctr" eaLnBrk="1" hangingPunct="1"/>
            <a:r>
              <a:rPr lang="en-US" sz="2600" u="sng" dirty="0">
                <a:latin typeface="Didot" charset="0"/>
              </a:rPr>
              <a:t>Striving for Balance Between Democracy and Authority</a:t>
            </a:r>
            <a:endParaRPr lang="en-US" sz="3000" dirty="0">
              <a:latin typeface="Didot" charset="0"/>
            </a:endParaRPr>
          </a:p>
        </p:txBody>
      </p:sp>
      <p:sp>
        <p:nvSpPr>
          <p:cNvPr id="6" name="Rectangle 12"/>
          <p:cNvSpPr>
            <a:spLocks noChangeArrowheads="1"/>
          </p:cNvSpPr>
          <p:nvPr/>
        </p:nvSpPr>
        <p:spPr bwMode="auto">
          <a:xfrm>
            <a:off x="423275" y="1484923"/>
            <a:ext cx="4775257" cy="522067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marL="609600" indent="-609600" algn="ctr" eaLnBrk="1" hangingPunct="1">
              <a:lnSpc>
                <a:spcPct val="80000"/>
              </a:lnSpc>
              <a:spcBef>
                <a:spcPct val="20000"/>
              </a:spcBef>
            </a:pPr>
            <a:r>
              <a:rPr lang="en-US" sz="2600" b="1" u="sng" dirty="0">
                <a:latin typeface="Didot" charset="0"/>
              </a:rPr>
              <a:t>Agenda</a:t>
            </a:r>
          </a:p>
          <a:p>
            <a:pPr marL="609600" indent="-609600" eaLnBrk="1" hangingPunct="1">
              <a:lnSpc>
                <a:spcPct val="80000"/>
              </a:lnSpc>
              <a:spcBef>
                <a:spcPct val="20000"/>
              </a:spcBef>
            </a:pPr>
            <a:r>
              <a:rPr lang="en-US" sz="2600" b="1" u="sng" dirty="0">
                <a:latin typeface="Didot" charset="0"/>
              </a:rPr>
              <a:t>Objective</a:t>
            </a:r>
            <a:r>
              <a:rPr lang="en-US" sz="2600" b="1" dirty="0">
                <a:latin typeface="Didot" charset="0"/>
              </a:rPr>
              <a:t>: </a:t>
            </a:r>
          </a:p>
          <a:p>
            <a:pPr marL="609600" indent="-609600" eaLnBrk="1" hangingPunct="1">
              <a:lnSpc>
                <a:spcPct val="80000"/>
              </a:lnSpc>
              <a:spcBef>
                <a:spcPct val="20000"/>
              </a:spcBef>
              <a:buFontTx/>
              <a:buAutoNum type="arabicPeriod"/>
            </a:pPr>
            <a:r>
              <a:rPr lang="en-US" sz="2600" b="1" dirty="0">
                <a:latin typeface="Didot" charset="0"/>
              </a:rPr>
              <a:t>To understand the narrative of the relationship between slavery, federalism, and states’ rights between the founding and the Civil War.  </a:t>
            </a:r>
            <a:endParaRPr lang="en-US" sz="2600" b="1" dirty="0">
              <a:latin typeface="Times New Roman" charset="0"/>
            </a:endParaRPr>
          </a:p>
          <a:p>
            <a:pPr marL="609600" indent="-609600" eaLnBrk="1" hangingPunct="1">
              <a:lnSpc>
                <a:spcPct val="80000"/>
              </a:lnSpc>
              <a:spcBef>
                <a:spcPct val="20000"/>
              </a:spcBef>
              <a:buFontTx/>
              <a:buAutoNum type="arabicPeriod"/>
            </a:pPr>
            <a:endParaRPr lang="en-US" sz="2600" b="1" dirty="0">
              <a:latin typeface="Didot" charset="0"/>
            </a:endParaRPr>
          </a:p>
          <a:p>
            <a:pPr marL="609600" indent="-609600" eaLnBrk="1" hangingPunct="1">
              <a:lnSpc>
                <a:spcPct val="80000"/>
              </a:lnSpc>
              <a:spcBef>
                <a:spcPct val="20000"/>
              </a:spcBef>
            </a:pPr>
            <a:r>
              <a:rPr lang="en-US" sz="2600" b="1" u="sng" dirty="0">
                <a:latin typeface="Didot" charset="0"/>
              </a:rPr>
              <a:t>Schedule</a:t>
            </a:r>
            <a:r>
              <a:rPr lang="en-US" sz="2600" b="1" dirty="0">
                <a:latin typeface="Didot" charset="0"/>
              </a:rPr>
              <a:t>: </a:t>
            </a:r>
          </a:p>
          <a:p>
            <a:pPr marL="609600" indent="-609600" eaLnBrk="1" hangingPunct="1">
              <a:lnSpc>
                <a:spcPct val="80000"/>
              </a:lnSpc>
              <a:spcBef>
                <a:spcPct val="20000"/>
              </a:spcBef>
              <a:buFontTx/>
              <a:buAutoNum type="arabicPeriod"/>
            </a:pPr>
            <a:r>
              <a:rPr lang="en-US" sz="2600" b="1" dirty="0">
                <a:latin typeface="Didot" charset="0"/>
              </a:rPr>
              <a:t>Lecture on the compromises and clashes over slavery, federalism, and states’ rights</a:t>
            </a:r>
          </a:p>
          <a:p>
            <a:pPr marL="1282700" lvl="1" indent="-533400" algn="ctr" eaLnBrk="1" hangingPunct="1">
              <a:lnSpc>
                <a:spcPct val="80000"/>
              </a:lnSpc>
              <a:spcBef>
                <a:spcPct val="20000"/>
              </a:spcBef>
            </a:pPr>
            <a:endParaRPr lang="en-US" sz="900" b="1" dirty="0">
              <a:latin typeface="Didot" charset="0"/>
            </a:endParaRPr>
          </a:p>
          <a:p>
            <a:pPr marL="609600" indent="-609600" algn="ctr" eaLnBrk="1" hangingPunct="1">
              <a:lnSpc>
                <a:spcPct val="80000"/>
              </a:lnSpc>
              <a:spcBef>
                <a:spcPct val="20000"/>
              </a:spcBef>
            </a:pPr>
            <a:r>
              <a:rPr lang="en-US" sz="1100" b="1" u="sng" dirty="0">
                <a:latin typeface="Didot" charset="0"/>
              </a:rPr>
              <a:t> </a:t>
            </a:r>
          </a:p>
        </p:txBody>
      </p:sp>
      <p:sp>
        <p:nvSpPr>
          <p:cNvPr id="7" name="Rectangle 12"/>
          <p:cNvSpPr txBox="1">
            <a:spLocks noChangeArrowheads="1"/>
          </p:cNvSpPr>
          <p:nvPr/>
        </p:nvSpPr>
        <p:spPr bwMode="auto">
          <a:xfrm>
            <a:off x="5367867" y="1484923"/>
            <a:ext cx="3622431" cy="5220677"/>
          </a:xfrm>
          <a:prstGeom prst="rect">
            <a:avLst/>
          </a:prstGeom>
          <a:noFill/>
          <a:ln w="9525">
            <a:solidFill>
              <a:schemeClr val="tx1"/>
            </a:solidFill>
            <a:miter lim="800000"/>
            <a:headEnd/>
            <a:tailEnd/>
          </a:ln>
          <a:effectLst/>
        </p:spPr>
        <p:txBody>
          <a:bodyPr/>
          <a:lstStyle>
            <a:lvl1pPr marL="457200" indent="-457200">
              <a:defRPr sz="2400">
                <a:solidFill>
                  <a:schemeClr val="tx1"/>
                </a:solidFill>
                <a:latin typeface="Arial" charset="0"/>
                <a:ea typeface="ＭＳ Ｐゴシック" charset="0"/>
                <a:cs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tx1"/>
              </a:buClr>
            </a:pPr>
            <a:r>
              <a:rPr lang="en-US" sz="2100" b="1" u="sng" dirty="0">
                <a:latin typeface="Didot" charset="0"/>
              </a:rPr>
              <a:t>Homework</a:t>
            </a:r>
            <a:r>
              <a:rPr lang="en-US" sz="2100" b="1" dirty="0">
                <a:latin typeface="Didot" charset="0"/>
              </a:rPr>
              <a:t>:</a:t>
            </a:r>
          </a:p>
          <a:p>
            <a:pPr marL="0" indent="0" eaLnBrk="1" hangingPunct="1">
              <a:spcBef>
                <a:spcPct val="20000"/>
              </a:spcBef>
              <a:buClr>
                <a:schemeClr val="tx1"/>
              </a:buClr>
            </a:pPr>
            <a:endParaRPr lang="en-US" sz="2000" b="1" dirty="0">
              <a:latin typeface="Didot" charset="0"/>
            </a:endParaRPr>
          </a:p>
          <a:p>
            <a:pPr marL="0" indent="0" eaLnBrk="1" hangingPunct="1">
              <a:spcBef>
                <a:spcPct val="20000"/>
              </a:spcBef>
              <a:buClr>
                <a:schemeClr val="tx1"/>
              </a:buClr>
            </a:pPr>
            <a:r>
              <a:rPr lang="en-US" sz="2000" b="1" dirty="0">
                <a:latin typeface="Didot" charset="0"/>
              </a:rPr>
              <a:t>1.  </a:t>
            </a:r>
            <a:r>
              <a:rPr lang="en-US" sz="2000" b="1" dirty="0" err="1">
                <a:latin typeface="Didot" charset="0"/>
              </a:rPr>
              <a:t>Foner</a:t>
            </a:r>
            <a:r>
              <a:rPr lang="en-US" sz="2000" b="1" dirty="0">
                <a:latin typeface="Didot" charset="0"/>
              </a:rPr>
              <a:t>, Lincoln, and Wills for L6</a:t>
            </a:r>
          </a:p>
          <a:p>
            <a:pPr marL="0" indent="0">
              <a:spcBef>
                <a:spcPct val="20000"/>
              </a:spcBef>
              <a:buClr>
                <a:schemeClr val="tx1"/>
              </a:buClr>
            </a:pPr>
            <a:r>
              <a:rPr lang="en-US" sz="2000" b="1" dirty="0">
                <a:latin typeface="Didot" charset="0"/>
              </a:rPr>
              <a:t>Yellow =  Thurs 9/27</a:t>
            </a:r>
          </a:p>
          <a:p>
            <a:pPr marL="0" indent="0">
              <a:spcBef>
                <a:spcPct val="20000"/>
              </a:spcBef>
              <a:buClr>
                <a:schemeClr val="tx1"/>
              </a:buClr>
            </a:pPr>
            <a:r>
              <a:rPr lang="en-US" sz="2000" b="1" dirty="0">
                <a:latin typeface="Didot" charset="0"/>
              </a:rPr>
              <a:t>Tan =Fri 9/28</a:t>
            </a:r>
          </a:p>
          <a:p>
            <a:pPr marL="0" indent="0">
              <a:spcBef>
                <a:spcPct val="20000"/>
              </a:spcBef>
              <a:buClr>
                <a:schemeClr val="tx1"/>
              </a:buClr>
            </a:pPr>
            <a:r>
              <a:rPr lang="en-US" sz="2000" b="1" dirty="0">
                <a:latin typeface="Didot" charset="0"/>
              </a:rPr>
              <a:t>Purple = Fri 9/28</a:t>
            </a:r>
          </a:p>
          <a:p>
            <a:pPr marL="0" indent="0">
              <a:spcBef>
                <a:spcPct val="20000"/>
              </a:spcBef>
              <a:buClr>
                <a:schemeClr val="tx1"/>
              </a:buClr>
            </a:pPr>
            <a:endParaRPr lang="en-US" sz="2000" b="1" dirty="0">
              <a:latin typeface="Didot" charset="0"/>
            </a:endParaRPr>
          </a:p>
          <a:p>
            <a:pPr marL="0" indent="0">
              <a:spcBef>
                <a:spcPct val="20000"/>
              </a:spcBef>
              <a:buClr>
                <a:schemeClr val="tx1"/>
              </a:buClr>
            </a:pPr>
            <a:r>
              <a:rPr lang="en-US" sz="2000" b="1" dirty="0">
                <a:latin typeface="Didot" charset="0"/>
              </a:rPr>
              <a:t>2. Drake, Calhoun, McCurry for L7</a:t>
            </a:r>
          </a:p>
          <a:p>
            <a:pPr marL="0" indent="0">
              <a:spcBef>
                <a:spcPct val="20000"/>
              </a:spcBef>
              <a:buClr>
                <a:schemeClr val="tx1"/>
              </a:buClr>
            </a:pPr>
            <a:r>
              <a:rPr lang="en-US" sz="2000" b="1" dirty="0">
                <a:latin typeface="Didot" charset="0"/>
              </a:rPr>
              <a:t>Yellow = Fri 9/28</a:t>
            </a:r>
          </a:p>
          <a:p>
            <a:pPr marL="0" indent="0">
              <a:spcBef>
                <a:spcPct val="20000"/>
              </a:spcBef>
              <a:buClr>
                <a:schemeClr val="tx1"/>
              </a:buClr>
            </a:pPr>
            <a:r>
              <a:rPr lang="en-US" sz="2000" b="1" dirty="0">
                <a:latin typeface="Didot" charset="0"/>
              </a:rPr>
              <a:t>Tan – Mon 10/1</a:t>
            </a:r>
          </a:p>
          <a:p>
            <a:pPr marL="0" indent="0">
              <a:spcBef>
                <a:spcPct val="20000"/>
              </a:spcBef>
              <a:buClr>
                <a:schemeClr val="tx1"/>
              </a:buClr>
            </a:pPr>
            <a:r>
              <a:rPr lang="en-US" sz="2000" b="1" dirty="0">
                <a:latin typeface="Didot" charset="0"/>
              </a:rPr>
              <a:t>Purple = Mon 10/1</a:t>
            </a: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000" b="1" u="sng" dirty="0">
              <a:latin typeface="Didot" charset="0"/>
            </a:endParaRPr>
          </a:p>
          <a:p>
            <a:pPr eaLnBrk="1" hangingPunct="1">
              <a:spcBef>
                <a:spcPct val="20000"/>
              </a:spcBef>
              <a:buClr>
                <a:schemeClr val="tx1"/>
              </a:buClr>
            </a:pPr>
            <a:endParaRPr lang="en-US" sz="2100" b="1" u="sng" dirty="0">
              <a:latin typeface="Didot" charset="0"/>
            </a:endParaRPr>
          </a:p>
          <a:p>
            <a:pPr eaLnBrk="1" hangingPunct="1">
              <a:spcBef>
                <a:spcPct val="20000"/>
              </a:spcBef>
              <a:buClr>
                <a:schemeClr val="tx1"/>
              </a:buClr>
            </a:pPr>
            <a:endParaRPr lang="en-US" sz="2100" b="1" u="sng" dirty="0">
              <a:latin typeface="Didot" charset="0"/>
            </a:endParaRPr>
          </a:p>
          <a:p>
            <a:pPr eaLnBrk="1" hangingPunct="1">
              <a:spcBef>
                <a:spcPct val="20000"/>
              </a:spcBef>
              <a:buClr>
                <a:schemeClr val="tx1"/>
              </a:buClr>
            </a:pPr>
            <a:endParaRPr lang="en-US" sz="2100" b="1" u="sng" dirty="0">
              <a:latin typeface="Didot" charset="0"/>
            </a:endParaRPr>
          </a:p>
          <a:p>
            <a:pPr eaLnBrk="1" hangingPunct="1">
              <a:spcBef>
                <a:spcPct val="20000"/>
              </a:spcBef>
              <a:buClr>
                <a:schemeClr val="tx1"/>
              </a:buClr>
            </a:pPr>
            <a:r>
              <a:rPr lang="en-US" sz="2100" b="1" u="sng" dirty="0">
                <a:latin typeface="Didot" charset="0"/>
              </a:rPr>
              <a:t> </a:t>
            </a:r>
          </a:p>
        </p:txBody>
      </p:sp>
    </p:spTree>
    <p:extLst>
      <p:ext uri="{BB962C8B-B14F-4D97-AF65-F5344CB8AC3E}">
        <p14:creationId xmlns:p14="http://schemas.microsoft.com/office/powerpoint/2010/main" val="358453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81"/>
            <a:ext cx="8229600" cy="1143000"/>
          </a:xfrm>
        </p:spPr>
        <p:txBody>
          <a:bodyPr/>
          <a:lstStyle/>
          <a:p>
            <a:r>
              <a:rPr lang="en-US" dirty="0">
                <a:latin typeface="Didot"/>
                <a:cs typeface="Didot"/>
              </a:rPr>
              <a:t>Western Expansion</a:t>
            </a:r>
          </a:p>
        </p:txBody>
      </p:sp>
      <p:sp>
        <p:nvSpPr>
          <p:cNvPr id="3" name="Content Placeholder 2"/>
          <p:cNvSpPr>
            <a:spLocks noGrp="1"/>
          </p:cNvSpPr>
          <p:nvPr>
            <p:ph idx="1"/>
          </p:nvPr>
        </p:nvSpPr>
        <p:spPr>
          <a:xfrm>
            <a:off x="457199" y="1152751"/>
            <a:ext cx="8450943" cy="5251678"/>
          </a:xfrm>
        </p:spPr>
        <p:txBody>
          <a:bodyPr>
            <a:normAutofit fontScale="92500" lnSpcReduction="20000"/>
          </a:bodyPr>
          <a:lstStyle/>
          <a:p>
            <a:r>
              <a:rPr lang="en-US" dirty="0">
                <a:latin typeface="Didot"/>
                <a:cs typeface="Didot"/>
              </a:rPr>
              <a:t>America grew significantly as a territory between 1829 and 1861.</a:t>
            </a:r>
          </a:p>
          <a:p>
            <a:r>
              <a:rPr lang="en-US" dirty="0">
                <a:latin typeface="Didot"/>
                <a:cs typeface="Didot"/>
              </a:rPr>
              <a:t>The Louisiana Purchase and Mexican-American War all brought new lands into the United States</a:t>
            </a:r>
          </a:p>
          <a:p>
            <a:r>
              <a:rPr lang="en-US" dirty="0">
                <a:latin typeface="Didot"/>
                <a:cs typeface="Didot"/>
              </a:rPr>
              <a:t>Western Expansion and the Slavery Question went hand in hand</a:t>
            </a:r>
          </a:p>
          <a:p>
            <a:pPr lvl="1"/>
            <a:r>
              <a:rPr lang="en-US" dirty="0">
                <a:latin typeface="Didot"/>
                <a:cs typeface="Didot"/>
              </a:rPr>
              <a:t>Southerners wanted </a:t>
            </a:r>
          </a:p>
          <a:p>
            <a:pPr marL="457200" lvl="1" indent="0">
              <a:buNone/>
            </a:pPr>
            <a:r>
              <a:rPr lang="en-US" dirty="0">
                <a:latin typeface="Didot"/>
                <a:cs typeface="Didot"/>
              </a:rPr>
              <a:t>   to grow and expand </a:t>
            </a:r>
          </a:p>
          <a:p>
            <a:pPr marL="457200" lvl="1" indent="0">
              <a:buNone/>
            </a:pPr>
            <a:r>
              <a:rPr lang="en-US" dirty="0">
                <a:latin typeface="Didot"/>
                <a:cs typeface="Didot"/>
              </a:rPr>
              <a:t>   slavery into the West</a:t>
            </a:r>
          </a:p>
          <a:p>
            <a:pPr lvl="1"/>
            <a:r>
              <a:rPr lang="en-US" dirty="0">
                <a:latin typeface="Didot"/>
                <a:cs typeface="Didot"/>
              </a:rPr>
              <a:t>Northerners wanted </a:t>
            </a:r>
          </a:p>
          <a:p>
            <a:pPr marL="457200" lvl="1" indent="0">
              <a:buNone/>
            </a:pPr>
            <a:r>
              <a:rPr lang="en-US" dirty="0">
                <a:latin typeface="Didot"/>
                <a:cs typeface="Didot"/>
              </a:rPr>
              <a:t>   new territories to </a:t>
            </a:r>
          </a:p>
          <a:p>
            <a:pPr marL="457200" lvl="1" indent="0">
              <a:buNone/>
            </a:pPr>
            <a:r>
              <a:rPr lang="en-US" dirty="0">
                <a:latin typeface="Didot"/>
                <a:cs typeface="Didot"/>
              </a:rPr>
              <a:t>  enter in as free states</a:t>
            </a:r>
          </a:p>
        </p:txBody>
      </p:sp>
      <p:pic>
        <p:nvPicPr>
          <p:cNvPr id="5"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438140" y="3987800"/>
            <a:ext cx="4705860" cy="2899986"/>
          </a:xfrm>
          <a:prstGeom prst="rect">
            <a:avLst/>
          </a:prstGeom>
        </p:spPr>
      </p:pic>
    </p:spTree>
    <p:extLst>
      <p:ext uri="{BB962C8B-B14F-4D97-AF65-F5344CB8AC3E}">
        <p14:creationId xmlns:p14="http://schemas.microsoft.com/office/powerpoint/2010/main" val="266341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143000"/>
          </a:xfrm>
        </p:spPr>
        <p:txBody>
          <a:bodyPr>
            <a:normAutofit fontScale="90000"/>
          </a:bodyPr>
          <a:lstStyle/>
          <a:p>
            <a:r>
              <a:rPr lang="en-US" sz="3600" dirty="0">
                <a:latin typeface="Didot"/>
                <a:cs typeface="Didot"/>
              </a:rPr>
              <a:t>The Missouri Compromise of 1820 quieted the slavery debate for a while</a:t>
            </a:r>
          </a:p>
        </p:txBody>
      </p:sp>
      <p:sp>
        <p:nvSpPr>
          <p:cNvPr id="2051" name="Rectangle 3"/>
          <p:cNvSpPr>
            <a:spLocks noGrp="1" noChangeArrowheads="1"/>
          </p:cNvSpPr>
          <p:nvPr>
            <p:ph type="subTitle" idx="1"/>
          </p:nvPr>
        </p:nvSpPr>
        <p:spPr/>
        <p:txBody>
          <a:bodyPr/>
          <a:lstStyle/>
          <a:p>
            <a:endParaRPr lang="en-US" dirty="0"/>
          </a:p>
        </p:txBody>
      </p:sp>
      <p:pic>
        <p:nvPicPr>
          <p:cNvPr id="2053" name="Picture 5" descr="Missouri_Comprom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696200" cy="4967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399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77800"/>
            <a:ext cx="9144000" cy="1143000"/>
          </a:xfrm>
        </p:spPr>
        <p:txBody>
          <a:bodyPr>
            <a:normAutofit fontScale="90000"/>
          </a:bodyPr>
          <a:lstStyle/>
          <a:p>
            <a:r>
              <a:rPr lang="en-US" dirty="0">
                <a:latin typeface="Didot"/>
                <a:cs typeface="Didot"/>
              </a:rPr>
              <a:t>Mexican-American War of 1848 brings the question up again…</a:t>
            </a:r>
          </a:p>
        </p:txBody>
      </p:sp>
      <p:pic>
        <p:nvPicPr>
          <p:cNvPr id="6149" name="Picture 5" descr="usmap_1848_5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56" y="1709205"/>
            <a:ext cx="5758543" cy="4169081"/>
          </a:xfrm>
          <a:prstGeom prst="rect">
            <a:avLst/>
          </a:prstGeom>
          <a:noFill/>
          <a:extLst>
            <a:ext uri="{909E8E84-426E-40dd-AFC4-6F175D3DCCD1}">
              <a14:hiddenFill xmlns:a14="http://schemas.microsoft.com/office/drawing/2010/main" xmlns="">
                <a:solidFill>
                  <a:srgbClr val="FFFFFF"/>
                </a:solidFill>
              </a14:hiddenFill>
            </a:ext>
          </a:extLst>
        </p:spPr>
      </p:pic>
      <p:sp>
        <p:nvSpPr>
          <p:cNvPr id="6150" name="Text Box 6"/>
          <p:cNvSpPr txBox="1">
            <a:spLocks noChangeArrowheads="1"/>
          </p:cNvSpPr>
          <p:nvPr/>
        </p:nvSpPr>
        <p:spPr bwMode="auto">
          <a:xfrm>
            <a:off x="6277428" y="1905000"/>
            <a:ext cx="2561771"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US" sz="3200" dirty="0">
                <a:latin typeface="Didot"/>
                <a:cs typeface="Didot"/>
              </a:rPr>
              <a:t>Would the new land won in the war with Mexico become slave states or free states?</a:t>
            </a:r>
          </a:p>
        </p:txBody>
      </p:sp>
    </p:spTree>
    <p:extLst>
      <p:ext uri="{BB962C8B-B14F-4D97-AF65-F5344CB8AC3E}">
        <p14:creationId xmlns:p14="http://schemas.microsoft.com/office/powerpoint/2010/main" val="337699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1066800"/>
          </a:xfrm>
        </p:spPr>
        <p:txBody>
          <a:bodyPr>
            <a:normAutofit fontScale="90000"/>
          </a:bodyPr>
          <a:lstStyle/>
          <a:p>
            <a:pPr>
              <a:lnSpc>
                <a:spcPct val="90000"/>
              </a:lnSpc>
            </a:pPr>
            <a:r>
              <a:rPr lang="en-US" sz="4000" dirty="0">
                <a:solidFill>
                  <a:schemeClr val="tx2">
                    <a:lumMod val="75000"/>
                  </a:schemeClr>
                </a:solidFill>
                <a:latin typeface="Didot"/>
                <a:ea typeface="ＭＳ Ｐゴシック" charset="0"/>
                <a:cs typeface="Didot"/>
              </a:rPr>
              <a:t>The Compromise of 1850 mitigates the dispute between North &amp; South</a:t>
            </a:r>
          </a:p>
        </p:txBody>
      </p:sp>
      <p:pic>
        <p:nvPicPr>
          <p:cNvPr id="47107" name="Picture 3" descr="DIVI723327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418" t="2118" r="6583" b="3764"/>
          <a:stretch>
            <a:fillRect/>
          </a:stretch>
        </p:blipFill>
        <p:spPr>
          <a:xfrm>
            <a:off x="0" y="1143000"/>
            <a:ext cx="9144000" cy="5715000"/>
          </a:xfrm>
          <a:ln w="38100">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28675" name="Picture 4" descr="DIVI7233275"/>
          <p:cNvPicPr>
            <a:picLocks noChangeAspect="1" noChangeArrowheads="1"/>
          </p:cNvPicPr>
          <p:nvPr/>
        </p:nvPicPr>
        <p:blipFill>
          <a:blip r:embed="rId3">
            <a:extLst>
              <a:ext uri="{28A0092B-C50C-407E-A947-70E740481C1C}">
                <a14:useLocalDpi xmlns:a14="http://schemas.microsoft.com/office/drawing/2010/main" val="0"/>
              </a:ext>
            </a:extLst>
          </a:blip>
          <a:srcRect l="285" t="80313" r="72581"/>
          <a:stretch>
            <a:fillRect/>
          </a:stretch>
        </p:blipFill>
        <p:spPr bwMode="auto">
          <a:xfrm>
            <a:off x="0" y="5565775"/>
            <a:ext cx="3048000" cy="129222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7109" name="AutoShape 5"/>
          <p:cNvSpPr>
            <a:spLocks noChangeArrowheads="1"/>
          </p:cNvSpPr>
          <p:nvPr/>
        </p:nvSpPr>
        <p:spPr bwMode="auto">
          <a:xfrm>
            <a:off x="990600" y="5410200"/>
            <a:ext cx="2438400" cy="1371600"/>
          </a:xfrm>
          <a:prstGeom prst="wedgeRectCallout">
            <a:avLst>
              <a:gd name="adj1" fmla="val -60741"/>
              <a:gd name="adj2" fmla="val -13275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defRPr/>
            </a:pPr>
            <a:r>
              <a:rPr lang="en-US" sz="3500" dirty="0">
                <a:cs typeface="+mn-cs"/>
              </a:rPr>
              <a:t>California entered as a </a:t>
            </a:r>
            <a:r>
              <a:rPr lang="en-US" sz="3500" b="1" dirty="0">
                <a:solidFill>
                  <a:srgbClr val="FF0000"/>
                </a:solidFill>
                <a:cs typeface="+mn-cs"/>
              </a:rPr>
              <a:t>free state</a:t>
            </a:r>
            <a:endParaRPr lang="en-US" sz="3500" dirty="0">
              <a:solidFill>
                <a:srgbClr val="FF0000"/>
              </a:solidFill>
              <a:cs typeface="+mn-cs"/>
            </a:endParaRPr>
          </a:p>
        </p:txBody>
      </p:sp>
      <p:sp>
        <p:nvSpPr>
          <p:cNvPr id="47110" name="AutoShape 6"/>
          <p:cNvSpPr>
            <a:spLocks noChangeArrowheads="1"/>
          </p:cNvSpPr>
          <p:nvPr/>
        </p:nvSpPr>
        <p:spPr bwMode="auto">
          <a:xfrm>
            <a:off x="152400" y="1143000"/>
            <a:ext cx="4648200" cy="1838356"/>
          </a:xfrm>
          <a:prstGeom prst="wedgeRectCallout">
            <a:avLst>
              <a:gd name="adj1" fmla="val 2014"/>
              <a:gd name="adj2" fmla="val 13283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buSzPct val="75000"/>
              <a:defRPr/>
            </a:pPr>
            <a:r>
              <a:rPr lang="en-US" sz="3500" dirty="0">
                <a:cs typeface="+mn-cs"/>
              </a:rPr>
              <a:t>The people of Utah &amp; New Mexico could </a:t>
            </a:r>
            <a:r>
              <a:rPr lang="en-US" sz="3500" dirty="0">
                <a:solidFill>
                  <a:srgbClr val="000000"/>
                </a:solidFill>
                <a:cs typeface="+mn-cs"/>
              </a:rPr>
              <a:t>vote</a:t>
            </a:r>
            <a:r>
              <a:rPr lang="en-US" sz="3500" dirty="0">
                <a:cs typeface="+mn-cs"/>
              </a:rPr>
              <a:t> </a:t>
            </a:r>
            <a:br>
              <a:rPr lang="en-US" sz="3500" dirty="0">
                <a:cs typeface="+mn-cs"/>
              </a:rPr>
            </a:br>
            <a:r>
              <a:rPr lang="en-US" sz="3500" dirty="0">
                <a:cs typeface="+mn-cs"/>
              </a:rPr>
              <a:t>to allow or ban slavery (</a:t>
            </a:r>
            <a:r>
              <a:rPr lang="en-US" sz="3500" b="1" dirty="0">
                <a:solidFill>
                  <a:srgbClr val="FF0000"/>
                </a:solidFill>
                <a:cs typeface="+mn-cs"/>
              </a:rPr>
              <a:t>popular sovereignty</a:t>
            </a:r>
            <a:r>
              <a:rPr lang="en-US" sz="3500" dirty="0">
                <a:cs typeface="+mn-cs"/>
              </a:rPr>
              <a:t>)</a:t>
            </a:r>
          </a:p>
        </p:txBody>
      </p:sp>
      <p:sp>
        <p:nvSpPr>
          <p:cNvPr id="47111" name="AutoShape 7"/>
          <p:cNvSpPr>
            <a:spLocks noChangeArrowheads="1"/>
          </p:cNvSpPr>
          <p:nvPr/>
        </p:nvSpPr>
        <p:spPr bwMode="auto">
          <a:xfrm>
            <a:off x="3657600" y="5029200"/>
            <a:ext cx="5486400" cy="1828800"/>
          </a:xfrm>
          <a:prstGeom prst="wedgeRectCallout">
            <a:avLst>
              <a:gd name="adj1" fmla="val 6162"/>
              <a:gd name="adj2" fmla="val -63370"/>
            </a:avLst>
          </a:prstGeom>
          <a:solidFill>
            <a:srgbClr val="FFCCFF"/>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buSzPct val="75000"/>
              <a:defRPr/>
            </a:pPr>
            <a:r>
              <a:rPr lang="en-US" sz="3400" dirty="0">
                <a:cs typeface="+mn-cs"/>
              </a:rPr>
              <a:t>A stronger Fugitive Slave Law was created that allowed Southerners to </a:t>
            </a:r>
            <a:r>
              <a:rPr lang="en-US" sz="3400" b="1" dirty="0">
                <a:solidFill>
                  <a:srgbClr val="FF0000"/>
                </a:solidFill>
                <a:cs typeface="+mn-cs"/>
              </a:rPr>
              <a:t>recapture</a:t>
            </a:r>
            <a:r>
              <a:rPr lang="en-US" sz="3400" dirty="0">
                <a:cs typeface="+mn-cs"/>
              </a:rPr>
              <a:t> slaves in the North</a:t>
            </a:r>
            <a:r>
              <a:rPr lang="en-US" sz="3500" dirty="0">
                <a:cs typeface="+mn-cs"/>
              </a:rPr>
              <a:t> </a:t>
            </a:r>
          </a:p>
          <a:p>
            <a:pPr algn="ctr" eaLnBrk="1" hangingPunct="1">
              <a:lnSpc>
                <a:spcPct val="80000"/>
              </a:lnSpc>
              <a:spcBef>
                <a:spcPct val="10000"/>
              </a:spcBef>
              <a:buSzPct val="75000"/>
              <a:defRPr/>
            </a:pPr>
            <a:endParaRPr lang="en-US" sz="3500" dirty="0">
              <a:cs typeface="+mn-cs"/>
            </a:endParaRPr>
          </a:p>
        </p:txBody>
      </p:sp>
      <p:sp>
        <p:nvSpPr>
          <p:cNvPr id="47112" name="AutoShape 8"/>
          <p:cNvSpPr>
            <a:spLocks noChangeArrowheads="1"/>
          </p:cNvSpPr>
          <p:nvPr/>
        </p:nvSpPr>
        <p:spPr bwMode="auto">
          <a:xfrm>
            <a:off x="5715000" y="1143000"/>
            <a:ext cx="3276600" cy="1838356"/>
          </a:xfrm>
          <a:prstGeom prst="wedgeRectCallout">
            <a:avLst>
              <a:gd name="adj1" fmla="val 24918"/>
              <a:gd name="adj2" fmla="val 66678"/>
            </a:avLst>
          </a:prstGeom>
          <a:solidFill>
            <a:srgbClr val="CCECFF"/>
          </a:solidFill>
          <a:ln w="381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10000"/>
              </a:spcBef>
              <a:defRPr/>
            </a:pPr>
            <a:r>
              <a:rPr lang="en-US" sz="3500" dirty="0">
                <a:cs typeface="+mn-cs"/>
              </a:rPr>
              <a:t>The slave trade ended in Washington DC</a:t>
            </a:r>
          </a:p>
        </p:txBody>
      </p:sp>
    </p:spTree>
    <p:extLst>
      <p:ext uri="{BB962C8B-B14F-4D97-AF65-F5344CB8AC3E}">
        <p14:creationId xmlns:p14="http://schemas.microsoft.com/office/powerpoint/2010/main" val="176225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Didot"/>
                <a:cs typeface="Didot"/>
              </a:rPr>
              <a:t>“Compromises” Drive Conflict</a:t>
            </a:r>
          </a:p>
        </p:txBody>
      </p:sp>
      <p:sp>
        <p:nvSpPr>
          <p:cNvPr id="3" name="Content Placeholder 2"/>
          <p:cNvSpPr>
            <a:spLocks noGrp="1"/>
          </p:cNvSpPr>
          <p:nvPr>
            <p:ph idx="1"/>
          </p:nvPr>
        </p:nvSpPr>
        <p:spPr>
          <a:xfrm>
            <a:off x="457200" y="1600200"/>
            <a:ext cx="8229600" cy="5021943"/>
          </a:xfrm>
        </p:spPr>
        <p:txBody>
          <a:bodyPr>
            <a:normAutofit fontScale="77500" lnSpcReduction="20000"/>
          </a:bodyPr>
          <a:lstStyle/>
          <a:p>
            <a:r>
              <a:rPr lang="en-US" dirty="0">
                <a:latin typeface="Didot"/>
                <a:ea typeface="ＭＳ Ｐゴシック" charset="0"/>
                <a:cs typeface="Didot"/>
              </a:rPr>
              <a:t>Each time a dispute over the slavery question threatened the nation, a </a:t>
            </a:r>
            <a:r>
              <a:rPr lang="en-US" dirty="0">
                <a:solidFill>
                  <a:srgbClr val="000000"/>
                </a:solidFill>
                <a:latin typeface="Didot"/>
                <a:ea typeface="ＭＳ Ｐゴシック" charset="0"/>
                <a:cs typeface="Didot"/>
              </a:rPr>
              <a:t>compromise</a:t>
            </a:r>
            <a:r>
              <a:rPr lang="en-US" dirty="0">
                <a:solidFill>
                  <a:srgbClr val="FF0000"/>
                </a:solidFill>
                <a:latin typeface="Didot"/>
                <a:ea typeface="ＭＳ Ｐゴシック" charset="0"/>
                <a:cs typeface="Didot"/>
              </a:rPr>
              <a:t> </a:t>
            </a:r>
            <a:r>
              <a:rPr lang="en-US" dirty="0">
                <a:latin typeface="Didot"/>
                <a:ea typeface="ＭＳ Ｐゴシック" charset="0"/>
                <a:cs typeface="Didot"/>
              </a:rPr>
              <a:t>was proposed</a:t>
            </a:r>
            <a:endParaRPr lang="en-US" dirty="0">
              <a:latin typeface="Didot"/>
              <a:cs typeface="Didot"/>
            </a:endParaRPr>
          </a:p>
          <a:p>
            <a:r>
              <a:rPr lang="en-US" dirty="0">
                <a:latin typeface="Didot"/>
                <a:cs typeface="Didot"/>
              </a:rPr>
              <a:t>But these compromises were not stable, because neither abolitionists nor slavery supporters viewed them as compromises because of their increasingly immutable views of the morality of slavery as shaped by </a:t>
            </a:r>
            <a:r>
              <a:rPr lang="en-US" dirty="0" err="1">
                <a:latin typeface="Didot"/>
                <a:cs typeface="Didot"/>
              </a:rPr>
              <a:t>Jacksonian</a:t>
            </a:r>
            <a:r>
              <a:rPr lang="en-US" dirty="0">
                <a:latin typeface="Didot"/>
                <a:cs typeface="Didot"/>
              </a:rPr>
              <a:t> democracy as well as conflicting Constitutional interpretations</a:t>
            </a:r>
          </a:p>
          <a:p>
            <a:pPr lvl="1"/>
            <a:r>
              <a:rPr lang="en-US" u="sng" dirty="0">
                <a:latin typeface="Didot"/>
                <a:cs typeface="Didot"/>
              </a:rPr>
              <a:t>Abolitionists:</a:t>
            </a:r>
          </a:p>
          <a:p>
            <a:pPr lvl="2"/>
            <a:r>
              <a:rPr lang="en-US" dirty="0">
                <a:latin typeface="Didot"/>
                <a:cs typeface="Didot"/>
              </a:rPr>
              <a:t>Slavery is immoral, thereby permitting it in a way is immoral</a:t>
            </a:r>
          </a:p>
          <a:p>
            <a:pPr lvl="2"/>
            <a:r>
              <a:rPr lang="en-US" dirty="0">
                <a:latin typeface="Didot"/>
                <a:cs typeface="Didot"/>
              </a:rPr>
              <a:t>The expansion of slavery can be regulated by Congress</a:t>
            </a:r>
          </a:p>
          <a:p>
            <a:pPr lvl="1"/>
            <a:r>
              <a:rPr lang="en-US" u="sng" dirty="0">
                <a:latin typeface="Didot"/>
                <a:cs typeface="Didot"/>
              </a:rPr>
              <a:t>Slavery Supporters:</a:t>
            </a:r>
          </a:p>
          <a:p>
            <a:pPr lvl="2"/>
            <a:r>
              <a:rPr lang="en-US" dirty="0">
                <a:latin typeface="Didot"/>
                <a:cs typeface="Didot"/>
              </a:rPr>
              <a:t>Slavery is moral, therefore it should not be restricted by any federal laws</a:t>
            </a:r>
          </a:p>
          <a:p>
            <a:pPr lvl="2"/>
            <a:r>
              <a:rPr lang="en-US" dirty="0">
                <a:latin typeface="Didot"/>
                <a:cs typeface="Didot"/>
              </a:rPr>
              <a:t>The expansion of slavery can’t be regulated by Congress, as slavery is a question of </a:t>
            </a:r>
            <a:r>
              <a:rPr lang="en-US" i="1" dirty="0">
                <a:latin typeface="Didot"/>
                <a:cs typeface="Didot"/>
              </a:rPr>
              <a:t>individual property</a:t>
            </a:r>
            <a:endParaRPr lang="en-US" dirty="0">
              <a:latin typeface="Didot"/>
              <a:cs typeface="Didot"/>
            </a:endParaRPr>
          </a:p>
          <a:p>
            <a:pPr lvl="2"/>
            <a:endParaRPr lang="en-US" dirty="0">
              <a:latin typeface="Didot"/>
              <a:cs typeface="Didot"/>
            </a:endParaRPr>
          </a:p>
        </p:txBody>
      </p:sp>
    </p:spTree>
    <p:extLst>
      <p:ext uri="{BB962C8B-B14F-4D97-AF65-F5344CB8AC3E}">
        <p14:creationId xmlns:p14="http://schemas.microsoft.com/office/powerpoint/2010/main" val="103964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81"/>
            <a:ext cx="9144000" cy="1143000"/>
          </a:xfrm>
        </p:spPr>
        <p:txBody>
          <a:bodyPr>
            <a:normAutofit fontScale="90000"/>
          </a:bodyPr>
          <a:lstStyle/>
          <a:p>
            <a:r>
              <a:rPr lang="en-US" dirty="0">
                <a:latin typeface="Didot"/>
                <a:cs typeface="Didot"/>
              </a:rPr>
              <a:t>New Currents in Abolitionist Thought</a:t>
            </a:r>
          </a:p>
        </p:txBody>
      </p:sp>
      <p:sp>
        <p:nvSpPr>
          <p:cNvPr id="3" name="Content Placeholder 2"/>
          <p:cNvSpPr>
            <a:spLocks noGrp="1"/>
          </p:cNvSpPr>
          <p:nvPr>
            <p:ph idx="1"/>
          </p:nvPr>
        </p:nvSpPr>
        <p:spPr>
          <a:xfrm>
            <a:off x="239485" y="1001486"/>
            <a:ext cx="5566229" cy="5856514"/>
          </a:xfrm>
        </p:spPr>
        <p:txBody>
          <a:bodyPr>
            <a:normAutofit fontScale="70000" lnSpcReduction="20000"/>
          </a:bodyPr>
          <a:lstStyle/>
          <a:p>
            <a:r>
              <a:rPr lang="en-US" dirty="0">
                <a:latin typeface="Didot"/>
                <a:cs typeface="Didot"/>
              </a:rPr>
              <a:t>Inspired by Jacksonian democracy, Abolitionists begin to agitate for the expansion of democracy even further—if all white men were equal, what about all white and black men?</a:t>
            </a:r>
          </a:p>
          <a:p>
            <a:pPr lvl="1"/>
            <a:r>
              <a:rPr lang="en-US" dirty="0">
                <a:latin typeface="Didot"/>
                <a:cs typeface="Didot"/>
              </a:rPr>
              <a:t>Conception of universal human equality starts to emerge for the first time</a:t>
            </a:r>
          </a:p>
          <a:p>
            <a:r>
              <a:rPr lang="en-US" dirty="0">
                <a:latin typeface="Didot"/>
                <a:cs typeface="Didot"/>
              </a:rPr>
              <a:t>Beginning in the 1830s, abolition takes on a radical tone.  </a:t>
            </a:r>
          </a:p>
          <a:p>
            <a:pPr lvl="1"/>
            <a:r>
              <a:rPr lang="en-US" dirty="0">
                <a:latin typeface="Didot"/>
                <a:cs typeface="Didot"/>
              </a:rPr>
              <a:t>Calls for the immediate end to slavery </a:t>
            </a:r>
          </a:p>
          <a:p>
            <a:pPr lvl="2"/>
            <a:r>
              <a:rPr lang="en-US" dirty="0">
                <a:latin typeface="Didot"/>
                <a:cs typeface="Didot"/>
              </a:rPr>
              <a:t>Previously had called for a gradual decline</a:t>
            </a:r>
          </a:p>
          <a:p>
            <a:pPr lvl="1"/>
            <a:r>
              <a:rPr lang="en-US" dirty="0">
                <a:latin typeface="Didot"/>
                <a:cs typeface="Didot"/>
              </a:rPr>
              <a:t>Declares slavery a moral evil</a:t>
            </a:r>
          </a:p>
          <a:p>
            <a:pPr lvl="1"/>
            <a:r>
              <a:rPr lang="en-US" dirty="0">
                <a:latin typeface="Didot"/>
                <a:cs typeface="Didot"/>
              </a:rPr>
              <a:t>Calls for complete equality between black and white men</a:t>
            </a:r>
          </a:p>
          <a:p>
            <a:r>
              <a:rPr lang="en-US" dirty="0">
                <a:latin typeface="Didot"/>
                <a:cs typeface="Didot"/>
              </a:rPr>
              <a:t>Key Figures</a:t>
            </a:r>
          </a:p>
          <a:p>
            <a:pPr lvl="1"/>
            <a:r>
              <a:rPr lang="en-US" dirty="0">
                <a:latin typeface="Didot"/>
                <a:cs typeface="Didot"/>
              </a:rPr>
              <a:t>William Lloyd Garrison</a:t>
            </a:r>
          </a:p>
          <a:p>
            <a:pPr lvl="1"/>
            <a:r>
              <a:rPr lang="en-US" dirty="0">
                <a:latin typeface="Didot"/>
                <a:cs typeface="Didot"/>
              </a:rPr>
              <a:t>John Brown</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172" y="1181781"/>
            <a:ext cx="2844800" cy="2844800"/>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70300"/>
            <a:ext cx="2552700" cy="3187700"/>
          </a:xfrm>
          <a:prstGeom prst="rect">
            <a:avLst/>
          </a:prstGeom>
        </p:spPr>
      </p:pic>
    </p:spTree>
    <p:extLst>
      <p:ext uri="{BB962C8B-B14F-4D97-AF65-F5344CB8AC3E}">
        <p14:creationId xmlns:p14="http://schemas.microsoft.com/office/powerpoint/2010/main" val="2974166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067"/>
            <a:ext cx="9144000" cy="1143000"/>
          </a:xfrm>
        </p:spPr>
        <p:txBody>
          <a:bodyPr>
            <a:normAutofit fontScale="90000"/>
          </a:bodyPr>
          <a:lstStyle/>
          <a:p>
            <a:r>
              <a:rPr lang="en-US" dirty="0">
                <a:latin typeface="Didot"/>
                <a:cs typeface="Didot"/>
              </a:rPr>
              <a:t>New Currents in Pro-Slavery Thought</a:t>
            </a:r>
          </a:p>
        </p:txBody>
      </p:sp>
      <p:sp>
        <p:nvSpPr>
          <p:cNvPr id="3" name="Content Placeholder 2"/>
          <p:cNvSpPr>
            <a:spLocks noGrp="1"/>
          </p:cNvSpPr>
          <p:nvPr>
            <p:ph idx="1"/>
          </p:nvPr>
        </p:nvSpPr>
        <p:spPr>
          <a:xfrm>
            <a:off x="312058" y="1070430"/>
            <a:ext cx="8487228" cy="5787570"/>
          </a:xfrm>
        </p:spPr>
        <p:txBody>
          <a:bodyPr>
            <a:normAutofit fontScale="70000" lnSpcReduction="20000"/>
          </a:bodyPr>
          <a:lstStyle/>
          <a:p>
            <a:r>
              <a:rPr lang="en-US" dirty="0">
                <a:latin typeface="Didot"/>
                <a:cs typeface="Didot"/>
              </a:rPr>
              <a:t>Jacksonian Democracy Leads to Southern Redefinition of Liberty</a:t>
            </a:r>
          </a:p>
          <a:p>
            <a:pPr lvl="1"/>
            <a:r>
              <a:rPr lang="en-US" dirty="0">
                <a:latin typeface="Didot"/>
                <a:cs typeface="Didot"/>
              </a:rPr>
              <a:t>The language of the DOI—that all men were created equal and entitled to liberty—was the “most false and dangerous of all political errors” said John C. Calhoun</a:t>
            </a:r>
          </a:p>
          <a:p>
            <a:pPr lvl="2"/>
            <a:r>
              <a:rPr lang="en-US" dirty="0">
                <a:latin typeface="Didot"/>
                <a:cs typeface="Didot"/>
              </a:rPr>
              <a:t>Hierarchy, not equality, was the natural order of things</a:t>
            </a:r>
          </a:p>
          <a:p>
            <a:pPr lvl="2"/>
            <a:r>
              <a:rPr lang="en-US" dirty="0">
                <a:latin typeface="Didot"/>
                <a:cs typeface="Didot"/>
              </a:rPr>
              <a:t>Doling out equality too broadly—was dangerous and threatened to give a voice in democracy to those who were, by nature, not equipped to handle it.  This would hurt society over all, weaken, lower its potential</a:t>
            </a:r>
          </a:p>
          <a:p>
            <a:pPr lvl="2"/>
            <a:r>
              <a:rPr lang="en-US" dirty="0">
                <a:latin typeface="Didot"/>
                <a:cs typeface="Didot"/>
              </a:rPr>
              <a:t>The freedom of whites, rested on the slavery blacks</a:t>
            </a:r>
          </a:p>
          <a:p>
            <a:r>
              <a:rPr lang="en-US" dirty="0">
                <a:latin typeface="Didot"/>
                <a:cs typeface="Didot"/>
              </a:rPr>
              <a:t>New Definition of Liberty, leads to new </a:t>
            </a:r>
          </a:p>
          <a:p>
            <a:pPr marL="0" indent="0">
              <a:buNone/>
            </a:pPr>
            <a:r>
              <a:rPr lang="en-US" dirty="0">
                <a:latin typeface="Didot"/>
                <a:cs typeface="Didot"/>
              </a:rPr>
              <a:t>     justification for slavery: Paternalism</a:t>
            </a:r>
          </a:p>
          <a:p>
            <a:pPr lvl="1"/>
            <a:r>
              <a:rPr lang="en-US" dirty="0">
                <a:latin typeface="Didot"/>
                <a:cs typeface="Didot"/>
              </a:rPr>
              <a:t>During the founding many slaveholders thought of</a:t>
            </a:r>
          </a:p>
          <a:p>
            <a:pPr marL="457200" lvl="1" indent="0">
              <a:buNone/>
            </a:pPr>
            <a:r>
              <a:rPr lang="en-US" dirty="0">
                <a:latin typeface="Didot"/>
                <a:cs typeface="Didot"/>
              </a:rPr>
              <a:t>    slavery as “necessary evil.”  </a:t>
            </a:r>
          </a:p>
          <a:p>
            <a:pPr lvl="1"/>
            <a:r>
              <a:rPr lang="en-US" dirty="0">
                <a:latin typeface="Didot"/>
                <a:cs typeface="Didot"/>
              </a:rPr>
              <a:t>Now slavery was defined as a benevolent, giving </a:t>
            </a:r>
          </a:p>
          <a:p>
            <a:pPr marL="457200" lvl="1" indent="0">
              <a:buNone/>
            </a:pPr>
            <a:r>
              <a:rPr lang="en-US" dirty="0">
                <a:latin typeface="Didot"/>
                <a:cs typeface="Didot"/>
              </a:rPr>
              <a:t>    institutions in which kind generous whites </a:t>
            </a:r>
          </a:p>
          <a:p>
            <a:pPr marL="457200" lvl="1" indent="0">
              <a:buNone/>
            </a:pPr>
            <a:r>
              <a:rPr lang="en-US" dirty="0">
                <a:latin typeface="Didot"/>
                <a:cs typeface="Didot"/>
              </a:rPr>
              <a:t>    sacrificed to provide for those who couldn’t care </a:t>
            </a:r>
          </a:p>
          <a:p>
            <a:pPr marL="457200" lvl="1" indent="0">
              <a:buNone/>
            </a:pPr>
            <a:r>
              <a:rPr lang="en-US" dirty="0">
                <a:latin typeface="Didot"/>
                <a:cs typeface="Didot"/>
              </a:rPr>
              <a:t>    for themselves.</a:t>
            </a:r>
          </a:p>
          <a:p>
            <a:r>
              <a:rPr lang="en-US" dirty="0">
                <a:latin typeface="Didot"/>
                <a:cs typeface="Didot"/>
              </a:rPr>
              <a:t>Key Figures:</a:t>
            </a:r>
          </a:p>
          <a:p>
            <a:pPr lvl="1"/>
            <a:r>
              <a:rPr lang="en-US" dirty="0">
                <a:latin typeface="Didot"/>
                <a:cs typeface="Didot"/>
              </a:rPr>
              <a:t>John C. Calhoun </a:t>
            </a:r>
          </a:p>
        </p:txBody>
      </p:sp>
      <p:pic>
        <p:nvPicPr>
          <p:cNvPr id="4" name="Picture 3" descr="John_C_Calhoun_by_Mathew_Brady,_March_184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999" y="3810000"/>
            <a:ext cx="2031999" cy="3047999"/>
          </a:xfrm>
          <a:prstGeom prst="rect">
            <a:avLst/>
          </a:prstGeom>
        </p:spPr>
      </p:pic>
    </p:spTree>
    <p:extLst>
      <p:ext uri="{BB962C8B-B14F-4D97-AF65-F5344CB8AC3E}">
        <p14:creationId xmlns:p14="http://schemas.microsoft.com/office/powerpoint/2010/main" val="398243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latin typeface="Didot"/>
                <a:cs typeface="Didot"/>
              </a:rPr>
              <a:t>Abolitionist Strategy</a:t>
            </a:r>
          </a:p>
        </p:txBody>
      </p:sp>
      <p:sp>
        <p:nvSpPr>
          <p:cNvPr id="3" name="Content Placeholder 2"/>
          <p:cNvSpPr>
            <a:spLocks noGrp="1"/>
          </p:cNvSpPr>
          <p:nvPr>
            <p:ph idx="1"/>
          </p:nvPr>
        </p:nvSpPr>
        <p:spPr>
          <a:xfrm>
            <a:off x="275771" y="1128486"/>
            <a:ext cx="8541658" cy="5529943"/>
          </a:xfrm>
        </p:spPr>
        <p:txBody>
          <a:bodyPr>
            <a:normAutofit fontScale="85000" lnSpcReduction="10000"/>
          </a:bodyPr>
          <a:lstStyle/>
          <a:p>
            <a:r>
              <a:rPr lang="en-US" dirty="0">
                <a:latin typeface="Didot"/>
                <a:cs typeface="Didot"/>
              </a:rPr>
              <a:t>When abolitionists declare slavery an absolute moral evil, they begin to call for an immediate end to slavery</a:t>
            </a:r>
          </a:p>
          <a:p>
            <a:r>
              <a:rPr lang="en-US" dirty="0">
                <a:latin typeface="Didot"/>
                <a:cs typeface="Didot"/>
              </a:rPr>
              <a:t>Suddenly, compromises are not OK; it is all or nothing.  There must be an immediate end to slavery.  </a:t>
            </a:r>
          </a:p>
          <a:p>
            <a:pPr lvl="1"/>
            <a:r>
              <a:rPr lang="en-US" dirty="0">
                <a:latin typeface="Didot"/>
                <a:cs typeface="Didot"/>
              </a:rPr>
              <a:t>You don’t bargain with the Devil!</a:t>
            </a:r>
          </a:p>
          <a:p>
            <a:r>
              <a:rPr lang="en-US" dirty="0">
                <a:latin typeface="Didot"/>
                <a:cs typeface="Didot"/>
              </a:rPr>
              <a:t>To achieve this immediate </a:t>
            </a:r>
          </a:p>
          <a:p>
            <a:pPr marL="0" indent="0">
              <a:buNone/>
            </a:pPr>
            <a:r>
              <a:rPr lang="en-US" dirty="0">
                <a:latin typeface="Didot"/>
                <a:cs typeface="Didot"/>
              </a:rPr>
              <a:t>    end:</a:t>
            </a:r>
          </a:p>
          <a:p>
            <a:pPr lvl="1"/>
            <a:r>
              <a:rPr lang="en-US" dirty="0">
                <a:latin typeface="Didot"/>
                <a:cs typeface="Didot"/>
              </a:rPr>
              <a:t>Protest/Violence</a:t>
            </a:r>
          </a:p>
          <a:p>
            <a:pPr lvl="2"/>
            <a:r>
              <a:rPr lang="en-US" dirty="0">
                <a:latin typeface="Didot"/>
                <a:cs typeface="Didot"/>
              </a:rPr>
              <a:t>Bloody Kansas</a:t>
            </a:r>
          </a:p>
          <a:p>
            <a:pPr lvl="2"/>
            <a:r>
              <a:rPr lang="en-US" dirty="0">
                <a:latin typeface="Didot"/>
                <a:cs typeface="Didot"/>
              </a:rPr>
              <a:t>Harper’s Ferry</a:t>
            </a:r>
          </a:p>
          <a:p>
            <a:pPr lvl="1"/>
            <a:r>
              <a:rPr lang="en-US" dirty="0">
                <a:latin typeface="Didot"/>
                <a:cs typeface="Didot"/>
              </a:rPr>
              <a:t>Elect Radical Republicans</a:t>
            </a:r>
          </a:p>
          <a:p>
            <a:pPr lvl="2"/>
            <a:r>
              <a:rPr lang="en-US" dirty="0">
                <a:latin typeface="Didot"/>
                <a:cs typeface="Didot"/>
              </a:rPr>
              <a:t>Faction of the Republican Party who strongly opposed slavery</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570" y="3829022"/>
            <a:ext cx="3737429" cy="1953108"/>
          </a:xfrm>
          <a:prstGeom prst="rect">
            <a:avLst/>
          </a:prstGeom>
        </p:spPr>
      </p:pic>
    </p:spTree>
    <p:extLst>
      <p:ext uri="{BB962C8B-B14F-4D97-AF65-F5344CB8AC3E}">
        <p14:creationId xmlns:p14="http://schemas.microsoft.com/office/powerpoint/2010/main" val="30460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
            <a:ext cx="8229600" cy="1143000"/>
          </a:xfrm>
        </p:spPr>
        <p:txBody>
          <a:bodyPr/>
          <a:lstStyle/>
          <a:p>
            <a:r>
              <a:rPr lang="en-US" dirty="0">
                <a:latin typeface="Didot"/>
                <a:cs typeface="Didot"/>
              </a:rPr>
              <a:t>Pro-Slavery Strategy</a:t>
            </a:r>
          </a:p>
        </p:txBody>
      </p:sp>
      <p:sp>
        <p:nvSpPr>
          <p:cNvPr id="3" name="Content Placeholder 2"/>
          <p:cNvSpPr>
            <a:spLocks noGrp="1"/>
          </p:cNvSpPr>
          <p:nvPr>
            <p:ph idx="1"/>
          </p:nvPr>
        </p:nvSpPr>
        <p:spPr>
          <a:xfrm>
            <a:off x="275771" y="965200"/>
            <a:ext cx="8596086" cy="5584371"/>
          </a:xfrm>
        </p:spPr>
        <p:txBody>
          <a:bodyPr>
            <a:normAutofit lnSpcReduction="10000"/>
          </a:bodyPr>
          <a:lstStyle/>
          <a:p>
            <a:r>
              <a:rPr lang="en-US" dirty="0">
                <a:latin typeface="Didot"/>
                <a:cs typeface="Didot"/>
              </a:rPr>
              <a:t>If slavery is a moral necessity, then slavery must be allowed to persist</a:t>
            </a:r>
          </a:p>
          <a:p>
            <a:r>
              <a:rPr lang="en-US" dirty="0">
                <a:latin typeface="Didot"/>
                <a:cs typeface="Didot"/>
              </a:rPr>
              <a:t>Like the abolitionist movement, the pro-slavery movement also took an all or nothing approach.  </a:t>
            </a:r>
          </a:p>
          <a:p>
            <a:pPr lvl="1"/>
            <a:r>
              <a:rPr lang="en-US" dirty="0">
                <a:latin typeface="Didot"/>
                <a:cs typeface="Didot"/>
              </a:rPr>
              <a:t>Slavery must persist</a:t>
            </a:r>
          </a:p>
          <a:p>
            <a:r>
              <a:rPr lang="en-US" dirty="0">
                <a:latin typeface="Didot"/>
                <a:cs typeface="Didot"/>
              </a:rPr>
              <a:t>To secure the perpetuation </a:t>
            </a:r>
          </a:p>
          <a:p>
            <a:pPr marL="0" indent="0">
              <a:buNone/>
            </a:pPr>
            <a:r>
              <a:rPr lang="en-US" dirty="0">
                <a:latin typeface="Didot"/>
                <a:cs typeface="Didot"/>
              </a:rPr>
              <a:t>   of slavery:</a:t>
            </a:r>
          </a:p>
          <a:p>
            <a:pPr lvl="1"/>
            <a:r>
              <a:rPr lang="en-US" dirty="0">
                <a:latin typeface="Didot"/>
                <a:cs typeface="Didot"/>
              </a:rPr>
              <a:t>Endorse and practice </a:t>
            </a:r>
          </a:p>
          <a:p>
            <a:pPr marL="457200" lvl="1" indent="0">
              <a:buNone/>
            </a:pPr>
            <a:r>
              <a:rPr lang="en-US" dirty="0">
                <a:latin typeface="Didot"/>
                <a:cs typeface="Didot"/>
              </a:rPr>
              <a:t>   nullification where slavery is </a:t>
            </a:r>
          </a:p>
          <a:p>
            <a:pPr marL="457200" lvl="1" indent="0">
              <a:buNone/>
            </a:pPr>
            <a:r>
              <a:rPr lang="en-US" dirty="0">
                <a:latin typeface="Didot"/>
                <a:cs typeface="Didot"/>
              </a:rPr>
              <a:t>   threatened by law</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700" y="3719286"/>
            <a:ext cx="3289300" cy="2463800"/>
          </a:xfrm>
          <a:prstGeom prst="rect">
            <a:avLst/>
          </a:prstGeom>
        </p:spPr>
      </p:pic>
    </p:spTree>
    <p:extLst>
      <p:ext uri="{BB962C8B-B14F-4D97-AF65-F5344CB8AC3E}">
        <p14:creationId xmlns:p14="http://schemas.microsoft.com/office/powerpoint/2010/main" val="169943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73781"/>
            <a:ext cx="9144000" cy="1143000"/>
          </a:xfrm>
        </p:spPr>
        <p:txBody>
          <a:bodyPr>
            <a:normAutofit fontScale="90000"/>
          </a:bodyPr>
          <a:lstStyle/>
          <a:p>
            <a:r>
              <a:rPr lang="en-US" dirty="0">
                <a:latin typeface="Didot"/>
                <a:cs typeface="Didot"/>
              </a:rPr>
              <a:t>Two Actions Bring Abolitionists and Pro-Slavery Advocates into Direct Conflict</a:t>
            </a:r>
          </a:p>
        </p:txBody>
      </p:sp>
      <p:sp>
        <p:nvSpPr>
          <p:cNvPr id="3" name="Content Placeholder 2"/>
          <p:cNvSpPr>
            <a:spLocks noGrp="1"/>
          </p:cNvSpPr>
          <p:nvPr>
            <p:ph idx="1"/>
          </p:nvPr>
        </p:nvSpPr>
        <p:spPr>
          <a:xfrm>
            <a:off x="457200" y="2304142"/>
            <a:ext cx="8229600" cy="4003449"/>
          </a:xfrm>
        </p:spPr>
        <p:txBody>
          <a:bodyPr/>
          <a:lstStyle/>
          <a:p>
            <a:r>
              <a:rPr lang="en-US" dirty="0">
                <a:latin typeface="Didot"/>
                <a:cs typeface="Didot"/>
              </a:rPr>
              <a:t>Kansas-Nebraska Act 1854 / Bleeding Kansas / Harper’s Ferry</a:t>
            </a:r>
          </a:p>
          <a:p>
            <a:pPr marL="0" indent="0">
              <a:buNone/>
            </a:pPr>
            <a:endParaRPr lang="en-US" dirty="0">
              <a:latin typeface="Didot"/>
              <a:cs typeface="Didot"/>
            </a:endParaRPr>
          </a:p>
          <a:p>
            <a:r>
              <a:rPr lang="en-US" i="1" dirty="0">
                <a:latin typeface="Didot"/>
                <a:cs typeface="Didot"/>
              </a:rPr>
              <a:t>Dred Scott</a:t>
            </a:r>
            <a:r>
              <a:rPr lang="en-US" dirty="0">
                <a:latin typeface="Didot"/>
                <a:cs typeface="Didot"/>
              </a:rPr>
              <a:t> </a:t>
            </a:r>
            <a:r>
              <a:rPr lang="en-US" i="1" dirty="0">
                <a:latin typeface="Didot"/>
                <a:cs typeface="Didot"/>
              </a:rPr>
              <a:t>v. Sanford</a:t>
            </a:r>
            <a:r>
              <a:rPr lang="en-US" dirty="0">
                <a:latin typeface="Didot"/>
                <a:cs typeface="Didot"/>
              </a:rPr>
              <a:t> (1854)</a:t>
            </a:r>
            <a:endParaRPr lang="en-US" i="1" dirty="0">
              <a:latin typeface="Didot"/>
              <a:cs typeface="Didot"/>
            </a:endParaRPr>
          </a:p>
        </p:txBody>
      </p:sp>
    </p:spTree>
    <p:extLst>
      <p:ext uri="{BB962C8B-B14F-4D97-AF65-F5344CB8AC3E}">
        <p14:creationId xmlns:p14="http://schemas.microsoft.com/office/powerpoint/2010/main" val="105739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latin typeface="Didot"/>
                <a:cs typeface="Didot"/>
              </a:rPr>
              <a:t>The Slavery Question (1776-1829)</a:t>
            </a:r>
          </a:p>
        </p:txBody>
      </p:sp>
      <p:sp>
        <p:nvSpPr>
          <p:cNvPr id="3" name="Content Placeholder 2"/>
          <p:cNvSpPr>
            <a:spLocks noGrp="1"/>
          </p:cNvSpPr>
          <p:nvPr>
            <p:ph idx="1"/>
          </p:nvPr>
        </p:nvSpPr>
        <p:spPr>
          <a:xfrm>
            <a:off x="265514" y="1138009"/>
            <a:ext cx="8421286" cy="5672363"/>
          </a:xfrm>
        </p:spPr>
        <p:txBody>
          <a:bodyPr>
            <a:normAutofit lnSpcReduction="10000"/>
          </a:bodyPr>
          <a:lstStyle/>
          <a:p>
            <a:r>
              <a:rPr lang="en-US" sz="2800" dirty="0">
                <a:latin typeface="Didot"/>
                <a:cs typeface="Didot"/>
              </a:rPr>
              <a:t>Between the </a:t>
            </a:r>
          </a:p>
          <a:p>
            <a:pPr marL="0" indent="0">
              <a:buNone/>
            </a:pPr>
            <a:r>
              <a:rPr lang="en-US" sz="2800" dirty="0">
                <a:latin typeface="Didot"/>
                <a:cs typeface="Didot"/>
              </a:rPr>
              <a:t>   Founding and </a:t>
            </a:r>
          </a:p>
          <a:p>
            <a:pPr marL="0" indent="0">
              <a:buNone/>
            </a:pPr>
            <a:r>
              <a:rPr lang="en-US" sz="2800" dirty="0">
                <a:latin typeface="Didot"/>
                <a:cs typeface="Didot"/>
              </a:rPr>
              <a:t>   Jackson taking </a:t>
            </a:r>
          </a:p>
          <a:p>
            <a:pPr marL="0" indent="0">
              <a:buNone/>
            </a:pPr>
            <a:r>
              <a:rPr lang="en-US" sz="2800" dirty="0">
                <a:latin typeface="Didot"/>
                <a:cs typeface="Didot"/>
              </a:rPr>
              <a:t>   office (1776-1829) </a:t>
            </a:r>
          </a:p>
          <a:p>
            <a:pPr marL="0" indent="0">
              <a:buNone/>
            </a:pPr>
            <a:r>
              <a:rPr lang="en-US" sz="2800" dirty="0">
                <a:latin typeface="Didot"/>
                <a:cs typeface="Didot"/>
              </a:rPr>
              <a:t>   the United States </a:t>
            </a:r>
          </a:p>
          <a:p>
            <a:pPr marL="0" indent="0">
              <a:buNone/>
            </a:pPr>
            <a:r>
              <a:rPr lang="en-US" sz="2800" dirty="0">
                <a:latin typeface="Didot"/>
                <a:cs typeface="Didot"/>
              </a:rPr>
              <a:t>   government did</a:t>
            </a:r>
          </a:p>
          <a:p>
            <a:pPr marL="0" indent="0">
              <a:buNone/>
            </a:pPr>
            <a:r>
              <a:rPr lang="en-US" sz="2800" dirty="0">
                <a:latin typeface="Didot"/>
                <a:cs typeface="Didot"/>
              </a:rPr>
              <a:t>   their best to </a:t>
            </a:r>
          </a:p>
          <a:p>
            <a:pPr marL="0" indent="0">
              <a:buNone/>
            </a:pPr>
            <a:r>
              <a:rPr lang="en-US" sz="2800" dirty="0">
                <a:latin typeface="Didot"/>
                <a:cs typeface="Didot"/>
              </a:rPr>
              <a:t>   ignore the slavery question.</a:t>
            </a:r>
          </a:p>
          <a:p>
            <a:r>
              <a:rPr lang="en-US" sz="2800" dirty="0">
                <a:latin typeface="Didot"/>
                <a:cs typeface="Didot"/>
              </a:rPr>
              <a:t>The nation reached the uneasy (and unstable) solution that the north would be free and that the south would be slave and that the two regions would do their best to live side by side.</a:t>
            </a:r>
          </a:p>
        </p:txBody>
      </p:sp>
      <p:pic>
        <p:nvPicPr>
          <p:cNvPr id="4" name="Picture 3"/>
          <p:cNvPicPr>
            <a:picLocks noChangeAspect="1"/>
          </p:cNvPicPr>
          <p:nvPr/>
        </p:nvPicPr>
        <p:blipFill>
          <a:blip r:embed="rId2"/>
          <a:stretch>
            <a:fillRect/>
          </a:stretch>
        </p:blipFill>
        <p:spPr>
          <a:xfrm>
            <a:off x="3610429" y="1143000"/>
            <a:ext cx="5533570" cy="3345880"/>
          </a:xfrm>
          <a:prstGeom prst="rect">
            <a:avLst/>
          </a:prstGeom>
        </p:spPr>
      </p:pic>
    </p:spTree>
    <p:extLst>
      <p:ext uri="{BB962C8B-B14F-4D97-AF65-F5344CB8AC3E}">
        <p14:creationId xmlns:p14="http://schemas.microsoft.com/office/powerpoint/2010/main" val="2705776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2657"/>
            <a:ext cx="9144000" cy="1143000"/>
          </a:xfrm>
        </p:spPr>
        <p:txBody>
          <a:bodyPr>
            <a:normAutofit/>
          </a:bodyPr>
          <a:lstStyle/>
          <a:p>
            <a:pPr algn="ctr"/>
            <a:r>
              <a:rPr lang="en-US" sz="3600" dirty="0">
                <a:latin typeface="Didot"/>
                <a:cs typeface="Didot"/>
              </a:rPr>
              <a:t>The Kansas-Nebraska Act 1854</a:t>
            </a:r>
            <a:endParaRPr lang="en-US" sz="4000" dirty="0">
              <a:latin typeface="Didot"/>
              <a:cs typeface="Didot"/>
            </a:endParaRPr>
          </a:p>
        </p:txBody>
      </p:sp>
      <p:sp>
        <p:nvSpPr>
          <p:cNvPr id="54275" name="Rectangle 3"/>
          <p:cNvSpPr>
            <a:spLocks noGrp="1" noChangeArrowheads="1"/>
          </p:cNvSpPr>
          <p:nvPr>
            <p:ph type="body" idx="1"/>
          </p:nvPr>
        </p:nvSpPr>
        <p:spPr>
          <a:xfrm>
            <a:off x="352795" y="1447800"/>
            <a:ext cx="8105405" cy="4557712"/>
          </a:xfrm>
        </p:spPr>
        <p:txBody>
          <a:bodyPr/>
          <a:lstStyle/>
          <a:p>
            <a:r>
              <a:rPr lang="en-US" sz="2400" dirty="0">
                <a:latin typeface="Didot"/>
                <a:cs typeface="Didot"/>
              </a:rPr>
              <a:t>The K-N Act (1854) created two new territories</a:t>
            </a:r>
          </a:p>
          <a:p>
            <a:r>
              <a:rPr lang="en-US" sz="2400" dirty="0">
                <a:latin typeface="Didot"/>
                <a:cs typeface="Didot"/>
              </a:rPr>
              <a:t>The act left it up to settlers to decide whether to become slave states or free states</a:t>
            </a:r>
          </a:p>
          <a:p>
            <a:pPr lvl="1"/>
            <a:r>
              <a:rPr lang="ja-JP" altLang="en-US" sz="2000" dirty="0">
                <a:latin typeface="Didot"/>
                <a:cs typeface="Didot"/>
              </a:rPr>
              <a:t>“</a:t>
            </a:r>
            <a:r>
              <a:rPr lang="en-US" sz="2000" dirty="0">
                <a:latin typeface="Didot"/>
                <a:cs typeface="Didot"/>
              </a:rPr>
              <a:t>Popular Sovereignty</a:t>
            </a:r>
            <a:r>
              <a:rPr lang="ja-JP" altLang="en-US" sz="2000" dirty="0">
                <a:latin typeface="Didot"/>
                <a:cs typeface="Didot"/>
              </a:rPr>
              <a:t>”</a:t>
            </a:r>
            <a:endParaRPr lang="en-US" sz="2000" dirty="0">
              <a:latin typeface="Didot"/>
              <a:cs typeface="Didot"/>
            </a:endParaRPr>
          </a:p>
          <a:p>
            <a:pPr lvl="1">
              <a:buFont typeface="Wingdings" charset="0"/>
              <a:buNone/>
            </a:pPr>
            <a:endParaRPr lang="en-US" sz="2400" dirty="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752" y="3299051"/>
            <a:ext cx="5105400" cy="3268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4366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ctr"/>
            <a:r>
              <a:rPr lang="en-US" sz="3600" dirty="0">
                <a:latin typeface="Didot"/>
                <a:cs typeface="Didot"/>
              </a:rPr>
              <a:t>Bleeding Kansas 1854</a:t>
            </a:r>
          </a:p>
        </p:txBody>
      </p:sp>
      <p:sp>
        <p:nvSpPr>
          <p:cNvPr id="56323" name="Rectangle 3"/>
          <p:cNvSpPr>
            <a:spLocks noGrp="1" noChangeArrowheads="1"/>
          </p:cNvSpPr>
          <p:nvPr>
            <p:ph type="body" idx="1"/>
          </p:nvPr>
        </p:nvSpPr>
        <p:spPr>
          <a:xfrm>
            <a:off x="254000" y="1461181"/>
            <a:ext cx="4699000" cy="5181600"/>
          </a:xfrm>
        </p:spPr>
        <p:txBody>
          <a:bodyPr>
            <a:normAutofit fontScale="77500" lnSpcReduction="20000"/>
          </a:bodyPr>
          <a:lstStyle/>
          <a:p>
            <a:pPr>
              <a:lnSpc>
                <a:spcPct val="90000"/>
              </a:lnSpc>
            </a:pPr>
            <a:r>
              <a:rPr lang="en-US" sz="2800" dirty="0">
                <a:latin typeface="Didot"/>
                <a:cs typeface="Didot"/>
              </a:rPr>
              <a:t>Northern and Southern settlers both flooded into Kansas</a:t>
            </a:r>
          </a:p>
          <a:p>
            <a:pPr lvl="1">
              <a:lnSpc>
                <a:spcPct val="90000"/>
              </a:lnSpc>
            </a:pPr>
            <a:r>
              <a:rPr lang="en-US" sz="2300" dirty="0">
                <a:latin typeface="Didot"/>
                <a:cs typeface="Didot"/>
              </a:rPr>
              <a:t>Supporters of slavery invaded an abolitionist town, burned a hotel, looted home and destroyed newspaper presses</a:t>
            </a:r>
          </a:p>
          <a:p>
            <a:pPr lvl="1">
              <a:lnSpc>
                <a:spcPct val="90000"/>
              </a:lnSpc>
            </a:pPr>
            <a:r>
              <a:rPr lang="en-US" sz="2300" dirty="0">
                <a:latin typeface="Didot"/>
                <a:cs typeface="Didot"/>
              </a:rPr>
              <a:t>Anti-slavery forces retaliated.  Led by John Brown, they invaded a pro-slavery town, dragged five men from their homes killed them</a:t>
            </a:r>
          </a:p>
          <a:p>
            <a:r>
              <a:rPr lang="en-US" sz="2800" dirty="0">
                <a:latin typeface="Didot"/>
                <a:cs typeface="Didot"/>
              </a:rPr>
              <a:t>Southerners were outraged by a speech Senator Sumner made criticizing Southern congressmen for supporting the Kansas- Nebraska Act.  Rep. Preston Brooks savagely beat Sumner with a cane to defend Southern honor</a:t>
            </a:r>
          </a:p>
          <a:p>
            <a:pPr lvl="1">
              <a:lnSpc>
                <a:spcPct val="90000"/>
              </a:lnSpc>
            </a:pPr>
            <a:endParaRPr lang="en-US" sz="2300" dirty="0"/>
          </a:p>
        </p:txBody>
      </p:sp>
      <p:pic>
        <p:nvPicPr>
          <p:cNvPr id="563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8862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84736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5"/>
            <a:ext cx="8229600" cy="1143000"/>
          </a:xfrm>
        </p:spPr>
        <p:txBody>
          <a:bodyPr/>
          <a:lstStyle/>
          <a:p>
            <a:r>
              <a:rPr lang="en-US" dirty="0">
                <a:latin typeface="Didot"/>
                <a:cs typeface="Didot"/>
              </a:rPr>
              <a:t>Harper’s Ferry 1859</a:t>
            </a:r>
          </a:p>
        </p:txBody>
      </p:sp>
      <p:sp>
        <p:nvSpPr>
          <p:cNvPr id="3" name="Content Placeholder 2"/>
          <p:cNvSpPr>
            <a:spLocks noGrp="1"/>
          </p:cNvSpPr>
          <p:nvPr>
            <p:ph idx="1"/>
          </p:nvPr>
        </p:nvSpPr>
        <p:spPr>
          <a:xfrm>
            <a:off x="185058" y="1145495"/>
            <a:ext cx="8229600" cy="5494791"/>
          </a:xfrm>
        </p:spPr>
        <p:txBody>
          <a:bodyPr>
            <a:normAutofit fontScale="92500" lnSpcReduction="10000"/>
          </a:bodyPr>
          <a:lstStyle/>
          <a:p>
            <a:r>
              <a:rPr lang="en-US" dirty="0">
                <a:latin typeface="Didot"/>
                <a:cs typeface="Didot"/>
              </a:rPr>
              <a:t>Attempt by John Brown to start an armed slave revolt by seizing weapons from a United States arsenal at Harper’s Ferry, Virginia</a:t>
            </a:r>
          </a:p>
          <a:p>
            <a:r>
              <a:rPr lang="en-US" dirty="0">
                <a:latin typeface="Didot"/>
                <a:cs typeface="Didot"/>
              </a:rPr>
              <a:t>Plan fails</a:t>
            </a:r>
          </a:p>
          <a:p>
            <a:r>
              <a:rPr lang="en-US" dirty="0">
                <a:latin typeface="Didot"/>
                <a:cs typeface="Didot"/>
              </a:rPr>
              <a:t>Brown is hung</a:t>
            </a:r>
          </a:p>
          <a:p>
            <a:r>
              <a:rPr lang="en-US" dirty="0">
                <a:latin typeface="Didot"/>
                <a:cs typeface="Didot"/>
              </a:rPr>
              <a:t>Significance:</a:t>
            </a:r>
          </a:p>
          <a:p>
            <a:pPr lvl="1"/>
            <a:r>
              <a:rPr lang="en-US" dirty="0">
                <a:latin typeface="Didot"/>
                <a:cs typeface="Didot"/>
              </a:rPr>
              <a:t>Stirs fears of slave rebellions </a:t>
            </a:r>
          </a:p>
          <a:p>
            <a:pPr marL="457200" lvl="1" indent="0">
              <a:buNone/>
            </a:pPr>
            <a:r>
              <a:rPr lang="en-US" dirty="0">
                <a:latin typeface="Didot"/>
                <a:cs typeface="Didot"/>
              </a:rPr>
              <a:t>   in the South</a:t>
            </a:r>
          </a:p>
          <a:p>
            <a:pPr lvl="1"/>
            <a:r>
              <a:rPr lang="en-US" dirty="0">
                <a:latin typeface="Didot"/>
                <a:cs typeface="Didot"/>
              </a:rPr>
              <a:t>Makes John Brown a martyr </a:t>
            </a:r>
          </a:p>
          <a:p>
            <a:pPr marL="457200" lvl="1" indent="0">
              <a:buNone/>
            </a:pPr>
            <a:r>
              <a:rPr lang="en-US" dirty="0">
                <a:latin typeface="Didot"/>
                <a:cs typeface="Didot"/>
              </a:rPr>
              <a:t>   for the abolitionist </a:t>
            </a:r>
          </a:p>
          <a:p>
            <a:pPr marL="457200" lvl="1" indent="0">
              <a:buNone/>
            </a:pPr>
            <a:r>
              <a:rPr lang="en-US" dirty="0">
                <a:latin typeface="Didot"/>
                <a:cs typeface="Didot"/>
              </a:rPr>
              <a:t>   movement</a:t>
            </a:r>
          </a:p>
        </p:txBody>
      </p:sp>
      <p:pic>
        <p:nvPicPr>
          <p:cNvPr id="5" name="Picture 4" descr="'The_Last_Moments_of_John_Brown',_oil_on_canvas_painting_by_Thomas_Hovend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414" y="2485571"/>
            <a:ext cx="3539586" cy="4372429"/>
          </a:xfrm>
          <a:prstGeom prst="rect">
            <a:avLst/>
          </a:prstGeom>
        </p:spPr>
      </p:pic>
    </p:spTree>
    <p:extLst>
      <p:ext uri="{BB962C8B-B14F-4D97-AF65-F5344CB8AC3E}">
        <p14:creationId xmlns:p14="http://schemas.microsoft.com/office/powerpoint/2010/main" val="436911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i="1" dirty="0">
                <a:latin typeface="Didot"/>
                <a:cs typeface="Didot"/>
              </a:rPr>
              <a:t>Dred Scott v. Sanford </a:t>
            </a:r>
            <a:r>
              <a:rPr lang="en-US" dirty="0">
                <a:latin typeface="Didot"/>
                <a:cs typeface="Didot"/>
              </a:rPr>
              <a:t>1854</a:t>
            </a:r>
            <a:endParaRPr lang="en-US" i="1" dirty="0">
              <a:latin typeface="Didot"/>
              <a:cs typeface="Didot"/>
            </a:endParaRPr>
          </a:p>
        </p:txBody>
      </p:sp>
      <p:sp>
        <p:nvSpPr>
          <p:cNvPr id="3" name="Content Placeholder 2"/>
          <p:cNvSpPr>
            <a:spLocks noGrp="1"/>
          </p:cNvSpPr>
          <p:nvPr>
            <p:ph idx="1"/>
          </p:nvPr>
        </p:nvSpPr>
        <p:spPr>
          <a:xfrm>
            <a:off x="293914" y="1018494"/>
            <a:ext cx="5693230" cy="6039077"/>
          </a:xfrm>
        </p:spPr>
        <p:txBody>
          <a:bodyPr>
            <a:normAutofit fontScale="47500" lnSpcReduction="20000"/>
          </a:bodyPr>
          <a:lstStyle/>
          <a:p>
            <a:r>
              <a:rPr lang="en-US" sz="3300" dirty="0">
                <a:latin typeface="Didot"/>
                <a:cs typeface="Didot"/>
              </a:rPr>
              <a:t>Facts of the Case:</a:t>
            </a:r>
          </a:p>
          <a:p>
            <a:pPr lvl="1"/>
            <a:r>
              <a:rPr lang="en-US" dirty="0">
                <a:latin typeface="Didot"/>
                <a:cs typeface="Didot"/>
              </a:rPr>
              <a:t>Dred Scott was a slave who had accompanied his master to live in Illinois where slavery was illegal.  </a:t>
            </a:r>
          </a:p>
          <a:p>
            <a:pPr lvl="1"/>
            <a:r>
              <a:rPr lang="en-US" dirty="0">
                <a:latin typeface="Didot"/>
                <a:cs typeface="Didot"/>
              </a:rPr>
              <a:t>When they moved back to Missouri, Scott sued for his freedom, claiming that his residence in a free soil state had made him free</a:t>
            </a:r>
          </a:p>
          <a:p>
            <a:r>
              <a:rPr lang="en-US" dirty="0">
                <a:latin typeface="Didot"/>
                <a:cs typeface="Didot"/>
              </a:rPr>
              <a:t>Issues at Hand:</a:t>
            </a:r>
          </a:p>
          <a:p>
            <a:pPr lvl="1"/>
            <a:r>
              <a:rPr lang="en-US" dirty="0">
                <a:latin typeface="Didot"/>
                <a:cs typeface="Didot"/>
              </a:rPr>
              <a:t>Could a black person be a citizen and therefore sue in federal court?</a:t>
            </a:r>
          </a:p>
          <a:p>
            <a:pPr lvl="2"/>
            <a:r>
              <a:rPr lang="en-US" dirty="0">
                <a:latin typeface="Didot"/>
                <a:cs typeface="Didot"/>
              </a:rPr>
              <a:t>Did residence in a free state make Scott free?</a:t>
            </a:r>
          </a:p>
          <a:p>
            <a:pPr lvl="1"/>
            <a:r>
              <a:rPr lang="en-US" dirty="0">
                <a:latin typeface="Didot"/>
                <a:cs typeface="Didot"/>
              </a:rPr>
              <a:t>Did Congress possess the power to prohibit slavery in a territory?</a:t>
            </a:r>
          </a:p>
          <a:p>
            <a:r>
              <a:rPr lang="en-US" dirty="0">
                <a:latin typeface="Didot"/>
                <a:cs typeface="Didot"/>
              </a:rPr>
              <a:t>Ruling:</a:t>
            </a:r>
          </a:p>
          <a:p>
            <a:pPr lvl="1"/>
            <a:r>
              <a:rPr lang="en-US" dirty="0">
                <a:latin typeface="Didot"/>
                <a:cs typeface="Didot"/>
              </a:rPr>
              <a:t>Chief Justice Roger Taney wrote the majority.</a:t>
            </a:r>
          </a:p>
          <a:p>
            <a:pPr lvl="1"/>
            <a:r>
              <a:rPr lang="en-US" dirty="0">
                <a:latin typeface="Didot"/>
                <a:cs typeface="Didot"/>
              </a:rPr>
              <a:t>Taney famously wrote, believed that blacks "had no rights which the white man was bound to respect; and that the negro might justly and lawfully be reduced to slavery for his benefit. He was bought and sold and treated as an ordinary article of merchandise and traffic, whenever profit could be made by it."”  </a:t>
            </a:r>
          </a:p>
          <a:p>
            <a:pPr lvl="1"/>
            <a:r>
              <a:rPr lang="en-US" dirty="0">
                <a:latin typeface="Didot"/>
                <a:cs typeface="Didot"/>
              </a:rPr>
              <a:t>Scott remained a slave</a:t>
            </a:r>
          </a:p>
          <a:p>
            <a:pPr lvl="1"/>
            <a:r>
              <a:rPr lang="en-US" dirty="0">
                <a:latin typeface="Didot"/>
                <a:cs typeface="Didot"/>
              </a:rPr>
              <a:t>Congress possessed no power under the Constitution to bar slavery from a territory.  </a:t>
            </a:r>
          </a:p>
          <a:p>
            <a:r>
              <a:rPr lang="en-US" dirty="0">
                <a:latin typeface="Didot"/>
                <a:cs typeface="Didot"/>
              </a:rPr>
              <a:t>Significance:</a:t>
            </a:r>
          </a:p>
          <a:p>
            <a:pPr lvl="1"/>
            <a:r>
              <a:rPr lang="en-US" dirty="0">
                <a:latin typeface="Didot"/>
                <a:cs typeface="Didot"/>
              </a:rPr>
              <a:t>Taney’s assertion that Congress did not have the authority to regulate slavery was HUGE!!</a:t>
            </a:r>
          </a:p>
          <a:p>
            <a:pPr lvl="2"/>
            <a:r>
              <a:rPr lang="en-US" dirty="0">
                <a:latin typeface="Didot"/>
                <a:cs typeface="Didot"/>
              </a:rPr>
              <a:t>All past compromises &amp; popular sovereignty were illegal!</a:t>
            </a:r>
          </a:p>
          <a:p>
            <a:pPr lvl="2"/>
            <a:r>
              <a:rPr lang="en-US" dirty="0">
                <a:latin typeface="Didot"/>
                <a:cs typeface="Didot"/>
              </a:rPr>
              <a:t>Victory for states’ rights!!</a:t>
            </a:r>
          </a:p>
          <a:p>
            <a:pPr lvl="2"/>
            <a:r>
              <a:rPr lang="en-US" dirty="0">
                <a:latin typeface="Didot"/>
                <a:cs typeface="Didot"/>
              </a:rPr>
              <a:t>President Buchanan announced that slavery existed in all of the territories “by virtue of the Constitution”</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163638"/>
            <a:ext cx="2514600" cy="3238500"/>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3683000"/>
            <a:ext cx="2552700" cy="3175000"/>
          </a:xfrm>
          <a:prstGeom prst="rect">
            <a:avLst/>
          </a:prstGeom>
        </p:spPr>
      </p:pic>
    </p:spTree>
    <p:extLst>
      <p:ext uri="{BB962C8B-B14F-4D97-AF65-F5344CB8AC3E}">
        <p14:creationId xmlns:p14="http://schemas.microsoft.com/office/powerpoint/2010/main" val="3381247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a:xfrm>
            <a:off x="0" y="105456"/>
            <a:ext cx="9144000" cy="762000"/>
          </a:xfrm>
        </p:spPr>
        <p:txBody>
          <a:bodyPr>
            <a:normAutofit fontScale="90000"/>
          </a:bodyPr>
          <a:lstStyle/>
          <a:p>
            <a:pPr eaLnBrk="1" hangingPunct="1"/>
            <a:r>
              <a:rPr lang="en-US" dirty="0">
                <a:latin typeface="Didot"/>
                <a:cs typeface="Didot"/>
              </a:rPr>
              <a:t>Impending Crisis: The Election of 1860</a:t>
            </a:r>
          </a:p>
        </p:txBody>
      </p:sp>
      <p:sp>
        <p:nvSpPr>
          <p:cNvPr id="8201" name="Rectangle 9"/>
          <p:cNvSpPr>
            <a:spLocks noGrp="1" noChangeArrowheads="1"/>
          </p:cNvSpPr>
          <p:nvPr>
            <p:ph type="body" sz="half" idx="1"/>
          </p:nvPr>
        </p:nvSpPr>
        <p:spPr>
          <a:xfrm>
            <a:off x="304800" y="1324430"/>
            <a:ext cx="4140200" cy="5315856"/>
          </a:xfrm>
        </p:spPr>
        <p:txBody>
          <a:bodyPr/>
          <a:lstStyle/>
          <a:p>
            <a:pPr eaLnBrk="1" hangingPunct="1"/>
            <a:r>
              <a:rPr lang="en-US" sz="2600" dirty="0">
                <a:latin typeface="Didot"/>
                <a:cs typeface="Didot"/>
              </a:rPr>
              <a:t>Republicans nominate Abraham Lincoln</a:t>
            </a:r>
          </a:p>
          <a:p>
            <a:pPr eaLnBrk="1" hangingPunct="1"/>
            <a:r>
              <a:rPr lang="en-US" sz="2600" dirty="0">
                <a:latin typeface="Didot"/>
                <a:cs typeface="Didot"/>
              </a:rPr>
              <a:t>Democrats fracture over views of slavery</a:t>
            </a:r>
          </a:p>
          <a:p>
            <a:pPr eaLnBrk="1" hangingPunct="1"/>
            <a:r>
              <a:rPr lang="en-US" sz="2600" dirty="0">
                <a:latin typeface="Didot"/>
                <a:cs typeface="Didot"/>
              </a:rPr>
              <a:t>As a result, Lincoln wins, but…</a:t>
            </a:r>
          </a:p>
          <a:p>
            <a:pPr lvl="1"/>
            <a:r>
              <a:rPr lang="en-US" sz="2400" dirty="0">
                <a:latin typeface="Didot"/>
                <a:cs typeface="Didot"/>
              </a:rPr>
              <a:t>Has less than half of the popular vote</a:t>
            </a:r>
          </a:p>
          <a:p>
            <a:pPr lvl="1"/>
            <a:r>
              <a:rPr lang="en-US" sz="2400" dirty="0">
                <a:latin typeface="Didot"/>
                <a:cs typeface="Didot"/>
              </a:rPr>
              <a:t>Did not receive any Southern votes</a:t>
            </a:r>
          </a:p>
        </p:txBody>
      </p:sp>
      <p:pic>
        <p:nvPicPr>
          <p:cNvPr id="7172" name="Picture 1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1081314"/>
            <a:ext cx="4330700" cy="4422775"/>
          </a:xfrm>
        </p:spPr>
      </p:pic>
    </p:spTree>
    <p:extLst>
      <p:ext uri="{BB962C8B-B14F-4D97-AF65-F5344CB8AC3E}">
        <p14:creationId xmlns:p14="http://schemas.microsoft.com/office/powerpoint/2010/main" val="426296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additive="base">
                                        <p:cTn id="7" dur="500" fill="hold"/>
                                        <p:tgtEl>
                                          <p:spTgt spid="82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1">
                                            <p:txEl>
                                              <p:pRg st="1" end="1"/>
                                            </p:txEl>
                                          </p:spTgt>
                                        </p:tgtEl>
                                        <p:attrNameLst>
                                          <p:attrName>style.visibility</p:attrName>
                                        </p:attrNameLst>
                                      </p:cBhvr>
                                      <p:to>
                                        <p:strVal val="visible"/>
                                      </p:to>
                                    </p:set>
                                    <p:anim calcmode="lin" valueType="num">
                                      <p:cBhvr additive="base">
                                        <p:cTn id="13" dur="500" fill="hold"/>
                                        <p:tgtEl>
                                          <p:spTgt spid="82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1">
                                            <p:txEl>
                                              <p:pRg st="2" end="2"/>
                                            </p:txEl>
                                          </p:spTgt>
                                        </p:tgtEl>
                                        <p:attrNameLst>
                                          <p:attrName>style.visibility</p:attrName>
                                        </p:attrNameLst>
                                      </p:cBhvr>
                                      <p:to>
                                        <p:strVal val="visible"/>
                                      </p:to>
                                    </p:set>
                                    <p:anim calcmode="lin" valueType="num">
                                      <p:cBhvr additive="base">
                                        <p:cTn id="19" dur="500" fill="hold"/>
                                        <p:tgtEl>
                                          <p:spTgt spid="82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0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201">
                                            <p:txEl>
                                              <p:pRg st="3" end="3"/>
                                            </p:txEl>
                                          </p:spTgt>
                                        </p:tgtEl>
                                        <p:attrNameLst>
                                          <p:attrName>style.visibility</p:attrName>
                                        </p:attrNameLst>
                                      </p:cBhvr>
                                      <p:to>
                                        <p:strVal val="visible"/>
                                      </p:to>
                                    </p:set>
                                    <p:anim calcmode="lin" valueType="num">
                                      <p:cBhvr additive="base">
                                        <p:cTn id="23" dur="500" fill="hold"/>
                                        <p:tgtEl>
                                          <p:spTgt spid="820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20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01">
                                            <p:txEl>
                                              <p:pRg st="4" end="4"/>
                                            </p:txEl>
                                          </p:spTgt>
                                        </p:tgtEl>
                                        <p:attrNameLst>
                                          <p:attrName>style.visibility</p:attrName>
                                        </p:attrNameLst>
                                      </p:cBhvr>
                                      <p:to>
                                        <p:strVal val="visible"/>
                                      </p:to>
                                    </p:set>
                                    <p:anim calcmode="lin" valueType="num">
                                      <p:cBhvr additive="base">
                                        <p:cTn id="27" dur="500" fill="hold"/>
                                        <p:tgtEl>
                                          <p:spTgt spid="820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20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Didot"/>
                <a:cs typeface="Didot"/>
              </a:rPr>
              <a:t>South Prepares for Secession</a:t>
            </a:r>
          </a:p>
        </p:txBody>
      </p:sp>
      <p:sp>
        <p:nvSpPr>
          <p:cNvPr id="6" name="Content Placeholder 5"/>
          <p:cNvSpPr>
            <a:spLocks noGrp="1"/>
          </p:cNvSpPr>
          <p:nvPr>
            <p:ph idx="1"/>
          </p:nvPr>
        </p:nvSpPr>
        <p:spPr/>
        <p:txBody>
          <a:bodyPr/>
          <a:lstStyle/>
          <a:p>
            <a:r>
              <a:rPr lang="en-US" dirty="0">
                <a:latin typeface="Didot"/>
                <a:cs typeface="Didot"/>
              </a:rPr>
              <a:t>View Lincoln’s election as the beginning of Republican dominance in the federal government, and the start of the slow death of slavery and southern power</a:t>
            </a:r>
          </a:p>
          <a:p>
            <a:r>
              <a:rPr lang="en-US" dirty="0">
                <a:latin typeface="Didot"/>
                <a:cs typeface="Didot"/>
              </a:rPr>
              <a:t>Rather than accept permanent minority status, they advocated for their regions independence.</a:t>
            </a:r>
          </a:p>
        </p:txBody>
      </p:sp>
    </p:spTree>
    <p:extLst>
      <p:ext uri="{BB962C8B-B14F-4D97-AF65-F5344CB8AC3E}">
        <p14:creationId xmlns:p14="http://schemas.microsoft.com/office/powerpoint/2010/main" val="4253427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81"/>
            <a:ext cx="8229600" cy="1143000"/>
          </a:xfrm>
        </p:spPr>
        <p:txBody>
          <a:bodyPr>
            <a:normAutofit fontScale="90000"/>
          </a:bodyPr>
          <a:lstStyle/>
          <a:p>
            <a:r>
              <a:rPr lang="en-US" dirty="0">
                <a:latin typeface="Didot"/>
                <a:cs typeface="Didot"/>
              </a:rPr>
              <a:t>The Slavery Question (1776-1829)</a:t>
            </a:r>
          </a:p>
        </p:txBody>
      </p:sp>
      <p:sp>
        <p:nvSpPr>
          <p:cNvPr id="3" name="Content Placeholder 2"/>
          <p:cNvSpPr>
            <a:spLocks noGrp="1"/>
          </p:cNvSpPr>
          <p:nvPr>
            <p:ph idx="1"/>
          </p:nvPr>
        </p:nvSpPr>
        <p:spPr>
          <a:xfrm>
            <a:off x="185056" y="1181781"/>
            <a:ext cx="8668657" cy="5313362"/>
          </a:xfrm>
        </p:spPr>
        <p:txBody>
          <a:bodyPr>
            <a:normAutofit fontScale="77500" lnSpcReduction="20000"/>
          </a:bodyPr>
          <a:lstStyle/>
          <a:p>
            <a:r>
              <a:rPr lang="en-US" dirty="0">
                <a:latin typeface="Didot"/>
                <a:cs typeface="Didot"/>
              </a:rPr>
              <a:t>But this “live and let live” </a:t>
            </a:r>
          </a:p>
          <a:p>
            <a:pPr marL="0" indent="0">
              <a:buNone/>
            </a:pPr>
            <a:r>
              <a:rPr lang="en-US" dirty="0">
                <a:latin typeface="Didot"/>
                <a:cs typeface="Didot"/>
              </a:rPr>
              <a:t>   perspective, was far more </a:t>
            </a:r>
          </a:p>
          <a:p>
            <a:pPr marL="0" indent="0">
              <a:buNone/>
            </a:pPr>
            <a:r>
              <a:rPr lang="en-US" dirty="0">
                <a:latin typeface="Didot"/>
                <a:cs typeface="Didot"/>
              </a:rPr>
              <a:t>   ideal than real.</a:t>
            </a:r>
          </a:p>
          <a:p>
            <a:r>
              <a:rPr lang="en-US" dirty="0">
                <a:latin typeface="Didot"/>
                <a:cs typeface="Didot"/>
              </a:rPr>
              <a:t>Over-time the two regions </a:t>
            </a:r>
          </a:p>
          <a:p>
            <a:pPr marL="0" indent="0">
              <a:buNone/>
            </a:pPr>
            <a:r>
              <a:rPr lang="en-US" dirty="0">
                <a:latin typeface="Didot"/>
                <a:cs typeface="Didot"/>
              </a:rPr>
              <a:t>	began to look very different</a:t>
            </a:r>
          </a:p>
          <a:p>
            <a:pPr marL="0" indent="0">
              <a:buNone/>
            </a:pPr>
            <a:r>
              <a:rPr lang="en-US" dirty="0">
                <a:latin typeface="Didot"/>
                <a:cs typeface="Didot"/>
              </a:rPr>
              <a:t>	(see next slide) </a:t>
            </a:r>
          </a:p>
          <a:p>
            <a:pPr lvl="1"/>
            <a:r>
              <a:rPr lang="en-US" dirty="0">
                <a:latin typeface="Didot"/>
                <a:cs typeface="Didot"/>
              </a:rPr>
              <a:t>More intervention was needed to keep them together</a:t>
            </a:r>
          </a:p>
          <a:p>
            <a:r>
              <a:rPr lang="en-US" dirty="0">
                <a:latin typeface="Didot"/>
                <a:cs typeface="Didot"/>
              </a:rPr>
              <a:t>The fact that both regions were bound together by a national government, meant that the national government did have to weigh in on the slavery issue from time to time—even if they didn’t want to.  </a:t>
            </a:r>
          </a:p>
          <a:p>
            <a:r>
              <a:rPr lang="en-US" dirty="0">
                <a:latin typeface="Didot"/>
                <a:cs typeface="Didot"/>
              </a:rPr>
              <a:t>And, in order to maintain the tenuous union, made decisions that in the end enabled slavery</a:t>
            </a:r>
          </a:p>
          <a:p>
            <a:pPr lvl="1"/>
            <a:r>
              <a:rPr lang="en-US" dirty="0">
                <a:latin typeface="Didot"/>
                <a:cs typeface="Didot"/>
              </a:rPr>
              <a:t>Enabler?   Promoter?  Prohibitor?  </a:t>
            </a:r>
          </a:p>
          <a:p>
            <a:pPr lvl="2"/>
            <a:r>
              <a:rPr lang="en-US" dirty="0">
                <a:latin typeface="Didot"/>
                <a:cs typeface="Didot"/>
              </a:rPr>
              <a:t>Debate over the North’s intent with slavery…</a:t>
            </a:r>
          </a:p>
        </p:txBody>
      </p:sp>
      <p:pic>
        <p:nvPicPr>
          <p:cNvPr id="4" name="Picture 3"/>
          <p:cNvPicPr>
            <a:picLocks noChangeAspect="1"/>
          </p:cNvPicPr>
          <p:nvPr/>
        </p:nvPicPr>
        <p:blipFill>
          <a:blip r:embed="rId2"/>
          <a:stretch>
            <a:fillRect/>
          </a:stretch>
        </p:blipFill>
        <p:spPr>
          <a:xfrm>
            <a:off x="5442857" y="964067"/>
            <a:ext cx="3701143" cy="2002258"/>
          </a:xfrm>
          <a:prstGeom prst="rect">
            <a:avLst/>
          </a:prstGeom>
        </p:spPr>
      </p:pic>
    </p:spTree>
    <p:extLst>
      <p:ext uri="{BB962C8B-B14F-4D97-AF65-F5344CB8AC3E}">
        <p14:creationId xmlns:p14="http://schemas.microsoft.com/office/powerpoint/2010/main" val="290718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4648200" y="1447800"/>
            <a:ext cx="4114800" cy="4876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5126" name="Rectangle 6"/>
          <p:cNvSpPr>
            <a:spLocks noChangeArrowheads="1"/>
          </p:cNvSpPr>
          <p:nvPr/>
        </p:nvSpPr>
        <p:spPr bwMode="auto">
          <a:xfrm>
            <a:off x="381000" y="1447800"/>
            <a:ext cx="3962400" cy="48768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 name="Title 1"/>
          <p:cNvSpPr>
            <a:spLocks noGrp="1"/>
          </p:cNvSpPr>
          <p:nvPr>
            <p:ph type="title"/>
          </p:nvPr>
        </p:nvSpPr>
        <p:spPr/>
        <p:txBody>
          <a:bodyPr>
            <a:normAutofit/>
          </a:bodyPr>
          <a:lstStyle/>
          <a:p>
            <a:pPr eaLnBrk="1" hangingPunct="1"/>
            <a:r>
              <a:rPr lang="en-US" sz="3600" dirty="0">
                <a:latin typeface="Didot"/>
                <a:cs typeface="Didot"/>
              </a:rPr>
              <a:t>North and South: Sectionalism</a:t>
            </a:r>
          </a:p>
        </p:txBody>
      </p:sp>
      <p:sp>
        <p:nvSpPr>
          <p:cNvPr id="3" name="Content Placeholder 2"/>
          <p:cNvSpPr>
            <a:spLocks noGrp="1"/>
          </p:cNvSpPr>
          <p:nvPr>
            <p:ph sz="half" idx="1"/>
          </p:nvPr>
        </p:nvSpPr>
        <p:spPr/>
        <p:txBody>
          <a:bodyPr>
            <a:normAutofit lnSpcReduction="10000"/>
          </a:bodyPr>
          <a:lstStyle/>
          <a:p>
            <a:pPr eaLnBrk="1" hangingPunct="1">
              <a:lnSpc>
                <a:spcPct val="80000"/>
              </a:lnSpc>
              <a:buFont typeface="Arial" charset="0"/>
              <a:buNone/>
            </a:pPr>
            <a:r>
              <a:rPr lang="en-US" sz="2400" b="1" dirty="0">
                <a:latin typeface="Didot"/>
                <a:cs typeface="Didot"/>
              </a:rPr>
              <a:t>The North:</a:t>
            </a:r>
          </a:p>
          <a:p>
            <a:pPr eaLnBrk="1" hangingPunct="1">
              <a:buFontTx/>
              <a:buChar char="•"/>
            </a:pPr>
            <a:r>
              <a:rPr lang="en-US" sz="2400" dirty="0">
                <a:latin typeface="Didot"/>
                <a:cs typeface="Didot"/>
              </a:rPr>
              <a:t>Primarily industrial</a:t>
            </a:r>
          </a:p>
          <a:p>
            <a:pPr eaLnBrk="1" hangingPunct="1">
              <a:buFontTx/>
              <a:buChar char="•"/>
            </a:pPr>
            <a:r>
              <a:rPr lang="en-US" sz="2400" dirty="0">
                <a:latin typeface="Didot"/>
                <a:cs typeface="Didot"/>
              </a:rPr>
              <a:t>Mostly urban and small farms</a:t>
            </a:r>
          </a:p>
          <a:p>
            <a:pPr eaLnBrk="1" hangingPunct="1">
              <a:buFontTx/>
              <a:buChar char="•"/>
            </a:pPr>
            <a:r>
              <a:rPr lang="en-US" sz="2400" dirty="0">
                <a:latin typeface="Didot"/>
                <a:cs typeface="Didot"/>
              </a:rPr>
              <a:t>Supported tariffs and internal improvements</a:t>
            </a:r>
          </a:p>
          <a:p>
            <a:pPr eaLnBrk="1" hangingPunct="1">
              <a:buFontTx/>
              <a:buChar char="•"/>
            </a:pPr>
            <a:r>
              <a:rPr lang="en-US" sz="2400" dirty="0">
                <a:latin typeface="Didot"/>
                <a:cs typeface="Didot"/>
              </a:rPr>
              <a:t>For strong central government</a:t>
            </a:r>
          </a:p>
          <a:p>
            <a:pPr eaLnBrk="1" hangingPunct="1">
              <a:buFontTx/>
              <a:buChar char="•"/>
            </a:pPr>
            <a:r>
              <a:rPr lang="en-US" sz="2400" dirty="0">
                <a:latin typeface="Didot"/>
                <a:cs typeface="Didot"/>
              </a:rPr>
              <a:t>Relied on free labor</a:t>
            </a:r>
          </a:p>
          <a:p>
            <a:pPr eaLnBrk="1" hangingPunct="1">
              <a:buFontTx/>
              <a:buChar char="•"/>
            </a:pPr>
            <a:r>
              <a:rPr lang="en-US" sz="2400" dirty="0">
                <a:latin typeface="Didot"/>
                <a:cs typeface="Didot"/>
              </a:rPr>
              <a:t>Wanted to limit spread  of slavery in West</a:t>
            </a:r>
          </a:p>
        </p:txBody>
      </p:sp>
      <p:sp>
        <p:nvSpPr>
          <p:cNvPr id="4" name="Content Placeholder 3"/>
          <p:cNvSpPr>
            <a:spLocks noGrp="1"/>
          </p:cNvSpPr>
          <p:nvPr>
            <p:ph sz="half" idx="2"/>
          </p:nvPr>
        </p:nvSpPr>
        <p:spPr/>
        <p:txBody>
          <a:bodyPr>
            <a:normAutofit lnSpcReduction="10000"/>
          </a:bodyPr>
          <a:lstStyle/>
          <a:p>
            <a:pPr eaLnBrk="1" hangingPunct="1">
              <a:buFont typeface="Arial" charset="0"/>
              <a:buNone/>
            </a:pPr>
            <a:r>
              <a:rPr lang="en-US" sz="2400" b="1" dirty="0">
                <a:latin typeface="Didot"/>
                <a:cs typeface="Didot"/>
              </a:rPr>
              <a:t>The South:</a:t>
            </a:r>
          </a:p>
          <a:p>
            <a:pPr eaLnBrk="1" hangingPunct="1">
              <a:buFontTx/>
              <a:buChar char="•"/>
            </a:pPr>
            <a:r>
              <a:rPr lang="en-US" sz="2400" dirty="0">
                <a:latin typeface="Didot"/>
                <a:cs typeface="Didot"/>
              </a:rPr>
              <a:t>Primarily agricultural</a:t>
            </a:r>
          </a:p>
          <a:p>
            <a:pPr eaLnBrk="1" hangingPunct="1">
              <a:buFontTx/>
              <a:buChar char="•"/>
            </a:pPr>
            <a:r>
              <a:rPr lang="en-US" sz="2400" dirty="0">
                <a:latin typeface="Didot"/>
                <a:cs typeface="Didot"/>
              </a:rPr>
              <a:t>Mostly small farms and plantations </a:t>
            </a:r>
          </a:p>
          <a:p>
            <a:pPr eaLnBrk="1" hangingPunct="1">
              <a:buFontTx/>
              <a:buChar char="•"/>
            </a:pPr>
            <a:r>
              <a:rPr lang="en-US" sz="2400" dirty="0">
                <a:latin typeface="Didot"/>
                <a:cs typeface="Didot"/>
              </a:rPr>
              <a:t>Generally opposed tariffs and internal improvements</a:t>
            </a:r>
          </a:p>
          <a:p>
            <a:pPr eaLnBrk="1" hangingPunct="1">
              <a:buFontTx/>
              <a:buChar char="•"/>
            </a:pPr>
            <a:r>
              <a:rPr lang="en-US" sz="2400" dirty="0">
                <a:latin typeface="Didot"/>
                <a:cs typeface="Didot"/>
              </a:rPr>
              <a:t>For </a:t>
            </a:r>
            <a:r>
              <a:rPr lang="ja-JP" altLang="en-US" sz="2400" dirty="0">
                <a:latin typeface="Didot"/>
                <a:cs typeface="Didot"/>
              </a:rPr>
              <a:t>“</a:t>
            </a:r>
            <a:r>
              <a:rPr lang="en-US" sz="2400" dirty="0">
                <a:latin typeface="Didot"/>
                <a:cs typeface="Didot"/>
              </a:rPr>
              <a:t>states</a:t>
            </a:r>
            <a:r>
              <a:rPr lang="ja-JP" altLang="en-US" sz="2400" dirty="0">
                <a:latin typeface="Didot"/>
                <a:cs typeface="Didot"/>
              </a:rPr>
              <a:t>’</a:t>
            </a:r>
            <a:r>
              <a:rPr lang="en-US" sz="2400" dirty="0">
                <a:latin typeface="Didot"/>
                <a:cs typeface="Didot"/>
              </a:rPr>
              <a:t> rights</a:t>
            </a:r>
            <a:r>
              <a:rPr lang="ja-JP" altLang="en-US" sz="2400" dirty="0">
                <a:latin typeface="Didot"/>
                <a:cs typeface="Didot"/>
              </a:rPr>
              <a:t>”</a:t>
            </a:r>
            <a:endParaRPr lang="en-US" sz="2400" dirty="0">
              <a:latin typeface="Didot"/>
              <a:cs typeface="Didot"/>
            </a:endParaRPr>
          </a:p>
          <a:p>
            <a:pPr eaLnBrk="1" hangingPunct="1">
              <a:buFontTx/>
              <a:buChar char="•"/>
            </a:pPr>
            <a:r>
              <a:rPr lang="en-US" sz="2400" dirty="0">
                <a:latin typeface="Didot"/>
                <a:cs typeface="Didot"/>
              </a:rPr>
              <a:t>Relied on slavery due to smaller population</a:t>
            </a:r>
          </a:p>
          <a:p>
            <a:pPr eaLnBrk="1" hangingPunct="1">
              <a:buFontTx/>
              <a:buChar char="•"/>
            </a:pPr>
            <a:r>
              <a:rPr lang="en-US" sz="2400" dirty="0">
                <a:latin typeface="Didot"/>
                <a:cs typeface="Didot"/>
              </a:rPr>
              <a:t>Supported extending slavery in West</a:t>
            </a:r>
          </a:p>
        </p:txBody>
      </p:sp>
    </p:spTree>
    <p:extLst>
      <p:ext uri="{BB962C8B-B14F-4D97-AF65-F5344CB8AC3E}">
        <p14:creationId xmlns:p14="http://schemas.microsoft.com/office/powerpoint/2010/main" val="242555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Slavery Question (1776-1829)</a:t>
            </a:r>
          </a:p>
        </p:txBody>
      </p:sp>
      <p:sp>
        <p:nvSpPr>
          <p:cNvPr id="3" name="Content Placeholder 2"/>
          <p:cNvSpPr>
            <a:spLocks noGrp="1"/>
          </p:cNvSpPr>
          <p:nvPr>
            <p:ph idx="1"/>
          </p:nvPr>
        </p:nvSpPr>
        <p:spPr>
          <a:xfrm>
            <a:off x="457200" y="1417638"/>
            <a:ext cx="5852886" cy="5209947"/>
          </a:xfrm>
        </p:spPr>
        <p:txBody>
          <a:bodyPr>
            <a:normAutofit fontScale="92500" lnSpcReduction="20000"/>
          </a:bodyPr>
          <a:lstStyle/>
          <a:p>
            <a:r>
              <a:rPr lang="en-US" dirty="0">
                <a:latin typeface="Didot"/>
                <a:cs typeface="Didot"/>
              </a:rPr>
              <a:t>Federal Government as Enabler</a:t>
            </a:r>
          </a:p>
          <a:p>
            <a:pPr lvl="1"/>
            <a:r>
              <a:rPr lang="en-US" dirty="0">
                <a:latin typeface="Didot"/>
                <a:cs typeface="Didot"/>
              </a:rPr>
              <a:t>Enabling (psychology): Dysfunctional behavior that is intended to help resolve a specific problem but in fact may perpetuate or exacerbate the problem.  </a:t>
            </a:r>
          </a:p>
          <a:p>
            <a:r>
              <a:rPr lang="en-US" dirty="0">
                <a:latin typeface="Didot"/>
                <a:cs typeface="Didot"/>
              </a:rPr>
              <a:t>As a result of their desire to placate the south, the Federal Government engaged in a series of actions that permitted slavery.</a:t>
            </a:r>
          </a:p>
          <a:p>
            <a:pPr lvl="1"/>
            <a:endParaRPr lang="en-US" dirty="0"/>
          </a:p>
        </p:txBody>
      </p:sp>
      <p:pic>
        <p:nvPicPr>
          <p:cNvPr id="4" name="Picture 3"/>
          <p:cNvPicPr>
            <a:picLocks noChangeAspect="1"/>
          </p:cNvPicPr>
          <p:nvPr/>
        </p:nvPicPr>
        <p:blipFill>
          <a:blip r:embed="rId2"/>
          <a:stretch>
            <a:fillRect/>
          </a:stretch>
        </p:blipFill>
        <p:spPr>
          <a:xfrm>
            <a:off x="6310086" y="2316842"/>
            <a:ext cx="2692400" cy="3022600"/>
          </a:xfrm>
          <a:prstGeom prst="rect">
            <a:avLst/>
          </a:prstGeom>
        </p:spPr>
      </p:pic>
    </p:spTree>
    <p:extLst>
      <p:ext uri="{BB962C8B-B14F-4D97-AF65-F5344CB8AC3E}">
        <p14:creationId xmlns:p14="http://schemas.microsoft.com/office/powerpoint/2010/main" val="145363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 Slavery Question (1776-1829)</a:t>
            </a:r>
          </a:p>
        </p:txBody>
      </p:sp>
      <p:sp>
        <p:nvSpPr>
          <p:cNvPr id="3" name="Content Placeholder 2"/>
          <p:cNvSpPr>
            <a:spLocks noGrp="1"/>
          </p:cNvSpPr>
          <p:nvPr>
            <p:ph idx="1"/>
          </p:nvPr>
        </p:nvSpPr>
        <p:spPr>
          <a:xfrm>
            <a:off x="457200" y="1600200"/>
            <a:ext cx="8229600" cy="4997593"/>
          </a:xfrm>
        </p:spPr>
        <p:txBody>
          <a:bodyPr>
            <a:normAutofit fontScale="85000" lnSpcReduction="20000"/>
          </a:bodyPr>
          <a:lstStyle/>
          <a:p>
            <a:r>
              <a:rPr lang="en-US" b="1" i="1" u="sng" dirty="0">
                <a:latin typeface="Didot"/>
                <a:cs typeface="Didot"/>
              </a:rPr>
              <a:t>Federal Actions that Enabled Slavery</a:t>
            </a:r>
          </a:p>
          <a:p>
            <a:pPr lvl="1"/>
            <a:r>
              <a:rPr lang="en-US" b="1" u="sng" dirty="0">
                <a:latin typeface="Didot"/>
                <a:cs typeface="Didot"/>
              </a:rPr>
              <a:t>Constitution</a:t>
            </a:r>
          </a:p>
          <a:p>
            <a:pPr lvl="2"/>
            <a:r>
              <a:rPr lang="en-US" dirty="0">
                <a:latin typeface="Didot"/>
                <a:cs typeface="Didot"/>
              </a:rPr>
              <a:t>3/5</a:t>
            </a:r>
            <a:r>
              <a:rPr lang="en-US" baseline="30000" dirty="0">
                <a:latin typeface="Didot"/>
                <a:cs typeface="Didot"/>
              </a:rPr>
              <a:t>th</a:t>
            </a:r>
            <a:r>
              <a:rPr lang="en-US" dirty="0">
                <a:latin typeface="Didot"/>
                <a:cs typeface="Didot"/>
              </a:rPr>
              <a:t> Clause</a:t>
            </a:r>
          </a:p>
          <a:p>
            <a:pPr lvl="2"/>
            <a:r>
              <a:rPr lang="en-US" dirty="0">
                <a:latin typeface="Didot"/>
                <a:cs typeface="Didot"/>
              </a:rPr>
              <a:t>Abolishing the importation of slaves in 1808</a:t>
            </a:r>
          </a:p>
          <a:p>
            <a:pPr lvl="2"/>
            <a:r>
              <a:rPr lang="en-US" dirty="0">
                <a:latin typeface="Didot"/>
                <a:cs typeface="Didot"/>
              </a:rPr>
              <a:t>Fugitive Slave Clause</a:t>
            </a:r>
          </a:p>
          <a:p>
            <a:pPr lvl="2"/>
            <a:r>
              <a:rPr lang="en-US" dirty="0">
                <a:latin typeface="Didot"/>
                <a:cs typeface="Didot"/>
              </a:rPr>
              <a:t>Congressional Powers to suppress insurrection</a:t>
            </a:r>
          </a:p>
          <a:p>
            <a:pPr lvl="1"/>
            <a:r>
              <a:rPr lang="en-US" b="1" u="sng" dirty="0">
                <a:latin typeface="Didot"/>
                <a:cs typeface="Didot"/>
              </a:rPr>
              <a:t>Northwest Ordinance 1787</a:t>
            </a:r>
          </a:p>
          <a:p>
            <a:pPr lvl="2"/>
            <a:r>
              <a:rPr lang="en-US" dirty="0">
                <a:latin typeface="Didot"/>
                <a:cs typeface="Didot"/>
              </a:rPr>
              <a:t>Prohibit slavery in new territories northwest of the Ohio River, permit slavery in territories south of the river</a:t>
            </a:r>
          </a:p>
          <a:p>
            <a:pPr lvl="1"/>
            <a:r>
              <a:rPr lang="en-US" b="1" u="sng" dirty="0">
                <a:latin typeface="Didot"/>
                <a:cs typeface="Didot"/>
              </a:rPr>
              <a:t>Compromise of 1820</a:t>
            </a:r>
          </a:p>
          <a:p>
            <a:pPr lvl="2"/>
            <a:r>
              <a:rPr lang="en-US" dirty="0">
                <a:latin typeface="Didot"/>
                <a:cs typeface="Didot"/>
              </a:rPr>
              <a:t>Following Louisiana Purchase, Missouri admitted as a slave state and Maine admitted as a free state in order to preserve an equal balance of slave and free states</a:t>
            </a:r>
          </a:p>
          <a:p>
            <a:pPr lvl="2"/>
            <a:r>
              <a:rPr lang="en-US" dirty="0">
                <a:latin typeface="Didot"/>
                <a:cs typeface="Didot"/>
              </a:rPr>
              <a:t> Slavery allowed to move West, but sought a balance in the total number of slave/non-slave states</a:t>
            </a:r>
          </a:p>
          <a:p>
            <a:endParaRPr lang="en-US" dirty="0">
              <a:latin typeface="Didot"/>
              <a:cs typeface="Didot"/>
            </a:endParaRPr>
          </a:p>
        </p:txBody>
      </p:sp>
    </p:spTree>
    <p:extLst>
      <p:ext uri="{BB962C8B-B14F-4D97-AF65-F5344CB8AC3E}">
        <p14:creationId xmlns:p14="http://schemas.microsoft.com/office/powerpoint/2010/main" val="278367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86" y="0"/>
            <a:ext cx="9335686" cy="1143000"/>
          </a:xfrm>
        </p:spPr>
        <p:txBody>
          <a:bodyPr>
            <a:noAutofit/>
          </a:bodyPr>
          <a:lstStyle/>
          <a:p>
            <a:r>
              <a:rPr lang="en-US" sz="3200" dirty="0">
                <a:latin typeface="Didot"/>
                <a:cs typeface="Didot"/>
              </a:rPr>
              <a:t>The Slavery Question Takes Center Stage </a:t>
            </a:r>
            <a:br>
              <a:rPr lang="en-US" sz="3200" dirty="0">
                <a:latin typeface="Didot"/>
                <a:cs typeface="Didot"/>
              </a:rPr>
            </a:br>
            <a:r>
              <a:rPr lang="en-US" sz="3200" dirty="0">
                <a:latin typeface="Didot"/>
                <a:cs typeface="Didot"/>
              </a:rPr>
              <a:t>(1829-1861)</a:t>
            </a:r>
          </a:p>
        </p:txBody>
      </p:sp>
      <p:sp>
        <p:nvSpPr>
          <p:cNvPr id="3" name="Content Placeholder 2"/>
          <p:cNvSpPr>
            <a:spLocks noGrp="1"/>
          </p:cNvSpPr>
          <p:nvPr>
            <p:ph idx="1"/>
          </p:nvPr>
        </p:nvSpPr>
        <p:spPr>
          <a:xfrm>
            <a:off x="1" y="1289538"/>
            <a:ext cx="5823856" cy="5587999"/>
          </a:xfrm>
        </p:spPr>
        <p:txBody>
          <a:bodyPr>
            <a:normAutofit fontScale="70000" lnSpcReduction="20000"/>
          </a:bodyPr>
          <a:lstStyle/>
          <a:p>
            <a:r>
              <a:rPr lang="en-US" dirty="0">
                <a:latin typeface="Didot"/>
                <a:cs typeface="Didot"/>
              </a:rPr>
              <a:t>During Jackson’s presidency slavery issues start to come to the center (mechanisms that had quieted slavery no longer work).  </a:t>
            </a:r>
          </a:p>
          <a:p>
            <a:r>
              <a:rPr lang="en-US" dirty="0">
                <a:latin typeface="Didot"/>
                <a:cs typeface="Didot"/>
              </a:rPr>
              <a:t>The new center focus on slavery is a product of:</a:t>
            </a:r>
          </a:p>
          <a:p>
            <a:pPr lvl="1"/>
            <a:r>
              <a:rPr lang="en-US" u="sng" dirty="0">
                <a:latin typeface="Didot"/>
                <a:cs typeface="Didot"/>
              </a:rPr>
              <a:t>Jacksonian Democracy</a:t>
            </a:r>
          </a:p>
          <a:p>
            <a:pPr lvl="2"/>
            <a:r>
              <a:rPr lang="en-US" dirty="0">
                <a:latin typeface="Didot"/>
                <a:cs typeface="Didot"/>
              </a:rPr>
              <a:t>Expands notion of democracy/equality to the “common man”</a:t>
            </a:r>
          </a:p>
          <a:p>
            <a:pPr lvl="2"/>
            <a:r>
              <a:rPr lang="en-US" dirty="0">
                <a:latin typeface="Didot"/>
                <a:cs typeface="Didot"/>
              </a:rPr>
              <a:t>Northern Abolitionist: Can we expand the notion of democracy to blacks?  Women?  </a:t>
            </a:r>
          </a:p>
          <a:p>
            <a:pPr lvl="2"/>
            <a:r>
              <a:rPr lang="en-US" dirty="0">
                <a:latin typeface="Didot"/>
                <a:cs typeface="Didot"/>
              </a:rPr>
              <a:t>Southerners: Democracy is fine for whites, but if we expand it to women and non-whites we are upsetting the natural order of things. </a:t>
            </a:r>
          </a:p>
          <a:p>
            <a:pPr lvl="1"/>
            <a:r>
              <a:rPr lang="en-US" u="sng" dirty="0">
                <a:latin typeface="Didot"/>
                <a:cs typeface="Didot"/>
              </a:rPr>
              <a:t>Western Expansion</a:t>
            </a:r>
          </a:p>
          <a:p>
            <a:pPr lvl="2"/>
            <a:r>
              <a:rPr lang="en-US" dirty="0">
                <a:latin typeface="Didot"/>
                <a:cs typeface="Didot"/>
              </a:rPr>
              <a:t>Means slavery has the potential to expand out of the south.  Can’t just adopt live and let live…we are going to have to decide if slavery is going to be allowed to grow and expand.  </a:t>
            </a:r>
          </a:p>
          <a:p>
            <a:pPr lvl="1"/>
            <a:r>
              <a:rPr lang="en-US" dirty="0">
                <a:latin typeface="Didot"/>
                <a:cs typeface="Didot"/>
              </a:rPr>
              <a:t>Both of these radically reshape abolitionist and pro-slavery thought and practice…</a:t>
            </a: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3857" y="1408534"/>
            <a:ext cx="3187700" cy="2540000"/>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68800"/>
            <a:ext cx="3276600" cy="2489200"/>
          </a:xfrm>
          <a:prstGeom prst="rect">
            <a:avLst/>
          </a:prstGeom>
        </p:spPr>
      </p:pic>
    </p:spTree>
    <p:extLst>
      <p:ext uri="{BB962C8B-B14F-4D97-AF65-F5344CB8AC3E}">
        <p14:creationId xmlns:p14="http://schemas.microsoft.com/office/powerpoint/2010/main" val="202670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797"/>
            <a:ext cx="9144000" cy="1143000"/>
          </a:xfrm>
        </p:spPr>
        <p:txBody>
          <a:bodyPr>
            <a:normAutofit/>
          </a:bodyPr>
          <a:lstStyle/>
          <a:p>
            <a:r>
              <a:rPr lang="en-US" sz="2800" dirty="0">
                <a:latin typeface="Didot"/>
                <a:cs typeface="Didot"/>
              </a:rPr>
              <a:t>The Slavery Question Takes Center Stage (1829-1861)</a:t>
            </a:r>
          </a:p>
        </p:txBody>
      </p:sp>
      <p:graphicFrame>
        <p:nvGraphicFramePr>
          <p:cNvPr id="11" name="Diagram 10"/>
          <p:cNvGraphicFramePr/>
          <p:nvPr>
            <p:extLst>
              <p:ext uri="{D42A27DB-BD31-4B8C-83A1-F6EECF244321}">
                <p14:modId xmlns:p14="http://schemas.microsoft.com/office/powerpoint/2010/main" val="968940752"/>
              </p:ext>
            </p:extLst>
          </p:nvPr>
        </p:nvGraphicFramePr>
        <p:xfrm>
          <a:off x="1946" y="1123922"/>
          <a:ext cx="9142054" cy="561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10638548" y="3737460"/>
            <a:ext cx="184666" cy="369332"/>
          </a:xfrm>
          <a:prstGeom prst="rect">
            <a:avLst/>
          </a:prstGeom>
          <a:noFill/>
        </p:spPr>
        <p:txBody>
          <a:bodyPr wrap="none" rtlCol="0">
            <a:spAutoFit/>
          </a:bodyPr>
          <a:lstStyle/>
          <a:p>
            <a:endParaRPr lang="en-US" dirty="0"/>
          </a:p>
        </p:txBody>
      </p:sp>
      <p:sp>
        <p:nvSpPr>
          <p:cNvPr id="5" name="Plus 4"/>
          <p:cNvSpPr/>
          <p:nvPr/>
        </p:nvSpPr>
        <p:spPr>
          <a:xfrm>
            <a:off x="4192492" y="1176224"/>
            <a:ext cx="822960" cy="822960"/>
          </a:xfrm>
          <a:prstGeom prst="mathPlus">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Down Arrow 2"/>
          <p:cNvSpPr/>
          <p:nvPr/>
        </p:nvSpPr>
        <p:spPr>
          <a:xfrm rot="1884989">
            <a:off x="3950176" y="1805131"/>
            <a:ext cx="484632" cy="978408"/>
          </a:xfrm>
          <a:prstGeom prst="downArrow">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own Arrow 7"/>
          <p:cNvSpPr/>
          <p:nvPr/>
        </p:nvSpPr>
        <p:spPr>
          <a:xfrm rot="19710113">
            <a:off x="4773136" y="1805061"/>
            <a:ext cx="484632" cy="978408"/>
          </a:xfrm>
          <a:prstGeom prst="downArrow">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Explosion 1 8"/>
          <p:cNvSpPr/>
          <p:nvPr/>
        </p:nvSpPr>
        <p:spPr>
          <a:xfrm>
            <a:off x="2568732" y="4390572"/>
            <a:ext cx="4024783" cy="2485826"/>
          </a:xfrm>
          <a:prstGeom prst="irregularSeal1">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pPr algn="ctr"/>
            <a:r>
              <a:rPr lang="en-US" u="sng" dirty="0">
                <a:solidFill>
                  <a:srgbClr val="000000"/>
                </a:solidFill>
              </a:rPr>
              <a:t>Conflict 1854</a:t>
            </a:r>
          </a:p>
          <a:p>
            <a:pPr algn="ctr"/>
            <a:r>
              <a:rPr lang="en-US" dirty="0">
                <a:solidFill>
                  <a:srgbClr val="000000"/>
                </a:solidFill>
              </a:rPr>
              <a:t>Kansas-Nebraska Act</a:t>
            </a:r>
          </a:p>
          <a:p>
            <a:pPr algn="ctr"/>
            <a:r>
              <a:rPr lang="en-US" i="1" dirty="0">
                <a:solidFill>
                  <a:srgbClr val="000000"/>
                </a:solidFill>
              </a:rPr>
              <a:t>Dred Scott v. Sanford</a:t>
            </a:r>
          </a:p>
        </p:txBody>
      </p:sp>
      <p:sp>
        <p:nvSpPr>
          <p:cNvPr id="13" name="Down Arrow 12"/>
          <p:cNvSpPr/>
          <p:nvPr/>
        </p:nvSpPr>
        <p:spPr>
          <a:xfrm>
            <a:off x="2084100" y="4244682"/>
            <a:ext cx="484632" cy="884264"/>
          </a:xfrm>
          <a:prstGeom prst="downArrow">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wn Arrow 13"/>
          <p:cNvSpPr/>
          <p:nvPr/>
        </p:nvSpPr>
        <p:spPr>
          <a:xfrm>
            <a:off x="6593516" y="4244682"/>
            <a:ext cx="484632" cy="884264"/>
          </a:xfrm>
          <a:prstGeom prst="downArrow">
            <a:avLst>
              <a:gd name="adj1" fmla="val 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960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idot"/>
                <a:cs typeface="Didot"/>
              </a:rPr>
              <a:t>Jacksonian Democracy </a:t>
            </a:r>
          </a:p>
        </p:txBody>
      </p:sp>
      <p:sp>
        <p:nvSpPr>
          <p:cNvPr id="3" name="Content Placeholder 2"/>
          <p:cNvSpPr>
            <a:spLocks noGrp="1"/>
          </p:cNvSpPr>
          <p:nvPr>
            <p:ph idx="1"/>
          </p:nvPr>
        </p:nvSpPr>
        <p:spPr>
          <a:xfrm>
            <a:off x="457200" y="1600200"/>
            <a:ext cx="3933372" cy="5040086"/>
          </a:xfrm>
        </p:spPr>
        <p:txBody>
          <a:bodyPr>
            <a:normAutofit lnSpcReduction="10000"/>
          </a:bodyPr>
          <a:lstStyle/>
          <a:p>
            <a:r>
              <a:rPr lang="en-US" dirty="0">
                <a:latin typeface="Didot"/>
                <a:cs typeface="Didot"/>
              </a:rPr>
              <a:t>Greater incorporation of the common man into the electorate and the political system more broadly.</a:t>
            </a:r>
          </a:p>
          <a:p>
            <a:r>
              <a:rPr lang="en-US" dirty="0">
                <a:latin typeface="Didot"/>
                <a:cs typeface="Didot"/>
              </a:rPr>
              <a:t>Expansive definition of political equality</a:t>
            </a:r>
          </a:p>
          <a:p>
            <a:endParaRPr lang="en-US" dirty="0"/>
          </a:p>
        </p:txBody>
      </p:sp>
      <p:pic>
        <p:nvPicPr>
          <p:cNvPr id="4" name="Picture 3" descr="969528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572" y="1732643"/>
            <a:ext cx="4753428" cy="3565071"/>
          </a:xfrm>
          <a:prstGeom prst="rect">
            <a:avLst/>
          </a:prstGeom>
        </p:spPr>
      </p:pic>
    </p:spTree>
    <p:extLst>
      <p:ext uri="{BB962C8B-B14F-4D97-AF65-F5344CB8AC3E}">
        <p14:creationId xmlns:p14="http://schemas.microsoft.com/office/powerpoint/2010/main" val="653178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1393</TotalTime>
  <Words>1950</Words>
  <Application>Microsoft Macintosh PowerPoint</Application>
  <PresentationFormat>On-screen Show (4:3)</PresentationFormat>
  <Paragraphs>243</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Didot</vt:lpstr>
      <vt:lpstr>Times New Roman</vt:lpstr>
      <vt:lpstr>Wingdings</vt:lpstr>
      <vt:lpstr>Office Theme</vt:lpstr>
      <vt:lpstr>PowerPoint Presentation</vt:lpstr>
      <vt:lpstr>The Slavery Question (1776-1829)</vt:lpstr>
      <vt:lpstr>The Slavery Question (1776-1829)</vt:lpstr>
      <vt:lpstr>North and South: Sectionalism</vt:lpstr>
      <vt:lpstr>The Slavery Question (1776-1829)</vt:lpstr>
      <vt:lpstr>The Slavery Question (1776-1829)</vt:lpstr>
      <vt:lpstr>The Slavery Question Takes Center Stage  (1829-1861)</vt:lpstr>
      <vt:lpstr>The Slavery Question Takes Center Stage (1829-1861)</vt:lpstr>
      <vt:lpstr>Jacksonian Democracy </vt:lpstr>
      <vt:lpstr>Western Expansion</vt:lpstr>
      <vt:lpstr>The Missouri Compromise of 1820 quieted the slavery debate for a while</vt:lpstr>
      <vt:lpstr>Mexican-American War of 1848 brings the question up again…</vt:lpstr>
      <vt:lpstr>The Compromise of 1850 mitigates the dispute between North &amp; South</vt:lpstr>
      <vt:lpstr>“Compromises” Drive Conflict</vt:lpstr>
      <vt:lpstr>New Currents in Abolitionist Thought</vt:lpstr>
      <vt:lpstr>New Currents in Pro-Slavery Thought</vt:lpstr>
      <vt:lpstr>Abolitionist Strategy</vt:lpstr>
      <vt:lpstr>Pro-Slavery Strategy</vt:lpstr>
      <vt:lpstr>Two Actions Bring Abolitionists and Pro-Slavery Advocates into Direct Conflict</vt:lpstr>
      <vt:lpstr>The Kansas-Nebraska Act 1854</vt:lpstr>
      <vt:lpstr>Bleeding Kansas 1854</vt:lpstr>
      <vt:lpstr>Harper’s Ferry 1859</vt:lpstr>
      <vt:lpstr>Dred Scott v. Sanford 1854</vt:lpstr>
      <vt:lpstr>Impending Crisis: The Election of 1860</vt:lpstr>
      <vt:lpstr>South Prepares for Secession</vt:lpstr>
    </vt:vector>
  </TitlesOfParts>
  <Company>Wellesley Public Schools</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WPS</dc:creator>
  <cp:lastModifiedBy>Microsoft Office User</cp:lastModifiedBy>
  <cp:revision>67</cp:revision>
  <dcterms:created xsi:type="dcterms:W3CDTF">2014-09-14T00:51:27Z</dcterms:created>
  <dcterms:modified xsi:type="dcterms:W3CDTF">2018-09-17T14:30:01Z</dcterms:modified>
</cp:coreProperties>
</file>