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659" r:id="rId3"/>
    <p:sldId id="288" r:id="rId4"/>
    <p:sldId id="262" r:id="rId5"/>
    <p:sldId id="292" r:id="rId6"/>
    <p:sldId id="294" r:id="rId7"/>
    <p:sldId id="297" r:id="rId8"/>
    <p:sldId id="298" r:id="rId9"/>
    <p:sldId id="312" r:id="rId10"/>
    <p:sldId id="289" r:id="rId11"/>
    <p:sldId id="264" r:id="rId12"/>
    <p:sldId id="266" r:id="rId13"/>
    <p:sldId id="267" r:id="rId14"/>
    <p:sldId id="313" r:id="rId15"/>
    <p:sldId id="270" r:id="rId16"/>
    <p:sldId id="271" r:id="rId17"/>
    <p:sldId id="272" r:id="rId18"/>
    <p:sldId id="269" r:id="rId19"/>
    <p:sldId id="273" r:id="rId20"/>
    <p:sldId id="31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542"/>
  </p:normalViewPr>
  <p:slideViewPr>
    <p:cSldViewPr snapToGrid="0" snapToObjects="1">
      <p:cViewPr varScale="1">
        <p:scale>
          <a:sx n="87" d="100"/>
          <a:sy n="87" d="100"/>
        </p:scale>
        <p:origin x="133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6ABF85-D871-D341-9F00-1BF9B121953B}" type="doc">
      <dgm:prSet loTypeId="urn:microsoft.com/office/officeart/2005/8/layout/default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27B9CF-CDE5-A14F-99DA-0A655EEE4D2C}">
      <dgm:prSet/>
      <dgm:spPr/>
      <dgm:t>
        <a:bodyPr/>
        <a:lstStyle/>
        <a:p>
          <a:pPr rtl="0"/>
          <a:r>
            <a:rPr lang="en-US" u="sng" dirty="0">
              <a:latin typeface="Didot" charset="0"/>
              <a:ea typeface="Didot" charset="0"/>
              <a:cs typeface="Didot" charset="0"/>
            </a:rPr>
            <a:t>Firm</a:t>
          </a:r>
          <a:r>
            <a:rPr lang="en-US" u="sng" baseline="0" dirty="0">
              <a:latin typeface="Didot" charset="0"/>
              <a:ea typeface="Didot" charset="0"/>
              <a:cs typeface="Didot" charset="0"/>
            </a:rPr>
            <a:t> Linking of Freedom to Economic Liberty</a:t>
          </a:r>
          <a:endParaRPr lang="en-US" u="sng" dirty="0">
            <a:latin typeface="Didot" charset="0"/>
            <a:ea typeface="Didot" charset="0"/>
            <a:cs typeface="Didot" charset="0"/>
          </a:endParaRPr>
        </a:p>
        <a:p>
          <a:pPr rtl="0"/>
          <a:r>
            <a:rPr lang="en-US" dirty="0">
              <a:latin typeface="Didot" charset="0"/>
              <a:ea typeface="Didot" charset="0"/>
              <a:cs typeface="Didot" charset="0"/>
            </a:rPr>
            <a:t>Deepening connection between the definition of human freedom and laissez-faire economics</a:t>
          </a:r>
        </a:p>
      </dgm:t>
    </dgm:pt>
    <dgm:pt modelId="{FACDCBFC-91BD-0049-8098-3E2194588362}" type="parTrans" cxnId="{184579EF-5759-4441-9CAB-C744AFF0B423}">
      <dgm:prSet/>
      <dgm:spPr/>
      <dgm:t>
        <a:bodyPr/>
        <a:lstStyle/>
        <a:p>
          <a:endParaRPr lang="en-US"/>
        </a:p>
      </dgm:t>
    </dgm:pt>
    <dgm:pt modelId="{E36586C6-FE48-B049-8338-BB9BC45868CD}" type="sibTrans" cxnId="{184579EF-5759-4441-9CAB-C744AFF0B423}">
      <dgm:prSet/>
      <dgm:spPr/>
      <dgm:t>
        <a:bodyPr/>
        <a:lstStyle/>
        <a:p>
          <a:endParaRPr lang="en-US"/>
        </a:p>
      </dgm:t>
    </dgm:pt>
    <dgm:pt modelId="{6913149C-42AF-244B-B614-DC1ADD44EC0A}">
      <dgm:prSet/>
      <dgm:spPr/>
      <dgm:t>
        <a:bodyPr/>
        <a:lstStyle/>
        <a:p>
          <a:pPr rtl="0"/>
          <a:r>
            <a:rPr lang="en-US" u="sng" dirty="0">
              <a:latin typeface="Didot" charset="0"/>
              <a:ea typeface="Didot" charset="0"/>
              <a:cs typeface="Didot" charset="0"/>
            </a:rPr>
            <a:t>Change in American</a:t>
          </a:r>
          <a:r>
            <a:rPr lang="en-US" u="sng" baseline="0" dirty="0">
              <a:latin typeface="Didot" charset="0"/>
              <a:ea typeface="Didot" charset="0"/>
              <a:cs typeface="Didot" charset="0"/>
            </a:rPr>
            <a:t> Demographics via Immigration</a:t>
          </a:r>
          <a:endParaRPr lang="en-US" u="sng" dirty="0">
            <a:latin typeface="Didot" charset="0"/>
            <a:ea typeface="Didot" charset="0"/>
            <a:cs typeface="Didot" charset="0"/>
          </a:endParaRPr>
        </a:p>
        <a:p>
          <a:pPr rtl="0"/>
          <a:r>
            <a:rPr lang="en-US" dirty="0">
              <a:latin typeface="Didot" charset="0"/>
              <a:ea typeface="Didot" charset="0"/>
              <a:cs typeface="Didot" charset="0"/>
            </a:rPr>
            <a:t>Influx of immigrants (mainly Irish, Italian, and Russian Jews) which effects the composition of the electorate and political parties</a:t>
          </a:r>
        </a:p>
      </dgm:t>
    </dgm:pt>
    <dgm:pt modelId="{3B36663A-B93B-3647-9330-9434B3200831}" type="parTrans" cxnId="{90C3429F-2976-964E-848C-A7925080EA44}">
      <dgm:prSet/>
      <dgm:spPr/>
      <dgm:t>
        <a:bodyPr/>
        <a:lstStyle/>
        <a:p>
          <a:endParaRPr lang="en-US"/>
        </a:p>
      </dgm:t>
    </dgm:pt>
    <dgm:pt modelId="{B3014128-0D81-214D-B94F-7FD83636797D}" type="sibTrans" cxnId="{90C3429F-2976-964E-848C-A7925080EA44}">
      <dgm:prSet/>
      <dgm:spPr/>
      <dgm:t>
        <a:bodyPr/>
        <a:lstStyle/>
        <a:p>
          <a:endParaRPr lang="en-US"/>
        </a:p>
      </dgm:t>
    </dgm:pt>
    <dgm:pt modelId="{87716297-F060-8A4E-A54B-25021DEC375C}">
      <dgm:prSet/>
      <dgm:spPr/>
      <dgm:t>
        <a:bodyPr/>
        <a:lstStyle/>
        <a:p>
          <a:pPr rtl="0"/>
          <a:r>
            <a:rPr lang="en-US" u="sng" dirty="0">
              <a:latin typeface="Didot" charset="0"/>
              <a:ea typeface="Didot" charset="0"/>
              <a:cs typeface="Didot" charset="0"/>
            </a:rPr>
            <a:t>Rejection</a:t>
          </a:r>
          <a:r>
            <a:rPr lang="en-US" u="sng" baseline="0" dirty="0">
              <a:latin typeface="Didot" charset="0"/>
              <a:ea typeface="Didot" charset="0"/>
              <a:cs typeface="Didot" charset="0"/>
            </a:rPr>
            <a:t> of Strong Federal Power</a:t>
          </a:r>
          <a:endParaRPr lang="en-US" u="sng" dirty="0">
            <a:latin typeface="Didot" charset="0"/>
            <a:ea typeface="Didot" charset="0"/>
            <a:cs typeface="Didot" charset="0"/>
          </a:endParaRPr>
        </a:p>
        <a:p>
          <a:pPr rtl="0"/>
          <a:r>
            <a:rPr lang="en-US" dirty="0">
              <a:latin typeface="Didot" charset="0"/>
              <a:ea typeface="Didot" charset="0"/>
              <a:cs typeface="Didot" charset="0"/>
            </a:rPr>
            <a:t>Revitalized belief in limited executive power following the presidency of Andrew Johnson</a:t>
          </a:r>
        </a:p>
      </dgm:t>
    </dgm:pt>
    <dgm:pt modelId="{8409C9CF-052F-CA4D-9C0C-7229BB8D3835}" type="parTrans" cxnId="{1A5B8D44-D57B-4249-887B-BE4EE630A5CD}">
      <dgm:prSet/>
      <dgm:spPr/>
      <dgm:t>
        <a:bodyPr/>
        <a:lstStyle/>
        <a:p>
          <a:endParaRPr lang="en-US"/>
        </a:p>
      </dgm:t>
    </dgm:pt>
    <dgm:pt modelId="{83500A00-FB48-3840-BC07-E3462567E1B0}" type="sibTrans" cxnId="{1A5B8D44-D57B-4249-887B-BE4EE630A5CD}">
      <dgm:prSet/>
      <dgm:spPr/>
      <dgm:t>
        <a:bodyPr/>
        <a:lstStyle/>
        <a:p>
          <a:endParaRPr lang="en-US"/>
        </a:p>
      </dgm:t>
    </dgm:pt>
    <dgm:pt modelId="{D8B9E04B-DB56-0E4F-B591-72FEEC50D90D}" type="pres">
      <dgm:prSet presAssocID="{B36ABF85-D871-D341-9F00-1BF9B121953B}" presName="diagram" presStyleCnt="0">
        <dgm:presLayoutVars>
          <dgm:dir/>
          <dgm:resizeHandles val="exact"/>
        </dgm:presLayoutVars>
      </dgm:prSet>
      <dgm:spPr/>
    </dgm:pt>
    <dgm:pt modelId="{CD06CCBD-FBF7-534C-A90E-4156A91E07E2}" type="pres">
      <dgm:prSet presAssocID="{D927B9CF-CDE5-A14F-99DA-0A655EEE4D2C}" presName="node" presStyleLbl="node1" presStyleIdx="0" presStyleCnt="3">
        <dgm:presLayoutVars>
          <dgm:bulletEnabled val="1"/>
        </dgm:presLayoutVars>
      </dgm:prSet>
      <dgm:spPr/>
    </dgm:pt>
    <dgm:pt modelId="{CEA20DCE-21B2-0841-A150-ABCA1EE7AE73}" type="pres">
      <dgm:prSet presAssocID="{E36586C6-FE48-B049-8338-BB9BC45868CD}" presName="sibTrans" presStyleCnt="0"/>
      <dgm:spPr/>
    </dgm:pt>
    <dgm:pt modelId="{A52A5A9E-7338-3A49-B9AB-2B9BCB024B3A}" type="pres">
      <dgm:prSet presAssocID="{6913149C-42AF-244B-B614-DC1ADD44EC0A}" presName="node" presStyleLbl="node1" presStyleIdx="1" presStyleCnt="3">
        <dgm:presLayoutVars>
          <dgm:bulletEnabled val="1"/>
        </dgm:presLayoutVars>
      </dgm:prSet>
      <dgm:spPr/>
    </dgm:pt>
    <dgm:pt modelId="{07EBA355-5BC3-0549-A947-D6209496D211}" type="pres">
      <dgm:prSet presAssocID="{B3014128-0D81-214D-B94F-7FD83636797D}" presName="sibTrans" presStyleCnt="0"/>
      <dgm:spPr/>
    </dgm:pt>
    <dgm:pt modelId="{0261D03C-0AF3-8740-A675-F69F40DE3EDA}" type="pres">
      <dgm:prSet presAssocID="{87716297-F060-8A4E-A54B-25021DEC375C}" presName="node" presStyleLbl="node1" presStyleIdx="2" presStyleCnt="3">
        <dgm:presLayoutVars>
          <dgm:bulletEnabled val="1"/>
        </dgm:presLayoutVars>
      </dgm:prSet>
      <dgm:spPr/>
    </dgm:pt>
  </dgm:ptLst>
  <dgm:cxnLst>
    <dgm:cxn modelId="{22A3DA0F-5829-F64A-8B6E-12D4ED8B8E26}" type="presOf" srcId="{87716297-F060-8A4E-A54B-25021DEC375C}" destId="{0261D03C-0AF3-8740-A675-F69F40DE3EDA}" srcOrd="0" destOrd="0" presId="urn:microsoft.com/office/officeart/2005/8/layout/default"/>
    <dgm:cxn modelId="{1A5B8D44-D57B-4249-887B-BE4EE630A5CD}" srcId="{B36ABF85-D871-D341-9F00-1BF9B121953B}" destId="{87716297-F060-8A4E-A54B-25021DEC375C}" srcOrd="2" destOrd="0" parTransId="{8409C9CF-052F-CA4D-9C0C-7229BB8D3835}" sibTransId="{83500A00-FB48-3840-BC07-E3462567E1B0}"/>
    <dgm:cxn modelId="{90C3429F-2976-964E-848C-A7925080EA44}" srcId="{B36ABF85-D871-D341-9F00-1BF9B121953B}" destId="{6913149C-42AF-244B-B614-DC1ADD44EC0A}" srcOrd="1" destOrd="0" parTransId="{3B36663A-B93B-3647-9330-9434B3200831}" sibTransId="{B3014128-0D81-214D-B94F-7FD83636797D}"/>
    <dgm:cxn modelId="{1A582EB4-5571-534A-9FF2-D37D89CAC1AB}" type="presOf" srcId="{B36ABF85-D871-D341-9F00-1BF9B121953B}" destId="{D8B9E04B-DB56-0E4F-B591-72FEEC50D90D}" srcOrd="0" destOrd="0" presId="urn:microsoft.com/office/officeart/2005/8/layout/default"/>
    <dgm:cxn modelId="{3529FBBC-49D0-214D-B1E0-2574B4F107A2}" type="presOf" srcId="{D927B9CF-CDE5-A14F-99DA-0A655EEE4D2C}" destId="{CD06CCBD-FBF7-534C-A90E-4156A91E07E2}" srcOrd="0" destOrd="0" presId="urn:microsoft.com/office/officeart/2005/8/layout/default"/>
    <dgm:cxn modelId="{FF5E63E3-86F9-B945-BC0F-F4D5F2B09E07}" type="presOf" srcId="{6913149C-42AF-244B-B614-DC1ADD44EC0A}" destId="{A52A5A9E-7338-3A49-B9AB-2B9BCB024B3A}" srcOrd="0" destOrd="0" presId="urn:microsoft.com/office/officeart/2005/8/layout/default"/>
    <dgm:cxn modelId="{184579EF-5759-4441-9CAB-C744AFF0B423}" srcId="{B36ABF85-D871-D341-9F00-1BF9B121953B}" destId="{D927B9CF-CDE5-A14F-99DA-0A655EEE4D2C}" srcOrd="0" destOrd="0" parTransId="{FACDCBFC-91BD-0049-8098-3E2194588362}" sibTransId="{E36586C6-FE48-B049-8338-BB9BC45868CD}"/>
    <dgm:cxn modelId="{530DDDB5-1AD1-1742-98EA-C5CD58D48066}" type="presParOf" srcId="{D8B9E04B-DB56-0E4F-B591-72FEEC50D90D}" destId="{CD06CCBD-FBF7-534C-A90E-4156A91E07E2}" srcOrd="0" destOrd="0" presId="urn:microsoft.com/office/officeart/2005/8/layout/default"/>
    <dgm:cxn modelId="{4C23C7B8-4072-8E43-9BFD-F659457EB853}" type="presParOf" srcId="{D8B9E04B-DB56-0E4F-B591-72FEEC50D90D}" destId="{CEA20DCE-21B2-0841-A150-ABCA1EE7AE73}" srcOrd="1" destOrd="0" presId="urn:microsoft.com/office/officeart/2005/8/layout/default"/>
    <dgm:cxn modelId="{ADB6E95D-317D-C146-8852-8D0FD2067271}" type="presParOf" srcId="{D8B9E04B-DB56-0E4F-B591-72FEEC50D90D}" destId="{A52A5A9E-7338-3A49-B9AB-2B9BCB024B3A}" srcOrd="2" destOrd="0" presId="urn:microsoft.com/office/officeart/2005/8/layout/default"/>
    <dgm:cxn modelId="{C46C34DB-A00E-4C46-A26F-4FB552A435FD}" type="presParOf" srcId="{D8B9E04B-DB56-0E4F-B591-72FEEC50D90D}" destId="{07EBA355-5BC3-0549-A947-D6209496D211}" srcOrd="3" destOrd="0" presId="urn:microsoft.com/office/officeart/2005/8/layout/default"/>
    <dgm:cxn modelId="{F93B9A96-6352-3249-99DD-756C07D91064}" type="presParOf" srcId="{D8B9E04B-DB56-0E4F-B591-72FEEC50D90D}" destId="{0261D03C-0AF3-8740-A675-F69F40DE3ED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CCBD-FBF7-534C-A90E-4156A91E07E2}">
      <dsp:nvSpPr>
        <dsp:cNvPr id="0" name=""/>
        <dsp:cNvSpPr/>
      </dsp:nvSpPr>
      <dsp:spPr>
        <a:xfrm>
          <a:off x="667650" y="877"/>
          <a:ext cx="3282999" cy="1969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>
              <a:latin typeface="Didot" charset="0"/>
              <a:ea typeface="Didot" charset="0"/>
              <a:cs typeface="Didot" charset="0"/>
            </a:rPr>
            <a:t>Firm</a:t>
          </a:r>
          <a:r>
            <a:rPr lang="en-US" sz="1700" u="sng" kern="1200" baseline="0" dirty="0">
              <a:latin typeface="Didot" charset="0"/>
              <a:ea typeface="Didot" charset="0"/>
              <a:cs typeface="Didot" charset="0"/>
            </a:rPr>
            <a:t> Linking of Freedom to Economic Liberty</a:t>
          </a:r>
          <a:endParaRPr lang="en-US" sz="1700" u="sng" kern="1200" dirty="0">
            <a:latin typeface="Didot" charset="0"/>
            <a:ea typeface="Didot" charset="0"/>
            <a:cs typeface="Didot" charset="0"/>
          </a:endParaRP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Didot" charset="0"/>
              <a:ea typeface="Didot" charset="0"/>
              <a:cs typeface="Didot" charset="0"/>
            </a:rPr>
            <a:t>Deepening connection between the definition of human freedom and laissez-faire economics</a:t>
          </a:r>
        </a:p>
      </dsp:txBody>
      <dsp:txXfrm>
        <a:off x="667650" y="877"/>
        <a:ext cx="3282999" cy="1969799"/>
      </dsp:txXfrm>
    </dsp:sp>
    <dsp:sp modelId="{A52A5A9E-7338-3A49-B9AB-2B9BCB024B3A}">
      <dsp:nvSpPr>
        <dsp:cNvPr id="0" name=""/>
        <dsp:cNvSpPr/>
      </dsp:nvSpPr>
      <dsp:spPr>
        <a:xfrm>
          <a:off x="4278949" y="877"/>
          <a:ext cx="3282999" cy="1969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>
              <a:latin typeface="Didot" charset="0"/>
              <a:ea typeface="Didot" charset="0"/>
              <a:cs typeface="Didot" charset="0"/>
            </a:rPr>
            <a:t>Change in American</a:t>
          </a:r>
          <a:r>
            <a:rPr lang="en-US" sz="1700" u="sng" kern="1200" baseline="0" dirty="0">
              <a:latin typeface="Didot" charset="0"/>
              <a:ea typeface="Didot" charset="0"/>
              <a:cs typeface="Didot" charset="0"/>
            </a:rPr>
            <a:t> Demographics via Immigration</a:t>
          </a:r>
          <a:endParaRPr lang="en-US" sz="1700" u="sng" kern="1200" dirty="0">
            <a:latin typeface="Didot" charset="0"/>
            <a:ea typeface="Didot" charset="0"/>
            <a:cs typeface="Didot" charset="0"/>
          </a:endParaRP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Didot" charset="0"/>
              <a:ea typeface="Didot" charset="0"/>
              <a:cs typeface="Didot" charset="0"/>
            </a:rPr>
            <a:t>Influx of immigrants (mainly Irish, Italian, and Russian Jews) which effects the composition of the electorate and political parties</a:t>
          </a:r>
        </a:p>
      </dsp:txBody>
      <dsp:txXfrm>
        <a:off x="4278949" y="877"/>
        <a:ext cx="3282999" cy="1969799"/>
      </dsp:txXfrm>
    </dsp:sp>
    <dsp:sp modelId="{0261D03C-0AF3-8740-A675-F69F40DE3EDA}">
      <dsp:nvSpPr>
        <dsp:cNvPr id="0" name=""/>
        <dsp:cNvSpPr/>
      </dsp:nvSpPr>
      <dsp:spPr>
        <a:xfrm>
          <a:off x="2473300" y="2298976"/>
          <a:ext cx="3282999" cy="1969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>
              <a:latin typeface="Didot" charset="0"/>
              <a:ea typeface="Didot" charset="0"/>
              <a:cs typeface="Didot" charset="0"/>
            </a:rPr>
            <a:t>Rejection</a:t>
          </a:r>
          <a:r>
            <a:rPr lang="en-US" sz="1700" u="sng" kern="1200" baseline="0" dirty="0">
              <a:latin typeface="Didot" charset="0"/>
              <a:ea typeface="Didot" charset="0"/>
              <a:cs typeface="Didot" charset="0"/>
            </a:rPr>
            <a:t> of Strong Federal Power</a:t>
          </a:r>
          <a:endParaRPr lang="en-US" sz="1700" u="sng" kern="1200" dirty="0">
            <a:latin typeface="Didot" charset="0"/>
            <a:ea typeface="Didot" charset="0"/>
            <a:cs typeface="Didot" charset="0"/>
          </a:endParaRP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Didot" charset="0"/>
              <a:ea typeface="Didot" charset="0"/>
              <a:cs typeface="Didot" charset="0"/>
            </a:rPr>
            <a:t>Revitalized belief in limited executive power following the presidency of Andrew Johnson</a:t>
          </a:r>
        </a:p>
      </dsp:txBody>
      <dsp:txXfrm>
        <a:off x="2473300" y="2298976"/>
        <a:ext cx="3282999" cy="1969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1EA40-4258-7C4E-B34F-2BB35AEC706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B2E00-5AB4-A443-8621-8E2CD2583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B4CFF84-057C-1E4F-B90D-366E0E9775C1}" type="slidenum">
              <a:rPr lang="en-US" altLang="en-US">
                <a:latin typeface="Tahoma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70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2954952-5052-DA44-8AAA-B5067D498C36}" type="slidenum">
              <a:rPr lang="en-US" altLang="en-US">
                <a:latin typeface="Didot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8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6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A8F41E-41A0-4B4C-806D-CB32CBB62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94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5" y="3925888"/>
            <a:ext cx="4194175" cy="2173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194175" cy="2173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DCD57A-7522-9044-8C4F-7B526D43E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10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8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3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8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3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5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4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6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6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5BED2-683C-224A-9570-6620C854FBA1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EF36F-727E-B443-A092-DE0560E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5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images.jpg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098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le 1"/>
          <p:cNvSpPr>
            <a:spLocks/>
          </p:cNvSpPr>
          <p:nvPr/>
        </p:nvSpPr>
        <p:spPr bwMode="auto">
          <a:xfrm>
            <a:off x="4568" y="2286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000" i="1" dirty="0">
                <a:latin typeface="Didot" charset="0"/>
                <a:cs typeface="Didot" charset="0"/>
              </a:rPr>
              <a:t>L13: The Gilded Age: The Corruption of Democracy</a:t>
            </a:r>
          </a:p>
          <a:p>
            <a:pPr algn="ctr"/>
            <a:r>
              <a:rPr lang="en-US" sz="3000" i="1" dirty="0">
                <a:latin typeface="Didot" charset="0"/>
                <a:cs typeface="Didot" charset="0"/>
              </a:rPr>
              <a:t>1870s-Early 1900s</a:t>
            </a:r>
          </a:p>
          <a:p>
            <a:pPr algn="ctr"/>
            <a:r>
              <a:rPr lang="en-US" sz="2600" u="sng" dirty="0">
                <a:latin typeface="Didot" charset="0"/>
                <a:cs typeface="Didot" charset="0"/>
              </a:rPr>
              <a:t>Striving for Balance Between Democracy and Authority</a:t>
            </a:r>
            <a:endParaRPr lang="en-US" sz="2600" dirty="0">
              <a:latin typeface="Didot" charset="0"/>
              <a:cs typeface="Didot" charset="0"/>
            </a:endParaRPr>
          </a:p>
          <a:p>
            <a:pPr algn="ctr"/>
            <a:endParaRPr lang="en-US" sz="3600" i="1" u="sng" dirty="0">
              <a:latin typeface="Didot" charset="0"/>
              <a:cs typeface="Didot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4800" y="1600200"/>
            <a:ext cx="5106649" cy="500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defRPr/>
            </a:pPr>
            <a:r>
              <a:rPr lang="en-US" sz="2300" b="1" u="sng" dirty="0">
                <a:latin typeface="Didot"/>
                <a:cs typeface="Didot"/>
              </a:rPr>
              <a:t>Agenda</a:t>
            </a:r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300" b="1" u="sng" dirty="0">
                <a:latin typeface="Didot"/>
                <a:cs typeface="Didot"/>
              </a:rPr>
              <a:t>Objective</a:t>
            </a:r>
            <a:r>
              <a:rPr lang="en-US" sz="2300" b="1" dirty="0">
                <a:latin typeface="Didot"/>
                <a:cs typeface="Didot"/>
              </a:rPr>
              <a:t>:</a:t>
            </a:r>
          </a:p>
          <a:p>
            <a:r>
              <a:rPr lang="en-US" sz="2300" b="1" dirty="0">
                <a:latin typeface="Didot"/>
                <a:cs typeface="Didot"/>
              </a:rPr>
              <a:t>To understand..</a:t>
            </a:r>
          </a:p>
          <a:p>
            <a:pPr marL="514350" indent="-514350">
              <a:buAutoNum type="arabicPeriod"/>
            </a:pPr>
            <a:r>
              <a:rPr lang="en-US" sz="2300" b="1" dirty="0">
                <a:latin typeface="Didot"/>
                <a:cs typeface="Didot"/>
              </a:rPr>
              <a:t>The nature of freedom and democracy in the Gilded Age</a:t>
            </a:r>
          </a:p>
          <a:p>
            <a:pPr marL="514350" indent="-514350">
              <a:buAutoNum type="arabicPeriod"/>
            </a:pPr>
            <a:r>
              <a:rPr lang="en-US" sz="2300" b="1" dirty="0">
                <a:latin typeface="Didot"/>
                <a:cs typeface="Didot"/>
              </a:rPr>
              <a:t>The way in which democracy was corrupted during the Gilded Age</a:t>
            </a:r>
          </a:p>
          <a:p>
            <a:pPr marL="609600" indent="-609600" eaLnBrk="1" hangingPunct="1">
              <a:spcBef>
                <a:spcPct val="20000"/>
              </a:spcBef>
              <a:defRPr/>
            </a:pPr>
            <a:endParaRPr lang="en-US" sz="2300" b="1" u="sng" dirty="0">
              <a:latin typeface="Didot"/>
              <a:cs typeface="Didot"/>
            </a:endParaRPr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300" b="1" u="sng" dirty="0">
                <a:latin typeface="Didot"/>
                <a:cs typeface="Didot"/>
              </a:rPr>
              <a:t>Schedule</a:t>
            </a:r>
            <a:r>
              <a:rPr lang="en-US" sz="2300" b="1" dirty="0">
                <a:latin typeface="Didot"/>
                <a:cs typeface="Didot"/>
              </a:rPr>
              <a:t>: </a:t>
            </a:r>
          </a:p>
          <a:p>
            <a:pPr marL="609600" indent="-60960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2300" b="1" dirty="0">
                <a:latin typeface="Didot"/>
                <a:cs typeface="Didot"/>
              </a:rPr>
              <a:t>Lecture &amp; Discussion</a:t>
            </a:r>
            <a:endParaRPr lang="en-US" sz="2300" b="1" u="sng" dirty="0"/>
          </a:p>
        </p:txBody>
      </p:sp>
      <p:sp>
        <p:nvSpPr>
          <p:cNvPr id="17412" name="Rectangle 12"/>
          <p:cNvSpPr txBox="1">
            <a:spLocks noChangeArrowheads="1"/>
          </p:cNvSpPr>
          <p:nvPr/>
        </p:nvSpPr>
        <p:spPr bwMode="auto">
          <a:xfrm>
            <a:off x="5800074" y="1600199"/>
            <a:ext cx="2955301" cy="500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u="sng" dirty="0">
                <a:latin typeface="Didot" charset="0"/>
              </a:rPr>
              <a:t>Homework</a:t>
            </a: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endParaRPr lang="en-US" b="1" u="sng" dirty="0">
              <a:latin typeface="Didot" charset="0"/>
            </a:endParaRPr>
          </a:p>
          <a:p>
            <a:pPr marL="57150" indent="-5715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dirty="0">
                <a:latin typeface="Didot" charset="0"/>
              </a:rPr>
              <a:t>Read </a:t>
            </a:r>
            <a:r>
              <a:rPr lang="en-US" b="1" dirty="0" err="1">
                <a:latin typeface="Didot" charset="0"/>
              </a:rPr>
              <a:t>Foner</a:t>
            </a:r>
            <a:r>
              <a:rPr lang="en-US" b="1" dirty="0">
                <a:latin typeface="Didot" charset="0"/>
              </a:rPr>
              <a:t> chapter “Progressive Freedom” for L13</a:t>
            </a: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endParaRPr lang="en-US" b="1" dirty="0">
              <a:latin typeface="Didot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dirty="0">
                <a:latin typeface="Didot" charset="0"/>
              </a:rPr>
              <a:t>Yellow = Mon 10/15</a:t>
            </a: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dirty="0">
                <a:latin typeface="Didot" charset="0"/>
              </a:rPr>
              <a:t>Tan = Mon 10/15</a:t>
            </a: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dirty="0">
                <a:latin typeface="Didot" charset="0"/>
              </a:rPr>
              <a:t>Purple = Tues 10/16</a:t>
            </a:r>
          </a:p>
        </p:txBody>
      </p:sp>
    </p:spTree>
    <p:extLst>
      <p:ext uri="{BB962C8B-B14F-4D97-AF65-F5344CB8AC3E}">
        <p14:creationId xmlns:p14="http://schemas.microsoft.com/office/powerpoint/2010/main" val="55088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Didot" charset="0"/>
                <a:ea typeface="Didot" charset="0"/>
                <a:cs typeface="Didot" charset="0"/>
              </a:rPr>
              <a:t>Immigrants change the American electorate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8402108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The Gilded Age saw a tremendous increase in the number of immigrants coming to America, overwhelmingly these immigrants were Irish, and then Italian</a:t>
            </a:r>
          </a:p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Influx of immigrants during this time, changes: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American social life:</a:t>
            </a:r>
          </a:p>
          <a:p>
            <a:pPr lvl="2"/>
            <a:r>
              <a:rPr lang="en-US" dirty="0">
                <a:latin typeface="Didot" charset="0"/>
                <a:ea typeface="Didot" charset="0"/>
                <a:cs typeface="Didot" charset="0"/>
              </a:rPr>
              <a:t>Cities overcrowded, new cultures and religions, new languages, new exploitable workforce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American electorate:</a:t>
            </a:r>
          </a:p>
          <a:p>
            <a:pPr lvl="2"/>
            <a:r>
              <a:rPr lang="en-US" dirty="0">
                <a:latin typeface="Didot" charset="0"/>
                <a:ea typeface="Didot" charset="0"/>
                <a:cs typeface="Didot" charset="0"/>
              </a:rPr>
              <a:t>Parties become increasingly                                          competitive to win the vote of these                                      new immigrants</a:t>
            </a:r>
          </a:p>
          <a:p>
            <a:pPr lvl="2"/>
            <a:r>
              <a:rPr lang="en-US" dirty="0">
                <a:latin typeface="Didot" charset="0"/>
                <a:ea typeface="Didot" charset="0"/>
                <a:cs typeface="Didot" charset="0"/>
              </a:rPr>
              <a:t>Democrats are more successful in this                                   process, and achieve a new base of support from Irish and Italian immigrants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43400"/>
            <a:ext cx="3048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5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905000" y="1447800"/>
            <a:ext cx="1981200" cy="9144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>
                <a:latin typeface="Didot"/>
                <a:cs typeface="Didot"/>
              </a:rPr>
              <a:t>Democratic</a:t>
            </a:r>
            <a:br>
              <a:rPr lang="en-US" sz="2400" b="1" dirty="0">
                <a:latin typeface="Didot"/>
                <a:cs typeface="Didot"/>
              </a:rPr>
            </a:br>
            <a:r>
              <a:rPr lang="en-US" sz="2400" b="1" dirty="0">
                <a:latin typeface="Didot"/>
                <a:cs typeface="Didot"/>
              </a:rPr>
              <a:t>Bloc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6096000" y="1447800"/>
            <a:ext cx="1981200" cy="914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prstShdw prst="shdw17" dist="17961" dir="2700000">
              <a:schemeClr val="accent2">
                <a:gamma/>
                <a:shade val="60000"/>
                <a:invGamma/>
                <a:alpha val="74998"/>
              </a:schemeClr>
            </a:prst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Didot"/>
                <a:ea typeface="ＭＳ Ｐゴシック" charset="0"/>
                <a:cs typeface="Didot"/>
              </a:rPr>
              <a:t>Republican</a:t>
            </a:r>
            <a:br>
              <a:rPr lang="en-US" sz="2400" b="1" dirty="0">
                <a:solidFill>
                  <a:schemeClr val="bg1"/>
                </a:solidFill>
                <a:latin typeface="Didot"/>
                <a:ea typeface="ＭＳ Ｐゴシック" charset="0"/>
                <a:cs typeface="Didot"/>
              </a:rPr>
            </a:br>
            <a:r>
              <a:rPr lang="en-US" sz="2400" b="1" dirty="0">
                <a:solidFill>
                  <a:schemeClr val="bg1"/>
                </a:solidFill>
                <a:latin typeface="Didot"/>
                <a:ea typeface="ＭＳ Ｐゴシック" charset="0"/>
                <a:cs typeface="Didot"/>
              </a:rPr>
              <a:t>Bloc</a:t>
            </a:r>
          </a:p>
        </p:txBody>
      </p:sp>
      <p:sp>
        <p:nvSpPr>
          <p:cNvPr id="23555" name="Line 6"/>
          <p:cNvSpPr>
            <a:spLocks noChangeShapeType="1"/>
          </p:cNvSpPr>
          <p:nvPr/>
        </p:nvSpPr>
        <p:spPr bwMode="auto">
          <a:xfrm>
            <a:off x="2895600" y="23622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Line 7"/>
          <p:cNvSpPr>
            <a:spLocks noChangeShapeType="1"/>
          </p:cNvSpPr>
          <p:nvPr/>
        </p:nvSpPr>
        <p:spPr bwMode="auto">
          <a:xfrm>
            <a:off x="7086600" y="23622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1080655" y="2819400"/>
            <a:ext cx="3186545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 typeface="Wingdings" charset="2"/>
              <a:buChar char="«"/>
            </a:pPr>
            <a:r>
              <a:rPr lang="en-US" altLang="en-US" sz="2000" b="1" dirty="0">
                <a:latin typeface="Didot" charset="0"/>
              </a:rPr>
              <a:t>White southerners</a:t>
            </a:r>
            <a:br>
              <a:rPr lang="en-US" altLang="en-US" sz="2000" b="1" dirty="0">
                <a:latin typeface="Didot" charset="0"/>
              </a:rPr>
            </a:br>
            <a:r>
              <a:rPr lang="en-US" altLang="en-US" sz="2000" b="1" dirty="0">
                <a:latin typeface="Didot" charset="0"/>
              </a:rPr>
              <a:t>(preservation of</a:t>
            </a:r>
            <a:br>
              <a:rPr lang="en-US" altLang="en-US" sz="2000" b="1" dirty="0">
                <a:latin typeface="Didot" charset="0"/>
              </a:rPr>
            </a:br>
            <a:r>
              <a:rPr lang="en-US" altLang="en-US" sz="2000" b="1" dirty="0">
                <a:latin typeface="Didot" charset="0"/>
              </a:rPr>
              <a:t>white supremacy)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Font typeface="Wingdings" charset="2"/>
              <a:buChar char="«"/>
            </a:pPr>
            <a:r>
              <a:rPr lang="en-US" altLang="en-US" sz="2000" b="1" dirty="0">
                <a:latin typeface="Didot" charset="0"/>
              </a:rPr>
              <a:t>Catholics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Font typeface="Wingdings" charset="2"/>
              <a:buChar char="«"/>
            </a:pPr>
            <a:r>
              <a:rPr lang="en-US" altLang="en-US" sz="2000" b="1" dirty="0">
                <a:latin typeface="Didot" charset="0"/>
              </a:rPr>
              <a:t>Recent immigrants</a:t>
            </a:r>
            <a:br>
              <a:rPr lang="en-US" altLang="en-US" sz="2000" b="1" dirty="0">
                <a:latin typeface="Didot" charset="0"/>
              </a:rPr>
            </a:br>
            <a:r>
              <a:rPr lang="en-US" altLang="en-US" sz="2000" b="1" dirty="0">
                <a:latin typeface="Didot" charset="0"/>
              </a:rPr>
              <a:t>(esp. Irish—in part saw the possibility of using white supremacy to their advantage)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Font typeface="Wingdings" charset="2"/>
              <a:buChar char="«"/>
            </a:pPr>
            <a:r>
              <a:rPr lang="en-US" altLang="en-US" sz="2000" b="1" dirty="0">
                <a:latin typeface="Didot" charset="0"/>
              </a:rPr>
              <a:t>Farmers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5375564" y="2819400"/>
            <a:ext cx="346363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charset="2"/>
              <a:buChar char="«"/>
            </a:pPr>
            <a:r>
              <a:rPr lang="en-US" altLang="en-US" sz="2000" b="1" dirty="0">
                <a:latin typeface="Didot" charset="0"/>
              </a:rPr>
              <a:t>Northern upper-class whites</a:t>
            </a:r>
            <a:br>
              <a:rPr lang="en-US" altLang="en-US" sz="2000" b="1" dirty="0">
                <a:latin typeface="Didot" charset="0"/>
              </a:rPr>
            </a:br>
            <a:r>
              <a:rPr lang="en-US" altLang="en-US" sz="2000" b="1" dirty="0">
                <a:latin typeface="Didot" charset="0"/>
              </a:rPr>
              <a:t>(pro-business)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charset="2"/>
              <a:buChar char="«"/>
            </a:pPr>
            <a:r>
              <a:rPr lang="en-US" altLang="en-US" sz="2000" b="1" dirty="0">
                <a:latin typeface="Didot" charset="0"/>
              </a:rPr>
              <a:t>African Americans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charset="2"/>
              <a:buChar char="«"/>
            </a:pPr>
            <a:r>
              <a:rPr lang="en-US" altLang="en-US" sz="2000" b="1" dirty="0">
                <a:latin typeface="Didot" charset="0"/>
              </a:rPr>
              <a:t>Northern </a:t>
            </a:r>
            <a:br>
              <a:rPr lang="en-US" altLang="en-US" sz="2000" b="1" dirty="0">
                <a:latin typeface="Didot" charset="0"/>
              </a:rPr>
            </a:br>
            <a:r>
              <a:rPr lang="en-US" altLang="en-US" sz="2000" b="1" dirty="0">
                <a:latin typeface="Didot" charset="0"/>
              </a:rPr>
              <a:t>Protestants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charset="2"/>
              <a:buChar char="«"/>
            </a:pPr>
            <a:r>
              <a:rPr lang="en-US" altLang="en-US" sz="2000" b="1" dirty="0">
                <a:latin typeface="Didot" charset="0"/>
              </a:rPr>
              <a:t>Old WASPs (support</a:t>
            </a:r>
            <a:br>
              <a:rPr lang="en-US" altLang="en-US" sz="2000" b="1" dirty="0">
                <a:latin typeface="Didot" charset="0"/>
              </a:rPr>
            </a:br>
            <a:r>
              <a:rPr lang="en-US" altLang="en-US" sz="2000" b="1" dirty="0">
                <a:latin typeface="Didot" charset="0"/>
              </a:rPr>
              <a:t>for anti-immigrant </a:t>
            </a:r>
            <a:br>
              <a:rPr lang="en-US" altLang="en-US" sz="2000" b="1" dirty="0">
                <a:latin typeface="Didot" charset="0"/>
              </a:rPr>
            </a:br>
            <a:r>
              <a:rPr lang="en-US" altLang="en-US" sz="2000" b="1" dirty="0">
                <a:latin typeface="Didot" charset="0"/>
              </a:rPr>
              <a:t>laws)</a:t>
            </a:r>
          </a:p>
        </p:txBody>
      </p:sp>
      <p:sp>
        <p:nvSpPr>
          <p:cNvPr id="2355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Didot" charset="0"/>
                <a:ea typeface="ＭＳ Ｐゴシック" charset="-128"/>
              </a:rPr>
              <a:t>Party Lines Begin to Cement</a:t>
            </a:r>
          </a:p>
        </p:txBody>
      </p:sp>
    </p:spTree>
    <p:extLst>
      <p:ext uri="{BB962C8B-B14F-4D97-AF65-F5344CB8AC3E}">
        <p14:creationId xmlns:p14="http://schemas.microsoft.com/office/powerpoint/2010/main" val="42686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Didot" charset="0"/>
                <a:ea typeface="ＭＳ Ｐゴシック" charset="-128"/>
              </a:rPr>
              <a:t>But…Competition creates and opportunity for Corruption: Political Machines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Didot" charset="0"/>
                <a:ea typeface="ＭＳ Ｐゴシック" charset="-128"/>
              </a:rPr>
              <a:t>As urban populations swelled during this time, both the Democrats and the Republicans between to establish “political machines” at the local level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Didot" charset="0"/>
                <a:ea typeface="ＭＳ Ｐゴシック" charset="-128"/>
              </a:rPr>
              <a:t>Political Machines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Didot" charset="0"/>
                <a:ea typeface="ＭＳ Ｐゴシック" charset="-128"/>
              </a:rPr>
              <a:t>An organized group of people that controlled the activities of a political party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Didot" charset="0"/>
                <a:ea typeface="ＭＳ Ｐゴシック" charset="-128"/>
              </a:rPr>
              <a:t>Here’s who they worked.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400" dirty="0">
                <a:latin typeface="Didot" charset="0"/>
                <a:ea typeface="ＭＳ Ｐゴシック" charset="-128"/>
              </a:rPr>
              <a:t>The Machine decides which candidates they want to put up for a range of offices.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400" dirty="0">
                <a:latin typeface="Didot" charset="0"/>
                <a:ea typeface="ＭＳ Ｐゴシック" charset="-128"/>
              </a:rPr>
              <a:t>The Machine comes to you/your community (especially immigrants) and ask you what services you need. 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400" dirty="0">
                <a:latin typeface="Didot" charset="0"/>
                <a:ea typeface="ＭＳ Ｐゴシック" charset="-128"/>
              </a:rPr>
              <a:t>The Machine promise them that if you vote for their candidates they will provide these services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400" dirty="0">
                <a:latin typeface="Didot" charset="0"/>
                <a:ea typeface="ＭＳ Ｐゴシック" charset="-128"/>
              </a:rPr>
              <a:t>The Machine candidates get into office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400" dirty="0">
                <a:latin typeface="Didot" charset="0"/>
                <a:ea typeface="ＭＳ Ｐゴシック" charset="-128"/>
              </a:rPr>
              <a:t>The Machine then fills the local appointment offices with loyal supporters ($$$ donors)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Didot" charset="0"/>
                <a:ea typeface="ＭＳ Ｐゴシック" charset="-128"/>
              </a:rPr>
              <a:t>City Boss was head of Political Machines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Didot" charset="0"/>
                <a:ea typeface="ＭＳ Ｐゴシック" charset="-128"/>
              </a:rPr>
              <a:t>Political machines used power to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Didot" charset="0"/>
                <a:ea typeface="ＭＳ Ｐゴシック" charset="-128"/>
              </a:rPr>
              <a:t>Rig elections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Didot" charset="0"/>
                <a:ea typeface="ＭＳ Ｐゴシック" charset="-128"/>
              </a:rPr>
              <a:t>Become wealthy from kickbacks-illegal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1600" dirty="0">
                <a:latin typeface="Didot" charset="0"/>
                <a:ea typeface="ＭＳ Ｐゴシック" charset="-128"/>
              </a:rPr>
              <a:t>      payments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400" dirty="0">
                <a:latin typeface="Didot" charset="0"/>
                <a:ea typeface="ＭＳ Ｐゴシック" charset="-128"/>
              </a:rPr>
              <a:t>Illegal payments in exchange for government 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1400" dirty="0">
                <a:latin typeface="Didot" charset="0"/>
                <a:ea typeface="ＭＳ Ｐゴシック" charset="-128"/>
              </a:rPr>
              <a:t>     contracts/licenses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Didot" charset="0"/>
                <a:ea typeface="ＭＳ Ｐゴシック" charset="-128"/>
              </a:rPr>
              <a:t>Control police force to stay out of trouble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Didot" charset="0"/>
                <a:ea typeface="ＭＳ Ｐゴシック" charset="-128"/>
              </a:rPr>
              <a:t>Put friends in position of power throughout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1600" dirty="0">
                <a:latin typeface="Didot" charset="0"/>
                <a:ea typeface="ＭＳ Ｐゴシック" charset="-128"/>
              </a:rPr>
              <a:t>     the government.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sz="1100" dirty="0">
              <a:latin typeface="Didot" charset="0"/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500" dirty="0">
              <a:latin typeface="Didot" charset="0"/>
              <a:ea typeface="ＭＳ Ｐゴシック" charset="-128"/>
            </a:endParaRP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6" y="4047322"/>
            <a:ext cx="3269673" cy="278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9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Didot" charset="0"/>
                <a:ea typeface="ＭＳ Ｐゴシック" charset="-128"/>
              </a:rPr>
              <a:t>Political Machines Corrupt Local Politics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7150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700">
                <a:latin typeface="Didot" charset="0"/>
                <a:ea typeface="ＭＳ Ｐゴシック" charset="-128"/>
              </a:rPr>
              <a:t>Example: Tammany Hall &amp; Boss Tweed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700">
                <a:latin typeface="Didot" charset="0"/>
                <a:ea typeface="ＭＳ Ｐゴシック" charset="-128"/>
              </a:rPr>
              <a:t>William “Boss” Tweed is a politician who runs a political machine in NYC called Tammany Hall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700">
                <a:latin typeface="Didot" charset="0"/>
                <a:ea typeface="ＭＳ Ｐゴシック" charset="-128"/>
              </a:rPr>
              <a:t>Kept the Democratic Party in power in NYC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2700">
                <a:latin typeface="Didot" charset="0"/>
                <a:ea typeface="ＭＳ Ｐゴシック" charset="-128"/>
              </a:rPr>
              <a:t>Bought votes, encouraged corruption, controlled NYC politics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2700">
                <a:latin typeface="Didot" charset="0"/>
                <a:ea typeface="ＭＳ Ｐゴシック" charset="-128"/>
              </a:rPr>
              <a:t>Milked the city with false leases, padded bills, false vouchers, unnecessary repairs and over-priced goods 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FontTx/>
              <a:buChar char="•"/>
            </a:pPr>
            <a:endParaRPr lang="en-US" altLang="en-US" sz="2700">
              <a:latin typeface="Georgia" charset="0"/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700">
              <a:ea typeface="ＭＳ Ｐゴシック" charset="-128"/>
            </a:endParaRP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209800"/>
            <a:ext cx="28575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87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latin typeface="Didot" charset="0"/>
                <a:ea typeface="Didot" charset="0"/>
                <a:cs typeface="Didot" charset="0"/>
              </a:rPr>
              <a:t>Rejection of Strong Federal Power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14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Didot" charset="0"/>
                <a:ea typeface="ＭＳ Ｐゴシック" charset="-128"/>
              </a:rPr>
              <a:t>President as Symbolic Office</a:t>
            </a:r>
          </a:p>
        </p:txBody>
      </p:sp>
      <p:sp>
        <p:nvSpPr>
          <p:cNvPr id="29698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latin typeface="Didot" charset="0"/>
                <a:ea typeface="ＭＳ Ｐゴシック" charset="-128"/>
              </a:rPr>
              <a:t>Can you name a President who served between 1877 and 1900?  </a:t>
            </a:r>
          </a:p>
        </p:txBody>
      </p:sp>
    </p:spTree>
    <p:extLst>
      <p:ext uri="{BB962C8B-B14F-4D97-AF65-F5344CB8AC3E}">
        <p14:creationId xmlns:p14="http://schemas.microsoft.com/office/powerpoint/2010/main" val="126835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5"/>
          <p:cNvSpPr txBox="1">
            <a:spLocks noChangeArrowheads="1"/>
          </p:cNvSpPr>
          <p:nvPr/>
        </p:nvSpPr>
        <p:spPr bwMode="auto">
          <a:xfrm>
            <a:off x="914400" y="3505200"/>
            <a:ext cx="1828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ahoma" charset="0"/>
              </a:rPr>
              <a:t>Rutherford B. Hayes 1877-1881</a:t>
            </a:r>
          </a:p>
        </p:txBody>
      </p:sp>
      <p:sp>
        <p:nvSpPr>
          <p:cNvPr id="30722" name="Text Box 16"/>
          <p:cNvSpPr txBox="1">
            <a:spLocks noChangeArrowheads="1"/>
          </p:cNvSpPr>
          <p:nvPr/>
        </p:nvSpPr>
        <p:spPr bwMode="auto">
          <a:xfrm>
            <a:off x="3962400" y="3505200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ahoma" charset="0"/>
              </a:rPr>
              <a:t>James Garfield 1881</a:t>
            </a:r>
          </a:p>
        </p:txBody>
      </p:sp>
      <p:sp>
        <p:nvSpPr>
          <p:cNvPr id="30723" name="Text Box 17"/>
          <p:cNvSpPr txBox="1">
            <a:spLocks noChangeArrowheads="1"/>
          </p:cNvSpPr>
          <p:nvPr/>
        </p:nvSpPr>
        <p:spPr bwMode="auto">
          <a:xfrm>
            <a:off x="6629400" y="3505200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ahoma" charset="0"/>
              </a:rPr>
              <a:t>Chester A. Arthur 1881-1885</a:t>
            </a:r>
          </a:p>
        </p:txBody>
      </p:sp>
      <p:sp>
        <p:nvSpPr>
          <p:cNvPr id="30724" name="Text Box 18"/>
          <p:cNvSpPr txBox="1">
            <a:spLocks noChangeArrowheads="1"/>
          </p:cNvSpPr>
          <p:nvPr/>
        </p:nvSpPr>
        <p:spPr bwMode="auto">
          <a:xfrm>
            <a:off x="228600" y="6334125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ahoma" charset="0"/>
              </a:rPr>
              <a:t>Grover Cleveland 1885-1889 and 1893-1897</a:t>
            </a:r>
          </a:p>
        </p:txBody>
      </p:sp>
      <p:sp>
        <p:nvSpPr>
          <p:cNvPr id="30725" name="Text Box 21"/>
          <p:cNvSpPr txBox="1">
            <a:spLocks noChangeArrowheads="1"/>
          </p:cNvSpPr>
          <p:nvPr/>
        </p:nvSpPr>
        <p:spPr bwMode="auto">
          <a:xfrm>
            <a:off x="3886200" y="6340475"/>
            <a:ext cx="175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ahoma" charset="0"/>
              </a:rPr>
              <a:t>Benjamin Harrison 1889-1893</a:t>
            </a:r>
          </a:p>
        </p:txBody>
      </p:sp>
      <p:sp>
        <p:nvSpPr>
          <p:cNvPr id="30726" name="Text Box 22"/>
          <p:cNvSpPr txBox="1">
            <a:spLocks noChangeArrowheads="1"/>
          </p:cNvSpPr>
          <p:nvPr/>
        </p:nvSpPr>
        <p:spPr bwMode="auto">
          <a:xfrm>
            <a:off x="6705600" y="6340475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ahoma" charset="0"/>
              </a:rPr>
              <a:t>William McKinley 1897-1901</a:t>
            </a:r>
          </a:p>
        </p:txBody>
      </p:sp>
      <p:sp>
        <p:nvSpPr>
          <p:cNvPr id="30727" name="Title 5"/>
          <p:cNvSpPr>
            <a:spLocks noGrp="1"/>
          </p:cNvSpPr>
          <p:nvPr>
            <p:ph type="title" sz="quarter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Didot" charset="0"/>
                <a:ea typeface="ＭＳ Ｐゴシック" charset="-128"/>
              </a:rPr>
              <a:t>American Presidents 1877-1901</a:t>
            </a:r>
          </a:p>
        </p:txBody>
      </p:sp>
      <p:pic>
        <p:nvPicPr>
          <p:cNvPr id="3072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18510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9200"/>
            <a:ext cx="17907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192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15621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62400"/>
            <a:ext cx="16621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1854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93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Didot" charset="0"/>
                <a:ea typeface="ＭＳ Ｐゴシック" charset="-128"/>
              </a:rPr>
              <a:t>President as Symbolic Office</a:t>
            </a:r>
          </a:p>
        </p:txBody>
      </p:sp>
      <p:sp>
        <p:nvSpPr>
          <p:cNvPr id="31746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5486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latin typeface="Didot" charset="0"/>
                <a:ea typeface="ＭＳ Ｐゴシック" charset="-128"/>
              </a:rPr>
              <a:t>Probably not…This is because during this period, presidents do nothing.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latin typeface="Didot" charset="0"/>
                <a:ea typeface="ＭＳ Ｐゴシック" charset="-128"/>
              </a:rPr>
              <a:t>“Strict Constructionist”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latin typeface="Didot" charset="0"/>
                <a:ea typeface="ＭＳ Ｐゴシック" charset="-128"/>
              </a:rPr>
              <a:t>President as caretaker of Government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>
                <a:latin typeface="Didot" charset="0"/>
                <a:ea typeface="ＭＳ Ｐゴシック" charset="-128"/>
              </a:rPr>
              <a:t>Commander in Chief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>
                <a:latin typeface="Didot" charset="0"/>
                <a:ea typeface="ＭＳ Ｐゴシック" charset="-128"/>
              </a:rPr>
              <a:t>Enforcer of laws passed by Congress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>
                <a:latin typeface="Didot" charset="0"/>
                <a:ea typeface="ＭＳ Ｐゴシック" charset="-128"/>
              </a:rPr>
              <a:t>Head of political party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latin typeface="Didot" charset="0"/>
                <a:ea typeface="ＭＳ Ｐゴシック" charset="-128"/>
              </a:rPr>
              <a:t>Big contrast from Jackson &amp; Lincoln</a:t>
            </a:r>
          </a:p>
        </p:txBody>
      </p:sp>
      <p:pic>
        <p:nvPicPr>
          <p:cNvPr id="317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85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Didot" charset="0"/>
                <a:ea typeface="ＭＳ Ｐゴシック" charset="-128"/>
              </a:rPr>
              <a:t>Spoils System Linked to Political Machines Develops in the National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5029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000">
                <a:latin typeface="Didot" charset="0"/>
                <a:ea typeface="ＭＳ Ｐゴシック" charset="-128"/>
              </a:rPr>
              <a:t>Presidents would appointment people from political machines into their office/cabinet as a “thank you” for helping them get elected.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600">
                <a:latin typeface="Didot" charset="0"/>
                <a:ea typeface="ＭＳ Ｐゴシック" charset="-128"/>
              </a:rPr>
              <a:t>These people are often given position of power they are not qualified for.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3000">
                <a:latin typeface="Didot" charset="0"/>
                <a:ea typeface="ＭＳ Ｐゴシック" charset="-128"/>
              </a:rPr>
              <a:t>Extension of Jackson’s spoils system…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3000">
                <a:latin typeface="Didot" charset="0"/>
                <a:ea typeface="ＭＳ Ｐゴシック" charset="-128"/>
              </a:rPr>
              <a:t>Effect on Presidential Politics?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600">
                <a:latin typeface="Didot" charset="0"/>
                <a:ea typeface="ＭＳ Ｐゴシック" charset="-128"/>
              </a:rPr>
              <a:t>The Executive Branch is filled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2600">
                <a:latin typeface="Didot" charset="0"/>
                <a:ea typeface="ＭＳ Ｐゴシック" charset="-128"/>
              </a:rPr>
              <a:t>   with inept cronies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600">
                <a:latin typeface="Didot" charset="0"/>
                <a:ea typeface="ＭＳ Ｐゴシック" charset="-128"/>
              </a:rPr>
              <a:t>Shifts the meaning of the office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2600">
                <a:latin typeface="Didot" charset="0"/>
                <a:ea typeface="ＭＳ Ｐゴシック" charset="-128"/>
              </a:rPr>
              <a:t>   of the Presidency…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220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3000">
              <a:ea typeface="ＭＳ Ｐゴシック" charset="-128"/>
            </a:endParaRP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4572000"/>
            <a:ext cx="3048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306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Didot"/>
                <a:ea typeface="+mj-ea"/>
                <a:cs typeface="Didot"/>
              </a:rPr>
              <a:t>The Public Starts to Question the Spoils System</a:t>
            </a:r>
          </a:p>
        </p:txBody>
      </p:sp>
      <p:sp>
        <p:nvSpPr>
          <p:cNvPr id="32770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4175" cy="4800600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altLang="en-US" dirty="0">
                <a:latin typeface="Didot" charset="0"/>
                <a:ea typeface="ＭＳ Ｐゴシック" charset="-128"/>
              </a:rPr>
              <a:t>In 1881, President Garfield is assassinated by disappointed office seeker favoring Spoils System</a:t>
            </a:r>
          </a:p>
          <a:p>
            <a:pPr eaLnBrk="1" hangingPunct="1"/>
            <a:r>
              <a:rPr lang="en-US" altLang="en-US" dirty="0">
                <a:latin typeface="Didot" charset="0"/>
                <a:ea typeface="ＭＳ Ｐゴシック" charset="-128"/>
              </a:rPr>
              <a:t>Public begins to call for civil service reform</a:t>
            </a:r>
          </a:p>
          <a:p>
            <a:pPr lvl="1"/>
            <a:r>
              <a:rPr lang="en-US" altLang="en-US" dirty="0">
                <a:latin typeface="Didot" charset="0"/>
                <a:ea typeface="ＭＳ Ｐゴシック" charset="-128"/>
              </a:rPr>
              <a:t>Pendleton Act 1883</a:t>
            </a:r>
          </a:p>
          <a:p>
            <a:pPr lvl="2">
              <a:defRPr/>
            </a:pPr>
            <a:r>
              <a:rPr lang="en-US" dirty="0">
                <a:latin typeface="Didot"/>
                <a:cs typeface="Didot"/>
              </a:rPr>
              <a:t>Certain government jobs could only be held after someone took a test to see if they were qualified</a:t>
            </a:r>
          </a:p>
          <a:p>
            <a:pPr lvl="2">
              <a:defRPr/>
            </a:pPr>
            <a:r>
              <a:rPr lang="en-US" dirty="0">
                <a:latin typeface="Didot"/>
                <a:cs typeface="Didot"/>
              </a:rPr>
              <a:t>Federal jobholders could not make campaign contributions to their party</a:t>
            </a:r>
          </a:p>
          <a:p>
            <a:pPr lvl="2">
              <a:defRPr/>
            </a:pPr>
            <a:r>
              <a:rPr lang="en-US" dirty="0">
                <a:latin typeface="Didot"/>
                <a:cs typeface="Didot"/>
              </a:rPr>
              <a:t>Federal employees could not be fired for political reasons</a:t>
            </a:r>
          </a:p>
          <a:p>
            <a:pPr lvl="2"/>
            <a:endParaRPr lang="en-US" altLang="en-US" dirty="0">
              <a:latin typeface="Didot" charset="0"/>
              <a:ea typeface="ＭＳ Ｐゴシック" charset="-128"/>
            </a:endParaRPr>
          </a:p>
        </p:txBody>
      </p:sp>
      <p:pic>
        <p:nvPicPr>
          <p:cNvPr id="3277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4196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89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3F8CFDFC-5A8C-FD45-BB75-A5591F96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143000"/>
          </a:xfrm>
        </p:spPr>
        <p:txBody>
          <a:bodyPr/>
          <a:lstStyle/>
          <a:p>
            <a:r>
              <a:rPr lang="en-US" altLang="en-US" sz="2800">
                <a:latin typeface="Didot" panose="02000503000000020003" pitchFamily="2" charset="-79"/>
                <a:ea typeface="ＭＳ Ｐゴシック" panose="020B0600070205080204" pitchFamily="34" charset="-128"/>
              </a:rPr>
              <a:t>Understandings of Democracy </a:t>
            </a:r>
            <a:br>
              <a:rPr lang="en-US" altLang="en-US" sz="2800">
                <a:latin typeface="Didot" panose="02000503000000020003" pitchFamily="2" charset="-79"/>
                <a:ea typeface="ＭＳ Ｐゴシック" panose="020B0600070205080204" pitchFamily="34" charset="-128"/>
              </a:rPr>
            </a:br>
            <a:r>
              <a:rPr lang="en-US" altLang="en-US" sz="2800">
                <a:latin typeface="Didot" panose="02000503000000020003" pitchFamily="2" charset="-79"/>
                <a:ea typeface="ＭＳ Ｐゴシック" panose="020B0600070205080204" pitchFamily="34" charset="-128"/>
              </a:rPr>
              <a:t>Civil War and Reconstruction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B4A40D-2E9D-A146-9655-EF01D9845D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162050"/>
          <a:ext cx="9144000" cy="5882640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309429384"/>
                    </a:ext>
                  </a:extLst>
                </a:gridCol>
                <a:gridCol w="7920037">
                  <a:extLst>
                    <a:ext uri="{9D8B030D-6E8A-4147-A177-3AD203B41FA5}">
                      <a16:colId xmlns:a16="http://schemas.microsoft.com/office/drawing/2014/main" val="3948485227"/>
                    </a:ext>
                  </a:extLst>
                </a:gridCol>
              </a:tblGrid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Group/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Ideology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Thinking on Democracy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292634"/>
                  </a:ext>
                </a:extLst>
              </a:tr>
              <a:tr h="2436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Abraham Lincoln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CCF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2001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There is a nation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USA is an entity with a will independent of states that comprise it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The nation exists to aspire to a higher calling of spreading liberty 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The nation exists to aspire to a higher calling of exemplifying liberty for other nations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The will of the nation is not the “the nation” (Federalists) or “the people” (Jackson) but the ideal of human liberty/freedom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National power should be used to promote liberty (defined as freedom to labor)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View of the Presidency </a:t>
                      </a:r>
                    </a:p>
                    <a:p>
                      <a:pPr marL="1200150" marR="0" lvl="2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Whitman on Lincoln: “Oh Captain, My Captain!”…He is at the helm…steering the ship of liberty and can do what is right in pursuit of it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Democracy requires the citizenship of blacks (but they not have to be fully equally to whites in the package of rights they possess)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C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25421"/>
                  </a:ext>
                </a:extLst>
              </a:tr>
              <a:tr h="2436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Radical Republicans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7E9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There is a nation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National power should be used widely and heavily to promote full and complete equality between blacks and whites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National power should be used to actively promote civil rights through legislation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Reconstruction Amendments enforces that the national government (Congress in particular) have the authority to enforce Civil Rights issues/legislation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Democracy requires complete equality between blacks and whites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Democracy necessitates civil rights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Democracy requires all races be equal in the package of rights they possess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With Reconstruction Amendments, Constitution is re-written to serve as a tool to attain/achieve equality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Recognizes the vote as a basic component of all male citizenship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372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317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Bottom Line: Democracy &amp; Authority in the Gilded Age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8540750" cy="449897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Democracy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Freedom is defined as complete economic liberty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Democracy means the government staying out of the way of your economic liberty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Democracy means voting (for whites</a:t>
            </a:r>
            <a:r>
              <a:rPr lang="is-IS" dirty="0">
                <a:latin typeface="Didot" charset="0"/>
                <a:ea typeface="Didot" charset="0"/>
                <a:cs typeface="Didot" charset="0"/>
              </a:rPr>
              <a:t>…for men...)</a:t>
            </a:r>
            <a:endParaRPr lang="en-US" dirty="0">
              <a:latin typeface="Didot" charset="0"/>
              <a:ea typeface="Didot" charset="0"/>
              <a:cs typeface="Didot" charset="0"/>
            </a:endParaRPr>
          </a:p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Authority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Federal government should be small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Presidents should be caretakers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Federal government should get out of the way of economic freedoms</a:t>
            </a:r>
          </a:p>
        </p:txBody>
      </p:sp>
    </p:spTree>
    <p:extLst>
      <p:ext uri="{BB962C8B-B14F-4D97-AF65-F5344CB8AC3E}">
        <p14:creationId xmlns:p14="http://schemas.microsoft.com/office/powerpoint/2010/main" val="33369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Reconstruction ends not with a bang but with a whimper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841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Reconstruction fizzles out with the goals of the Radical Republicans accomplished in law, but not in practice</a:t>
            </a:r>
          </a:p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With an unmotivated President, a fatigued American public, and the forces of white supremacy still strong in the south, we enter into after Reconstruction where there is: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No effort made to secure black civil rights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Rampant abuse of black civil rights with the passing of the Jim Crow Laws and a government that is complacent in their implementation in the </a:t>
            </a:r>
            <a:r>
              <a:rPr lang="en-US" i="1" dirty="0">
                <a:latin typeface="Didot" charset="0"/>
                <a:ea typeface="Didot" charset="0"/>
                <a:cs typeface="Didot" charset="0"/>
              </a:rPr>
              <a:t>Plessy v. Ferguson </a:t>
            </a:r>
            <a:r>
              <a:rPr lang="en-US" dirty="0">
                <a:latin typeface="Didot" charset="0"/>
                <a:ea typeface="Didot" charset="0"/>
                <a:cs typeface="Didot" charset="0"/>
              </a:rPr>
              <a:t>(1896) case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A string of “do nothing” Presidents who seek to reverse the trend of federal intervention brought about by the Radical Republicans</a:t>
            </a:r>
          </a:p>
        </p:txBody>
      </p:sp>
    </p:spTree>
    <p:extLst>
      <p:ext uri="{BB962C8B-B14F-4D97-AF65-F5344CB8AC3E}">
        <p14:creationId xmlns:p14="http://schemas.microsoft.com/office/powerpoint/2010/main" val="86951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Didot"/>
                <a:ea typeface="+mn-ea"/>
                <a:cs typeface="Didot"/>
              </a:rPr>
              <a:t>After Reconstruction ends in 1877, America enters a period known as the Gilded Age.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Didot"/>
                <a:ea typeface="+mn-ea"/>
                <a:cs typeface="Didot"/>
              </a:rPr>
              <a:t>What do you think this time period is going to be all about?</a:t>
            </a:r>
          </a:p>
        </p:txBody>
      </p:sp>
      <p:sp>
        <p:nvSpPr>
          <p:cNvPr id="2048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Didot" charset="0"/>
                <a:ea typeface="ＭＳ Ｐゴシック" charset="-128"/>
              </a:rPr>
              <a:t>The Gilded Age 1877-mid 1900s</a:t>
            </a:r>
          </a:p>
        </p:txBody>
      </p:sp>
      <p:pic>
        <p:nvPicPr>
          <p:cNvPr id="2048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3810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3860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67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0104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Didot" charset="0"/>
                <a:ea typeface="Didot" charset="0"/>
                <a:cs typeface="Didot" charset="0"/>
              </a:rPr>
              <a:t>Important Gilded Age “Happenings” that impact American Democracy in this period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813014"/>
              </p:ext>
            </p:extLst>
          </p:nvPr>
        </p:nvGraphicFramePr>
        <p:xfrm>
          <a:off x="457200" y="1856509"/>
          <a:ext cx="8229600" cy="4269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804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Didot" charset="0"/>
                <a:ea typeface="Didot" charset="0"/>
                <a:cs typeface="Didot" charset="0"/>
              </a:rPr>
              <a:t>Freedom as Economic Liberty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6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Freedom as Economic Liberty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4" y="1143000"/>
            <a:ext cx="8229600" cy="4525963"/>
          </a:xfrm>
        </p:spPr>
        <p:txBody>
          <a:bodyPr/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How was freedom defined by Lincoln and the moderate wing of the Republican party?  </a:t>
            </a:r>
          </a:p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We thus the link between freedom and economic liberalism—what does this mean?</a:t>
            </a:r>
          </a:p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In the Gilded Age, this link gets taken to an extreme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4965700"/>
            <a:ext cx="42799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59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Freedom as Economic Liberty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3" y="1143000"/>
            <a:ext cx="8500534" cy="57150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Personal freedom was complete                                   and total economic freedom                            (Freedom = Economic Liberty)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Complete freedom of contract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Complete freedom from                                     government intervention in the economy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Complete freedom over your earnings and wealth</a:t>
            </a:r>
          </a:p>
          <a:p>
            <a:pPr lvl="1"/>
            <a:r>
              <a:rPr lang="en-US" dirty="0">
                <a:latin typeface="Didot" charset="0"/>
                <a:ea typeface="Didot" charset="0"/>
                <a:cs typeface="Didot" charset="0"/>
              </a:rPr>
              <a:t>Complete freedom in how you ran your corporation</a:t>
            </a:r>
          </a:p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Evolves out of Lincoln and the Republican’s ”Free Labor” definition of freedom </a:t>
            </a:r>
          </a:p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Enter into a period of complete laissez-faire economics in American life, which leads to massive economic inequality</a:t>
            </a:r>
            <a:r>
              <a:rPr lang="is-IS" dirty="0">
                <a:latin typeface="Didot" charset="0"/>
                <a:ea typeface="Didot" charset="0"/>
                <a:cs typeface="Didot" charset="0"/>
              </a:rPr>
              <a:t>…and no effort to stop it, because that was seen as infringing on freedom</a:t>
            </a:r>
            <a:endParaRPr lang="en-US" dirty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3" y="1007533"/>
            <a:ext cx="3064934" cy="20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9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latin typeface="Didot" charset="0"/>
                <a:ea typeface="Didot" charset="0"/>
                <a:cs typeface="Didot" charset="0"/>
              </a:rPr>
              <a:t>Change in American Demographics Via Immigration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62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1385</Words>
  <Application>Microsoft Macintosh PowerPoint</Application>
  <PresentationFormat>On-screen Show (4:3)</PresentationFormat>
  <Paragraphs>162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Didot</vt:lpstr>
      <vt:lpstr>Georgia</vt:lpstr>
      <vt:lpstr>Tahoma</vt:lpstr>
      <vt:lpstr>Wingdings</vt:lpstr>
      <vt:lpstr>Office Theme</vt:lpstr>
      <vt:lpstr>PowerPoint Presentation</vt:lpstr>
      <vt:lpstr>Understandings of Democracy  Civil War and Reconstruction </vt:lpstr>
      <vt:lpstr>Reconstruction ends not with a bang but with a whimper</vt:lpstr>
      <vt:lpstr>The Gilded Age 1877-mid 1900s</vt:lpstr>
      <vt:lpstr>Important Gilded Age “Happenings” that impact American Democracy in this period</vt:lpstr>
      <vt:lpstr>Freedom as Economic Liberty</vt:lpstr>
      <vt:lpstr>Freedom as Economic Liberty</vt:lpstr>
      <vt:lpstr>Freedom as Economic Liberty</vt:lpstr>
      <vt:lpstr>Change in American Demographics Via Immigration</vt:lpstr>
      <vt:lpstr>Immigrants change the American electorate</vt:lpstr>
      <vt:lpstr>Party Lines Begin to Cement</vt:lpstr>
      <vt:lpstr>But…Competition creates and opportunity for Corruption: Political Machines</vt:lpstr>
      <vt:lpstr>Political Machines Corrupt Local Politics</vt:lpstr>
      <vt:lpstr>Rejection of Strong Federal Power</vt:lpstr>
      <vt:lpstr>President as Symbolic Office</vt:lpstr>
      <vt:lpstr>American Presidents 1877-1901</vt:lpstr>
      <vt:lpstr>President as Symbolic Office</vt:lpstr>
      <vt:lpstr>Spoils System Linked to Political Machines Develops in the National Government</vt:lpstr>
      <vt:lpstr>The Public Starts to Question the Spoils System</vt:lpstr>
      <vt:lpstr>Bottom Line: Democracy &amp; Authority in the Gilded Age </vt:lpstr>
    </vt:vector>
  </TitlesOfParts>
  <Company>Wellesley Public Schools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WPS</dc:creator>
  <cp:lastModifiedBy>Microsoft Office User</cp:lastModifiedBy>
  <cp:revision>39</cp:revision>
  <dcterms:created xsi:type="dcterms:W3CDTF">2014-10-02T18:34:54Z</dcterms:created>
  <dcterms:modified xsi:type="dcterms:W3CDTF">2018-10-09T12:54:25Z</dcterms:modified>
</cp:coreProperties>
</file>