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6" r:id="rId2"/>
    <p:sldId id="288" r:id="rId3"/>
    <p:sldId id="296" r:id="rId4"/>
    <p:sldId id="309" r:id="rId5"/>
    <p:sldId id="312" r:id="rId6"/>
    <p:sldId id="311" r:id="rId7"/>
    <p:sldId id="310" r:id="rId8"/>
    <p:sldId id="307" r:id="rId9"/>
    <p:sldId id="313" r:id="rId10"/>
    <p:sldId id="314" r:id="rId11"/>
    <p:sldId id="295" r:id="rId12"/>
    <p:sldId id="299" r:id="rId13"/>
    <p:sldId id="285" r:id="rId14"/>
    <p:sldId id="297" r:id="rId15"/>
    <p:sldId id="304" r:id="rId16"/>
    <p:sldId id="291" r:id="rId17"/>
    <p:sldId id="292" r:id="rId18"/>
    <p:sldId id="315" r:id="rId19"/>
    <p:sldId id="316" r:id="rId20"/>
    <p:sldId id="317" r:id="rId21"/>
    <p:sldId id="318" r:id="rId22"/>
    <p:sldId id="319" r:id="rId23"/>
    <p:sldId id="320" r:id="rId24"/>
    <p:sldId id="32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718"/>
  </p:normalViewPr>
  <p:slideViewPr>
    <p:cSldViewPr snapToGrid="0" snapToObjects="1">
      <p:cViewPr varScale="1">
        <p:scale>
          <a:sx n="85" d="100"/>
          <a:sy n="85" d="100"/>
        </p:scale>
        <p:origin x="168"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54EF4-C167-A54C-A097-4B4F7164A52F}" type="doc">
      <dgm:prSet loTypeId="urn:microsoft.com/office/officeart/2005/8/layout/default" loCatId="" qsTypeId="urn:microsoft.com/office/officeart/2005/8/quickstyle/simple4" qsCatId="simple" csTypeId="urn:microsoft.com/office/officeart/2005/8/colors/colorful1" csCatId="colorful"/>
      <dgm:spPr/>
      <dgm:t>
        <a:bodyPr/>
        <a:lstStyle/>
        <a:p>
          <a:endParaRPr lang="en-US"/>
        </a:p>
      </dgm:t>
    </dgm:pt>
    <dgm:pt modelId="{81FEDDF9-7BFB-844C-B06F-8F625A5FFE9C}">
      <dgm:prSet/>
      <dgm:spPr/>
      <dgm:t>
        <a:bodyPr/>
        <a:lstStyle/>
        <a:p>
          <a:pPr rtl="0"/>
          <a:r>
            <a:rPr lang="en-US"/>
            <a:t>Need for expediency of action during times of war</a:t>
          </a:r>
        </a:p>
      </dgm:t>
    </dgm:pt>
    <dgm:pt modelId="{8EB647CF-03A0-9648-928C-0BC48D679C93}" type="parTrans" cxnId="{E3B97B7C-A2F5-5C4E-9967-A1405A787DA9}">
      <dgm:prSet/>
      <dgm:spPr/>
      <dgm:t>
        <a:bodyPr/>
        <a:lstStyle/>
        <a:p>
          <a:endParaRPr lang="en-US"/>
        </a:p>
      </dgm:t>
    </dgm:pt>
    <dgm:pt modelId="{346444C4-3AC1-0249-96A6-4E59CDF7B91B}" type="sibTrans" cxnId="{E3B97B7C-A2F5-5C4E-9967-A1405A787DA9}">
      <dgm:prSet/>
      <dgm:spPr/>
      <dgm:t>
        <a:bodyPr/>
        <a:lstStyle/>
        <a:p>
          <a:endParaRPr lang="en-US"/>
        </a:p>
      </dgm:t>
    </dgm:pt>
    <dgm:pt modelId="{7C7D9780-6DEE-C149-BA6C-60946A2E637E}">
      <dgm:prSet/>
      <dgm:spPr/>
      <dgm:t>
        <a:bodyPr/>
        <a:lstStyle/>
        <a:p>
          <a:pPr rtl="0"/>
          <a:r>
            <a:rPr lang="en-US"/>
            <a:t>Need for expediency of action during times of domestic crisis</a:t>
          </a:r>
        </a:p>
      </dgm:t>
    </dgm:pt>
    <dgm:pt modelId="{00F9A9C7-96BE-E24B-9765-75352C054068}" type="parTrans" cxnId="{283410B5-45BE-F941-AEE1-F26291E4F6C7}">
      <dgm:prSet/>
      <dgm:spPr/>
      <dgm:t>
        <a:bodyPr/>
        <a:lstStyle/>
        <a:p>
          <a:endParaRPr lang="en-US"/>
        </a:p>
      </dgm:t>
    </dgm:pt>
    <dgm:pt modelId="{0D92FB6B-CC06-1145-B1F3-B6D3AEAB9E09}" type="sibTrans" cxnId="{283410B5-45BE-F941-AEE1-F26291E4F6C7}">
      <dgm:prSet/>
      <dgm:spPr/>
      <dgm:t>
        <a:bodyPr/>
        <a:lstStyle/>
        <a:p>
          <a:endParaRPr lang="en-US"/>
        </a:p>
      </dgm:t>
    </dgm:pt>
    <dgm:pt modelId="{2B58ECBB-4CAE-F343-AE64-BD411EBE1416}">
      <dgm:prSet/>
      <dgm:spPr/>
      <dgm:t>
        <a:bodyPr/>
        <a:lstStyle/>
        <a:p>
          <a:pPr rtl="0"/>
          <a:r>
            <a:rPr lang="en-US"/>
            <a:t>Need to “side step” the legislature when the legislature is opposed/hostile to a president’s agenda</a:t>
          </a:r>
        </a:p>
      </dgm:t>
    </dgm:pt>
    <dgm:pt modelId="{E6D0AC5D-645F-7943-8FA9-43C5FBC9AFDF}" type="parTrans" cxnId="{1647DD2D-68C7-4347-A994-3F1FDAFA0FF3}">
      <dgm:prSet/>
      <dgm:spPr/>
      <dgm:t>
        <a:bodyPr/>
        <a:lstStyle/>
        <a:p>
          <a:endParaRPr lang="en-US"/>
        </a:p>
      </dgm:t>
    </dgm:pt>
    <dgm:pt modelId="{6916B6B5-4A03-FC48-923B-5C9E2CFF0813}" type="sibTrans" cxnId="{1647DD2D-68C7-4347-A994-3F1FDAFA0FF3}">
      <dgm:prSet/>
      <dgm:spPr/>
      <dgm:t>
        <a:bodyPr/>
        <a:lstStyle/>
        <a:p>
          <a:endParaRPr lang="en-US"/>
        </a:p>
      </dgm:t>
    </dgm:pt>
    <dgm:pt modelId="{E02C9E99-04EA-6647-AADC-FA7B28E81ED1}" type="pres">
      <dgm:prSet presAssocID="{0DB54EF4-C167-A54C-A097-4B4F7164A52F}" presName="diagram" presStyleCnt="0">
        <dgm:presLayoutVars>
          <dgm:dir/>
          <dgm:resizeHandles val="exact"/>
        </dgm:presLayoutVars>
      </dgm:prSet>
      <dgm:spPr/>
    </dgm:pt>
    <dgm:pt modelId="{64B494AE-BC34-C842-B7B4-48DE887A5E12}" type="pres">
      <dgm:prSet presAssocID="{81FEDDF9-7BFB-844C-B06F-8F625A5FFE9C}" presName="node" presStyleLbl="node1" presStyleIdx="0" presStyleCnt="3">
        <dgm:presLayoutVars>
          <dgm:bulletEnabled val="1"/>
        </dgm:presLayoutVars>
      </dgm:prSet>
      <dgm:spPr/>
    </dgm:pt>
    <dgm:pt modelId="{89164508-2332-9641-B011-7C5E04F0319B}" type="pres">
      <dgm:prSet presAssocID="{346444C4-3AC1-0249-96A6-4E59CDF7B91B}" presName="sibTrans" presStyleCnt="0"/>
      <dgm:spPr/>
    </dgm:pt>
    <dgm:pt modelId="{0C3741C0-9C81-6040-A394-95D0676A9E2E}" type="pres">
      <dgm:prSet presAssocID="{7C7D9780-6DEE-C149-BA6C-60946A2E637E}" presName="node" presStyleLbl="node1" presStyleIdx="1" presStyleCnt="3">
        <dgm:presLayoutVars>
          <dgm:bulletEnabled val="1"/>
        </dgm:presLayoutVars>
      </dgm:prSet>
      <dgm:spPr/>
    </dgm:pt>
    <dgm:pt modelId="{954C142F-AE17-5C49-BE75-AA69EFD21DA9}" type="pres">
      <dgm:prSet presAssocID="{0D92FB6B-CC06-1145-B1F3-B6D3AEAB9E09}" presName="sibTrans" presStyleCnt="0"/>
      <dgm:spPr/>
    </dgm:pt>
    <dgm:pt modelId="{252CE33D-BB57-B446-9A9F-98ECFA828F7A}" type="pres">
      <dgm:prSet presAssocID="{2B58ECBB-4CAE-F343-AE64-BD411EBE1416}" presName="node" presStyleLbl="node1" presStyleIdx="2" presStyleCnt="3">
        <dgm:presLayoutVars>
          <dgm:bulletEnabled val="1"/>
        </dgm:presLayoutVars>
      </dgm:prSet>
      <dgm:spPr/>
    </dgm:pt>
  </dgm:ptLst>
  <dgm:cxnLst>
    <dgm:cxn modelId="{1647DD2D-68C7-4347-A994-3F1FDAFA0FF3}" srcId="{0DB54EF4-C167-A54C-A097-4B4F7164A52F}" destId="{2B58ECBB-4CAE-F343-AE64-BD411EBE1416}" srcOrd="2" destOrd="0" parTransId="{E6D0AC5D-645F-7943-8FA9-43C5FBC9AFDF}" sibTransId="{6916B6B5-4A03-FC48-923B-5C9E2CFF0813}"/>
    <dgm:cxn modelId="{DB516D6E-124A-FF41-89CF-E4209F6A2D1E}" type="presOf" srcId="{81FEDDF9-7BFB-844C-B06F-8F625A5FFE9C}" destId="{64B494AE-BC34-C842-B7B4-48DE887A5E12}" srcOrd="0" destOrd="0" presId="urn:microsoft.com/office/officeart/2005/8/layout/default"/>
    <dgm:cxn modelId="{36C4A071-0D7E-944B-91D0-BB80FAE0A538}" type="presOf" srcId="{2B58ECBB-4CAE-F343-AE64-BD411EBE1416}" destId="{252CE33D-BB57-B446-9A9F-98ECFA828F7A}" srcOrd="0" destOrd="0" presId="urn:microsoft.com/office/officeart/2005/8/layout/default"/>
    <dgm:cxn modelId="{3596A671-89E4-6D46-9533-A71F3C5FD0C9}" type="presOf" srcId="{7C7D9780-6DEE-C149-BA6C-60946A2E637E}" destId="{0C3741C0-9C81-6040-A394-95D0676A9E2E}" srcOrd="0" destOrd="0" presId="urn:microsoft.com/office/officeart/2005/8/layout/default"/>
    <dgm:cxn modelId="{E3B97B7C-A2F5-5C4E-9967-A1405A787DA9}" srcId="{0DB54EF4-C167-A54C-A097-4B4F7164A52F}" destId="{81FEDDF9-7BFB-844C-B06F-8F625A5FFE9C}" srcOrd="0" destOrd="0" parTransId="{8EB647CF-03A0-9648-928C-0BC48D679C93}" sibTransId="{346444C4-3AC1-0249-96A6-4E59CDF7B91B}"/>
    <dgm:cxn modelId="{F72D8E90-BABA-534E-A425-F3C04DE46140}" type="presOf" srcId="{0DB54EF4-C167-A54C-A097-4B4F7164A52F}" destId="{E02C9E99-04EA-6647-AADC-FA7B28E81ED1}" srcOrd="0" destOrd="0" presId="urn:microsoft.com/office/officeart/2005/8/layout/default"/>
    <dgm:cxn modelId="{283410B5-45BE-F941-AEE1-F26291E4F6C7}" srcId="{0DB54EF4-C167-A54C-A097-4B4F7164A52F}" destId="{7C7D9780-6DEE-C149-BA6C-60946A2E637E}" srcOrd="1" destOrd="0" parTransId="{00F9A9C7-96BE-E24B-9765-75352C054068}" sibTransId="{0D92FB6B-CC06-1145-B1F3-B6D3AEAB9E09}"/>
    <dgm:cxn modelId="{A074FC1E-EF65-A74C-8BBD-386F98524F33}" type="presParOf" srcId="{E02C9E99-04EA-6647-AADC-FA7B28E81ED1}" destId="{64B494AE-BC34-C842-B7B4-48DE887A5E12}" srcOrd="0" destOrd="0" presId="urn:microsoft.com/office/officeart/2005/8/layout/default"/>
    <dgm:cxn modelId="{26A0EB6B-7276-9844-8CB6-EE0E0211F0B2}" type="presParOf" srcId="{E02C9E99-04EA-6647-AADC-FA7B28E81ED1}" destId="{89164508-2332-9641-B011-7C5E04F0319B}" srcOrd="1" destOrd="0" presId="urn:microsoft.com/office/officeart/2005/8/layout/default"/>
    <dgm:cxn modelId="{56489712-17DC-6F40-BB42-4F616632AE9E}" type="presParOf" srcId="{E02C9E99-04EA-6647-AADC-FA7B28E81ED1}" destId="{0C3741C0-9C81-6040-A394-95D0676A9E2E}" srcOrd="2" destOrd="0" presId="urn:microsoft.com/office/officeart/2005/8/layout/default"/>
    <dgm:cxn modelId="{F10F50AA-A0BE-9E47-BCE1-F0CF597B28A2}" type="presParOf" srcId="{E02C9E99-04EA-6647-AADC-FA7B28E81ED1}" destId="{954C142F-AE17-5C49-BE75-AA69EFD21DA9}" srcOrd="3" destOrd="0" presId="urn:microsoft.com/office/officeart/2005/8/layout/default"/>
    <dgm:cxn modelId="{25188DFE-563B-314D-B97E-49A7CA898716}" type="presParOf" srcId="{E02C9E99-04EA-6647-AADC-FA7B28E81ED1}" destId="{252CE33D-BB57-B446-9A9F-98ECFA828F7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57F69-0C60-2B40-B3AC-1EB9333969DE}" type="doc">
      <dgm:prSet loTypeId="urn:microsoft.com/office/officeart/2005/8/layout/process1" loCatId="" qsTypeId="urn:microsoft.com/office/officeart/2005/8/quickstyle/simple4" qsCatId="simple" csTypeId="urn:microsoft.com/office/officeart/2005/8/colors/accent5_2" csCatId="accent5" phldr="1"/>
      <dgm:spPr/>
    </dgm:pt>
    <dgm:pt modelId="{BF66483C-F744-594E-B265-1756FCEBE68A}">
      <dgm:prSet phldrT="[Text]"/>
      <dgm:spPr/>
      <dgm:t>
        <a:bodyPr/>
        <a:lstStyle/>
        <a:p>
          <a:r>
            <a:rPr lang="en-US" dirty="0"/>
            <a:t>Executive Order (Action)</a:t>
          </a:r>
        </a:p>
      </dgm:t>
    </dgm:pt>
    <dgm:pt modelId="{B45CE510-D62F-BB4A-A277-88A567D19EF2}" type="parTrans" cxnId="{CE64C9D9-9B3D-A544-9DEA-54891398AA7D}">
      <dgm:prSet/>
      <dgm:spPr/>
      <dgm:t>
        <a:bodyPr/>
        <a:lstStyle/>
        <a:p>
          <a:endParaRPr lang="en-US"/>
        </a:p>
      </dgm:t>
    </dgm:pt>
    <dgm:pt modelId="{734E9492-1D1D-AB46-AB7D-A642435D6EBD}" type="sibTrans" cxnId="{CE64C9D9-9B3D-A544-9DEA-54891398AA7D}">
      <dgm:prSet/>
      <dgm:spPr/>
      <dgm:t>
        <a:bodyPr/>
        <a:lstStyle/>
        <a:p>
          <a:endParaRPr lang="en-US"/>
        </a:p>
      </dgm:t>
    </dgm:pt>
    <dgm:pt modelId="{52F2D34B-098E-6949-AB8C-B136D240D142}">
      <dgm:prSet phldrT="[Text]"/>
      <dgm:spPr/>
      <dgm:t>
        <a:bodyPr/>
        <a:lstStyle/>
        <a:p>
          <a:r>
            <a:rPr lang="en-US" dirty="0"/>
            <a:t>Expands Presidency by Making the President a Pseudo-Legislator</a:t>
          </a:r>
        </a:p>
      </dgm:t>
    </dgm:pt>
    <dgm:pt modelId="{321AD0F7-169A-0A4B-922B-6EA2C816BF07}" type="parTrans" cxnId="{E08C770B-6D75-8745-AC5F-0D5012A91A51}">
      <dgm:prSet/>
      <dgm:spPr/>
      <dgm:t>
        <a:bodyPr/>
        <a:lstStyle/>
        <a:p>
          <a:endParaRPr lang="en-US"/>
        </a:p>
      </dgm:t>
    </dgm:pt>
    <dgm:pt modelId="{C94C213B-3163-3641-851D-5763F82BAB28}" type="sibTrans" cxnId="{E08C770B-6D75-8745-AC5F-0D5012A91A51}">
      <dgm:prSet/>
      <dgm:spPr/>
      <dgm:t>
        <a:bodyPr/>
        <a:lstStyle/>
        <a:p>
          <a:endParaRPr lang="en-US"/>
        </a:p>
      </dgm:t>
    </dgm:pt>
    <dgm:pt modelId="{63A76454-A8E1-CD4A-8100-C08B07935249}" type="pres">
      <dgm:prSet presAssocID="{34D57F69-0C60-2B40-B3AC-1EB9333969DE}" presName="Name0" presStyleCnt="0">
        <dgm:presLayoutVars>
          <dgm:dir/>
          <dgm:resizeHandles val="exact"/>
        </dgm:presLayoutVars>
      </dgm:prSet>
      <dgm:spPr/>
    </dgm:pt>
    <dgm:pt modelId="{71447D5E-6E7F-2F40-A255-5F35A5CB181C}" type="pres">
      <dgm:prSet presAssocID="{BF66483C-F744-594E-B265-1756FCEBE68A}" presName="node" presStyleLbl="node1" presStyleIdx="0" presStyleCnt="2">
        <dgm:presLayoutVars>
          <dgm:bulletEnabled val="1"/>
        </dgm:presLayoutVars>
      </dgm:prSet>
      <dgm:spPr/>
    </dgm:pt>
    <dgm:pt modelId="{7C35F318-518F-A24F-9482-F135EE2A6F61}" type="pres">
      <dgm:prSet presAssocID="{734E9492-1D1D-AB46-AB7D-A642435D6EBD}" presName="sibTrans" presStyleLbl="sibTrans2D1" presStyleIdx="0" presStyleCnt="1"/>
      <dgm:spPr/>
    </dgm:pt>
    <dgm:pt modelId="{E392D5D4-83B5-0B4F-8D86-490A7FC22CE2}" type="pres">
      <dgm:prSet presAssocID="{734E9492-1D1D-AB46-AB7D-A642435D6EBD}" presName="connectorText" presStyleLbl="sibTrans2D1" presStyleIdx="0" presStyleCnt="1"/>
      <dgm:spPr/>
    </dgm:pt>
    <dgm:pt modelId="{BE1DE5B7-2DD4-6A41-BC69-FBDF763A9D39}" type="pres">
      <dgm:prSet presAssocID="{52F2D34B-098E-6949-AB8C-B136D240D142}" presName="node" presStyleLbl="node1" presStyleIdx="1" presStyleCnt="2">
        <dgm:presLayoutVars>
          <dgm:bulletEnabled val="1"/>
        </dgm:presLayoutVars>
      </dgm:prSet>
      <dgm:spPr/>
    </dgm:pt>
  </dgm:ptLst>
  <dgm:cxnLst>
    <dgm:cxn modelId="{E08C770B-6D75-8745-AC5F-0D5012A91A51}" srcId="{34D57F69-0C60-2B40-B3AC-1EB9333969DE}" destId="{52F2D34B-098E-6949-AB8C-B136D240D142}" srcOrd="1" destOrd="0" parTransId="{321AD0F7-169A-0A4B-922B-6EA2C816BF07}" sibTransId="{C94C213B-3163-3641-851D-5763F82BAB28}"/>
    <dgm:cxn modelId="{10564A54-96F1-7C46-B480-FE124E1B4AF2}" type="presOf" srcId="{34D57F69-0C60-2B40-B3AC-1EB9333969DE}" destId="{63A76454-A8E1-CD4A-8100-C08B07935249}" srcOrd="0" destOrd="0" presId="urn:microsoft.com/office/officeart/2005/8/layout/process1"/>
    <dgm:cxn modelId="{F5403499-989D-554E-BB5D-854EEB94E537}" type="presOf" srcId="{BF66483C-F744-594E-B265-1756FCEBE68A}" destId="{71447D5E-6E7F-2F40-A255-5F35A5CB181C}" srcOrd="0" destOrd="0" presId="urn:microsoft.com/office/officeart/2005/8/layout/process1"/>
    <dgm:cxn modelId="{44835EBA-9C34-4641-A397-DDC62618DFA5}" type="presOf" srcId="{734E9492-1D1D-AB46-AB7D-A642435D6EBD}" destId="{E392D5D4-83B5-0B4F-8D86-490A7FC22CE2}" srcOrd="1" destOrd="0" presId="urn:microsoft.com/office/officeart/2005/8/layout/process1"/>
    <dgm:cxn modelId="{CE64C9D9-9B3D-A544-9DEA-54891398AA7D}" srcId="{34D57F69-0C60-2B40-B3AC-1EB9333969DE}" destId="{BF66483C-F744-594E-B265-1756FCEBE68A}" srcOrd="0" destOrd="0" parTransId="{B45CE510-D62F-BB4A-A277-88A567D19EF2}" sibTransId="{734E9492-1D1D-AB46-AB7D-A642435D6EBD}"/>
    <dgm:cxn modelId="{A3FFE4F8-637B-484A-958E-1152FBF8FA90}" type="presOf" srcId="{52F2D34B-098E-6949-AB8C-B136D240D142}" destId="{BE1DE5B7-2DD4-6A41-BC69-FBDF763A9D39}" srcOrd="0" destOrd="0" presId="urn:microsoft.com/office/officeart/2005/8/layout/process1"/>
    <dgm:cxn modelId="{C7E8AAFB-0DA9-0746-91C4-9820DB802459}" type="presOf" srcId="{734E9492-1D1D-AB46-AB7D-A642435D6EBD}" destId="{7C35F318-518F-A24F-9482-F135EE2A6F61}" srcOrd="0" destOrd="0" presId="urn:microsoft.com/office/officeart/2005/8/layout/process1"/>
    <dgm:cxn modelId="{5517B0D6-4866-E647-89B5-32393568D755}" type="presParOf" srcId="{63A76454-A8E1-CD4A-8100-C08B07935249}" destId="{71447D5E-6E7F-2F40-A255-5F35A5CB181C}" srcOrd="0" destOrd="0" presId="urn:microsoft.com/office/officeart/2005/8/layout/process1"/>
    <dgm:cxn modelId="{32F86EE5-7628-FE47-9ACD-58FE73E2D02E}" type="presParOf" srcId="{63A76454-A8E1-CD4A-8100-C08B07935249}" destId="{7C35F318-518F-A24F-9482-F135EE2A6F61}" srcOrd="1" destOrd="0" presId="urn:microsoft.com/office/officeart/2005/8/layout/process1"/>
    <dgm:cxn modelId="{B25E46CE-5900-4C46-8BF9-046F13E9A18B}" type="presParOf" srcId="{7C35F318-518F-A24F-9482-F135EE2A6F61}" destId="{E392D5D4-83B5-0B4F-8D86-490A7FC22CE2}" srcOrd="0" destOrd="0" presId="urn:microsoft.com/office/officeart/2005/8/layout/process1"/>
    <dgm:cxn modelId="{F56EAA13-F9E4-2146-B6A8-C6B8A0EE15B4}" type="presParOf" srcId="{63A76454-A8E1-CD4A-8100-C08B07935249}" destId="{BE1DE5B7-2DD4-6A41-BC69-FBDF763A9D3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2C09C1-B60B-9043-A227-01AB7DEA425D}" type="doc">
      <dgm:prSet loTypeId="urn:microsoft.com/office/officeart/2005/8/layout/process1" loCatId="" qsTypeId="urn:microsoft.com/office/officeart/2005/8/quickstyle/simple4" qsCatId="simple" csTypeId="urn:microsoft.com/office/officeart/2005/8/colors/accent4_2" csCatId="accent4" phldr="1"/>
      <dgm:spPr/>
    </dgm:pt>
    <dgm:pt modelId="{78FA9F3C-9DBE-A649-A8DD-C713715B6F80}">
      <dgm:prSet phldrT="[Text]"/>
      <dgm:spPr/>
      <dgm:t>
        <a:bodyPr/>
        <a:lstStyle/>
        <a:p>
          <a:r>
            <a:rPr lang="en-US" dirty="0"/>
            <a:t>Executive Order </a:t>
          </a:r>
        </a:p>
        <a:p>
          <a:r>
            <a:rPr lang="en-US" dirty="0"/>
            <a:t>(Action) &amp; (Content that Promotes Presidential Power)</a:t>
          </a:r>
        </a:p>
      </dgm:t>
    </dgm:pt>
    <dgm:pt modelId="{6241277B-7723-DE42-AEDF-395FBEF98D99}" type="parTrans" cxnId="{F2775C33-B3CB-1E4B-9CE8-8F56E4F77CA9}">
      <dgm:prSet/>
      <dgm:spPr/>
      <dgm:t>
        <a:bodyPr/>
        <a:lstStyle/>
        <a:p>
          <a:endParaRPr lang="en-US"/>
        </a:p>
      </dgm:t>
    </dgm:pt>
    <dgm:pt modelId="{BF512184-631E-8345-A910-DB7C56886459}" type="sibTrans" cxnId="{F2775C33-B3CB-1E4B-9CE8-8F56E4F77CA9}">
      <dgm:prSet/>
      <dgm:spPr/>
      <dgm:t>
        <a:bodyPr/>
        <a:lstStyle/>
        <a:p>
          <a:endParaRPr lang="en-US"/>
        </a:p>
      </dgm:t>
    </dgm:pt>
    <dgm:pt modelId="{D33AE70E-D4C9-064D-81D3-60B1F06BF059}">
      <dgm:prSet phldrT="[Text]"/>
      <dgm:spPr/>
      <dgm:t>
        <a:bodyPr/>
        <a:lstStyle/>
        <a:p>
          <a:r>
            <a:rPr lang="en-US" dirty="0"/>
            <a:t>Expands Presidency by</a:t>
          </a:r>
        </a:p>
        <a:p>
          <a:r>
            <a:rPr lang="en-US" dirty="0"/>
            <a:t>1.  Making the President a Pseudo-Legislator</a:t>
          </a:r>
        </a:p>
        <a:p>
          <a:r>
            <a:rPr lang="en-US" dirty="0"/>
            <a:t>2.  Actually Giving the President Power</a:t>
          </a:r>
        </a:p>
      </dgm:t>
    </dgm:pt>
    <dgm:pt modelId="{67BE3E8A-BFA0-5B45-BDCE-490CA9F49B6A}" type="parTrans" cxnId="{9844EFD2-F7F4-0347-8E05-AC14680FFC0C}">
      <dgm:prSet/>
      <dgm:spPr/>
      <dgm:t>
        <a:bodyPr/>
        <a:lstStyle/>
        <a:p>
          <a:endParaRPr lang="en-US"/>
        </a:p>
      </dgm:t>
    </dgm:pt>
    <dgm:pt modelId="{F2B38397-C3CA-A04C-8888-AFFC0CA7CEE1}" type="sibTrans" cxnId="{9844EFD2-F7F4-0347-8E05-AC14680FFC0C}">
      <dgm:prSet/>
      <dgm:spPr/>
      <dgm:t>
        <a:bodyPr/>
        <a:lstStyle/>
        <a:p>
          <a:endParaRPr lang="en-US"/>
        </a:p>
      </dgm:t>
    </dgm:pt>
    <dgm:pt modelId="{9A86A641-6EAE-AC41-8334-C2BC2A8248AB}" type="pres">
      <dgm:prSet presAssocID="{102C09C1-B60B-9043-A227-01AB7DEA425D}" presName="Name0" presStyleCnt="0">
        <dgm:presLayoutVars>
          <dgm:dir/>
          <dgm:resizeHandles val="exact"/>
        </dgm:presLayoutVars>
      </dgm:prSet>
      <dgm:spPr/>
    </dgm:pt>
    <dgm:pt modelId="{57A4C827-5D47-2843-9626-37F9FFFE9B4B}" type="pres">
      <dgm:prSet presAssocID="{78FA9F3C-9DBE-A649-A8DD-C713715B6F80}" presName="node" presStyleLbl="node1" presStyleIdx="0" presStyleCnt="2" custScaleY="106326">
        <dgm:presLayoutVars>
          <dgm:bulletEnabled val="1"/>
        </dgm:presLayoutVars>
      </dgm:prSet>
      <dgm:spPr/>
    </dgm:pt>
    <dgm:pt modelId="{0478F7EC-BAC4-014A-9AC0-EB5C2E50951D}" type="pres">
      <dgm:prSet presAssocID="{BF512184-631E-8345-A910-DB7C56886459}" presName="sibTrans" presStyleLbl="sibTrans2D1" presStyleIdx="0" presStyleCnt="1"/>
      <dgm:spPr/>
    </dgm:pt>
    <dgm:pt modelId="{F4D0EAB8-10BE-3941-A140-B26E7EAB4E0C}" type="pres">
      <dgm:prSet presAssocID="{BF512184-631E-8345-A910-DB7C56886459}" presName="connectorText" presStyleLbl="sibTrans2D1" presStyleIdx="0" presStyleCnt="1"/>
      <dgm:spPr/>
    </dgm:pt>
    <dgm:pt modelId="{B5B17CC3-06F7-7D41-9300-B0879B714E81}" type="pres">
      <dgm:prSet presAssocID="{D33AE70E-D4C9-064D-81D3-60B1F06BF059}" presName="node" presStyleLbl="node1" presStyleIdx="1" presStyleCnt="2">
        <dgm:presLayoutVars>
          <dgm:bulletEnabled val="1"/>
        </dgm:presLayoutVars>
      </dgm:prSet>
      <dgm:spPr/>
    </dgm:pt>
  </dgm:ptLst>
  <dgm:cxnLst>
    <dgm:cxn modelId="{44E5E803-A469-4240-A909-8E1A7923C606}" type="presOf" srcId="{D33AE70E-D4C9-064D-81D3-60B1F06BF059}" destId="{B5B17CC3-06F7-7D41-9300-B0879B714E81}" srcOrd="0" destOrd="0" presId="urn:microsoft.com/office/officeart/2005/8/layout/process1"/>
    <dgm:cxn modelId="{F2775C33-B3CB-1E4B-9CE8-8F56E4F77CA9}" srcId="{102C09C1-B60B-9043-A227-01AB7DEA425D}" destId="{78FA9F3C-9DBE-A649-A8DD-C713715B6F80}" srcOrd="0" destOrd="0" parTransId="{6241277B-7723-DE42-AEDF-395FBEF98D99}" sibTransId="{BF512184-631E-8345-A910-DB7C56886459}"/>
    <dgm:cxn modelId="{974FDA41-2573-F749-8B7E-19DFE52C2139}" type="presOf" srcId="{BF512184-631E-8345-A910-DB7C56886459}" destId="{F4D0EAB8-10BE-3941-A140-B26E7EAB4E0C}" srcOrd="1" destOrd="0" presId="urn:microsoft.com/office/officeart/2005/8/layout/process1"/>
    <dgm:cxn modelId="{5584556F-A626-A84B-BAE8-B134F10449CF}" type="presOf" srcId="{BF512184-631E-8345-A910-DB7C56886459}" destId="{0478F7EC-BAC4-014A-9AC0-EB5C2E50951D}" srcOrd="0" destOrd="0" presId="urn:microsoft.com/office/officeart/2005/8/layout/process1"/>
    <dgm:cxn modelId="{8692ECC8-29C2-8B47-92EA-67A9493B622F}" type="presOf" srcId="{78FA9F3C-9DBE-A649-A8DD-C713715B6F80}" destId="{57A4C827-5D47-2843-9626-37F9FFFE9B4B}" srcOrd="0" destOrd="0" presId="urn:microsoft.com/office/officeart/2005/8/layout/process1"/>
    <dgm:cxn modelId="{9844EFD2-F7F4-0347-8E05-AC14680FFC0C}" srcId="{102C09C1-B60B-9043-A227-01AB7DEA425D}" destId="{D33AE70E-D4C9-064D-81D3-60B1F06BF059}" srcOrd="1" destOrd="0" parTransId="{67BE3E8A-BFA0-5B45-BDCE-490CA9F49B6A}" sibTransId="{F2B38397-C3CA-A04C-8888-AFFC0CA7CEE1}"/>
    <dgm:cxn modelId="{3926A2DB-BCAC-2F41-A9F2-F089E1B38D9B}" type="presOf" srcId="{102C09C1-B60B-9043-A227-01AB7DEA425D}" destId="{9A86A641-6EAE-AC41-8334-C2BC2A8248AB}" srcOrd="0" destOrd="0" presId="urn:microsoft.com/office/officeart/2005/8/layout/process1"/>
    <dgm:cxn modelId="{9D381430-5955-FF41-ADEB-BE941398A8EE}" type="presParOf" srcId="{9A86A641-6EAE-AC41-8334-C2BC2A8248AB}" destId="{57A4C827-5D47-2843-9626-37F9FFFE9B4B}" srcOrd="0" destOrd="0" presId="urn:microsoft.com/office/officeart/2005/8/layout/process1"/>
    <dgm:cxn modelId="{BCA88DDD-E079-B04E-A12B-CE0AA1EAD386}" type="presParOf" srcId="{9A86A641-6EAE-AC41-8334-C2BC2A8248AB}" destId="{0478F7EC-BAC4-014A-9AC0-EB5C2E50951D}" srcOrd="1" destOrd="0" presId="urn:microsoft.com/office/officeart/2005/8/layout/process1"/>
    <dgm:cxn modelId="{8911714C-3502-0743-8D5A-103DFCDC47F9}" type="presParOf" srcId="{0478F7EC-BAC4-014A-9AC0-EB5C2E50951D}" destId="{F4D0EAB8-10BE-3941-A140-B26E7EAB4E0C}" srcOrd="0" destOrd="0" presId="urn:microsoft.com/office/officeart/2005/8/layout/process1"/>
    <dgm:cxn modelId="{29129EDF-218B-1A41-A5A5-7D948E158564}" type="presParOf" srcId="{9A86A641-6EAE-AC41-8334-C2BC2A8248AB}" destId="{B5B17CC3-06F7-7D41-9300-B0879B714E81}"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494AE-BC34-C842-B7B4-48DE887A5E12}">
      <dsp:nvSpPr>
        <dsp:cNvPr id="0" name=""/>
        <dsp:cNvSpPr/>
      </dsp:nvSpPr>
      <dsp:spPr>
        <a:xfrm>
          <a:off x="460905" y="1047"/>
          <a:ext cx="3479899" cy="208793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Need for expediency of action during times of war</a:t>
          </a:r>
        </a:p>
      </dsp:txBody>
      <dsp:txXfrm>
        <a:off x="460905" y="1047"/>
        <a:ext cx="3479899" cy="2087939"/>
      </dsp:txXfrm>
    </dsp:sp>
    <dsp:sp modelId="{0C3741C0-9C81-6040-A394-95D0676A9E2E}">
      <dsp:nvSpPr>
        <dsp:cNvPr id="0" name=""/>
        <dsp:cNvSpPr/>
      </dsp:nvSpPr>
      <dsp:spPr>
        <a:xfrm>
          <a:off x="4288794" y="1047"/>
          <a:ext cx="3479899" cy="208793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Need for expediency of action during times of domestic crisis</a:t>
          </a:r>
        </a:p>
      </dsp:txBody>
      <dsp:txXfrm>
        <a:off x="4288794" y="1047"/>
        <a:ext cx="3479899" cy="2087939"/>
      </dsp:txXfrm>
    </dsp:sp>
    <dsp:sp modelId="{252CE33D-BB57-B446-9A9F-98ECFA828F7A}">
      <dsp:nvSpPr>
        <dsp:cNvPr id="0" name=""/>
        <dsp:cNvSpPr/>
      </dsp:nvSpPr>
      <dsp:spPr>
        <a:xfrm>
          <a:off x="2374850" y="2436976"/>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Need to “side step” the legislature when the legislature is opposed/hostile to a president’s agenda</a:t>
          </a:r>
        </a:p>
      </dsp:txBody>
      <dsp:txXfrm>
        <a:off x="2374850"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7D5E-6E7F-2F40-A255-5F35A5CB181C}">
      <dsp:nvSpPr>
        <dsp:cNvPr id="0" name=""/>
        <dsp:cNvSpPr/>
      </dsp:nvSpPr>
      <dsp:spPr>
        <a:xfrm>
          <a:off x="1190" y="1270297"/>
          <a:ext cx="2539007" cy="152340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Executive Order (Action)</a:t>
          </a:r>
        </a:p>
      </dsp:txBody>
      <dsp:txXfrm>
        <a:off x="45809" y="1314916"/>
        <a:ext cx="2449769" cy="1434166"/>
      </dsp:txXfrm>
    </dsp:sp>
    <dsp:sp modelId="{7C35F318-518F-A24F-9482-F135EE2A6F61}">
      <dsp:nvSpPr>
        <dsp:cNvPr id="0" name=""/>
        <dsp:cNvSpPr/>
      </dsp:nvSpPr>
      <dsp:spPr>
        <a:xfrm>
          <a:off x="2794099" y="1717163"/>
          <a:ext cx="538269" cy="629673"/>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94099" y="1843098"/>
        <a:ext cx="376788" cy="377803"/>
      </dsp:txXfrm>
    </dsp:sp>
    <dsp:sp modelId="{BE1DE5B7-2DD4-6A41-BC69-FBDF763A9D39}">
      <dsp:nvSpPr>
        <dsp:cNvPr id="0" name=""/>
        <dsp:cNvSpPr/>
      </dsp:nvSpPr>
      <dsp:spPr>
        <a:xfrm>
          <a:off x="3555801" y="1270297"/>
          <a:ext cx="2539007" cy="152340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Expands Presidency by Making the President a Pseudo-Legislator</a:t>
          </a:r>
        </a:p>
      </dsp:txBody>
      <dsp:txXfrm>
        <a:off x="3600420" y="1314916"/>
        <a:ext cx="2449769" cy="1434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4C827-5D47-2843-9626-37F9FFFE9B4B}">
      <dsp:nvSpPr>
        <dsp:cNvPr id="0" name=""/>
        <dsp:cNvSpPr/>
      </dsp:nvSpPr>
      <dsp:spPr>
        <a:xfrm>
          <a:off x="1190" y="1108221"/>
          <a:ext cx="2539007" cy="184755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Executive Order </a:t>
          </a:r>
        </a:p>
        <a:p>
          <a:pPr marL="0" lvl="0" indent="0" algn="ctr" defTabSz="800100">
            <a:lnSpc>
              <a:spcPct val="90000"/>
            </a:lnSpc>
            <a:spcBef>
              <a:spcPct val="0"/>
            </a:spcBef>
            <a:spcAft>
              <a:spcPct val="35000"/>
            </a:spcAft>
            <a:buNone/>
          </a:pPr>
          <a:r>
            <a:rPr lang="en-US" sz="1800" kern="1200" dirty="0"/>
            <a:t>(Action) &amp; (Content that Promotes Presidential Power)</a:t>
          </a:r>
        </a:p>
      </dsp:txBody>
      <dsp:txXfrm>
        <a:off x="55303" y="1162334"/>
        <a:ext cx="2430781" cy="1739330"/>
      </dsp:txXfrm>
    </dsp:sp>
    <dsp:sp modelId="{0478F7EC-BAC4-014A-9AC0-EB5C2E50951D}">
      <dsp:nvSpPr>
        <dsp:cNvPr id="0" name=""/>
        <dsp:cNvSpPr/>
      </dsp:nvSpPr>
      <dsp:spPr>
        <a:xfrm>
          <a:off x="2794099" y="1717163"/>
          <a:ext cx="538269" cy="629673"/>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94099" y="1843098"/>
        <a:ext cx="376788" cy="377803"/>
      </dsp:txXfrm>
    </dsp:sp>
    <dsp:sp modelId="{B5B17CC3-06F7-7D41-9300-B0879B714E81}">
      <dsp:nvSpPr>
        <dsp:cNvPr id="0" name=""/>
        <dsp:cNvSpPr/>
      </dsp:nvSpPr>
      <dsp:spPr>
        <a:xfrm>
          <a:off x="3555801" y="1163183"/>
          <a:ext cx="2539007" cy="173763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Expands Presidency by</a:t>
          </a:r>
        </a:p>
        <a:p>
          <a:pPr marL="0" lvl="0" indent="0" algn="ctr" defTabSz="800100">
            <a:lnSpc>
              <a:spcPct val="90000"/>
            </a:lnSpc>
            <a:spcBef>
              <a:spcPct val="0"/>
            </a:spcBef>
            <a:spcAft>
              <a:spcPct val="35000"/>
            </a:spcAft>
            <a:buNone/>
          </a:pPr>
          <a:r>
            <a:rPr lang="en-US" sz="1800" kern="1200" dirty="0"/>
            <a:t>1.  Making the President a Pseudo-Legislator</a:t>
          </a:r>
        </a:p>
        <a:p>
          <a:pPr marL="0" lvl="0" indent="0" algn="ctr" defTabSz="800100">
            <a:lnSpc>
              <a:spcPct val="90000"/>
            </a:lnSpc>
            <a:spcBef>
              <a:spcPct val="0"/>
            </a:spcBef>
            <a:spcAft>
              <a:spcPct val="35000"/>
            </a:spcAft>
            <a:buNone/>
          </a:pPr>
          <a:r>
            <a:rPr lang="en-US" sz="1800" kern="1200" dirty="0"/>
            <a:t>2.  Actually Giving the President Power</a:t>
          </a:r>
        </a:p>
      </dsp:txBody>
      <dsp:txXfrm>
        <a:off x="3606695" y="1214077"/>
        <a:ext cx="2437219" cy="1635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1289A-4E38-2F47-BD33-EFE60FE3BBD4}" type="datetimeFigureOut">
              <a:rPr lang="en-US" smtClean="0"/>
              <a:t>10/29/18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056B6-E998-A745-A315-5C9420FACF00}" type="slidenum">
              <a:rPr lang="en-US" smtClean="0"/>
              <a:t>‹#›</a:t>
            </a:fld>
            <a:endParaRPr lang="en-US"/>
          </a:p>
        </p:txBody>
      </p:sp>
    </p:spTree>
    <p:extLst>
      <p:ext uri="{BB962C8B-B14F-4D97-AF65-F5344CB8AC3E}">
        <p14:creationId xmlns:p14="http://schemas.microsoft.com/office/powerpoint/2010/main" val="9182095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2DC216-BDC5-7E48-92A9-1E5390F21A7E}"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08690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32758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28054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DC216-BDC5-7E48-92A9-1E5390F21A7E}"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64997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2DC216-BDC5-7E48-92A9-1E5390F21A7E}"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92701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DC216-BDC5-7E48-92A9-1E5390F21A7E}"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401064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DC216-BDC5-7E48-92A9-1E5390F21A7E}"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114602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2DC216-BDC5-7E48-92A9-1E5390F21A7E}"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239154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DC216-BDC5-7E48-92A9-1E5390F21A7E}"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418160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DC216-BDC5-7E48-92A9-1E5390F21A7E}"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394758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DC216-BDC5-7E48-92A9-1E5390F21A7E}"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A1C72-BB78-8645-8E96-A23FC42FF7F3}" type="slidenum">
              <a:rPr lang="en-US" smtClean="0"/>
              <a:t>‹#›</a:t>
            </a:fld>
            <a:endParaRPr lang="en-US"/>
          </a:p>
        </p:txBody>
      </p:sp>
    </p:spTree>
    <p:extLst>
      <p:ext uri="{BB962C8B-B14F-4D97-AF65-F5344CB8AC3E}">
        <p14:creationId xmlns:p14="http://schemas.microsoft.com/office/powerpoint/2010/main" val="71399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DC216-BDC5-7E48-92A9-1E5390F21A7E}" type="datetimeFigureOut">
              <a:rPr lang="en-US" smtClean="0"/>
              <a:t>10/29/18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A1C72-BB78-8645-8E96-A23FC42FF7F3}" type="slidenum">
              <a:rPr lang="en-US" smtClean="0"/>
              <a:t>‹#›</a:t>
            </a:fld>
            <a:endParaRPr lang="en-US"/>
          </a:p>
        </p:txBody>
      </p:sp>
    </p:spTree>
    <p:extLst>
      <p:ext uri="{BB962C8B-B14F-4D97-AF65-F5344CB8AC3E}">
        <p14:creationId xmlns:p14="http://schemas.microsoft.com/office/powerpoint/2010/main" val="257081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images.jpg"/>
          <p:cNvPicPr>
            <a:picLocks noChangeAspect="1"/>
          </p:cNvPicPr>
          <p:nvPr/>
        </p:nvPicPr>
        <p:blipFill>
          <a:blip r:embed="rId2">
            <a:alphaModFix amt="31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alpha val="30980"/>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Title 1"/>
          <p:cNvSpPr>
            <a:spLocks/>
          </p:cNvSpPr>
          <p:nvPr/>
        </p:nvSpPr>
        <p:spPr bwMode="auto">
          <a:xfrm>
            <a:off x="0" y="286636"/>
            <a:ext cx="9144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lgn="ctr"/>
            <a:r>
              <a:rPr lang="en-US" sz="2600" i="1" dirty="0">
                <a:latin typeface="Didot" charset="0"/>
                <a:cs typeface="Didot" charset="0"/>
              </a:rPr>
              <a:t>L20: The Expansion of Executive Power: Executive Orders and the Unitary Executive Theory</a:t>
            </a:r>
          </a:p>
          <a:p>
            <a:pPr algn="ctr"/>
            <a:r>
              <a:rPr lang="en-US" sz="2600" u="sng" dirty="0">
                <a:latin typeface="Didot" charset="0"/>
                <a:cs typeface="Didot" charset="0"/>
              </a:rPr>
              <a:t>Striving for Balance Between Democracy and Authority</a:t>
            </a:r>
            <a:endParaRPr lang="en-US" sz="2600" dirty="0">
              <a:latin typeface="Didot" charset="0"/>
              <a:cs typeface="Didot" charset="0"/>
            </a:endParaRPr>
          </a:p>
          <a:p>
            <a:pPr algn="ctr"/>
            <a:endParaRPr lang="en-US" sz="2600" i="1" u="sng" dirty="0">
              <a:latin typeface="Didot" charset="0"/>
              <a:cs typeface="Didot" charset="0"/>
            </a:endParaRPr>
          </a:p>
        </p:txBody>
      </p:sp>
      <p:sp>
        <p:nvSpPr>
          <p:cNvPr id="8" name="Rectangle 12"/>
          <p:cNvSpPr>
            <a:spLocks noChangeArrowheads="1"/>
          </p:cNvSpPr>
          <p:nvPr/>
        </p:nvSpPr>
        <p:spPr bwMode="auto">
          <a:xfrm>
            <a:off x="304799" y="1429636"/>
            <a:ext cx="4566450" cy="503325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a:lstStyle/>
          <a:p>
            <a:pPr marL="609600" indent="-609600" algn="ctr" eaLnBrk="1" hangingPunct="1">
              <a:spcBef>
                <a:spcPct val="20000"/>
              </a:spcBef>
              <a:defRPr/>
            </a:pPr>
            <a:r>
              <a:rPr lang="en-US" sz="2050" b="1" u="sng" dirty="0">
                <a:latin typeface="Didot"/>
                <a:cs typeface="Didot"/>
              </a:rPr>
              <a:t>Agenda</a:t>
            </a:r>
          </a:p>
          <a:p>
            <a:pPr marL="609600" indent="-609600" eaLnBrk="1" hangingPunct="1">
              <a:spcBef>
                <a:spcPct val="20000"/>
              </a:spcBef>
              <a:defRPr/>
            </a:pPr>
            <a:r>
              <a:rPr lang="en-US" sz="2050" b="1" u="sng" dirty="0">
                <a:latin typeface="Didot"/>
                <a:cs typeface="Didot"/>
              </a:rPr>
              <a:t>Objective</a:t>
            </a:r>
            <a:r>
              <a:rPr lang="en-US" sz="2050" b="1" dirty="0">
                <a:latin typeface="Didot"/>
                <a:cs typeface="Didot"/>
              </a:rPr>
              <a:t>:</a:t>
            </a:r>
          </a:p>
          <a:p>
            <a:pPr marL="609600" indent="-609600" eaLnBrk="1" hangingPunct="1">
              <a:spcBef>
                <a:spcPct val="20000"/>
              </a:spcBef>
              <a:defRPr/>
            </a:pPr>
            <a:r>
              <a:rPr lang="en-US" sz="2050" b="1" dirty="0">
                <a:latin typeface="Didot"/>
                <a:cs typeface="Didot"/>
              </a:rPr>
              <a:t>To understand…</a:t>
            </a:r>
          </a:p>
          <a:p>
            <a:pPr marL="457200" indent="-457200">
              <a:buAutoNum type="arabicPeriod"/>
            </a:pPr>
            <a:r>
              <a:rPr lang="en-US" sz="2050" b="1" dirty="0">
                <a:latin typeface="Didot"/>
                <a:cs typeface="Didot"/>
              </a:rPr>
              <a:t>What executive orders are and how they have been use historically.</a:t>
            </a:r>
          </a:p>
          <a:p>
            <a:pPr marL="457200" indent="-457200">
              <a:buAutoNum type="arabicPeriod"/>
            </a:pPr>
            <a:r>
              <a:rPr lang="en-US" sz="2050" b="1" dirty="0">
                <a:latin typeface="Didot"/>
                <a:cs typeface="Didot"/>
              </a:rPr>
              <a:t>How executive orders expand the power of the presidency</a:t>
            </a:r>
          </a:p>
          <a:p>
            <a:pPr marL="457200" indent="-457200">
              <a:buAutoNum type="arabicPeriod"/>
            </a:pPr>
            <a:r>
              <a:rPr lang="en-US" sz="2050" b="1" dirty="0">
                <a:latin typeface="Didot"/>
                <a:cs typeface="Didot"/>
              </a:rPr>
              <a:t>What the unitary executive theory is</a:t>
            </a:r>
          </a:p>
          <a:p>
            <a:pPr marL="457200" indent="-457200">
              <a:buAutoNum type="arabicPeriod"/>
            </a:pPr>
            <a:r>
              <a:rPr lang="en-US" sz="2050" b="1" dirty="0">
                <a:latin typeface="Didot"/>
                <a:cs typeface="Didot"/>
              </a:rPr>
              <a:t>How the unitary executive theory expands the power of the presidency</a:t>
            </a:r>
          </a:p>
          <a:p>
            <a:pPr marL="609600" indent="-609600" eaLnBrk="1" hangingPunct="1">
              <a:spcBef>
                <a:spcPct val="20000"/>
              </a:spcBef>
              <a:defRPr/>
            </a:pPr>
            <a:r>
              <a:rPr lang="en-US" sz="2050" b="1" u="sng" dirty="0">
                <a:latin typeface="Didot"/>
                <a:cs typeface="Didot"/>
              </a:rPr>
              <a:t>Schedule</a:t>
            </a:r>
            <a:r>
              <a:rPr lang="en-US" sz="2050" b="1" dirty="0">
                <a:latin typeface="Didot"/>
                <a:cs typeface="Didot"/>
              </a:rPr>
              <a:t>: </a:t>
            </a:r>
          </a:p>
          <a:p>
            <a:pPr marL="609600" indent="-609600" eaLnBrk="1" hangingPunct="1">
              <a:spcBef>
                <a:spcPct val="20000"/>
              </a:spcBef>
              <a:buAutoNum type="arabicPeriod"/>
              <a:defRPr/>
            </a:pPr>
            <a:r>
              <a:rPr lang="en-US" sz="2050" b="1" dirty="0">
                <a:latin typeface="Didot"/>
                <a:cs typeface="Didot"/>
              </a:rPr>
              <a:t>Lecture &amp; Discussion</a:t>
            </a:r>
          </a:p>
          <a:p>
            <a:pPr eaLnBrk="1" hangingPunct="1">
              <a:spcBef>
                <a:spcPct val="20000"/>
              </a:spcBef>
              <a:defRPr/>
            </a:pPr>
            <a:endParaRPr lang="en-US" sz="2050" b="1" dirty="0">
              <a:latin typeface="Didot"/>
              <a:cs typeface="Didot"/>
            </a:endParaRPr>
          </a:p>
          <a:p>
            <a:pPr eaLnBrk="1" hangingPunct="1">
              <a:spcBef>
                <a:spcPct val="20000"/>
              </a:spcBef>
              <a:defRPr/>
            </a:pPr>
            <a:endParaRPr lang="en-US" sz="2050" b="1" dirty="0"/>
          </a:p>
          <a:p>
            <a:pPr marL="609600" indent="-609600" eaLnBrk="1" hangingPunct="1">
              <a:spcBef>
                <a:spcPct val="20000"/>
              </a:spcBef>
              <a:defRPr/>
            </a:pPr>
            <a:r>
              <a:rPr lang="en-US" sz="2050" b="1" u="sng" dirty="0"/>
              <a:t> </a:t>
            </a:r>
          </a:p>
        </p:txBody>
      </p:sp>
      <p:sp>
        <p:nvSpPr>
          <p:cNvPr id="17412" name="Rectangle 12"/>
          <p:cNvSpPr txBox="1">
            <a:spLocks noChangeArrowheads="1"/>
          </p:cNvSpPr>
          <p:nvPr/>
        </p:nvSpPr>
        <p:spPr bwMode="auto">
          <a:xfrm>
            <a:off x="5141874" y="1429636"/>
            <a:ext cx="3719552" cy="503325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spcBef>
                <a:spcPct val="20000"/>
              </a:spcBef>
              <a:buClr>
                <a:schemeClr val="tx1"/>
              </a:buClr>
              <a:defRPr/>
            </a:pPr>
            <a:endParaRPr lang="en-US" sz="2300" b="1" dirty="0">
              <a:latin typeface="Didot" charset="0"/>
            </a:endParaRPr>
          </a:p>
        </p:txBody>
      </p:sp>
      <p:sp>
        <p:nvSpPr>
          <p:cNvPr id="2" name="Rectangle 1"/>
          <p:cNvSpPr/>
          <p:nvPr/>
        </p:nvSpPr>
        <p:spPr>
          <a:xfrm>
            <a:off x="5141874" y="1457042"/>
            <a:ext cx="3719552" cy="5957015"/>
          </a:xfrm>
          <a:prstGeom prst="rect">
            <a:avLst/>
          </a:prstGeom>
        </p:spPr>
        <p:txBody>
          <a:bodyPr wrap="square">
            <a:spAutoFit/>
          </a:bodyPr>
          <a:lstStyle/>
          <a:p>
            <a:pPr algn="ctr">
              <a:spcBef>
                <a:spcPct val="20000"/>
              </a:spcBef>
              <a:buClr>
                <a:schemeClr val="tx1"/>
              </a:buClr>
              <a:defRPr/>
            </a:pPr>
            <a:r>
              <a:rPr lang="en-US" sz="2050" b="1" u="sng" dirty="0">
                <a:latin typeface="Didot" charset="0"/>
              </a:rPr>
              <a:t>Homework</a:t>
            </a:r>
          </a:p>
          <a:p>
            <a:pPr>
              <a:buClr>
                <a:schemeClr val="tx1"/>
              </a:buClr>
              <a:defRPr/>
            </a:pPr>
            <a:r>
              <a:rPr lang="en-US" altLang="en-US" sz="2400" b="1" dirty="0">
                <a:latin typeface="Didot" panose="02000503000000020003" pitchFamily="2" charset="-79"/>
              </a:rPr>
              <a:t>Unit Test</a:t>
            </a:r>
          </a:p>
          <a:p>
            <a:pPr>
              <a:buClr>
                <a:schemeClr val="tx1"/>
              </a:buClr>
              <a:defRPr/>
            </a:pPr>
            <a:r>
              <a:rPr lang="en-US" altLang="en-US" sz="2400" b="1" dirty="0">
                <a:latin typeface="Didot" panose="02000503000000020003" pitchFamily="2" charset="-79"/>
              </a:rPr>
              <a:t>Yellow = Mon 11/5</a:t>
            </a:r>
          </a:p>
          <a:p>
            <a:pPr>
              <a:buClr>
                <a:schemeClr val="tx1"/>
              </a:buClr>
              <a:defRPr/>
            </a:pPr>
            <a:r>
              <a:rPr lang="en-US" altLang="en-US" sz="2400" b="1" dirty="0">
                <a:latin typeface="Didot" panose="02000503000000020003" pitchFamily="2" charset="-79"/>
              </a:rPr>
              <a:t>Tan = Fri 11/2</a:t>
            </a:r>
          </a:p>
          <a:p>
            <a:pPr>
              <a:buClr>
                <a:schemeClr val="tx1"/>
              </a:buClr>
              <a:defRPr/>
            </a:pPr>
            <a:r>
              <a:rPr lang="en-US" altLang="en-US" sz="2400" b="1" dirty="0">
                <a:latin typeface="Didot" panose="02000503000000020003" pitchFamily="2" charset="-79"/>
              </a:rPr>
              <a:t>Purple = Fri 11/2</a:t>
            </a:r>
          </a:p>
          <a:p>
            <a:pPr>
              <a:spcBef>
                <a:spcPct val="20000"/>
              </a:spcBef>
              <a:buClr>
                <a:schemeClr val="tx1"/>
              </a:buClr>
              <a:defRPr/>
            </a:pPr>
            <a:endParaRPr lang="en-US" sz="2050" b="1" dirty="0">
              <a:latin typeface="Didot" charset="0"/>
            </a:endParaRPr>
          </a:p>
          <a:p>
            <a:pPr>
              <a:spcBef>
                <a:spcPct val="20000"/>
              </a:spcBef>
              <a:buClr>
                <a:schemeClr val="tx1"/>
              </a:buClr>
              <a:defRPr/>
            </a:pPr>
            <a:r>
              <a:rPr lang="en-US" sz="2400" b="1" dirty="0">
                <a:latin typeface="Didot" charset="0"/>
              </a:rPr>
              <a:t>Please turn in any missing discussion notes, or these grades are going to turn to zeros…</a:t>
            </a:r>
          </a:p>
          <a:p>
            <a:pPr>
              <a:spcBef>
                <a:spcPct val="20000"/>
              </a:spcBef>
              <a:buClr>
                <a:schemeClr val="tx1"/>
              </a:buClr>
              <a:defRPr/>
            </a:pPr>
            <a:endParaRPr lang="en-US" sz="2400" b="1" dirty="0">
              <a:latin typeface="Didot" charset="0"/>
            </a:endParaRPr>
          </a:p>
          <a:p>
            <a:pPr>
              <a:spcBef>
                <a:spcPct val="20000"/>
              </a:spcBef>
              <a:buClr>
                <a:schemeClr val="tx1"/>
              </a:buClr>
              <a:defRPr/>
            </a:pPr>
            <a:r>
              <a:rPr lang="en-US" sz="2400" b="1" dirty="0">
                <a:latin typeface="Didot" charset="0"/>
              </a:rPr>
              <a:t>I will be out on Wed, yellow block cancelled</a:t>
            </a:r>
          </a:p>
          <a:p>
            <a:pPr>
              <a:spcBef>
                <a:spcPct val="20000"/>
              </a:spcBef>
              <a:buClr>
                <a:schemeClr val="tx1"/>
              </a:buClr>
              <a:defRPr/>
            </a:pPr>
            <a:endParaRPr lang="en-US" sz="2400" b="1" dirty="0">
              <a:latin typeface="Didot" charset="0"/>
            </a:endParaRPr>
          </a:p>
          <a:p>
            <a:pPr>
              <a:spcBef>
                <a:spcPct val="20000"/>
              </a:spcBef>
              <a:buClr>
                <a:schemeClr val="tx1"/>
              </a:buClr>
              <a:defRPr/>
            </a:pPr>
            <a:endParaRPr lang="en-US" sz="2400" b="1" dirty="0">
              <a:latin typeface="Didot" charset="0"/>
            </a:endParaRPr>
          </a:p>
        </p:txBody>
      </p:sp>
    </p:spTree>
    <p:extLst>
      <p:ext uri="{BB962C8B-B14F-4D97-AF65-F5344CB8AC3E}">
        <p14:creationId xmlns:p14="http://schemas.microsoft.com/office/powerpoint/2010/main" val="176025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Executive Orders, Conservatives, and the Unitary Executive</a:t>
            </a:r>
          </a:p>
        </p:txBody>
      </p:sp>
      <p:sp>
        <p:nvSpPr>
          <p:cNvPr id="3" name="Content Placeholder 2"/>
          <p:cNvSpPr>
            <a:spLocks noGrp="1"/>
          </p:cNvSpPr>
          <p:nvPr>
            <p:ph idx="1"/>
          </p:nvPr>
        </p:nvSpPr>
        <p:spPr/>
        <p:txBody>
          <a:bodyPr>
            <a:normAutofit fontScale="92500" lnSpcReduction="10000"/>
          </a:bodyPr>
          <a:lstStyle/>
          <a:p>
            <a:r>
              <a:rPr lang="en-US" dirty="0">
                <a:latin typeface="Didot"/>
                <a:cs typeface="Didot"/>
              </a:rPr>
              <a:t>The 1970s are a very contentious time in American government.  </a:t>
            </a:r>
          </a:p>
          <a:p>
            <a:r>
              <a:rPr lang="en-US" dirty="0">
                <a:latin typeface="Didot"/>
                <a:cs typeface="Didot"/>
              </a:rPr>
              <a:t>Nixon administration finds itself in a hostile relationship with Congress </a:t>
            </a:r>
          </a:p>
          <a:p>
            <a:pPr lvl="1"/>
            <a:r>
              <a:rPr lang="en-US" dirty="0">
                <a:latin typeface="Didot"/>
                <a:cs typeface="Didot"/>
              </a:rPr>
              <a:t>Threat of impeachment</a:t>
            </a:r>
          </a:p>
          <a:p>
            <a:pPr lvl="1"/>
            <a:r>
              <a:rPr lang="en-US" dirty="0">
                <a:latin typeface="Didot"/>
                <a:cs typeface="Didot"/>
              </a:rPr>
              <a:t>Nixon’s resignation in 1974</a:t>
            </a:r>
          </a:p>
          <a:p>
            <a:r>
              <a:rPr lang="en-US" dirty="0">
                <a:latin typeface="Didot"/>
                <a:cs typeface="Didot"/>
              </a:rPr>
              <a:t>Conservatives start to think…how are we ever going to get anything done when tensions are this bad…</a:t>
            </a:r>
          </a:p>
          <a:p>
            <a:pPr lvl="1"/>
            <a:r>
              <a:rPr lang="en-US" dirty="0">
                <a:latin typeface="Didot"/>
                <a:cs typeface="Didot"/>
              </a:rPr>
              <a:t>Answer: A new take on executive orders…</a:t>
            </a:r>
          </a:p>
        </p:txBody>
      </p:sp>
    </p:spTree>
    <p:extLst>
      <p:ext uri="{BB962C8B-B14F-4D97-AF65-F5344CB8AC3E}">
        <p14:creationId xmlns:p14="http://schemas.microsoft.com/office/powerpoint/2010/main" val="7932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6"/>
            <a:ext cx="8229600" cy="1143000"/>
          </a:xfrm>
        </p:spPr>
        <p:txBody>
          <a:bodyPr/>
          <a:lstStyle/>
          <a:p>
            <a:r>
              <a:rPr lang="en-US" dirty="0">
                <a:latin typeface="Didot"/>
                <a:cs typeface="Didot"/>
              </a:rPr>
              <a:t>Unitary Executive Theory</a:t>
            </a:r>
          </a:p>
        </p:txBody>
      </p:sp>
      <p:sp>
        <p:nvSpPr>
          <p:cNvPr id="3" name="Content Placeholder 2"/>
          <p:cNvSpPr>
            <a:spLocks noGrp="1"/>
          </p:cNvSpPr>
          <p:nvPr>
            <p:ph idx="1"/>
          </p:nvPr>
        </p:nvSpPr>
        <p:spPr>
          <a:xfrm>
            <a:off x="167533" y="1145955"/>
            <a:ext cx="8976466" cy="5115939"/>
          </a:xfrm>
        </p:spPr>
        <p:txBody>
          <a:bodyPr>
            <a:normAutofit fontScale="85000" lnSpcReduction="20000"/>
          </a:bodyPr>
          <a:lstStyle/>
          <a:p>
            <a:r>
              <a:rPr lang="en-US" dirty="0">
                <a:latin typeface="Didot"/>
                <a:cs typeface="Didot"/>
              </a:rPr>
              <a:t>Theory of American </a:t>
            </a:r>
          </a:p>
          <a:p>
            <a:pPr marL="0" indent="0">
              <a:buNone/>
            </a:pPr>
            <a:r>
              <a:rPr lang="en-US" dirty="0">
                <a:latin typeface="Didot"/>
                <a:cs typeface="Didot"/>
              </a:rPr>
              <a:t>    constitutional law  </a:t>
            </a:r>
          </a:p>
          <a:p>
            <a:pPr marL="0" indent="0">
              <a:buNone/>
            </a:pPr>
            <a:r>
              <a:rPr lang="en-US" dirty="0">
                <a:latin typeface="Didot"/>
                <a:cs typeface="Didot"/>
              </a:rPr>
              <a:t>    holding that the President </a:t>
            </a:r>
          </a:p>
          <a:p>
            <a:pPr marL="0" indent="0">
              <a:buNone/>
            </a:pPr>
            <a:r>
              <a:rPr lang="en-US" dirty="0">
                <a:latin typeface="Didot"/>
                <a:cs typeface="Didot"/>
              </a:rPr>
              <a:t>    controls the entire </a:t>
            </a:r>
          </a:p>
          <a:p>
            <a:pPr marL="0" indent="0">
              <a:buNone/>
            </a:pPr>
            <a:r>
              <a:rPr lang="en-US" dirty="0">
                <a:latin typeface="Didot"/>
                <a:cs typeface="Didot"/>
              </a:rPr>
              <a:t>    executive branch.</a:t>
            </a:r>
          </a:p>
          <a:p>
            <a:r>
              <a:rPr lang="en-US" dirty="0">
                <a:latin typeface="Didot"/>
                <a:cs typeface="Didot"/>
              </a:rPr>
              <a:t>Championed by founding </a:t>
            </a:r>
          </a:p>
          <a:p>
            <a:pPr marL="0" indent="0">
              <a:buNone/>
            </a:pPr>
            <a:r>
              <a:rPr lang="en-US" dirty="0">
                <a:latin typeface="Didot"/>
                <a:cs typeface="Didot"/>
              </a:rPr>
              <a:t>    members of the Federalist </a:t>
            </a:r>
          </a:p>
          <a:p>
            <a:pPr marL="334963" indent="-334963">
              <a:buNone/>
            </a:pPr>
            <a:r>
              <a:rPr lang="en-US" dirty="0">
                <a:latin typeface="Didot"/>
                <a:cs typeface="Didot"/>
              </a:rPr>
              <a:t>    Society, “a group of conservative lawyers who nearly  all worked in the Nixon, Ford, and Reagan White Houses and who understood the type of political climate the president operated in” and wanted to protect presidential prerogatives.</a:t>
            </a:r>
          </a:p>
          <a:p>
            <a:pPr lvl="1"/>
            <a:r>
              <a:rPr lang="en-US" dirty="0">
                <a:latin typeface="Didot"/>
                <a:cs typeface="Didot"/>
              </a:rPr>
              <a:t>Kelly, </a:t>
            </a:r>
            <a:r>
              <a:rPr lang="en-US" i="1" dirty="0">
                <a:latin typeface="Didot"/>
                <a:cs typeface="Didot"/>
              </a:rPr>
              <a:t>Rethinking Presidential Power</a:t>
            </a:r>
          </a:p>
          <a:p>
            <a:pPr marL="914400" lvl="2" indent="0">
              <a:buNone/>
            </a:pPr>
            <a:endParaRPr lang="en-US" dirty="0"/>
          </a:p>
        </p:txBody>
      </p:sp>
      <p:pic>
        <p:nvPicPr>
          <p:cNvPr id="4" name="Picture 3"/>
          <p:cNvPicPr>
            <a:picLocks noChangeAspect="1"/>
          </p:cNvPicPr>
          <p:nvPr/>
        </p:nvPicPr>
        <p:blipFill>
          <a:blip r:embed="rId2"/>
          <a:stretch>
            <a:fillRect/>
          </a:stretch>
        </p:blipFill>
        <p:spPr>
          <a:xfrm>
            <a:off x="5214002" y="1145956"/>
            <a:ext cx="3929998" cy="2630076"/>
          </a:xfrm>
          <a:prstGeom prst="rect">
            <a:avLst/>
          </a:prstGeom>
        </p:spPr>
      </p:pic>
    </p:spTree>
    <p:extLst>
      <p:ext uri="{BB962C8B-B14F-4D97-AF65-F5344CB8AC3E}">
        <p14:creationId xmlns:p14="http://schemas.microsoft.com/office/powerpoint/2010/main" val="163343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Didot"/>
                <a:cs typeface="Didot"/>
              </a:rPr>
              <a:t>Meese’s 3 Part Strategy for Strengthening the Unitary Executive</a:t>
            </a:r>
          </a:p>
        </p:txBody>
      </p:sp>
      <p:sp>
        <p:nvSpPr>
          <p:cNvPr id="3" name="Content Placeholder 2"/>
          <p:cNvSpPr>
            <a:spLocks noGrp="1"/>
          </p:cNvSpPr>
          <p:nvPr>
            <p:ph idx="1"/>
          </p:nvPr>
        </p:nvSpPr>
        <p:spPr>
          <a:xfrm>
            <a:off x="457200" y="1600200"/>
            <a:ext cx="8229600" cy="4929106"/>
          </a:xfrm>
        </p:spPr>
        <p:txBody>
          <a:bodyPr>
            <a:normAutofit fontScale="77500" lnSpcReduction="20000"/>
          </a:bodyPr>
          <a:lstStyle/>
          <a:p>
            <a:r>
              <a:rPr lang="en-US" dirty="0">
                <a:latin typeface="Didot"/>
                <a:cs typeface="Didot"/>
              </a:rPr>
              <a:t>Reagan’s Attorney General, Edwin Meese proposed a 3 part strategy that advised Reagan to use in order to build up the power of the executive branch.</a:t>
            </a:r>
          </a:p>
          <a:p>
            <a:r>
              <a:rPr lang="en-US" dirty="0">
                <a:latin typeface="Didot"/>
                <a:cs typeface="Didot"/>
              </a:rPr>
              <a:t>Became a blue print for future conservative presidents.</a:t>
            </a:r>
          </a:p>
          <a:p>
            <a:r>
              <a:rPr lang="en-US" dirty="0">
                <a:latin typeface="Didot"/>
                <a:cs typeface="Didot"/>
              </a:rPr>
              <a:t>Three Steps:</a:t>
            </a:r>
          </a:p>
          <a:p>
            <a:pPr marL="971550" lvl="1" indent="-514350">
              <a:buFont typeface="+mj-lt"/>
              <a:buAutoNum type="arabicPeriod"/>
            </a:pPr>
            <a:r>
              <a:rPr lang="en-US" dirty="0">
                <a:latin typeface="Didot"/>
                <a:cs typeface="Didot"/>
              </a:rPr>
              <a:t>Presidents should use executive orders to issue decrees that in effect (though maybe not in direct intent) expand the power of the presidency</a:t>
            </a:r>
          </a:p>
          <a:p>
            <a:pPr marL="971550" lvl="1" indent="-514350">
              <a:buFont typeface="+mj-lt"/>
              <a:buAutoNum type="arabicPeriod"/>
            </a:pPr>
            <a:r>
              <a:rPr lang="en-US" dirty="0">
                <a:latin typeface="Didot"/>
                <a:cs typeface="Didot"/>
              </a:rPr>
              <a:t>Appoint judges who support expanded executive powers</a:t>
            </a:r>
          </a:p>
          <a:p>
            <a:pPr marL="971550" lvl="1" indent="-514350">
              <a:buFont typeface="+mj-lt"/>
              <a:buAutoNum type="arabicPeriod"/>
            </a:pPr>
            <a:r>
              <a:rPr lang="en-US" dirty="0">
                <a:latin typeface="Didot"/>
                <a:cs typeface="Didot"/>
              </a:rPr>
              <a:t>Challenge intrusions of presidential authority in the court system (and win…thus making the expansion of presidential power ‘permanent’) </a:t>
            </a:r>
          </a:p>
        </p:txBody>
      </p:sp>
    </p:spTree>
    <p:extLst>
      <p:ext uri="{BB962C8B-B14F-4D97-AF65-F5344CB8AC3E}">
        <p14:creationId xmlns:p14="http://schemas.microsoft.com/office/powerpoint/2010/main" val="425201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143000"/>
          </a:xfrm>
        </p:spPr>
        <p:txBody>
          <a:bodyPr>
            <a:normAutofit/>
          </a:bodyPr>
          <a:lstStyle/>
          <a:p>
            <a:r>
              <a:rPr lang="en-US" dirty="0">
                <a:latin typeface="Didot"/>
                <a:cs typeface="Didot"/>
              </a:rPr>
              <a:t>Bush Administration</a:t>
            </a:r>
          </a:p>
        </p:txBody>
      </p:sp>
      <p:sp>
        <p:nvSpPr>
          <p:cNvPr id="5" name="Content Placeholder 4"/>
          <p:cNvSpPr>
            <a:spLocks noGrp="1"/>
          </p:cNvSpPr>
          <p:nvPr>
            <p:ph idx="1"/>
          </p:nvPr>
        </p:nvSpPr>
        <p:spPr>
          <a:xfrm>
            <a:off x="457200" y="1116445"/>
            <a:ext cx="8229600" cy="5346008"/>
          </a:xfrm>
        </p:spPr>
        <p:txBody>
          <a:bodyPr>
            <a:normAutofit/>
          </a:bodyPr>
          <a:lstStyle/>
          <a:p>
            <a:r>
              <a:rPr lang="en-US" sz="2400" dirty="0">
                <a:latin typeface="Didot"/>
                <a:cs typeface="Didot"/>
              </a:rPr>
              <a:t>Under the Bush Administration we see an incredible expansion in the power of the executive branch through the application of the unitary executive theory, making this the decade some scholars have said has grown governmental authority in new and more powerful ways.</a:t>
            </a:r>
          </a:p>
        </p:txBody>
      </p:sp>
      <p:pic>
        <p:nvPicPr>
          <p:cNvPr id="7" name="Picture 6"/>
          <p:cNvPicPr>
            <a:picLocks noChangeAspect="1"/>
          </p:cNvPicPr>
          <p:nvPr/>
        </p:nvPicPr>
        <p:blipFill>
          <a:blip r:embed="rId2"/>
          <a:stretch>
            <a:fillRect/>
          </a:stretch>
        </p:blipFill>
        <p:spPr>
          <a:xfrm>
            <a:off x="2477259" y="3174410"/>
            <a:ext cx="4712223" cy="3288043"/>
          </a:xfrm>
          <a:prstGeom prst="rect">
            <a:avLst/>
          </a:prstGeom>
        </p:spPr>
      </p:pic>
    </p:spTree>
    <p:extLst>
      <p:ext uri="{BB962C8B-B14F-4D97-AF65-F5344CB8AC3E}">
        <p14:creationId xmlns:p14="http://schemas.microsoft.com/office/powerpoint/2010/main" val="242201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latin typeface="Didot"/>
                <a:cs typeface="Didot"/>
              </a:rPr>
              <a:t>Unitary Executive Theory and Dick Cheney</a:t>
            </a:r>
          </a:p>
        </p:txBody>
      </p:sp>
      <p:sp>
        <p:nvSpPr>
          <p:cNvPr id="3" name="Content Placeholder 2"/>
          <p:cNvSpPr>
            <a:spLocks noGrp="1"/>
          </p:cNvSpPr>
          <p:nvPr>
            <p:ph idx="1"/>
          </p:nvPr>
        </p:nvSpPr>
        <p:spPr>
          <a:xfrm>
            <a:off x="278944" y="1332788"/>
            <a:ext cx="4935058" cy="5196518"/>
          </a:xfrm>
        </p:spPr>
        <p:txBody>
          <a:bodyPr>
            <a:normAutofit fontScale="77500" lnSpcReduction="20000"/>
          </a:bodyPr>
          <a:lstStyle/>
          <a:p>
            <a:r>
              <a:rPr lang="en-US" dirty="0">
                <a:latin typeface="Didot"/>
                <a:cs typeface="Didot"/>
              </a:rPr>
              <a:t>Cheney was Bush’s Vice President</a:t>
            </a:r>
          </a:p>
          <a:p>
            <a:r>
              <a:rPr lang="en-US" dirty="0">
                <a:latin typeface="Didot"/>
                <a:cs typeface="Didot"/>
              </a:rPr>
              <a:t>Also worked for Nixon and Ford</a:t>
            </a:r>
          </a:p>
          <a:p>
            <a:pPr lvl="1"/>
            <a:r>
              <a:rPr lang="en-US" dirty="0">
                <a:latin typeface="Didot"/>
                <a:cs typeface="Didot"/>
              </a:rPr>
              <a:t>Nixon Administration</a:t>
            </a:r>
          </a:p>
          <a:p>
            <a:pPr lvl="2"/>
            <a:r>
              <a:rPr lang="en-US" dirty="0">
                <a:latin typeface="Didot"/>
                <a:cs typeface="Didot"/>
              </a:rPr>
              <a:t>Worked in the Office of Economic Opportunity</a:t>
            </a:r>
          </a:p>
          <a:p>
            <a:pPr lvl="1"/>
            <a:r>
              <a:rPr lang="en-US" dirty="0">
                <a:latin typeface="Didot"/>
                <a:cs typeface="Didot"/>
              </a:rPr>
              <a:t>Ford Administration</a:t>
            </a:r>
          </a:p>
          <a:p>
            <a:pPr lvl="2"/>
            <a:r>
              <a:rPr lang="en-US" dirty="0">
                <a:latin typeface="Didot"/>
                <a:cs typeface="Didot"/>
              </a:rPr>
              <a:t>Assistant to the President</a:t>
            </a:r>
          </a:p>
          <a:p>
            <a:pPr lvl="2"/>
            <a:r>
              <a:rPr lang="en-US" dirty="0">
                <a:latin typeface="Didot"/>
                <a:cs typeface="Didot"/>
              </a:rPr>
              <a:t>White House Chief of Staff</a:t>
            </a:r>
          </a:p>
          <a:p>
            <a:r>
              <a:rPr lang="en-US" dirty="0">
                <a:latin typeface="Didot"/>
                <a:cs typeface="Didot"/>
              </a:rPr>
              <a:t>“I have repeatedly seen an erosion of the powers and the ability of the president of the United States to do his job.”</a:t>
            </a:r>
          </a:p>
          <a:p>
            <a:pPr lvl="1"/>
            <a:r>
              <a:rPr lang="en-US" dirty="0">
                <a:latin typeface="Didot"/>
                <a:cs typeface="Didot"/>
              </a:rPr>
              <a:t>Cheney to the </a:t>
            </a:r>
            <a:r>
              <a:rPr lang="en-US" i="1" dirty="0">
                <a:latin typeface="Didot"/>
                <a:cs typeface="Didot"/>
              </a:rPr>
              <a:t>Washington Post</a:t>
            </a:r>
            <a:endParaRPr lang="en-US" dirty="0">
              <a:latin typeface="Didot"/>
              <a:cs typeface="Didot"/>
            </a:endParaRPr>
          </a:p>
        </p:txBody>
      </p:sp>
      <p:pic>
        <p:nvPicPr>
          <p:cNvPr id="4" name="Picture 3"/>
          <p:cNvPicPr>
            <a:picLocks noChangeAspect="1"/>
          </p:cNvPicPr>
          <p:nvPr/>
        </p:nvPicPr>
        <p:blipFill>
          <a:blip r:embed="rId2"/>
          <a:stretch>
            <a:fillRect/>
          </a:stretch>
        </p:blipFill>
        <p:spPr>
          <a:xfrm>
            <a:off x="5442965" y="1332788"/>
            <a:ext cx="3701035" cy="4929106"/>
          </a:xfrm>
          <a:prstGeom prst="rect">
            <a:avLst/>
          </a:prstGeom>
        </p:spPr>
      </p:pic>
    </p:spTree>
    <p:extLst>
      <p:ext uri="{BB962C8B-B14F-4D97-AF65-F5344CB8AC3E}">
        <p14:creationId xmlns:p14="http://schemas.microsoft.com/office/powerpoint/2010/main" val="166429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dirty="0">
                <a:latin typeface="Didot"/>
                <a:cs typeface="Didot"/>
              </a:rPr>
              <a:t>The Unitary Executive Theory and Conservatives view of the Role/Purpose of Government</a:t>
            </a:r>
          </a:p>
        </p:txBody>
      </p:sp>
      <p:sp>
        <p:nvSpPr>
          <p:cNvPr id="3" name="Content Placeholder 2"/>
          <p:cNvSpPr>
            <a:spLocks noGrp="1"/>
          </p:cNvSpPr>
          <p:nvPr>
            <p:ph idx="1"/>
          </p:nvPr>
        </p:nvSpPr>
        <p:spPr>
          <a:xfrm>
            <a:off x="212097" y="1417638"/>
            <a:ext cx="8611597" cy="5207233"/>
          </a:xfrm>
        </p:spPr>
        <p:txBody>
          <a:bodyPr>
            <a:noAutofit/>
          </a:bodyPr>
          <a:lstStyle/>
          <a:p>
            <a:r>
              <a:rPr lang="en-US" sz="2400" dirty="0">
                <a:latin typeface="Didot"/>
                <a:cs typeface="Didot"/>
              </a:rPr>
              <a:t>Princeton Professor Julian </a:t>
            </a:r>
            <a:r>
              <a:rPr lang="en-US" sz="2400" dirty="0" err="1">
                <a:latin typeface="Didot"/>
                <a:cs typeface="Didot"/>
              </a:rPr>
              <a:t>Zelizer</a:t>
            </a:r>
            <a:r>
              <a:rPr lang="en-US" sz="2400" dirty="0">
                <a:latin typeface="Didot"/>
                <a:cs typeface="Didot"/>
              </a:rPr>
              <a:t> argues that “since [the] 1980s, we’ve seen a real acceleration in the expansion of executive authority as a means to circumvent the legislative branch, particularly with regards to national security.” </a:t>
            </a:r>
          </a:p>
          <a:p>
            <a:r>
              <a:rPr lang="en-US" sz="2400" dirty="0" err="1">
                <a:latin typeface="Didot"/>
                <a:cs typeface="Didot"/>
              </a:rPr>
              <a:t>Zelizer</a:t>
            </a:r>
            <a:r>
              <a:rPr lang="en-US" sz="2400" dirty="0">
                <a:latin typeface="Didot"/>
                <a:cs typeface="Didot"/>
              </a:rPr>
              <a:t> believes that conservatives, though initially skeptical of government and its reach, have found in </a:t>
            </a:r>
          </a:p>
          <a:p>
            <a:pPr marL="0" indent="0">
              <a:buNone/>
            </a:pPr>
            <a:r>
              <a:rPr lang="en-US" sz="2400" dirty="0">
                <a:latin typeface="Didot"/>
                <a:cs typeface="Didot"/>
              </a:rPr>
              <a:t>    executive power a convenient tool to achieve their goals.</a:t>
            </a:r>
          </a:p>
          <a:p>
            <a:r>
              <a:rPr lang="en-US" sz="2400" dirty="0">
                <a:latin typeface="Didot"/>
                <a:cs typeface="Didot"/>
              </a:rPr>
              <a:t>Using executive orders to create </a:t>
            </a:r>
          </a:p>
          <a:p>
            <a:pPr marL="0" indent="0">
              <a:buNone/>
            </a:pPr>
            <a:r>
              <a:rPr lang="en-US" sz="2400" dirty="0">
                <a:latin typeface="Didot"/>
                <a:cs typeface="Didot"/>
              </a:rPr>
              <a:t>    legislative-like actions that enlarge </a:t>
            </a:r>
          </a:p>
          <a:p>
            <a:pPr marL="0" indent="0">
              <a:buNone/>
            </a:pPr>
            <a:r>
              <a:rPr lang="en-US" sz="2400" dirty="0">
                <a:latin typeface="Didot"/>
                <a:cs typeface="Didot"/>
              </a:rPr>
              <a:t>    the power of the presidency has become a mainstay of       	conservative governing</a:t>
            </a:r>
          </a:p>
          <a:p>
            <a:pPr marL="0" indent="0">
              <a:buNone/>
            </a:pPr>
            <a:endParaRPr lang="en-US" sz="2600" dirty="0">
              <a:latin typeface="Didot"/>
              <a:cs typeface="Didot"/>
            </a:endParaRPr>
          </a:p>
          <a:p>
            <a:endParaRPr lang="en-US" sz="2600" dirty="0"/>
          </a:p>
        </p:txBody>
      </p:sp>
      <p:pic>
        <p:nvPicPr>
          <p:cNvPr id="4" name="Picture 3"/>
          <p:cNvPicPr>
            <a:picLocks noChangeAspect="1"/>
          </p:cNvPicPr>
          <p:nvPr/>
        </p:nvPicPr>
        <p:blipFill>
          <a:blip r:embed="rId2"/>
          <a:stretch>
            <a:fillRect/>
          </a:stretch>
        </p:blipFill>
        <p:spPr>
          <a:xfrm>
            <a:off x="6394950" y="4482280"/>
            <a:ext cx="2739467" cy="2375720"/>
          </a:xfrm>
          <a:prstGeom prst="rect">
            <a:avLst/>
          </a:prstGeom>
        </p:spPr>
      </p:pic>
    </p:spTree>
    <p:extLst>
      <p:ext uri="{BB962C8B-B14F-4D97-AF65-F5344CB8AC3E}">
        <p14:creationId xmlns:p14="http://schemas.microsoft.com/office/powerpoint/2010/main" val="169795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6" y="29510"/>
            <a:ext cx="9144000" cy="1143000"/>
          </a:xfrm>
        </p:spPr>
        <p:txBody>
          <a:bodyPr>
            <a:normAutofit/>
          </a:bodyPr>
          <a:lstStyle/>
          <a:p>
            <a:r>
              <a:rPr lang="en-US" sz="3200" dirty="0">
                <a:latin typeface="Didot"/>
                <a:cs typeface="Didot"/>
              </a:rPr>
              <a:t>September 11 as an Opportunity to Grow Executive Power</a:t>
            </a:r>
          </a:p>
        </p:txBody>
      </p:sp>
      <p:sp>
        <p:nvSpPr>
          <p:cNvPr id="3" name="Content Placeholder 2"/>
          <p:cNvSpPr>
            <a:spLocks noGrp="1"/>
          </p:cNvSpPr>
          <p:nvPr>
            <p:ph idx="1"/>
          </p:nvPr>
        </p:nvSpPr>
        <p:spPr>
          <a:xfrm>
            <a:off x="350488" y="1172511"/>
            <a:ext cx="4930359" cy="5356796"/>
          </a:xfrm>
        </p:spPr>
        <p:txBody>
          <a:bodyPr>
            <a:normAutofit fontScale="85000" lnSpcReduction="20000"/>
          </a:bodyPr>
          <a:lstStyle/>
          <a:p>
            <a:r>
              <a:rPr lang="en-US" dirty="0">
                <a:latin typeface="Didot"/>
                <a:cs typeface="Didot"/>
              </a:rPr>
              <a:t>Terrorist attacks of 9/11 provide an opportunity to expand the power of the executive branch</a:t>
            </a:r>
          </a:p>
          <a:p>
            <a:r>
              <a:rPr lang="en-US" dirty="0">
                <a:latin typeface="Didot"/>
                <a:cs typeface="Didot"/>
              </a:rPr>
              <a:t>The “War on Terror” was a war with no battlefield, no end, no clear enemies, and most importantly no clear boundaries for how to fight the war.</a:t>
            </a:r>
          </a:p>
          <a:p>
            <a:r>
              <a:rPr lang="en-US" dirty="0">
                <a:latin typeface="Didot"/>
                <a:cs typeface="Didot"/>
              </a:rPr>
              <a:t>As a result, anything and everything could be argued as a necessary presidential war time power as part of the war.</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448034" y="1337058"/>
            <a:ext cx="3629120" cy="4219907"/>
          </a:xfrm>
          <a:prstGeom prst="rect">
            <a:avLst/>
          </a:prstGeom>
        </p:spPr>
      </p:pic>
    </p:spTree>
    <p:extLst>
      <p:ext uri="{BB962C8B-B14F-4D97-AF65-F5344CB8AC3E}">
        <p14:creationId xmlns:p14="http://schemas.microsoft.com/office/powerpoint/2010/main" val="337279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95"/>
            <a:ext cx="8229600" cy="1143000"/>
          </a:xfrm>
        </p:spPr>
        <p:txBody>
          <a:bodyPr/>
          <a:lstStyle/>
          <a:p>
            <a:r>
              <a:rPr lang="en-US" dirty="0">
                <a:latin typeface="Didot"/>
                <a:cs typeface="Didot"/>
              </a:rPr>
              <a:t>Warrantless Wiretapping</a:t>
            </a:r>
          </a:p>
        </p:txBody>
      </p:sp>
      <p:sp>
        <p:nvSpPr>
          <p:cNvPr id="3" name="Content Placeholder 2"/>
          <p:cNvSpPr>
            <a:spLocks noGrp="1"/>
          </p:cNvSpPr>
          <p:nvPr>
            <p:ph idx="1"/>
          </p:nvPr>
        </p:nvSpPr>
        <p:spPr>
          <a:xfrm>
            <a:off x="457200" y="1235092"/>
            <a:ext cx="7497495" cy="5205077"/>
          </a:xfrm>
        </p:spPr>
        <p:txBody>
          <a:bodyPr>
            <a:normAutofit fontScale="70000" lnSpcReduction="20000"/>
          </a:bodyPr>
          <a:lstStyle/>
          <a:p>
            <a:r>
              <a:rPr lang="en-US" sz="2800" dirty="0">
                <a:latin typeface="Didot"/>
                <a:cs typeface="Didot"/>
              </a:rPr>
              <a:t>As part of the War on Terror, the Bush administration issued an executive order to monitor, without search warrants, the phone calls, Internet activity, email, text messaging, or any other communication involving any party in the United States who was communicating with a party outside of the United States believed to be involved in terrorist activity.</a:t>
            </a:r>
          </a:p>
          <a:p>
            <a:r>
              <a:rPr lang="en-US" sz="2800" dirty="0">
                <a:latin typeface="Didot"/>
                <a:cs typeface="Didot"/>
              </a:rPr>
              <a:t>The Bush administration claimed that “the NSA activities are supported by the </a:t>
            </a:r>
          </a:p>
          <a:p>
            <a:pPr marL="0" indent="0">
              <a:buNone/>
            </a:pPr>
            <a:r>
              <a:rPr lang="en-US" sz="2800" dirty="0">
                <a:latin typeface="Didot"/>
                <a:cs typeface="Didot"/>
              </a:rPr>
              <a:t>    President’s well-recognized </a:t>
            </a:r>
          </a:p>
          <a:p>
            <a:pPr marL="0" indent="0">
              <a:buNone/>
            </a:pPr>
            <a:r>
              <a:rPr lang="en-US" sz="2800" dirty="0">
                <a:latin typeface="Didot"/>
                <a:cs typeface="Didot"/>
              </a:rPr>
              <a:t>    inherent constitutional authority</a:t>
            </a:r>
          </a:p>
          <a:p>
            <a:pPr marL="0" indent="0">
              <a:buNone/>
            </a:pPr>
            <a:r>
              <a:rPr lang="en-US" sz="2800" dirty="0">
                <a:latin typeface="Didot"/>
                <a:cs typeface="Didot"/>
              </a:rPr>
              <a:t>    as Commander-in-Chief and sole </a:t>
            </a:r>
          </a:p>
          <a:p>
            <a:pPr marL="0" indent="0">
              <a:buNone/>
            </a:pPr>
            <a:r>
              <a:rPr lang="en-US" sz="2800" dirty="0">
                <a:latin typeface="Didot"/>
                <a:cs typeface="Didot"/>
              </a:rPr>
              <a:t>    organ for the Nation in foreign </a:t>
            </a:r>
          </a:p>
          <a:p>
            <a:pPr marL="0" indent="0">
              <a:buNone/>
            </a:pPr>
            <a:r>
              <a:rPr lang="en-US" sz="2800" dirty="0">
                <a:latin typeface="Didot"/>
                <a:cs typeface="Didot"/>
              </a:rPr>
              <a:t>    affairs to conduct warrantless </a:t>
            </a:r>
          </a:p>
          <a:p>
            <a:pPr marL="0" indent="0">
              <a:buNone/>
            </a:pPr>
            <a:r>
              <a:rPr lang="en-US" sz="2800" dirty="0">
                <a:latin typeface="Didot"/>
                <a:cs typeface="Didot"/>
              </a:rPr>
              <a:t>    surveillance of enemy forces for  </a:t>
            </a:r>
          </a:p>
          <a:p>
            <a:pPr marL="0" indent="0">
              <a:buNone/>
            </a:pPr>
            <a:r>
              <a:rPr lang="en-US" sz="2800" dirty="0">
                <a:latin typeface="Didot"/>
                <a:cs typeface="Didot"/>
              </a:rPr>
              <a:t>    intelligence purposes to detect and </a:t>
            </a:r>
          </a:p>
          <a:p>
            <a:pPr marL="0" indent="0">
              <a:buNone/>
            </a:pPr>
            <a:r>
              <a:rPr lang="en-US" sz="2800" dirty="0">
                <a:latin typeface="Didot"/>
                <a:cs typeface="Didot"/>
              </a:rPr>
              <a:t>   disrupt armed attacks on the United </a:t>
            </a:r>
          </a:p>
          <a:p>
            <a:pPr marL="0" indent="0">
              <a:buNone/>
            </a:pPr>
            <a:r>
              <a:rPr lang="en-US" sz="2800" dirty="0">
                <a:latin typeface="Didot"/>
                <a:cs typeface="Didot"/>
              </a:rPr>
              <a:t>    States</a:t>
            </a:r>
            <a:r>
              <a:rPr lang="en-US" dirty="0">
                <a:latin typeface="Didot"/>
                <a:cs typeface="Didot"/>
              </a:rPr>
              <a:t>.”  </a:t>
            </a:r>
          </a:p>
        </p:txBody>
      </p:sp>
      <p:pic>
        <p:nvPicPr>
          <p:cNvPr id="4" name="Picture 3"/>
          <p:cNvPicPr>
            <a:picLocks noChangeAspect="1"/>
          </p:cNvPicPr>
          <p:nvPr/>
        </p:nvPicPr>
        <p:blipFill>
          <a:blip r:embed="rId2"/>
          <a:stretch>
            <a:fillRect/>
          </a:stretch>
        </p:blipFill>
        <p:spPr>
          <a:xfrm>
            <a:off x="5334000" y="3376539"/>
            <a:ext cx="3810000" cy="2857500"/>
          </a:xfrm>
          <a:prstGeom prst="rect">
            <a:avLst/>
          </a:prstGeom>
        </p:spPr>
      </p:pic>
    </p:spTree>
    <p:extLst>
      <p:ext uri="{BB962C8B-B14F-4D97-AF65-F5344CB8AC3E}">
        <p14:creationId xmlns:p14="http://schemas.microsoft.com/office/powerpoint/2010/main" val="423209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Summary: How Executive Orders Expand Power</a:t>
            </a:r>
          </a:p>
        </p:txBody>
      </p:sp>
      <p:graphicFrame>
        <p:nvGraphicFramePr>
          <p:cNvPr id="4" name="Diagram 3"/>
          <p:cNvGraphicFramePr/>
          <p:nvPr>
            <p:extLst>
              <p:ext uri="{D42A27DB-BD31-4B8C-83A1-F6EECF244321}">
                <p14:modId xmlns:p14="http://schemas.microsoft.com/office/powerpoint/2010/main" val="3437316644"/>
              </p:ext>
            </p:extLst>
          </p:nvPr>
        </p:nvGraphicFramePr>
        <p:xfrm>
          <a:off x="1547517" y="76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10019584"/>
              </p:ext>
            </p:extLst>
          </p:nvPr>
        </p:nvGraphicFramePr>
        <p:xfrm>
          <a:off x="1547517" y="2794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959573" y="1896545"/>
            <a:ext cx="1831714" cy="369332"/>
          </a:xfrm>
          <a:prstGeom prst="rect">
            <a:avLst/>
          </a:prstGeom>
          <a:noFill/>
          <a:ln>
            <a:solidFill>
              <a:schemeClr val="tx1"/>
            </a:solidFill>
          </a:ln>
        </p:spPr>
        <p:txBody>
          <a:bodyPr wrap="none" rtlCol="0">
            <a:spAutoFit/>
          </a:bodyPr>
          <a:lstStyle/>
          <a:p>
            <a:r>
              <a:rPr lang="en-US" dirty="0"/>
              <a:t>Conventional Use</a:t>
            </a:r>
          </a:p>
        </p:txBody>
      </p:sp>
      <p:sp>
        <p:nvSpPr>
          <p:cNvPr id="13" name="TextBox 12"/>
          <p:cNvSpPr txBox="1"/>
          <p:nvPr/>
        </p:nvSpPr>
        <p:spPr>
          <a:xfrm>
            <a:off x="457200" y="3705675"/>
            <a:ext cx="3942906" cy="369332"/>
          </a:xfrm>
          <a:prstGeom prst="rect">
            <a:avLst/>
          </a:prstGeom>
          <a:noFill/>
          <a:ln>
            <a:solidFill>
              <a:schemeClr val="tx1"/>
            </a:solidFill>
          </a:ln>
        </p:spPr>
        <p:txBody>
          <a:bodyPr wrap="none" rtlCol="0">
            <a:spAutoFit/>
          </a:bodyPr>
          <a:lstStyle/>
          <a:p>
            <a:r>
              <a:rPr lang="en-US" dirty="0"/>
              <a:t>Use Under the Unitary Executive Theory</a:t>
            </a:r>
          </a:p>
        </p:txBody>
      </p:sp>
    </p:spTree>
    <p:extLst>
      <p:ext uri="{BB962C8B-B14F-4D97-AF65-F5344CB8AC3E}">
        <p14:creationId xmlns:p14="http://schemas.microsoft.com/office/powerpoint/2010/main" val="260321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FF64-23FD-6841-B3AA-66F755148403}"/>
              </a:ext>
            </a:extLst>
          </p:cNvPr>
          <p:cNvSpPr>
            <a:spLocks noGrp="1"/>
          </p:cNvSpPr>
          <p:nvPr>
            <p:ph type="title"/>
          </p:nvPr>
        </p:nvSpPr>
        <p:spPr/>
        <p:txBody>
          <a:bodyPr>
            <a:normAutofit fontScale="90000"/>
          </a:bodyPr>
          <a:lstStyle/>
          <a:p>
            <a:r>
              <a:rPr lang="en-US" dirty="0">
                <a:latin typeface="Didot" panose="02000503000000020003" pitchFamily="2" charset="-79"/>
                <a:cs typeface="Didot" panose="02000503000000020003" pitchFamily="2" charset="-79"/>
              </a:rPr>
              <a:t>President Obama and Executive Orders</a:t>
            </a:r>
          </a:p>
        </p:txBody>
      </p:sp>
      <p:sp>
        <p:nvSpPr>
          <p:cNvPr id="3" name="Content Placeholder 2">
            <a:extLst>
              <a:ext uri="{FF2B5EF4-FFF2-40B4-BE49-F238E27FC236}">
                <a16:creationId xmlns:a16="http://schemas.microsoft.com/office/drawing/2014/main" id="{254BEECA-6D05-A74F-A33B-A3EC42D917F9}"/>
              </a:ext>
            </a:extLst>
          </p:cNvPr>
          <p:cNvSpPr>
            <a:spLocks noGrp="1"/>
          </p:cNvSpPr>
          <p:nvPr>
            <p:ph idx="1"/>
          </p:nvPr>
        </p:nvSpPr>
        <p:spPr>
          <a:xfrm>
            <a:off x="457200" y="1600199"/>
            <a:ext cx="4173794" cy="5154561"/>
          </a:xfrm>
        </p:spPr>
        <p:txBody>
          <a:bodyPr>
            <a:normAutofit fontScale="70000" lnSpcReduction="20000"/>
          </a:bodyPr>
          <a:lstStyle/>
          <a:p>
            <a:r>
              <a:rPr lang="en-US" dirty="0">
                <a:latin typeface="Didot" panose="02000503000000020003" pitchFamily="2" charset="-79"/>
                <a:cs typeface="Didot" panose="02000503000000020003" pitchFamily="2" charset="-79"/>
              </a:rPr>
              <a:t>Obama issued 277 executive orders during his eight years in office, or 35 per year. </a:t>
            </a:r>
          </a:p>
          <a:p>
            <a:r>
              <a:rPr lang="en-US" dirty="0">
                <a:latin typeface="Didot" panose="02000503000000020003" pitchFamily="2" charset="-79"/>
                <a:cs typeface="Didot" panose="02000503000000020003" pitchFamily="2" charset="-79"/>
              </a:rPr>
              <a:t>That’s slightly fewer than the 36 per year that George W. Bush issued and the lowest average since Grover Cleveland, who issued 32 per year during his eight nonconsecutive years in office</a:t>
            </a:r>
          </a:p>
          <a:p>
            <a:r>
              <a:rPr lang="en-US" dirty="0">
                <a:latin typeface="Didot" panose="02000503000000020003" pitchFamily="2" charset="-79"/>
                <a:cs typeface="Didot" panose="02000503000000020003" pitchFamily="2" charset="-79"/>
              </a:rPr>
              <a:t>Overall, Obama ranks 16th among presidents in total number of executive orders issued and 21st in the average number issued per year.</a:t>
            </a:r>
          </a:p>
        </p:txBody>
      </p:sp>
      <p:pic>
        <p:nvPicPr>
          <p:cNvPr id="5" name="Picture 4">
            <a:extLst>
              <a:ext uri="{FF2B5EF4-FFF2-40B4-BE49-F238E27FC236}">
                <a16:creationId xmlns:a16="http://schemas.microsoft.com/office/drawing/2014/main" id="{3E9124F7-1FC6-034C-BF19-56CA1857B69A}"/>
              </a:ext>
            </a:extLst>
          </p:cNvPr>
          <p:cNvPicPr>
            <a:picLocks noChangeAspect="1"/>
          </p:cNvPicPr>
          <p:nvPr/>
        </p:nvPicPr>
        <p:blipFill>
          <a:blip r:embed="rId2"/>
          <a:stretch>
            <a:fillRect/>
          </a:stretch>
        </p:blipFill>
        <p:spPr>
          <a:xfrm>
            <a:off x="4838078" y="2153264"/>
            <a:ext cx="4178921" cy="2895395"/>
          </a:xfrm>
          <a:prstGeom prst="rect">
            <a:avLst/>
          </a:prstGeom>
        </p:spPr>
      </p:pic>
    </p:spTree>
    <p:extLst>
      <p:ext uri="{BB962C8B-B14F-4D97-AF65-F5344CB8AC3E}">
        <p14:creationId xmlns:p14="http://schemas.microsoft.com/office/powerpoint/2010/main" val="296065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10"/>
            <a:ext cx="9144000" cy="1143000"/>
          </a:xfrm>
        </p:spPr>
        <p:txBody>
          <a:bodyPr>
            <a:normAutofit fontScale="90000"/>
          </a:bodyPr>
          <a:lstStyle/>
          <a:p>
            <a:r>
              <a:rPr lang="en-US" dirty="0">
                <a:latin typeface="Didot"/>
                <a:cs typeface="Didot"/>
              </a:rPr>
              <a:t>Article II of the United States Constitution</a:t>
            </a:r>
          </a:p>
        </p:txBody>
      </p:sp>
      <p:sp>
        <p:nvSpPr>
          <p:cNvPr id="3" name="Content Placeholder 2"/>
          <p:cNvSpPr>
            <a:spLocks noGrp="1"/>
          </p:cNvSpPr>
          <p:nvPr>
            <p:ph idx="1"/>
          </p:nvPr>
        </p:nvSpPr>
        <p:spPr>
          <a:xfrm>
            <a:off x="167532" y="1377356"/>
            <a:ext cx="8767573" cy="4525963"/>
          </a:xfrm>
        </p:spPr>
        <p:txBody>
          <a:bodyPr>
            <a:normAutofit fontScale="85000" lnSpcReduction="20000"/>
          </a:bodyPr>
          <a:lstStyle/>
          <a:p>
            <a:r>
              <a:rPr lang="en-US" u="sng" dirty="0">
                <a:latin typeface="Didot"/>
                <a:cs typeface="Didot"/>
              </a:rPr>
              <a:t>The Vesting Clause of Article II</a:t>
            </a:r>
            <a:r>
              <a:rPr lang="en-US" dirty="0">
                <a:latin typeface="Didot"/>
                <a:cs typeface="Didot"/>
              </a:rPr>
              <a:t>: “The executive Power [of the United States] shall be vested in a President of the United States of America.</a:t>
            </a:r>
          </a:p>
          <a:p>
            <a:r>
              <a:rPr lang="en-US" u="sng" dirty="0">
                <a:latin typeface="Didot"/>
                <a:cs typeface="Didot"/>
              </a:rPr>
              <a:t>The Take Care Clause</a:t>
            </a:r>
            <a:r>
              <a:rPr lang="en-US" dirty="0">
                <a:latin typeface="Didot"/>
                <a:cs typeface="Didot"/>
              </a:rPr>
              <a:t>: “The President shall take care that the laws be faithfully executed…”</a:t>
            </a:r>
          </a:p>
          <a:p>
            <a:endParaRPr lang="en-US" dirty="0">
              <a:latin typeface="Didot"/>
              <a:cs typeface="Didot"/>
            </a:endParaRPr>
          </a:p>
          <a:p>
            <a:r>
              <a:rPr lang="en-US" dirty="0">
                <a:latin typeface="Didot"/>
                <a:cs typeface="Didot"/>
              </a:rPr>
              <a:t>What is the Article laying</a:t>
            </a:r>
          </a:p>
          <a:p>
            <a:pPr marL="0" indent="0">
              <a:buNone/>
            </a:pPr>
            <a:r>
              <a:rPr lang="en-US" dirty="0">
                <a:latin typeface="Didot"/>
                <a:cs typeface="Didot"/>
              </a:rPr>
              <a:t>    out as the powers of the </a:t>
            </a:r>
          </a:p>
          <a:p>
            <a:pPr marL="0" indent="0">
              <a:buNone/>
            </a:pPr>
            <a:r>
              <a:rPr lang="en-US" dirty="0">
                <a:latin typeface="Didot"/>
                <a:cs typeface="Didot"/>
              </a:rPr>
              <a:t>    President?</a:t>
            </a:r>
          </a:p>
          <a:p>
            <a:r>
              <a:rPr lang="en-US" dirty="0">
                <a:latin typeface="Didot"/>
                <a:cs typeface="Didot"/>
              </a:rPr>
              <a:t>Is this a clear or vague </a:t>
            </a:r>
          </a:p>
          <a:p>
            <a:pPr marL="0" indent="0">
              <a:buNone/>
            </a:pPr>
            <a:r>
              <a:rPr lang="en-US" dirty="0">
                <a:latin typeface="Didot"/>
                <a:cs typeface="Didot"/>
              </a:rPr>
              <a:t>    definition of power?</a:t>
            </a:r>
          </a:p>
        </p:txBody>
      </p:sp>
      <p:pic>
        <p:nvPicPr>
          <p:cNvPr id="4" name="Picture 3"/>
          <p:cNvPicPr>
            <a:picLocks noChangeAspect="1"/>
          </p:cNvPicPr>
          <p:nvPr/>
        </p:nvPicPr>
        <p:blipFill>
          <a:blip r:embed="rId2"/>
          <a:stretch>
            <a:fillRect/>
          </a:stretch>
        </p:blipFill>
        <p:spPr>
          <a:xfrm>
            <a:off x="4956155" y="3823923"/>
            <a:ext cx="4187845" cy="2772235"/>
          </a:xfrm>
          <a:prstGeom prst="rect">
            <a:avLst/>
          </a:prstGeom>
        </p:spPr>
      </p:pic>
    </p:spTree>
    <p:extLst>
      <p:ext uri="{BB962C8B-B14F-4D97-AF65-F5344CB8AC3E}">
        <p14:creationId xmlns:p14="http://schemas.microsoft.com/office/powerpoint/2010/main" val="330341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539D-0909-944A-87C9-B3BDB6B8670D}"/>
              </a:ext>
            </a:extLst>
          </p:cNvPr>
          <p:cNvSpPr>
            <a:spLocks noGrp="1"/>
          </p:cNvSpPr>
          <p:nvPr>
            <p:ph type="title"/>
          </p:nvPr>
        </p:nvSpPr>
        <p:spPr/>
        <p:txBody>
          <a:bodyPr/>
          <a:lstStyle/>
          <a:p>
            <a:r>
              <a:rPr lang="en-US" dirty="0">
                <a:latin typeface="Didot" panose="02000503000000020003" pitchFamily="2" charset="-79"/>
                <a:cs typeface="Didot" panose="02000503000000020003" pitchFamily="2" charset="-79"/>
              </a:rPr>
              <a:t>Examples</a:t>
            </a:r>
          </a:p>
        </p:txBody>
      </p:sp>
      <p:sp>
        <p:nvSpPr>
          <p:cNvPr id="3" name="Content Placeholder 2">
            <a:extLst>
              <a:ext uri="{FF2B5EF4-FFF2-40B4-BE49-F238E27FC236}">
                <a16:creationId xmlns:a16="http://schemas.microsoft.com/office/drawing/2014/main" id="{B9E78D43-CFFC-264B-93FB-6174785C73E3}"/>
              </a:ext>
            </a:extLst>
          </p:cNvPr>
          <p:cNvSpPr>
            <a:spLocks noGrp="1"/>
          </p:cNvSpPr>
          <p:nvPr>
            <p:ph idx="1"/>
          </p:nvPr>
        </p:nvSpPr>
        <p:spPr/>
        <p:txBody>
          <a:bodyPr/>
          <a:lstStyle/>
          <a:p>
            <a:r>
              <a:rPr lang="en-US" dirty="0">
                <a:latin typeface="Didot" panose="02000503000000020003" pitchFamily="2" charset="-79"/>
                <a:cs typeface="Didot" panose="02000503000000020003" pitchFamily="2" charset="-79"/>
              </a:rPr>
              <a:t>Immigration: DACA Program</a:t>
            </a:r>
          </a:p>
          <a:p>
            <a:r>
              <a:rPr lang="en-US" dirty="0">
                <a:latin typeface="Didot" panose="02000503000000020003" pitchFamily="2" charset="-79"/>
                <a:cs typeface="Didot" panose="02000503000000020003" pitchFamily="2" charset="-79"/>
              </a:rPr>
              <a:t>Fighting Climate Change</a:t>
            </a:r>
          </a:p>
          <a:p>
            <a:r>
              <a:rPr lang="en-US" dirty="0">
                <a:latin typeface="Didot" panose="02000503000000020003" pitchFamily="2" charset="-79"/>
                <a:cs typeface="Didot" panose="02000503000000020003" pitchFamily="2" charset="-79"/>
              </a:rPr>
              <a:t>Raise Minimum Wage for Federal Workers</a:t>
            </a:r>
          </a:p>
          <a:p>
            <a:r>
              <a:rPr lang="en-US" dirty="0">
                <a:latin typeface="Didot" panose="02000503000000020003" pitchFamily="2" charset="-79"/>
                <a:cs typeface="Didot" panose="02000503000000020003" pitchFamily="2" charset="-79"/>
              </a:rPr>
              <a:t>Adding Info about Mental Health to Federal Background check database for gun ownership</a:t>
            </a:r>
          </a:p>
          <a:p>
            <a:pPr marL="0" indent="0">
              <a:buNone/>
            </a:pPr>
            <a:endParaRPr lang="en-US" dirty="0"/>
          </a:p>
          <a:p>
            <a:pPr lvl="1"/>
            <a:endParaRPr lang="en-US" dirty="0"/>
          </a:p>
        </p:txBody>
      </p:sp>
      <p:pic>
        <p:nvPicPr>
          <p:cNvPr id="4" name="Picture 3">
            <a:extLst>
              <a:ext uri="{FF2B5EF4-FFF2-40B4-BE49-F238E27FC236}">
                <a16:creationId xmlns:a16="http://schemas.microsoft.com/office/drawing/2014/main" id="{F9A2DB5B-A97A-E649-B4F9-DDD603F1A163}"/>
              </a:ext>
            </a:extLst>
          </p:cNvPr>
          <p:cNvPicPr>
            <a:picLocks noChangeAspect="1"/>
          </p:cNvPicPr>
          <p:nvPr/>
        </p:nvPicPr>
        <p:blipFill>
          <a:blip r:embed="rId2"/>
          <a:stretch>
            <a:fillRect/>
          </a:stretch>
        </p:blipFill>
        <p:spPr>
          <a:xfrm>
            <a:off x="5596603" y="4457700"/>
            <a:ext cx="3378200" cy="2400300"/>
          </a:xfrm>
          <a:prstGeom prst="rect">
            <a:avLst/>
          </a:prstGeom>
        </p:spPr>
      </p:pic>
    </p:spTree>
    <p:extLst>
      <p:ext uri="{BB962C8B-B14F-4D97-AF65-F5344CB8AC3E}">
        <p14:creationId xmlns:p14="http://schemas.microsoft.com/office/powerpoint/2010/main" val="65176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F487-FC17-5E49-9CB2-3E61F2409F1B}"/>
              </a:ext>
            </a:extLst>
          </p:cNvPr>
          <p:cNvSpPr>
            <a:spLocks noGrp="1"/>
          </p:cNvSpPr>
          <p:nvPr>
            <p:ph type="title"/>
          </p:nvPr>
        </p:nvSpPr>
        <p:spPr>
          <a:xfrm>
            <a:off x="0" y="274638"/>
            <a:ext cx="9144000" cy="1143000"/>
          </a:xfrm>
        </p:spPr>
        <p:txBody>
          <a:bodyPr>
            <a:normAutofit fontScale="90000"/>
          </a:bodyPr>
          <a:lstStyle/>
          <a:p>
            <a:r>
              <a:rPr lang="en-US" dirty="0">
                <a:latin typeface="Didot" panose="02000503000000020003" pitchFamily="2" charset="-79"/>
                <a:cs typeface="Didot" panose="02000503000000020003" pitchFamily="2" charset="-79"/>
              </a:rPr>
              <a:t>Trump on Obama’s Executive Orders</a:t>
            </a:r>
          </a:p>
        </p:txBody>
      </p:sp>
      <p:sp>
        <p:nvSpPr>
          <p:cNvPr id="3" name="Content Placeholder 2">
            <a:extLst>
              <a:ext uri="{FF2B5EF4-FFF2-40B4-BE49-F238E27FC236}">
                <a16:creationId xmlns:a16="http://schemas.microsoft.com/office/drawing/2014/main" id="{82AD3518-6C86-B249-8851-956180F3626C}"/>
              </a:ext>
            </a:extLst>
          </p:cNvPr>
          <p:cNvSpPr>
            <a:spLocks noGrp="1"/>
          </p:cNvSpPr>
          <p:nvPr>
            <p:ph idx="1"/>
          </p:nvPr>
        </p:nvSpPr>
        <p:spPr/>
        <p:txBody>
          <a:bodyPr>
            <a:normAutofit fontScale="77500" lnSpcReduction="20000"/>
          </a:bodyPr>
          <a:lstStyle/>
          <a:p>
            <a:r>
              <a:rPr lang="en-US" i="1" dirty="0">
                <a:latin typeface="Didot" panose="02000503000000020003" pitchFamily="2" charset="-79"/>
                <a:cs typeface="Didot" panose="02000503000000020003" pitchFamily="2" charset="-79"/>
              </a:rPr>
              <a:t>“The country wasn’t based on executive orders,” said Trump at a town hall in South Carolina in February 2016. “Right now, Obama goes around signing executive orders. He can’t even get along with the Democrats, and he goes around signing all these executive orders. It’s a basic disaster. You can’t do it.”</a:t>
            </a:r>
          </a:p>
          <a:p>
            <a:r>
              <a:rPr lang="en-US" i="1" dirty="0">
                <a:latin typeface="Didot" panose="02000503000000020003" pitchFamily="2" charset="-79"/>
                <a:cs typeface="Didot" panose="02000503000000020003" pitchFamily="2" charset="-79"/>
              </a:rPr>
              <a:t>“Right now, we have an executive-order president. He just keeps signing.”</a:t>
            </a:r>
          </a:p>
          <a:p>
            <a:r>
              <a:rPr lang="en-US" i="1" dirty="0">
                <a:latin typeface="Didot" panose="02000503000000020003" pitchFamily="2" charset="-79"/>
                <a:cs typeface="Didot" panose="02000503000000020003" pitchFamily="2" charset="-79"/>
              </a:rPr>
              <a:t>“I want to not use too many executive orders, folks. Executive orders sort of came about more recently. Nobody ever heard of an executive order. Then all of a sudden Obama, because he couldn’t get anybody to agree with him, he starts signing them like they’re butter. So I want to do away with executive orders for the most part.”</a:t>
            </a:r>
          </a:p>
        </p:txBody>
      </p:sp>
    </p:spTree>
    <p:extLst>
      <p:ext uri="{BB962C8B-B14F-4D97-AF65-F5344CB8AC3E}">
        <p14:creationId xmlns:p14="http://schemas.microsoft.com/office/powerpoint/2010/main" val="51598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66D7-A8C7-B84A-ABCF-556802A48E58}"/>
              </a:ext>
            </a:extLst>
          </p:cNvPr>
          <p:cNvSpPr>
            <a:spLocks noGrp="1"/>
          </p:cNvSpPr>
          <p:nvPr>
            <p:ph type="title"/>
          </p:nvPr>
        </p:nvSpPr>
        <p:spPr/>
        <p:txBody>
          <a:bodyPr/>
          <a:lstStyle/>
          <a:p>
            <a:r>
              <a:rPr lang="en-US" dirty="0">
                <a:latin typeface="Didot" panose="02000503000000020003" pitchFamily="2" charset="-79"/>
                <a:cs typeface="Didot" panose="02000503000000020003" pitchFamily="2" charset="-79"/>
              </a:rPr>
              <a:t>Trump and Executive Orders </a:t>
            </a:r>
          </a:p>
        </p:txBody>
      </p:sp>
      <p:sp>
        <p:nvSpPr>
          <p:cNvPr id="3" name="Content Placeholder 2">
            <a:extLst>
              <a:ext uri="{FF2B5EF4-FFF2-40B4-BE49-F238E27FC236}">
                <a16:creationId xmlns:a16="http://schemas.microsoft.com/office/drawing/2014/main" id="{3DF1A6B9-4C8A-0B40-A85B-4B9DC3CEA8EF}"/>
              </a:ext>
            </a:extLst>
          </p:cNvPr>
          <p:cNvSpPr>
            <a:spLocks noGrp="1"/>
          </p:cNvSpPr>
          <p:nvPr>
            <p:ph idx="1"/>
          </p:nvPr>
        </p:nvSpPr>
        <p:spPr/>
        <p:txBody>
          <a:bodyPr>
            <a:normAutofit fontScale="85000" lnSpcReduction="20000"/>
          </a:bodyPr>
          <a:lstStyle/>
          <a:p>
            <a:r>
              <a:rPr lang="en-US" i="1" dirty="0">
                <a:latin typeface="Didot" panose="02000503000000020003" pitchFamily="2" charset="-79"/>
                <a:cs typeface="Didot" panose="02000503000000020003" pitchFamily="2" charset="-79"/>
              </a:rPr>
              <a:t>“</a:t>
            </a:r>
            <a:r>
              <a:rPr lang="en-US" dirty="0">
                <a:latin typeface="Didot" panose="02000503000000020003" pitchFamily="2" charset="-79"/>
                <a:cs typeface="Didot" panose="02000503000000020003" pitchFamily="2" charset="-79"/>
              </a:rPr>
              <a:t>White House aides said that Trump will have signed 32 executive orders by Friday, the most of any president in their first 100 days since World War II. That’s a far cry from Trump’s heated campaign rhetoric, in which he railed against his predecessor’s use of executive action late in his tenure as President Barack Obama sought to maneuver around a Republican Congress. Trump argued that he, the consummate deal maker, wouldn’t need to rely on the tool.” </a:t>
            </a:r>
            <a:r>
              <a:rPr lang="en-US" i="1" dirty="0">
                <a:latin typeface="Didot" panose="02000503000000020003" pitchFamily="2" charset="-79"/>
                <a:cs typeface="Didot" panose="02000503000000020003" pitchFamily="2" charset="-79"/>
              </a:rPr>
              <a:t>–Washington Post</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287429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6F41AE-10B0-5040-8A1B-122DB765C466}"/>
              </a:ext>
            </a:extLst>
          </p:cNvPr>
          <p:cNvPicPr>
            <a:picLocks noGrp="1" noChangeAspect="1"/>
          </p:cNvPicPr>
          <p:nvPr>
            <p:ph idx="1"/>
          </p:nvPr>
        </p:nvPicPr>
        <p:blipFill>
          <a:blip r:embed="rId2"/>
          <a:stretch>
            <a:fillRect/>
          </a:stretch>
        </p:blipFill>
        <p:spPr>
          <a:xfrm>
            <a:off x="607101" y="1059900"/>
            <a:ext cx="8229600" cy="4257446"/>
          </a:xfrm>
        </p:spPr>
      </p:pic>
    </p:spTree>
    <p:extLst>
      <p:ext uri="{BB962C8B-B14F-4D97-AF65-F5344CB8AC3E}">
        <p14:creationId xmlns:p14="http://schemas.microsoft.com/office/powerpoint/2010/main" val="3459984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D439-2CBD-1E47-84F4-2AC171CA5D46}"/>
              </a:ext>
            </a:extLst>
          </p:cNvPr>
          <p:cNvSpPr>
            <a:spLocks noGrp="1"/>
          </p:cNvSpPr>
          <p:nvPr>
            <p:ph type="title"/>
          </p:nvPr>
        </p:nvSpPr>
        <p:spPr/>
        <p:txBody>
          <a:bodyPr>
            <a:normAutofit fontScale="90000"/>
          </a:bodyPr>
          <a:lstStyle/>
          <a:p>
            <a:r>
              <a:rPr lang="en-US" dirty="0">
                <a:latin typeface="Didot" panose="02000503000000020003" pitchFamily="2" charset="-79"/>
                <a:cs typeface="Didot" panose="02000503000000020003" pitchFamily="2" charset="-79"/>
              </a:rPr>
              <a:t>Executive Orders in Comparison</a:t>
            </a:r>
          </a:p>
        </p:txBody>
      </p:sp>
      <p:sp>
        <p:nvSpPr>
          <p:cNvPr id="3" name="Content Placeholder 2">
            <a:extLst>
              <a:ext uri="{FF2B5EF4-FFF2-40B4-BE49-F238E27FC236}">
                <a16:creationId xmlns:a16="http://schemas.microsoft.com/office/drawing/2014/main" id="{582ABA2C-F8DF-C64D-85DC-F8D39B98329A}"/>
              </a:ext>
            </a:extLst>
          </p:cNvPr>
          <p:cNvSpPr>
            <a:spLocks noGrp="1"/>
          </p:cNvSpPr>
          <p:nvPr>
            <p:ph idx="1"/>
          </p:nvPr>
        </p:nvSpPr>
        <p:spPr/>
        <p:txBody>
          <a:bodyPr/>
          <a:lstStyle/>
          <a:p>
            <a:r>
              <a:rPr lang="en-US" dirty="0">
                <a:latin typeface="Didot" panose="02000503000000020003" pitchFamily="2" charset="-79"/>
                <a:cs typeface="Didot" panose="02000503000000020003" pitchFamily="2" charset="-79"/>
              </a:rPr>
              <a:t>https://</a:t>
            </a:r>
            <a:r>
              <a:rPr lang="en-US" dirty="0" err="1">
                <a:latin typeface="Didot" panose="02000503000000020003" pitchFamily="2" charset="-79"/>
                <a:cs typeface="Didot" panose="02000503000000020003" pitchFamily="2" charset="-79"/>
              </a:rPr>
              <a:t>www.presidency.ucsb.edu</a:t>
            </a:r>
            <a:r>
              <a:rPr lang="en-US" dirty="0">
                <a:latin typeface="Didot" panose="02000503000000020003" pitchFamily="2" charset="-79"/>
                <a:cs typeface="Didot" panose="02000503000000020003" pitchFamily="2" charset="-79"/>
              </a:rPr>
              <a:t>/statistics/data/executive-orders</a:t>
            </a:r>
          </a:p>
        </p:txBody>
      </p:sp>
    </p:spTree>
    <p:extLst>
      <p:ext uri="{BB962C8B-B14F-4D97-AF65-F5344CB8AC3E}">
        <p14:creationId xmlns:p14="http://schemas.microsoft.com/office/powerpoint/2010/main" val="280843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Ambiguity about the Role of the Executive</a:t>
            </a:r>
          </a:p>
        </p:txBody>
      </p:sp>
      <p:sp>
        <p:nvSpPr>
          <p:cNvPr id="3" name="Content Placeholder 2"/>
          <p:cNvSpPr>
            <a:spLocks noGrp="1"/>
          </p:cNvSpPr>
          <p:nvPr>
            <p:ph idx="1"/>
          </p:nvPr>
        </p:nvSpPr>
        <p:spPr/>
        <p:txBody>
          <a:bodyPr/>
          <a:lstStyle/>
          <a:p>
            <a:r>
              <a:rPr lang="en-US" dirty="0">
                <a:latin typeface="Didot"/>
                <a:cs typeface="Didot"/>
              </a:rPr>
              <a:t>How strong is the office of the President?  </a:t>
            </a:r>
          </a:p>
          <a:p>
            <a:r>
              <a:rPr lang="en-US" dirty="0">
                <a:latin typeface="Didot"/>
                <a:cs typeface="Didot"/>
              </a:rPr>
              <a:t>What powers does he have?</a:t>
            </a:r>
          </a:p>
        </p:txBody>
      </p:sp>
      <p:pic>
        <p:nvPicPr>
          <p:cNvPr id="4" name="Picture 3"/>
          <p:cNvPicPr>
            <a:picLocks noChangeAspect="1"/>
          </p:cNvPicPr>
          <p:nvPr/>
        </p:nvPicPr>
        <p:blipFill>
          <a:blip r:embed="rId2"/>
          <a:stretch>
            <a:fillRect/>
          </a:stretch>
        </p:blipFill>
        <p:spPr>
          <a:xfrm>
            <a:off x="2490051" y="2830109"/>
            <a:ext cx="4005199" cy="4027891"/>
          </a:xfrm>
          <a:prstGeom prst="rect">
            <a:avLst/>
          </a:prstGeom>
        </p:spPr>
      </p:pic>
    </p:spTree>
    <p:extLst>
      <p:ext uri="{BB962C8B-B14F-4D97-AF65-F5344CB8AC3E}">
        <p14:creationId xmlns:p14="http://schemas.microsoft.com/office/powerpoint/2010/main" val="19436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
            <a:ext cx="8229600" cy="1143000"/>
          </a:xfrm>
        </p:spPr>
        <p:txBody>
          <a:bodyPr/>
          <a:lstStyle/>
          <a:p>
            <a:r>
              <a:rPr lang="en-US" dirty="0">
                <a:latin typeface="Didot"/>
                <a:cs typeface="Didot"/>
              </a:rPr>
              <a:t>Executive Orders</a:t>
            </a:r>
          </a:p>
        </p:txBody>
      </p:sp>
      <p:sp>
        <p:nvSpPr>
          <p:cNvPr id="3" name="Content Placeholder 2"/>
          <p:cNvSpPr>
            <a:spLocks noGrp="1"/>
          </p:cNvSpPr>
          <p:nvPr>
            <p:ph idx="1"/>
          </p:nvPr>
        </p:nvSpPr>
        <p:spPr>
          <a:xfrm>
            <a:off x="171182" y="982336"/>
            <a:ext cx="8515618" cy="4910252"/>
          </a:xfrm>
        </p:spPr>
        <p:txBody>
          <a:bodyPr>
            <a:normAutofit fontScale="85000" lnSpcReduction="20000"/>
          </a:bodyPr>
          <a:lstStyle/>
          <a:p>
            <a:r>
              <a:rPr lang="en-US" dirty="0">
                <a:latin typeface="Didot"/>
                <a:cs typeface="Didot"/>
              </a:rPr>
              <a:t>A rule or order issued by the president to an executive branch of the government and having the full force of law</a:t>
            </a:r>
          </a:p>
          <a:p>
            <a:r>
              <a:rPr lang="en-US" dirty="0">
                <a:latin typeface="Didot"/>
                <a:cs typeface="Didot"/>
              </a:rPr>
              <a:t>No constitutional provision that explicitly permits executive orders</a:t>
            </a:r>
          </a:p>
          <a:p>
            <a:r>
              <a:rPr lang="en-US" dirty="0">
                <a:latin typeface="Didot"/>
                <a:cs typeface="Didot"/>
              </a:rPr>
              <a:t>Has emerged by practice as a legitimate exercise of presidential power under the “Take Care” Clause</a:t>
            </a:r>
          </a:p>
          <a:p>
            <a:r>
              <a:rPr lang="en-US" dirty="0">
                <a:latin typeface="Didot"/>
                <a:cs typeface="Didot"/>
              </a:rPr>
              <a:t>There has been no SCOTUS challenge to the use of executive orders as a blanket practice; though individual executive orders </a:t>
            </a:r>
          </a:p>
          <a:p>
            <a:pPr marL="0" indent="0">
              <a:buNone/>
            </a:pPr>
            <a:r>
              <a:rPr lang="en-US" dirty="0">
                <a:latin typeface="Didot"/>
                <a:cs typeface="Didot"/>
              </a:rPr>
              <a:t>    have been challenged</a:t>
            </a:r>
          </a:p>
          <a:p>
            <a:r>
              <a:rPr lang="en-US" dirty="0">
                <a:latin typeface="Didot"/>
                <a:cs typeface="Didot"/>
              </a:rPr>
              <a:t>All presidents have used </a:t>
            </a:r>
          </a:p>
          <a:p>
            <a:pPr marL="0" indent="0">
              <a:buNone/>
            </a:pPr>
            <a:r>
              <a:rPr lang="en-US" dirty="0">
                <a:latin typeface="Didot"/>
                <a:cs typeface="Didot"/>
              </a:rPr>
              <a:t>    executive orders</a:t>
            </a:r>
          </a:p>
          <a:p>
            <a:endParaRPr lang="en-US" dirty="0"/>
          </a:p>
        </p:txBody>
      </p:sp>
      <p:pic>
        <p:nvPicPr>
          <p:cNvPr id="4" name="Picture 3"/>
          <p:cNvPicPr>
            <a:picLocks noChangeAspect="1"/>
          </p:cNvPicPr>
          <p:nvPr/>
        </p:nvPicPr>
        <p:blipFill>
          <a:blip r:embed="rId2"/>
          <a:stretch>
            <a:fillRect/>
          </a:stretch>
        </p:blipFill>
        <p:spPr>
          <a:xfrm>
            <a:off x="5308496" y="4256991"/>
            <a:ext cx="3749150" cy="2537534"/>
          </a:xfrm>
          <a:prstGeom prst="rect">
            <a:avLst/>
          </a:prstGeom>
        </p:spPr>
      </p:pic>
    </p:spTree>
    <p:extLst>
      <p:ext uri="{BB962C8B-B14F-4D97-AF65-F5344CB8AC3E}">
        <p14:creationId xmlns:p14="http://schemas.microsoft.com/office/powerpoint/2010/main" val="139563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Famous Executive Orders</a:t>
            </a:r>
          </a:p>
        </p:txBody>
      </p:sp>
      <p:sp>
        <p:nvSpPr>
          <p:cNvPr id="3" name="Content Placeholder 2"/>
          <p:cNvSpPr>
            <a:spLocks noGrp="1"/>
          </p:cNvSpPr>
          <p:nvPr>
            <p:ph idx="1"/>
          </p:nvPr>
        </p:nvSpPr>
        <p:spPr/>
        <p:txBody>
          <a:bodyPr>
            <a:normAutofit fontScale="85000" lnSpcReduction="20000"/>
          </a:bodyPr>
          <a:lstStyle/>
          <a:p>
            <a:r>
              <a:rPr lang="en-US" dirty="0">
                <a:latin typeface="Didot"/>
                <a:cs typeface="Didot"/>
              </a:rPr>
              <a:t>Suspension of Habeas Corpus (Lincoln, 1861)</a:t>
            </a:r>
          </a:p>
          <a:p>
            <a:r>
              <a:rPr lang="en-US" dirty="0">
                <a:latin typeface="Didot"/>
                <a:cs typeface="Didot"/>
              </a:rPr>
              <a:t>Emancipation Proclamation (Lincoln, 1863)</a:t>
            </a:r>
          </a:p>
          <a:p>
            <a:r>
              <a:rPr lang="en-US" dirty="0">
                <a:latin typeface="Didot"/>
                <a:cs typeface="Didot"/>
              </a:rPr>
              <a:t>Executive Order 9066 – Japanese Internment (Roosevelt, 1942)</a:t>
            </a:r>
          </a:p>
          <a:p>
            <a:r>
              <a:rPr lang="en-US" dirty="0">
                <a:latin typeface="Didot"/>
                <a:cs typeface="Didot"/>
              </a:rPr>
              <a:t>Executive Order 9981 – Desegregation of the US Military (Truman, 1948)</a:t>
            </a:r>
          </a:p>
          <a:p>
            <a:r>
              <a:rPr lang="en-US" dirty="0">
                <a:latin typeface="Didot"/>
                <a:cs typeface="Didot"/>
              </a:rPr>
              <a:t>National Guard Integrates US Schools (Eisenhower, 1957)</a:t>
            </a:r>
          </a:p>
          <a:p>
            <a:r>
              <a:rPr lang="en-US" dirty="0">
                <a:latin typeface="Didot"/>
                <a:cs typeface="Didot"/>
              </a:rPr>
              <a:t>Richard Nixon is Pardoned (Ford, 1974)</a:t>
            </a:r>
          </a:p>
          <a:p>
            <a:r>
              <a:rPr lang="en-US" dirty="0">
                <a:latin typeface="Didot"/>
                <a:cs typeface="Didot"/>
              </a:rPr>
              <a:t>Creation of Department of Homeland Security (Bush, 2001)</a:t>
            </a:r>
          </a:p>
        </p:txBody>
      </p:sp>
    </p:spTree>
    <p:extLst>
      <p:ext uri="{BB962C8B-B14F-4D97-AF65-F5344CB8AC3E}">
        <p14:creationId xmlns:p14="http://schemas.microsoft.com/office/powerpoint/2010/main" val="189144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Why Do Presidents Use Executive 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9852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39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
            <a:ext cx="9144000" cy="6591003"/>
          </a:xfrm>
          <a:prstGeom prst="rect">
            <a:avLst/>
          </a:prstGeom>
        </p:spPr>
      </p:pic>
    </p:spTree>
    <p:extLst>
      <p:ext uri="{BB962C8B-B14F-4D97-AF65-F5344CB8AC3E}">
        <p14:creationId xmlns:p14="http://schemas.microsoft.com/office/powerpoint/2010/main" val="341508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213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Executive Orders and Presidential Power</a:t>
            </a:r>
          </a:p>
        </p:txBody>
      </p:sp>
      <p:sp>
        <p:nvSpPr>
          <p:cNvPr id="3" name="Content Placeholder 2"/>
          <p:cNvSpPr>
            <a:spLocks noGrp="1"/>
          </p:cNvSpPr>
          <p:nvPr>
            <p:ph idx="1"/>
          </p:nvPr>
        </p:nvSpPr>
        <p:spPr/>
        <p:txBody>
          <a:bodyPr/>
          <a:lstStyle/>
          <a:p>
            <a:r>
              <a:rPr lang="en-US" dirty="0">
                <a:latin typeface="Didot"/>
                <a:cs typeface="Didot"/>
              </a:rPr>
              <a:t>Executive orders expand the power of the president by…</a:t>
            </a:r>
          </a:p>
          <a:p>
            <a:pPr lvl="1"/>
            <a:r>
              <a:rPr lang="en-US" dirty="0">
                <a:latin typeface="Didot"/>
                <a:cs typeface="Didot"/>
              </a:rPr>
              <a:t>Giving the president broad powers during times of war</a:t>
            </a:r>
          </a:p>
          <a:p>
            <a:pPr lvl="1"/>
            <a:r>
              <a:rPr lang="en-US" dirty="0">
                <a:latin typeface="Didot"/>
                <a:cs typeface="Didot"/>
              </a:rPr>
              <a:t>Giving the president the power to unilaterally make decisions that have the effect of legislation</a:t>
            </a:r>
          </a:p>
        </p:txBody>
      </p:sp>
    </p:spTree>
    <p:extLst>
      <p:ext uri="{BB962C8B-B14F-4D97-AF65-F5344CB8AC3E}">
        <p14:creationId xmlns:p14="http://schemas.microsoft.com/office/powerpoint/2010/main" val="1935275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772</TotalTime>
  <Words>1555</Words>
  <Application>Microsoft Macintosh PowerPoint</Application>
  <PresentationFormat>On-screen Show (4:3)</PresentationFormat>
  <Paragraphs>146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Didot</vt:lpstr>
      <vt:lpstr>Office Theme</vt:lpstr>
      <vt:lpstr>PowerPoint Presentation</vt:lpstr>
      <vt:lpstr>Article II of the United States Constitution</vt:lpstr>
      <vt:lpstr>Ambiguity about the Role of the Executive</vt:lpstr>
      <vt:lpstr>Executive Orders</vt:lpstr>
      <vt:lpstr>Famous Executive Orders</vt:lpstr>
      <vt:lpstr>Why Do Presidents Use Executive Orders?</vt:lpstr>
      <vt:lpstr>PowerPoint Presentation</vt:lpstr>
      <vt:lpstr>PowerPoint Presentation</vt:lpstr>
      <vt:lpstr>Executive Orders and Presidential Power</vt:lpstr>
      <vt:lpstr>Executive Orders, Conservatives, and the Unitary Executive</vt:lpstr>
      <vt:lpstr>Unitary Executive Theory</vt:lpstr>
      <vt:lpstr>Meese’s 3 Part Strategy for Strengthening the Unitary Executive</vt:lpstr>
      <vt:lpstr>Bush Administration</vt:lpstr>
      <vt:lpstr>Unitary Executive Theory and Dick Cheney</vt:lpstr>
      <vt:lpstr>The Unitary Executive Theory and Conservatives view of the Role/Purpose of Government</vt:lpstr>
      <vt:lpstr>September 11 as an Opportunity to Grow Executive Power</vt:lpstr>
      <vt:lpstr>Warrantless Wiretapping</vt:lpstr>
      <vt:lpstr>Summary: How Executive Orders Expand Power</vt:lpstr>
      <vt:lpstr>President Obama and Executive Orders</vt:lpstr>
      <vt:lpstr>Examples</vt:lpstr>
      <vt:lpstr>Trump on Obama’s Executive Orders</vt:lpstr>
      <vt:lpstr>Trump and Executive Orders </vt:lpstr>
      <vt:lpstr>PowerPoint Presentation</vt:lpstr>
      <vt:lpstr>Executive Orders in Comparison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49</cp:revision>
  <dcterms:created xsi:type="dcterms:W3CDTF">2013-04-10T01:20:38Z</dcterms:created>
  <dcterms:modified xsi:type="dcterms:W3CDTF">2018-10-29T15:12:40Z</dcterms:modified>
</cp:coreProperties>
</file>