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7"/>
  </p:handoutMasterIdLst>
  <p:sldIdLst>
    <p:sldId id="256" r:id="rId2"/>
    <p:sldId id="258" r:id="rId3"/>
    <p:sldId id="262"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p:restoredTop sz="92958"/>
  </p:normalViewPr>
  <p:slideViewPr>
    <p:cSldViewPr snapToGrid="0" snapToObjects="1">
      <p:cViewPr varScale="1">
        <p:scale>
          <a:sx n="85" d="100"/>
          <a:sy n="85" d="100"/>
        </p:scale>
        <p:origin x="137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90C35A-D57B-A548-A4F1-7FA0C0C46A0F}" type="datetimeFigureOut">
              <a:rPr lang="en-US" smtClean="0"/>
              <a:t>11/2/18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9F9B38-B5CE-154D-8EC3-A33FCB09A98E}" type="slidenum">
              <a:rPr lang="en-US" smtClean="0"/>
              <a:t>‹#›</a:t>
            </a:fld>
            <a:endParaRPr lang="en-US"/>
          </a:p>
        </p:txBody>
      </p:sp>
    </p:spTree>
    <p:extLst>
      <p:ext uri="{BB962C8B-B14F-4D97-AF65-F5344CB8AC3E}">
        <p14:creationId xmlns:p14="http://schemas.microsoft.com/office/powerpoint/2010/main" val="23147101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3C31D9-4E97-EC48-B9F2-DE34CF52A71D}"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5B981-2E72-B14E-A264-B3DE0C6BA7B5}" type="slidenum">
              <a:rPr lang="en-US" smtClean="0"/>
              <a:t>‹#›</a:t>
            </a:fld>
            <a:endParaRPr lang="en-US"/>
          </a:p>
        </p:txBody>
      </p:sp>
    </p:spTree>
    <p:extLst>
      <p:ext uri="{BB962C8B-B14F-4D97-AF65-F5344CB8AC3E}">
        <p14:creationId xmlns:p14="http://schemas.microsoft.com/office/powerpoint/2010/main" val="2420127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C31D9-4E97-EC48-B9F2-DE34CF52A71D}"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5B981-2E72-B14E-A264-B3DE0C6BA7B5}" type="slidenum">
              <a:rPr lang="en-US" smtClean="0"/>
              <a:t>‹#›</a:t>
            </a:fld>
            <a:endParaRPr lang="en-US"/>
          </a:p>
        </p:txBody>
      </p:sp>
    </p:spTree>
    <p:extLst>
      <p:ext uri="{BB962C8B-B14F-4D97-AF65-F5344CB8AC3E}">
        <p14:creationId xmlns:p14="http://schemas.microsoft.com/office/powerpoint/2010/main" val="190177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C31D9-4E97-EC48-B9F2-DE34CF52A71D}"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5B981-2E72-B14E-A264-B3DE0C6BA7B5}" type="slidenum">
              <a:rPr lang="en-US" smtClean="0"/>
              <a:t>‹#›</a:t>
            </a:fld>
            <a:endParaRPr lang="en-US"/>
          </a:p>
        </p:txBody>
      </p:sp>
    </p:spTree>
    <p:extLst>
      <p:ext uri="{BB962C8B-B14F-4D97-AF65-F5344CB8AC3E}">
        <p14:creationId xmlns:p14="http://schemas.microsoft.com/office/powerpoint/2010/main" val="375185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C31D9-4E97-EC48-B9F2-DE34CF52A71D}"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5B981-2E72-B14E-A264-B3DE0C6BA7B5}" type="slidenum">
              <a:rPr lang="en-US" smtClean="0"/>
              <a:t>‹#›</a:t>
            </a:fld>
            <a:endParaRPr lang="en-US"/>
          </a:p>
        </p:txBody>
      </p:sp>
    </p:spTree>
    <p:extLst>
      <p:ext uri="{BB962C8B-B14F-4D97-AF65-F5344CB8AC3E}">
        <p14:creationId xmlns:p14="http://schemas.microsoft.com/office/powerpoint/2010/main" val="190897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3C31D9-4E97-EC48-B9F2-DE34CF52A71D}"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5B981-2E72-B14E-A264-B3DE0C6BA7B5}" type="slidenum">
              <a:rPr lang="en-US" smtClean="0"/>
              <a:t>‹#›</a:t>
            </a:fld>
            <a:endParaRPr lang="en-US"/>
          </a:p>
        </p:txBody>
      </p:sp>
    </p:spTree>
    <p:extLst>
      <p:ext uri="{BB962C8B-B14F-4D97-AF65-F5344CB8AC3E}">
        <p14:creationId xmlns:p14="http://schemas.microsoft.com/office/powerpoint/2010/main" val="185932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3C31D9-4E97-EC48-B9F2-DE34CF52A71D}"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5B981-2E72-B14E-A264-B3DE0C6BA7B5}" type="slidenum">
              <a:rPr lang="en-US" smtClean="0"/>
              <a:t>‹#›</a:t>
            </a:fld>
            <a:endParaRPr lang="en-US"/>
          </a:p>
        </p:txBody>
      </p:sp>
    </p:spTree>
    <p:extLst>
      <p:ext uri="{BB962C8B-B14F-4D97-AF65-F5344CB8AC3E}">
        <p14:creationId xmlns:p14="http://schemas.microsoft.com/office/powerpoint/2010/main" val="348254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3C31D9-4E97-EC48-B9F2-DE34CF52A71D}" type="datetimeFigureOut">
              <a:rPr lang="en-US" smtClean="0"/>
              <a:t>11/2/18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F5B981-2E72-B14E-A264-B3DE0C6BA7B5}" type="slidenum">
              <a:rPr lang="en-US" smtClean="0"/>
              <a:t>‹#›</a:t>
            </a:fld>
            <a:endParaRPr lang="en-US"/>
          </a:p>
        </p:txBody>
      </p:sp>
    </p:spTree>
    <p:extLst>
      <p:ext uri="{BB962C8B-B14F-4D97-AF65-F5344CB8AC3E}">
        <p14:creationId xmlns:p14="http://schemas.microsoft.com/office/powerpoint/2010/main" val="173110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3C31D9-4E97-EC48-B9F2-DE34CF52A71D}" type="datetimeFigureOut">
              <a:rPr lang="en-US" smtClean="0"/>
              <a:t>11/2/18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F5B981-2E72-B14E-A264-B3DE0C6BA7B5}" type="slidenum">
              <a:rPr lang="en-US" smtClean="0"/>
              <a:t>‹#›</a:t>
            </a:fld>
            <a:endParaRPr lang="en-US"/>
          </a:p>
        </p:txBody>
      </p:sp>
    </p:spTree>
    <p:extLst>
      <p:ext uri="{BB962C8B-B14F-4D97-AF65-F5344CB8AC3E}">
        <p14:creationId xmlns:p14="http://schemas.microsoft.com/office/powerpoint/2010/main" val="314035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C31D9-4E97-EC48-B9F2-DE34CF52A71D}" type="datetimeFigureOut">
              <a:rPr lang="en-US" smtClean="0"/>
              <a:t>11/2/18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F5B981-2E72-B14E-A264-B3DE0C6BA7B5}" type="slidenum">
              <a:rPr lang="en-US" smtClean="0"/>
              <a:t>‹#›</a:t>
            </a:fld>
            <a:endParaRPr lang="en-US"/>
          </a:p>
        </p:txBody>
      </p:sp>
    </p:spTree>
    <p:extLst>
      <p:ext uri="{BB962C8B-B14F-4D97-AF65-F5344CB8AC3E}">
        <p14:creationId xmlns:p14="http://schemas.microsoft.com/office/powerpoint/2010/main" val="1124038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3C31D9-4E97-EC48-B9F2-DE34CF52A71D}"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5B981-2E72-B14E-A264-B3DE0C6BA7B5}" type="slidenum">
              <a:rPr lang="en-US" smtClean="0"/>
              <a:t>‹#›</a:t>
            </a:fld>
            <a:endParaRPr lang="en-US"/>
          </a:p>
        </p:txBody>
      </p:sp>
    </p:spTree>
    <p:extLst>
      <p:ext uri="{BB962C8B-B14F-4D97-AF65-F5344CB8AC3E}">
        <p14:creationId xmlns:p14="http://schemas.microsoft.com/office/powerpoint/2010/main" val="112833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3C31D9-4E97-EC48-B9F2-DE34CF52A71D}"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5B981-2E72-B14E-A264-B3DE0C6BA7B5}" type="slidenum">
              <a:rPr lang="en-US" smtClean="0"/>
              <a:t>‹#›</a:t>
            </a:fld>
            <a:endParaRPr lang="en-US"/>
          </a:p>
        </p:txBody>
      </p:sp>
    </p:spTree>
    <p:extLst>
      <p:ext uri="{BB962C8B-B14F-4D97-AF65-F5344CB8AC3E}">
        <p14:creationId xmlns:p14="http://schemas.microsoft.com/office/powerpoint/2010/main" val="743768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C31D9-4E97-EC48-B9F2-DE34CF52A71D}" type="datetimeFigureOut">
              <a:rPr lang="en-US" smtClean="0"/>
              <a:t>11/2/18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5B981-2E72-B14E-A264-B3DE0C6BA7B5}" type="slidenum">
              <a:rPr lang="en-US" smtClean="0"/>
              <a:t>‹#›</a:t>
            </a:fld>
            <a:endParaRPr lang="en-US"/>
          </a:p>
        </p:txBody>
      </p:sp>
    </p:spTree>
    <p:extLst>
      <p:ext uri="{BB962C8B-B14F-4D97-AF65-F5344CB8AC3E}">
        <p14:creationId xmlns:p14="http://schemas.microsoft.com/office/powerpoint/2010/main" val="3935346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37000"/>
          </a:blip>
          <a:stretch>
            <a:fillRect/>
          </a:stretch>
        </p:blipFill>
        <p:spPr>
          <a:xfrm>
            <a:off x="0" y="0"/>
            <a:ext cx="9156608" cy="6857999"/>
          </a:xfrm>
          <a:prstGeom prst="rect">
            <a:avLst/>
          </a:prstGeom>
        </p:spPr>
      </p:pic>
      <p:sp>
        <p:nvSpPr>
          <p:cNvPr id="6" name="Title 1"/>
          <p:cNvSpPr>
            <a:spLocks/>
          </p:cNvSpPr>
          <p:nvPr/>
        </p:nvSpPr>
        <p:spPr bwMode="auto">
          <a:xfrm>
            <a:off x="0" y="0"/>
            <a:ext cx="9144000" cy="1143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lstStyle/>
          <a:p>
            <a:pPr algn="ctr"/>
            <a:r>
              <a:rPr lang="en-US" sz="2800" i="1" dirty="0">
                <a:latin typeface="Didot" charset="0"/>
                <a:cs typeface="Didot" charset="0"/>
              </a:rPr>
              <a:t>L1: Foreign Policy at the Founding Period</a:t>
            </a:r>
          </a:p>
          <a:p>
            <a:pPr algn="ctr"/>
            <a:r>
              <a:rPr lang="en-US" sz="2800" i="1" u="sng" dirty="0">
                <a:latin typeface="Didot" charset="0"/>
                <a:cs typeface="Didot" charset="0"/>
              </a:rPr>
              <a:t>American Foreign Policy</a:t>
            </a:r>
            <a:r>
              <a:rPr lang="en-US" sz="2800" i="1" u="sng" dirty="0">
                <a:latin typeface="Didot" charset="0"/>
              </a:rPr>
              <a:t> </a:t>
            </a:r>
          </a:p>
        </p:txBody>
      </p:sp>
      <p:sp>
        <p:nvSpPr>
          <p:cNvPr id="7" name="Rectangle 12"/>
          <p:cNvSpPr>
            <a:spLocks noChangeArrowheads="1"/>
          </p:cNvSpPr>
          <p:nvPr/>
        </p:nvSpPr>
        <p:spPr bwMode="auto">
          <a:xfrm>
            <a:off x="230387" y="1297000"/>
            <a:ext cx="4552690" cy="4954873"/>
          </a:xfrm>
          <a:prstGeom prst="rect">
            <a:avLst/>
          </a:prstGeom>
          <a:noFill/>
          <a:ln w="9525">
            <a:solidFill>
              <a:schemeClr val="tx1"/>
            </a:solidFill>
            <a:miter lim="800000"/>
            <a:headEnd/>
            <a:tailEnd/>
          </a:ln>
          <a:extLst>
            <a:ext uri="{909E8E84-426E-40dd-AFC4-6F175D3DCCD1}">
              <a14:hiddenFill xmlns="" xmlns:a14="http://schemas.microsoft.com/office/drawing/2010/main">
                <a:solidFill>
                  <a:schemeClr val="accent1"/>
                </a:solidFill>
              </a14:hiddenFill>
            </a:ext>
          </a:extLst>
        </p:spPr>
        <p:txBody>
          <a:bodyPr/>
          <a:lstStyle/>
          <a:p>
            <a:pPr marL="609600" indent="-609600" algn="ctr" eaLnBrk="1" hangingPunct="1">
              <a:spcBef>
                <a:spcPct val="20000"/>
              </a:spcBef>
              <a:defRPr/>
            </a:pPr>
            <a:r>
              <a:rPr lang="en-US" sz="2600" b="1" u="sng" dirty="0">
                <a:latin typeface="Didot"/>
                <a:cs typeface="Didot"/>
              </a:rPr>
              <a:t>Agenda</a:t>
            </a:r>
          </a:p>
          <a:p>
            <a:pPr marL="609600" indent="-609600" eaLnBrk="1" hangingPunct="1">
              <a:spcBef>
                <a:spcPct val="20000"/>
              </a:spcBef>
              <a:defRPr/>
            </a:pPr>
            <a:r>
              <a:rPr lang="en-US" sz="2600" b="1" u="sng" dirty="0">
                <a:latin typeface="Didot"/>
                <a:cs typeface="Didot"/>
              </a:rPr>
              <a:t>Objective</a:t>
            </a:r>
            <a:r>
              <a:rPr lang="en-US" sz="2600" b="1" dirty="0">
                <a:latin typeface="Didot"/>
                <a:cs typeface="Didot"/>
              </a:rPr>
              <a:t>:</a:t>
            </a:r>
          </a:p>
          <a:p>
            <a:pPr marL="457200" indent="-457200">
              <a:buAutoNum type="arabicPeriod"/>
            </a:pPr>
            <a:r>
              <a:rPr lang="en-US" sz="2600" b="1" dirty="0">
                <a:latin typeface="Didot"/>
                <a:cs typeface="Didot"/>
              </a:rPr>
              <a:t>To explore the themes/trends in American foreign policy at the founding</a:t>
            </a:r>
          </a:p>
          <a:p>
            <a:endParaRPr lang="en-US" sz="2600" b="1" dirty="0">
              <a:latin typeface="Didot"/>
              <a:cs typeface="Didot"/>
            </a:endParaRPr>
          </a:p>
          <a:p>
            <a:pPr marL="609600" indent="-609600" eaLnBrk="1" hangingPunct="1">
              <a:spcBef>
                <a:spcPct val="20000"/>
              </a:spcBef>
              <a:defRPr/>
            </a:pPr>
            <a:r>
              <a:rPr lang="en-US" sz="2600" b="1" u="sng" dirty="0">
                <a:latin typeface="Didot"/>
                <a:cs typeface="Didot"/>
              </a:rPr>
              <a:t>Schedule</a:t>
            </a:r>
            <a:r>
              <a:rPr lang="en-US" sz="2600" b="1" dirty="0">
                <a:latin typeface="Didot"/>
                <a:cs typeface="Didot"/>
              </a:rPr>
              <a:t>: </a:t>
            </a:r>
          </a:p>
          <a:p>
            <a:pPr marL="609600" indent="-609600" eaLnBrk="1" hangingPunct="1">
              <a:spcBef>
                <a:spcPct val="20000"/>
              </a:spcBef>
              <a:buAutoNum type="arabicPeriod"/>
              <a:defRPr/>
            </a:pPr>
            <a:r>
              <a:rPr lang="en-US" sz="2600" b="1" dirty="0">
                <a:latin typeface="Didot"/>
                <a:cs typeface="Didot"/>
              </a:rPr>
              <a:t>Intro to Unit</a:t>
            </a:r>
          </a:p>
          <a:p>
            <a:pPr marL="609600" indent="-609600" eaLnBrk="1" hangingPunct="1">
              <a:spcBef>
                <a:spcPct val="20000"/>
              </a:spcBef>
              <a:buAutoNum type="arabicPeriod"/>
              <a:defRPr/>
            </a:pPr>
            <a:r>
              <a:rPr lang="en-US" sz="2600" b="1" dirty="0">
                <a:latin typeface="Didot"/>
                <a:cs typeface="Didot"/>
              </a:rPr>
              <a:t>Discussion &amp; Document Exploration</a:t>
            </a:r>
          </a:p>
          <a:p>
            <a:pPr eaLnBrk="1" hangingPunct="1">
              <a:spcBef>
                <a:spcPct val="20000"/>
              </a:spcBef>
              <a:defRPr/>
            </a:pPr>
            <a:endParaRPr lang="en-US" sz="2600" b="1" dirty="0">
              <a:latin typeface="Didot"/>
              <a:cs typeface="Didot"/>
            </a:endParaRPr>
          </a:p>
          <a:p>
            <a:pPr eaLnBrk="1" hangingPunct="1">
              <a:spcBef>
                <a:spcPct val="20000"/>
              </a:spcBef>
              <a:defRPr/>
            </a:pPr>
            <a:endParaRPr lang="en-US" sz="2600" b="1" dirty="0"/>
          </a:p>
          <a:p>
            <a:pPr marL="609600" indent="-609600" eaLnBrk="1" hangingPunct="1">
              <a:spcBef>
                <a:spcPct val="20000"/>
              </a:spcBef>
              <a:defRPr/>
            </a:pPr>
            <a:r>
              <a:rPr lang="en-US" sz="2600" b="1" u="sng" dirty="0"/>
              <a:t> </a:t>
            </a:r>
          </a:p>
        </p:txBody>
      </p:sp>
      <p:sp>
        <p:nvSpPr>
          <p:cNvPr id="8" name="Rectangle 12"/>
          <p:cNvSpPr txBox="1">
            <a:spLocks noChangeArrowheads="1"/>
          </p:cNvSpPr>
          <p:nvPr/>
        </p:nvSpPr>
        <p:spPr bwMode="auto">
          <a:xfrm>
            <a:off x="5013464" y="1300752"/>
            <a:ext cx="3847963" cy="4954873"/>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marL="457200" indent="-457200">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eaLnBrk="1" hangingPunct="1">
              <a:spcBef>
                <a:spcPct val="20000"/>
              </a:spcBef>
              <a:buClr>
                <a:schemeClr val="tx1"/>
              </a:buClr>
              <a:defRPr/>
            </a:pPr>
            <a:r>
              <a:rPr lang="en-US" sz="2600" b="1" u="sng" dirty="0">
                <a:latin typeface="Didot" charset="0"/>
              </a:rPr>
              <a:t>Homework:</a:t>
            </a:r>
          </a:p>
          <a:p>
            <a:pPr marL="0" indent="0" eaLnBrk="1" hangingPunct="1">
              <a:spcBef>
                <a:spcPct val="20000"/>
              </a:spcBef>
              <a:buClr>
                <a:schemeClr val="tx1"/>
              </a:buClr>
              <a:defRPr/>
            </a:pPr>
            <a:endParaRPr lang="en-US" sz="2300" b="1" dirty="0">
              <a:latin typeface="Didot" charset="0"/>
            </a:endParaRPr>
          </a:p>
          <a:p>
            <a:pPr marL="0" indent="0" eaLnBrk="1" hangingPunct="1">
              <a:spcBef>
                <a:spcPct val="20000"/>
              </a:spcBef>
              <a:buClr>
                <a:schemeClr val="tx1"/>
              </a:buClr>
              <a:defRPr/>
            </a:pPr>
            <a:r>
              <a:rPr lang="en-US" sz="2300" b="1" dirty="0">
                <a:latin typeface="Didot" charset="0"/>
              </a:rPr>
              <a:t>Work on Paper </a:t>
            </a:r>
          </a:p>
          <a:p>
            <a:pPr marL="0" indent="0" eaLnBrk="1" hangingPunct="1">
              <a:spcBef>
                <a:spcPct val="20000"/>
              </a:spcBef>
              <a:buClr>
                <a:schemeClr val="tx1"/>
              </a:buClr>
              <a:defRPr/>
            </a:pPr>
            <a:r>
              <a:rPr lang="en-US" sz="2300" b="1" dirty="0">
                <a:latin typeface="Didot" charset="0"/>
              </a:rPr>
              <a:t>Due Wed 11/14</a:t>
            </a:r>
          </a:p>
          <a:p>
            <a:pPr marL="0" indent="0" eaLnBrk="1" hangingPunct="1">
              <a:spcBef>
                <a:spcPct val="20000"/>
              </a:spcBef>
              <a:buClr>
                <a:schemeClr val="tx1"/>
              </a:buClr>
              <a:defRPr/>
            </a:pPr>
            <a:r>
              <a:rPr lang="en-US" sz="2300" b="1" dirty="0">
                <a:latin typeface="Didot" charset="0"/>
              </a:rPr>
              <a:t>(submit both a paper copy and on “turn it in” through canvas)</a:t>
            </a:r>
          </a:p>
          <a:p>
            <a:pPr marL="0" indent="0" eaLnBrk="1" hangingPunct="1">
              <a:spcBef>
                <a:spcPct val="20000"/>
              </a:spcBef>
              <a:buClr>
                <a:schemeClr val="tx1"/>
              </a:buClr>
              <a:defRPr/>
            </a:pPr>
            <a:endParaRPr lang="en-US" sz="2300" b="1" dirty="0">
              <a:latin typeface="Didot" charset="0"/>
            </a:endParaRPr>
          </a:p>
          <a:p>
            <a:pPr eaLnBrk="1" hangingPunct="1">
              <a:spcBef>
                <a:spcPct val="20000"/>
              </a:spcBef>
              <a:buClr>
                <a:schemeClr val="tx1"/>
              </a:buClr>
              <a:buAutoNum type="arabicPeriod"/>
              <a:defRPr/>
            </a:pPr>
            <a:endParaRPr lang="en-US" sz="2300" b="1" dirty="0">
              <a:latin typeface="Didot" charset="0"/>
            </a:endParaRPr>
          </a:p>
        </p:txBody>
      </p:sp>
    </p:spTree>
    <p:extLst>
      <p:ext uri="{BB962C8B-B14F-4D97-AF65-F5344CB8AC3E}">
        <p14:creationId xmlns:p14="http://schemas.microsoft.com/office/powerpoint/2010/main" val="1670166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a:latin typeface="Didot"/>
                <a:cs typeface="Didot"/>
              </a:rPr>
              <a:t>What is American Foreign Policy?</a:t>
            </a:r>
          </a:p>
        </p:txBody>
      </p:sp>
      <p:sp>
        <p:nvSpPr>
          <p:cNvPr id="3" name="Content Placeholder 2"/>
          <p:cNvSpPr>
            <a:spLocks noGrp="1"/>
          </p:cNvSpPr>
          <p:nvPr>
            <p:ph idx="1"/>
          </p:nvPr>
        </p:nvSpPr>
        <p:spPr>
          <a:xfrm>
            <a:off x="457200" y="1600200"/>
            <a:ext cx="8250291" cy="4525963"/>
          </a:xfrm>
        </p:spPr>
        <p:txBody>
          <a:bodyPr>
            <a:normAutofit/>
          </a:bodyPr>
          <a:lstStyle/>
          <a:p>
            <a:r>
              <a:rPr lang="en-US" dirty="0">
                <a:latin typeface="Didot"/>
                <a:cs typeface="Didot"/>
              </a:rPr>
              <a:t>This is the question we will be grappling with this unit.</a:t>
            </a:r>
          </a:p>
          <a:p>
            <a:r>
              <a:rPr lang="en-US" dirty="0">
                <a:latin typeface="Didot"/>
                <a:cs typeface="Didot"/>
              </a:rPr>
              <a:t>Today we want to see how the founders thought about American foreign policy and the legacy that this created for later foreign policy engagements.</a:t>
            </a:r>
          </a:p>
        </p:txBody>
      </p:sp>
      <p:pic>
        <p:nvPicPr>
          <p:cNvPr id="4" name="Picture 3"/>
          <p:cNvPicPr>
            <a:picLocks noChangeAspect="1"/>
          </p:cNvPicPr>
          <p:nvPr/>
        </p:nvPicPr>
        <p:blipFill>
          <a:blip r:embed="rId2"/>
          <a:stretch>
            <a:fillRect/>
          </a:stretch>
        </p:blipFill>
        <p:spPr>
          <a:xfrm>
            <a:off x="5600913" y="4865012"/>
            <a:ext cx="3543087" cy="1992987"/>
          </a:xfrm>
          <a:prstGeom prst="rect">
            <a:avLst/>
          </a:prstGeom>
        </p:spPr>
      </p:pic>
    </p:spTree>
    <p:extLst>
      <p:ext uri="{BB962C8B-B14F-4D97-AF65-F5344CB8AC3E}">
        <p14:creationId xmlns:p14="http://schemas.microsoft.com/office/powerpoint/2010/main" val="2358640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079"/>
            <a:ext cx="8229600" cy="1143000"/>
          </a:xfrm>
        </p:spPr>
        <p:txBody>
          <a:bodyPr/>
          <a:lstStyle/>
          <a:p>
            <a:r>
              <a:rPr lang="en-US" dirty="0">
                <a:latin typeface="Didot"/>
                <a:cs typeface="Didot"/>
              </a:rPr>
              <a:t>Plan for Today</a:t>
            </a:r>
          </a:p>
        </p:txBody>
      </p:sp>
      <p:sp>
        <p:nvSpPr>
          <p:cNvPr id="3" name="Content Placeholder 2"/>
          <p:cNvSpPr>
            <a:spLocks noGrp="1"/>
          </p:cNvSpPr>
          <p:nvPr>
            <p:ph idx="1"/>
          </p:nvPr>
        </p:nvSpPr>
        <p:spPr>
          <a:xfrm>
            <a:off x="234380" y="1217079"/>
            <a:ext cx="8656162" cy="5257800"/>
          </a:xfrm>
        </p:spPr>
        <p:txBody>
          <a:bodyPr>
            <a:normAutofit fontScale="92500" lnSpcReduction="20000"/>
          </a:bodyPr>
          <a:lstStyle/>
          <a:p>
            <a:r>
              <a:rPr lang="en-US" b="1" u="sng" dirty="0">
                <a:latin typeface="Didot"/>
                <a:cs typeface="Didot"/>
              </a:rPr>
              <a:t>Part One: </a:t>
            </a:r>
            <a:r>
              <a:rPr lang="en-US" i="1" dirty="0">
                <a:latin typeface="Didot"/>
                <a:cs typeface="Didot"/>
              </a:rPr>
              <a:t>Evaluate how the founders thought about American foreign policy using key founding documents</a:t>
            </a:r>
          </a:p>
          <a:p>
            <a:pPr lvl="1"/>
            <a:r>
              <a:rPr lang="en-US" dirty="0">
                <a:latin typeface="Didot"/>
                <a:cs typeface="Didot"/>
              </a:rPr>
              <a:t>Break up into small groups and analyze the Constitution, Washington’s “Farewell Address,” and Winthrop’s “Model of Christian Charity.”  </a:t>
            </a:r>
          </a:p>
          <a:p>
            <a:pPr lvl="1"/>
            <a:r>
              <a:rPr lang="en-US" dirty="0">
                <a:latin typeface="Didot"/>
                <a:cs typeface="Didot"/>
              </a:rPr>
              <a:t>How did the founders think about American foreign policy?</a:t>
            </a:r>
          </a:p>
          <a:p>
            <a:r>
              <a:rPr lang="en-US" b="1" u="sng" dirty="0">
                <a:latin typeface="Didot"/>
                <a:cs typeface="Didot"/>
              </a:rPr>
              <a:t>Part Two: </a:t>
            </a:r>
            <a:r>
              <a:rPr lang="en-US" i="1" dirty="0">
                <a:latin typeface="Didot"/>
                <a:cs typeface="Didot"/>
              </a:rPr>
              <a:t>Analyze how this early thinking created a set of frameworks for American foreign policy that remain with us throughout our history</a:t>
            </a:r>
          </a:p>
          <a:p>
            <a:pPr lvl="1"/>
            <a:r>
              <a:rPr lang="en-US" dirty="0">
                <a:latin typeface="Didot"/>
                <a:cs typeface="Didot"/>
              </a:rPr>
              <a:t>Come back together as a whole group and list some of the foreign policy frameworks established at the founding</a:t>
            </a:r>
          </a:p>
        </p:txBody>
      </p:sp>
    </p:spTree>
    <p:extLst>
      <p:ext uri="{BB962C8B-B14F-4D97-AF65-F5344CB8AC3E}">
        <p14:creationId xmlns:p14="http://schemas.microsoft.com/office/powerpoint/2010/main" val="5076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3063"/>
            <a:ext cx="9144000" cy="1143000"/>
          </a:xfrm>
        </p:spPr>
        <p:txBody>
          <a:bodyPr>
            <a:normAutofit fontScale="90000"/>
          </a:bodyPr>
          <a:lstStyle/>
          <a:p>
            <a:r>
              <a:rPr lang="en-US" dirty="0">
                <a:latin typeface="Didot"/>
                <a:cs typeface="Didot"/>
              </a:rPr>
              <a:t>“Model of Christian Charity”</a:t>
            </a:r>
            <a:br>
              <a:rPr lang="en-US" dirty="0">
                <a:latin typeface="Didot"/>
                <a:cs typeface="Didot"/>
              </a:rPr>
            </a:br>
            <a:r>
              <a:rPr lang="en-US" dirty="0">
                <a:latin typeface="Didot"/>
                <a:cs typeface="Didot"/>
              </a:rPr>
              <a:t>John Winthrop</a:t>
            </a:r>
            <a:br>
              <a:rPr lang="en-US" dirty="0">
                <a:latin typeface="Didot"/>
                <a:cs typeface="Didot"/>
              </a:rPr>
            </a:br>
            <a:r>
              <a:rPr lang="en-US" dirty="0">
                <a:latin typeface="Didot"/>
                <a:cs typeface="Didot"/>
              </a:rPr>
              <a:t>1630</a:t>
            </a:r>
          </a:p>
        </p:txBody>
      </p:sp>
      <p:sp>
        <p:nvSpPr>
          <p:cNvPr id="3" name="Content Placeholder 2"/>
          <p:cNvSpPr>
            <a:spLocks noGrp="1"/>
          </p:cNvSpPr>
          <p:nvPr>
            <p:ph idx="1"/>
          </p:nvPr>
        </p:nvSpPr>
        <p:spPr>
          <a:xfrm>
            <a:off x="457200" y="1897492"/>
            <a:ext cx="8229600" cy="4525963"/>
          </a:xfrm>
        </p:spPr>
        <p:txBody>
          <a:bodyPr>
            <a:normAutofit fontScale="85000" lnSpcReduction="10000"/>
          </a:bodyPr>
          <a:lstStyle/>
          <a:p>
            <a:pPr marL="0" indent="0" algn="ctr">
              <a:buNone/>
            </a:pPr>
            <a:r>
              <a:rPr lang="en-US" dirty="0">
                <a:latin typeface="Didot"/>
                <a:cs typeface="Didot"/>
              </a:rPr>
              <a:t>For we must consider that we shall be as a city upon a hill. The eyes of all people are upon us. So that if we shall deal falsely with our God in this work we have undertaken, and so cause Him to withdraw His present help from us, we shall be made a story and a by-word through the world…. But if our hearts shall turn away, so that we will not obey, but shall be seduced, and worship other Gods, our pleasure and profits, and serve them; it is propounded unto us this day, we shall surely perish out of the good land whither we pass over this vast sea to possess it.</a:t>
            </a:r>
          </a:p>
        </p:txBody>
      </p:sp>
    </p:spTree>
    <p:extLst>
      <p:ext uri="{BB962C8B-B14F-4D97-AF65-F5344CB8AC3E}">
        <p14:creationId xmlns:p14="http://schemas.microsoft.com/office/powerpoint/2010/main" val="617120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200" dirty="0">
                <a:latin typeface="Didot"/>
                <a:cs typeface="Didot"/>
              </a:rPr>
              <a:t>“Farwell Address”</a:t>
            </a:r>
            <a:br>
              <a:rPr lang="en-US" sz="3200" dirty="0">
                <a:latin typeface="Didot"/>
                <a:cs typeface="Didot"/>
              </a:rPr>
            </a:br>
            <a:r>
              <a:rPr lang="en-US" sz="3200" dirty="0">
                <a:latin typeface="Didot"/>
                <a:cs typeface="Didot"/>
              </a:rPr>
              <a:t>George Washington</a:t>
            </a:r>
            <a:br>
              <a:rPr lang="en-US" sz="3200" dirty="0">
                <a:latin typeface="Didot"/>
                <a:cs typeface="Didot"/>
              </a:rPr>
            </a:br>
            <a:r>
              <a:rPr lang="en-US" sz="3200" dirty="0">
                <a:latin typeface="Didot"/>
                <a:cs typeface="Didot"/>
              </a:rPr>
              <a:t>1796</a:t>
            </a:r>
          </a:p>
        </p:txBody>
      </p:sp>
      <p:sp>
        <p:nvSpPr>
          <p:cNvPr id="3" name="Content Placeholder 2"/>
          <p:cNvSpPr>
            <a:spLocks noGrp="1"/>
          </p:cNvSpPr>
          <p:nvPr>
            <p:ph idx="1"/>
          </p:nvPr>
        </p:nvSpPr>
        <p:spPr>
          <a:xfrm>
            <a:off x="198459" y="1600200"/>
            <a:ext cx="8771889" cy="4967264"/>
          </a:xfrm>
        </p:spPr>
        <p:txBody>
          <a:bodyPr>
            <a:normAutofit fontScale="47500" lnSpcReduction="20000"/>
          </a:bodyPr>
          <a:lstStyle/>
          <a:p>
            <a:pPr marL="0" indent="0" algn="ctr">
              <a:buNone/>
            </a:pPr>
            <a:r>
              <a:rPr lang="en-US" dirty="0">
                <a:latin typeface="Didot"/>
                <a:cs typeface="Didot"/>
              </a:rPr>
              <a:t>The great rule of conduct for us in regard to foreign nations is in extending our commercial relations, to have with them as little political connection as possible. So far as we have already formed engagements, let them be fulfilled with perfect good faith. Here let us stop. Europe has a set of primary interests which to us have none; or a very remote relation. Hence she must be engaged in frequent controversies, the causes of which are essentially foreign to our concerns. Hence, therefore, it must be unwise in us to implicate ourselves by artificial ties in the ordinary vicissitudes of her politics, or the ordinary combinations and collisions of her friendships or enmities.</a:t>
            </a:r>
          </a:p>
          <a:p>
            <a:pPr marL="0" indent="0" algn="ctr">
              <a:buNone/>
            </a:pPr>
            <a:endParaRPr lang="en-US" dirty="0">
              <a:latin typeface="Didot"/>
              <a:cs typeface="Didot"/>
            </a:endParaRPr>
          </a:p>
          <a:p>
            <a:pPr marL="0" indent="0" algn="ctr">
              <a:buNone/>
            </a:pPr>
            <a:r>
              <a:rPr lang="en-US" dirty="0">
                <a:latin typeface="Didot"/>
                <a:cs typeface="Didot"/>
              </a:rPr>
              <a:t>Our detached and distant situation invites and enables us to pursue a different course. If we remain one people under an efficient government. the period is not far off when we may defy material injury from external annoyance; when we may take such an attitude as will cause the neutrality we may at any time resolve upon to be scrupulously respected; when belligerent nations, under the impossibility of making acquisitions upon us, will not lightly hazard the giving us provocation; when we may choose peace or war, as our interest, guided by justice, shall counsel.</a:t>
            </a:r>
          </a:p>
          <a:p>
            <a:pPr marL="0" indent="0" algn="ctr">
              <a:buNone/>
            </a:pPr>
            <a:endParaRPr lang="en-US" dirty="0">
              <a:latin typeface="Didot"/>
              <a:cs typeface="Didot"/>
            </a:endParaRPr>
          </a:p>
          <a:p>
            <a:pPr marL="0" indent="0" algn="ctr">
              <a:buNone/>
            </a:pPr>
            <a:r>
              <a:rPr lang="en-US" dirty="0">
                <a:latin typeface="Didot"/>
                <a:cs typeface="Didot"/>
              </a:rPr>
              <a:t>Why forego the advantages of so peculiar a situation? Why quit our own to stand upon foreign ground? Why, by interweaving our destiny with that of any part of Europe, entangle our peace and prosperity in the toils of European ambition, </a:t>
            </a:r>
            <a:r>
              <a:rPr lang="en-US" dirty="0" err="1">
                <a:latin typeface="Didot"/>
                <a:cs typeface="Didot"/>
              </a:rPr>
              <a:t>rivalship</a:t>
            </a:r>
            <a:r>
              <a:rPr lang="en-US" dirty="0">
                <a:latin typeface="Didot"/>
                <a:cs typeface="Didot"/>
              </a:rPr>
              <a:t>, interest, humor or caprice?</a:t>
            </a:r>
          </a:p>
          <a:p>
            <a:pPr marL="0" indent="0" algn="ctr">
              <a:buNone/>
            </a:pPr>
            <a:endParaRPr lang="en-US" dirty="0">
              <a:latin typeface="Didot"/>
              <a:cs typeface="Didot"/>
            </a:endParaRPr>
          </a:p>
          <a:p>
            <a:pPr marL="0" indent="0" algn="ctr">
              <a:buNone/>
            </a:pPr>
            <a:r>
              <a:rPr lang="en-US" dirty="0">
                <a:latin typeface="Didot"/>
                <a:cs typeface="Didot"/>
              </a:rPr>
              <a:t>It is our true policy to steer clear of permanent alliances with any portion of the foreign world; so far, I mean, as we are now at liberty to do it; for let me not be understood as capable of patronizing infidelity to existing engagements. I hold the maxim no less applicable to public than to private affairs, that honesty is always the best policy. I repeat it, therefore, let those engagements be observed in their genuine sense. But, in my opinion, it is unnecessary and would be unwise to extend them.</a:t>
            </a:r>
          </a:p>
        </p:txBody>
      </p:sp>
    </p:spTree>
    <p:extLst>
      <p:ext uri="{BB962C8B-B14F-4D97-AF65-F5344CB8AC3E}">
        <p14:creationId xmlns:p14="http://schemas.microsoft.com/office/powerpoint/2010/main" val="1628899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478</TotalTime>
  <Words>730</Words>
  <Application>Microsoft Macintosh PowerPoint</Application>
  <PresentationFormat>On-screen Show (4:3)</PresentationFormat>
  <Paragraphs>36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ＭＳ Ｐゴシック</vt:lpstr>
      <vt:lpstr>Arial</vt:lpstr>
      <vt:lpstr>Calibri</vt:lpstr>
      <vt:lpstr>Didot</vt:lpstr>
      <vt:lpstr>Office Theme</vt:lpstr>
      <vt:lpstr>PowerPoint Presentation</vt:lpstr>
      <vt:lpstr>What is American Foreign Policy?</vt:lpstr>
      <vt:lpstr>Plan for Today</vt:lpstr>
      <vt:lpstr>“Model of Christian Charity” John Winthrop 1630</vt:lpstr>
      <vt:lpstr>“Farwell Address” George Washington 1796</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Department</dc:creator>
  <cp:lastModifiedBy>Microsoft Office User</cp:lastModifiedBy>
  <cp:revision>29</cp:revision>
  <cp:lastPrinted>2016-04-25T16:08:25Z</cp:lastPrinted>
  <dcterms:created xsi:type="dcterms:W3CDTF">2013-04-23T14:11:00Z</dcterms:created>
  <dcterms:modified xsi:type="dcterms:W3CDTF">2018-11-02T12:04:35Z</dcterms:modified>
</cp:coreProperties>
</file>