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6" r:id="rId2"/>
    <p:sldId id="269" r:id="rId3"/>
    <p:sldId id="270" r:id="rId4"/>
    <p:sldId id="271" r:id="rId5"/>
    <p:sldId id="275" r:id="rId6"/>
    <p:sldId id="272" r:id="rId7"/>
    <p:sldId id="273" r:id="rId8"/>
    <p:sldId id="274" r:id="rId9"/>
    <p:sldId id="265" r:id="rId10"/>
    <p:sldId id="268" r:id="rId11"/>
    <p:sldId id="267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75"/>
    <p:restoredTop sz="80952"/>
  </p:normalViewPr>
  <p:slideViewPr>
    <p:cSldViewPr snapToGrid="0" snapToObjects="1">
      <p:cViewPr varScale="1">
        <p:scale>
          <a:sx n="59" d="100"/>
          <a:sy n="59" d="100"/>
        </p:scale>
        <p:origin x="200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EDAB-DF38-5A44-915B-BB0184768A0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37217-54AA-CF43-82DE-1DED8D9CF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2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37217-54AA-CF43-82DE-1DED8D9CF1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CB0916-224C-7D48-A9B7-EDB8B6FE0FBB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3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691996-7DF4-A342-8AD4-3B0A8A301BA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EE9785-6E72-8B4F-819C-03EE17E8396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0EE20F-10CD-1B40-B6A4-D5988B6EEB0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1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3302A1-895D-8746-8023-D47CF4582BB2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 2, Episode 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Opening – 8:41 (9 minutes) – U.S. Declares war on Japan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3:42 -15:14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27:03-35:44 (9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Pearl Harbor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Pacific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22:35-35:44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 3, Episode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11:35 – 14:14 (2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Americans arrive in Europe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23:29-25:40  Churchill/FDR/Stalin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Meeting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35:15-38:44 (3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Start of Italy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47:27-49:45 (2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Italy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 3, Episode 6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Opening – 17:29 (16 mins) Normandy through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 of war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29:58-32:49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34:54- 42:45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43:41-46:20 (3 min)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49:08 – End (5 min)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37217-54AA-CF43-82DE-1DED8D9CF1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7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3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4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2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0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2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6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A182-2455-FC4E-A206-83CA73FC94C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49F1C-3765-F349-8D13-546EF1E39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/>
          </p:cNvSpPr>
          <p:nvPr/>
        </p:nvSpPr>
        <p:spPr bwMode="auto">
          <a:xfrm>
            <a:off x="0" y="889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800" i="1" dirty="0">
                <a:latin typeface="Didot" charset="0"/>
              </a:rPr>
              <a:t>L11&amp;L12:  World War Two War in Europe </a:t>
            </a:r>
          </a:p>
          <a:p>
            <a:pPr algn="ctr">
              <a:spcBef>
                <a:spcPct val="0"/>
              </a:spcBef>
            </a:pPr>
            <a:r>
              <a:rPr lang="en-US" altLang="en-US" sz="2800" u="sng" dirty="0">
                <a:latin typeface="Didot" charset="0"/>
              </a:rPr>
              <a:t>American Foreign Policy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4800" y="1406525"/>
            <a:ext cx="4201886" cy="505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  <a:defRPr/>
            </a:pPr>
            <a:r>
              <a:rPr lang="en-US" sz="2500" b="1" u="sng" dirty="0">
                <a:latin typeface="Didot"/>
                <a:cs typeface="Didot"/>
              </a:rPr>
              <a:t>Agenda</a:t>
            </a:r>
          </a:p>
          <a:p>
            <a:pPr marL="609600" indent="-609600">
              <a:spcBef>
                <a:spcPct val="20000"/>
              </a:spcBef>
              <a:defRPr/>
            </a:pPr>
            <a:r>
              <a:rPr lang="en-US" sz="2500" b="1" u="sng" dirty="0">
                <a:latin typeface="Didot"/>
                <a:cs typeface="Didot"/>
              </a:rPr>
              <a:t>Objective</a:t>
            </a:r>
            <a:r>
              <a:rPr lang="en-US" sz="2500" b="1" dirty="0">
                <a:latin typeface="Didot"/>
                <a:cs typeface="Didot"/>
              </a:rPr>
              <a:t>:</a:t>
            </a:r>
          </a:p>
          <a:p>
            <a:pPr marL="609600" indent="-609600">
              <a:spcBef>
                <a:spcPct val="20000"/>
              </a:spcBef>
              <a:buFontTx/>
              <a:buAutoNum type="arabicPeriod"/>
              <a:defRPr/>
            </a:pPr>
            <a:r>
              <a:rPr lang="en-US" sz="2500" b="1" dirty="0">
                <a:latin typeface="Didot"/>
                <a:cs typeface="Didot"/>
              </a:rPr>
              <a:t>To understand U.S. engagements in the European Theater of World War Two</a:t>
            </a:r>
          </a:p>
          <a:p>
            <a:pPr>
              <a:defRPr/>
            </a:pPr>
            <a:endParaRPr lang="en-US" sz="2500" b="1" dirty="0">
              <a:latin typeface="Didot"/>
              <a:cs typeface="Didot"/>
            </a:endParaRPr>
          </a:p>
          <a:p>
            <a:pPr marL="609600" indent="-609600">
              <a:spcBef>
                <a:spcPct val="20000"/>
              </a:spcBef>
              <a:defRPr/>
            </a:pPr>
            <a:r>
              <a:rPr lang="en-US" sz="2500" b="1" u="sng" dirty="0">
                <a:latin typeface="Didot"/>
                <a:cs typeface="Didot"/>
              </a:rPr>
              <a:t>Schedule</a:t>
            </a:r>
            <a:r>
              <a:rPr lang="en-US" sz="2500" b="1" dirty="0">
                <a:latin typeface="Didot"/>
                <a:cs typeface="Didot"/>
              </a:rPr>
              <a:t>: </a:t>
            </a:r>
          </a:p>
          <a:p>
            <a:pPr marL="609600" indent="-609600">
              <a:spcBef>
                <a:spcPct val="20000"/>
              </a:spcBef>
              <a:buFontTx/>
              <a:buAutoNum type="arabicPeriod"/>
              <a:defRPr/>
            </a:pPr>
            <a:r>
              <a:rPr lang="en-US" sz="2500" b="1" dirty="0">
                <a:latin typeface="Didot"/>
                <a:cs typeface="Didot"/>
              </a:rPr>
              <a:t>Lecture</a:t>
            </a:r>
          </a:p>
          <a:p>
            <a:pPr marL="609600" indent="-609600">
              <a:spcBef>
                <a:spcPct val="20000"/>
              </a:spcBef>
              <a:buFontTx/>
              <a:buAutoNum type="arabicPeriod"/>
              <a:defRPr/>
            </a:pPr>
            <a:r>
              <a:rPr lang="en-US" sz="2500" b="1" dirty="0">
                <a:latin typeface="Didot"/>
                <a:cs typeface="Didot"/>
              </a:rPr>
              <a:t>Video (?)</a:t>
            </a:r>
            <a:endParaRPr lang="en-US" sz="2500" b="1" dirty="0">
              <a:cs typeface="+mn-cs"/>
            </a:endParaRPr>
          </a:p>
          <a:p>
            <a:pPr marL="609600" indent="-609600">
              <a:spcBef>
                <a:spcPct val="20000"/>
              </a:spcBef>
              <a:defRPr/>
            </a:pPr>
            <a:r>
              <a:rPr lang="en-US" sz="2500" b="1" u="sng" dirty="0">
                <a:cs typeface="+mn-cs"/>
              </a:rPr>
              <a:t> </a:t>
            </a:r>
          </a:p>
        </p:txBody>
      </p:sp>
      <p:sp>
        <p:nvSpPr>
          <p:cNvPr id="17412" name="Rectangle 12"/>
          <p:cNvSpPr txBox="1">
            <a:spLocks noChangeArrowheads="1"/>
          </p:cNvSpPr>
          <p:nvPr/>
        </p:nvSpPr>
        <p:spPr bwMode="auto">
          <a:xfrm>
            <a:off x="4811486" y="1406525"/>
            <a:ext cx="4049939" cy="505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b="1" u="sng" dirty="0">
                <a:latin typeface="Didot" charset="0"/>
              </a:rPr>
              <a:t>Homework: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AutoNum type="arabicPeriod"/>
            </a:pPr>
            <a:r>
              <a:rPr lang="en-US" b="1" dirty="0">
                <a:latin typeface="Didot" charset="0"/>
              </a:rPr>
              <a:t>Reading on the decision to drop the atomic bomb. Due L12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b="1" dirty="0">
                <a:latin typeface="Didot" charset="0"/>
              </a:rPr>
              <a:t>Tan = Wed 12/12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b="1" dirty="0">
                <a:latin typeface="Didot" charset="0"/>
              </a:rPr>
              <a:t>Yellow = Tues 12/11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b="1" dirty="0">
                <a:latin typeface="Didot" charset="0"/>
              </a:rPr>
              <a:t>Purple = Tues 12/11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</a:pPr>
            <a:endParaRPr lang="en-US" b="1" dirty="0">
              <a:latin typeface="Didot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Tx/>
              <a:buAutoNum type="arabicPeriod" startAt="2"/>
              <a:defRPr/>
            </a:pPr>
            <a:r>
              <a:rPr lang="en-US" altLang="en-US" b="1" dirty="0">
                <a:latin typeface="Didot" charset="0"/>
              </a:rPr>
              <a:t>Test 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en-US" b="1" dirty="0">
                <a:latin typeface="Didot" charset="0"/>
              </a:rPr>
              <a:t>Yellow = Thurs 12/13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en-US" b="1" dirty="0">
                <a:latin typeface="Didot" charset="0"/>
              </a:rPr>
              <a:t>Tan =Thurs 12/13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en-US" b="1" dirty="0">
                <a:latin typeface="Didot" charset="0"/>
              </a:rPr>
              <a:t>Purple = Wed 12/12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</a:pPr>
            <a:endParaRPr lang="en-US" b="1" dirty="0">
              <a:latin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32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Allied Invasion of Sicily Italy: Operation Husky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38574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July 1943: British and American armies invade Sicily</a:t>
            </a:r>
          </a:p>
          <a:p>
            <a:pPr lvl="1"/>
            <a:r>
              <a:rPr lang="en-US" dirty="0">
                <a:latin typeface="Didot"/>
                <a:cs typeface="Didot"/>
              </a:rPr>
              <a:t>Largest amphibious operation ever undertaken at that time (soon to be replaced by D-Day)</a:t>
            </a:r>
          </a:p>
          <a:p>
            <a:r>
              <a:rPr lang="en-US" dirty="0">
                <a:latin typeface="Didot"/>
                <a:cs typeface="Didot"/>
              </a:rPr>
              <a:t>Allies easily secure Sicily</a:t>
            </a:r>
          </a:p>
          <a:p>
            <a:r>
              <a:rPr lang="en-US" dirty="0">
                <a:latin typeface="Didot"/>
                <a:cs typeface="Didot"/>
              </a:rPr>
              <a:t>Allies invade Sicily, Italians begin to turn on Mussolini and he is overthrown and imprisoned</a:t>
            </a:r>
          </a:p>
          <a:p>
            <a:r>
              <a:rPr lang="en-US" dirty="0">
                <a:latin typeface="Didot"/>
                <a:cs typeface="Didot"/>
              </a:rPr>
              <a:t>September 1943: Italy surrenders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42" y="4324163"/>
            <a:ext cx="3192558" cy="25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774" y="1340121"/>
            <a:ext cx="3448226" cy="29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1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Area Bombing Campaigns in Germany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2" y="1143000"/>
            <a:ext cx="5278267" cy="57150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To relieve pressure on Stalin and the Soviet Union, Allied bombers attack German cities</a:t>
            </a:r>
          </a:p>
          <a:p>
            <a:r>
              <a:rPr lang="en-US" dirty="0">
                <a:latin typeface="Didot"/>
                <a:cs typeface="Didot"/>
              </a:rPr>
              <a:t>Target political and industrial centers, massive destruction and civilian casualties</a:t>
            </a:r>
          </a:p>
          <a:p>
            <a:r>
              <a:rPr lang="en-US" dirty="0">
                <a:latin typeface="Didot"/>
                <a:cs typeface="Didot"/>
              </a:rPr>
              <a:t>To note:</a:t>
            </a:r>
          </a:p>
          <a:p>
            <a:pPr lvl="1"/>
            <a:r>
              <a:rPr lang="en-US" dirty="0">
                <a:latin typeface="Didot"/>
                <a:cs typeface="Didot"/>
              </a:rPr>
              <a:t>Firebombing of Dresden February 1943</a:t>
            </a:r>
          </a:p>
          <a:p>
            <a:pPr lvl="2"/>
            <a:r>
              <a:rPr lang="en-US" dirty="0">
                <a:latin typeface="Didot"/>
                <a:cs typeface="Didot"/>
              </a:rPr>
              <a:t>Massive aerial attack on the city of Dresden</a:t>
            </a:r>
          </a:p>
          <a:p>
            <a:pPr lvl="2"/>
            <a:r>
              <a:rPr lang="en-US" dirty="0">
                <a:latin typeface="Didot"/>
                <a:cs typeface="Didot"/>
              </a:rPr>
              <a:t>City destroyed; approximately 25,000 people killed</a:t>
            </a:r>
          </a:p>
          <a:p>
            <a:pPr lvl="2"/>
            <a:r>
              <a:rPr lang="en-US" dirty="0">
                <a:latin typeface="Didot"/>
                <a:cs typeface="Didot"/>
              </a:rPr>
              <a:t>Military significance debated</a:t>
            </a:r>
          </a:p>
          <a:p>
            <a:pPr lvl="1"/>
            <a:r>
              <a:rPr lang="en-US" dirty="0">
                <a:latin typeface="Didot"/>
                <a:cs typeface="Didot"/>
              </a:rPr>
              <a:t>Tuskegee Airmen:</a:t>
            </a:r>
          </a:p>
          <a:p>
            <a:pPr lvl="2"/>
            <a:r>
              <a:rPr lang="en-US" dirty="0">
                <a:latin typeface="Didot"/>
                <a:cs typeface="Didot"/>
              </a:rPr>
              <a:t>All black squadron, protected bombers from enemy pilots</a:t>
            </a:r>
          </a:p>
          <a:p>
            <a:pPr lvl="2"/>
            <a:r>
              <a:rPr lang="en-US" dirty="0">
                <a:latin typeface="Didot"/>
                <a:cs typeface="Didot"/>
              </a:rPr>
              <a:t>1500+ missions, zero casualties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081" y="4307024"/>
            <a:ext cx="3161446" cy="2392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554" y="1527858"/>
            <a:ext cx="2998973" cy="23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1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Didot" charset="0"/>
                <a:ea typeface="ＭＳ Ｐゴシック" charset="0"/>
                <a:cs typeface="ＭＳ Ｐゴシック" charset="0"/>
              </a:rPr>
              <a:t>The Liberation of France: The Normandy Invasion June 1944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1282935"/>
            <a:ext cx="8834611" cy="506047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Full scale assault by the Americans, British, and Canadians on German forces by cutting across the English channel into France along the Normandy coast.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Two goals: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Open a Western Front in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the war which will force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Hitler to fight both the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Soviet Union to the East and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 Great Britain and the United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States to the West.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Liberate France from Nazi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occupation and then move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into Germany to further fight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>
                <a:latin typeface="Didot" charset="0"/>
                <a:ea typeface="ＭＳ Ｐゴシック" charset="0"/>
              </a:rPr>
              <a:t>  the Nazis.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Supreme Allied Commander: United States General Dwight Eisenhower.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32" y="2619185"/>
            <a:ext cx="4460367" cy="26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97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Plan of Attack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154161" cy="575261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Phase One: Air Assault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More than 13,000 fighter, bomber, and transport aircraft would fly over France bombing and parachuting in troops.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Phase Two: Amphibious Landing of Infantry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Land over 130,000 troops on the French shore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Didot" charset="0"/>
                <a:ea typeface="ＭＳ Ｐゴシック" charset="0"/>
              </a:rPr>
              <a:t>Largest single-day amphibious invasion of all time.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Invasion Scheduled for June 6, 1944 (D-Day)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06800"/>
            <a:ext cx="39116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28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The End of the War In Europe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524000"/>
            <a:ext cx="38862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Didot" charset="0"/>
                <a:ea typeface="ＭＳ Ｐゴシック" charset="0"/>
                <a:cs typeface="ＭＳ Ｐゴシック" charset="0"/>
              </a:rPr>
              <a:t>The Normandy invasion marks the beginning of the end of World War Two.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Didot" charset="0"/>
                <a:ea typeface="ＭＳ Ｐゴシック" charset="0"/>
                <a:cs typeface="ＭＳ Ｐゴシック" charset="0"/>
              </a:rPr>
              <a:t>After the invasion, the allied troops start marching inland to Germany.  Within 3 months the Allies had landed 2 million men and half a million vehicles.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3434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282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Liberation of Paris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1219200"/>
            <a:ext cx="2514600" cy="4114800"/>
          </a:xfrm>
        </p:spPr>
        <p:txBody>
          <a:bodyPr/>
          <a:lstStyle/>
          <a:p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By 1944 the allies liberated Paris and the rest of France.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8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Battle of the Bulge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4038600" cy="4114800"/>
          </a:xfrm>
        </p:spPr>
        <p:txBody>
          <a:bodyPr/>
          <a:lstStyle/>
          <a:p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Dec 1944-Jan 1945</a:t>
            </a:r>
          </a:p>
          <a:p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After liberating France the Allied forces push the Germans back into Germany by defeating them in the Ardennes region of Belgium.</a:t>
            </a:r>
          </a:p>
          <a:p>
            <a:pPr>
              <a:buFontTx/>
              <a:buNone/>
            </a:pPr>
            <a:endParaRPr lang="en-US" sz="2800" dirty="0">
              <a:latin typeface="Dido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1656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28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The Allies Push Into Germany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Didot" charset="0"/>
                <a:ea typeface="ＭＳ Ｐゴシック" charset="0"/>
                <a:cs typeface="ＭＳ Ｐゴシック" charset="0"/>
              </a:rPr>
              <a:t>After fighting the Germans through Belgium, the Allies advance into Germany from the West.</a:t>
            </a:r>
          </a:p>
          <a:p>
            <a:pPr eaLnBrk="1" hangingPunct="1"/>
            <a:r>
              <a:rPr lang="en-US" dirty="0">
                <a:latin typeface="Didot" charset="0"/>
                <a:ea typeface="ＭＳ Ｐゴシック" charset="0"/>
                <a:cs typeface="ＭＳ Ｐゴシック" charset="0"/>
              </a:rPr>
              <a:t>Russia advances through the East.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0"/>
            <a:ext cx="3810000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987800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73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Didot" charset="0"/>
                <a:ea typeface="ＭＳ Ｐゴシック" charset="0"/>
                <a:cs typeface="ＭＳ Ｐゴシック" charset="0"/>
              </a:rPr>
              <a:t>VE Day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799"/>
            <a:ext cx="3886200" cy="518352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On May 8, 1945 German commanders surrender to the Allied Powers.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The war in Europe ends.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VE Day or Victory over Europe Day.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Didot" charset="0"/>
                <a:ea typeface="ＭＳ Ｐゴシック" charset="0"/>
                <a:cs typeface="ＭＳ Ｐゴシック" charset="0"/>
              </a:rPr>
              <a:t>Despite victory over Italy and German, the war still raged on against Japan.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42672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505200"/>
            <a:ext cx="2649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209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Video!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Didot" charset="0"/>
                <a:ea typeface="Didot" charset="0"/>
                <a:cs typeface="Didot" charset="0"/>
              </a:rPr>
              <a:t>Apocalypse: World War Two</a:t>
            </a:r>
          </a:p>
        </p:txBody>
      </p:sp>
    </p:spTree>
    <p:extLst>
      <p:ext uri="{BB962C8B-B14F-4D97-AF65-F5344CB8AC3E}">
        <p14:creationId xmlns:p14="http://schemas.microsoft.com/office/powerpoint/2010/main" val="156138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World War Two: War in Europe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40" y="1417638"/>
            <a:ext cx="5817240" cy="489980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Didot"/>
                <a:cs typeface="Didot"/>
              </a:rPr>
              <a:t>War in Europe starts on September 1, 1939 when Hitler invades Poland</a:t>
            </a:r>
          </a:p>
          <a:p>
            <a:r>
              <a:rPr lang="en-US" dirty="0">
                <a:latin typeface="Didot"/>
                <a:cs typeface="Didot"/>
              </a:rPr>
              <a:t>Immediately, Germany and Italy are involved in a continent wide conflict against the French, Russians, and the British</a:t>
            </a:r>
          </a:p>
          <a:p>
            <a:r>
              <a:rPr lang="en-US" dirty="0">
                <a:latin typeface="Didot"/>
                <a:cs typeface="Didot"/>
              </a:rPr>
              <a:t>Axis has a string of successes in the war that last until 1942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1417638"/>
            <a:ext cx="32639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57" y="13101"/>
            <a:ext cx="7263601" cy="68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Meanwhile, back in America…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396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Public opinion against Hitler, as well as Japan’s actions in China, was high when the war broke out in 1939</a:t>
            </a:r>
          </a:p>
          <a:p>
            <a:r>
              <a:rPr lang="en-US" dirty="0">
                <a:latin typeface="Didot"/>
                <a:cs typeface="Didot"/>
              </a:rPr>
              <a:t>There was limited support for America to enter the war however.</a:t>
            </a:r>
          </a:p>
          <a:p>
            <a:r>
              <a:rPr lang="en-US" dirty="0">
                <a:latin typeface="Didot"/>
                <a:cs typeface="Didot"/>
              </a:rPr>
              <a:t>America officially declared neutrality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221" y="1417638"/>
            <a:ext cx="3363779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7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14" y="793692"/>
            <a:ext cx="3950018" cy="505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533" y="992115"/>
            <a:ext cx="4552467" cy="54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35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Arsenal of Democracy: Lend-Lease Act 1941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7519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American attitudes toward the war began to change in 1940</a:t>
            </a:r>
          </a:p>
          <a:p>
            <a:r>
              <a:rPr lang="en-US" dirty="0">
                <a:latin typeface="Didot"/>
                <a:cs typeface="Didot"/>
              </a:rPr>
              <a:t>Nazi victories in Poland, France, and their narrow loss in the Battle of Britain led many Americans to start advocating for greater US involvement in the war</a:t>
            </a:r>
          </a:p>
          <a:p>
            <a:r>
              <a:rPr lang="en-US" dirty="0">
                <a:latin typeface="Didot"/>
                <a:cs typeface="Didot"/>
              </a:rPr>
              <a:t>Lend Lease Act 1941</a:t>
            </a:r>
          </a:p>
          <a:p>
            <a:pPr lvl="1"/>
            <a:r>
              <a:rPr lang="en-US" dirty="0">
                <a:latin typeface="Didot"/>
                <a:cs typeface="Didot"/>
              </a:rPr>
              <a:t>America began shipping money, oil, weapons, and food to Britain  and Free France (the Nazi’s main enemies) and China (Japan’s main enemy)</a:t>
            </a:r>
          </a:p>
          <a:p>
            <a:pPr lvl="1"/>
            <a:r>
              <a:rPr lang="en-US" dirty="0">
                <a:latin typeface="Didot"/>
                <a:cs typeface="Didot"/>
              </a:rPr>
              <a:t>When the Nazis invaded the USSR that summer, they too became a recipient of Lend-Lease funds</a:t>
            </a:r>
          </a:p>
          <a:p>
            <a:pPr lvl="1"/>
            <a:r>
              <a:rPr lang="en-US" dirty="0">
                <a:latin typeface="Didot"/>
                <a:cs typeface="Didot"/>
              </a:rPr>
              <a:t>The aid was given in exchange for leases on army and naval bases in Allied territory during the war.</a:t>
            </a:r>
          </a:p>
        </p:txBody>
      </p:sp>
    </p:spTree>
    <p:extLst>
      <p:ext uri="{BB962C8B-B14F-4D97-AF65-F5344CB8AC3E}">
        <p14:creationId xmlns:p14="http://schemas.microsoft.com/office/powerpoint/2010/main" val="124453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America Enters the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3" y="1195499"/>
            <a:ext cx="8691762" cy="4525963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With the bombing of Pearl Harbor, the United States enters the war in December 8, 1941</a:t>
            </a:r>
          </a:p>
          <a:p>
            <a:r>
              <a:rPr lang="en-US" dirty="0">
                <a:latin typeface="Didot"/>
                <a:cs typeface="Didot"/>
              </a:rPr>
              <a:t>Hitler declares war on the United States December 11, 1941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62" y="4040920"/>
            <a:ext cx="4301599" cy="28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10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88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Allied Efforts in Europe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8587" y="1132818"/>
            <a:ext cx="2420456" cy="5177038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Allies had a “Europe First” strategy</a:t>
            </a:r>
          </a:p>
          <a:p>
            <a:r>
              <a:rPr lang="en-US" dirty="0">
                <a:latin typeface="Didot"/>
                <a:cs typeface="Didot"/>
              </a:rPr>
              <a:t>To liberate Europe, the Allies had to begin in North Africa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21" y="1369120"/>
            <a:ext cx="6103721" cy="52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Allied Invasion of North Africa: Operation Torch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41" y="1381935"/>
            <a:ext cx="4960732" cy="547243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First American involvement in Europe</a:t>
            </a:r>
          </a:p>
          <a:p>
            <a:r>
              <a:rPr lang="en-US" dirty="0">
                <a:latin typeface="Didot"/>
                <a:cs typeface="Didot"/>
              </a:rPr>
              <a:t>Key Leaders: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General Dwight Eisenhower (American)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General George Patton (American) </a:t>
            </a:r>
          </a:p>
          <a:p>
            <a:pPr lvl="1"/>
            <a:r>
              <a:rPr lang="en-US" dirty="0">
                <a:latin typeface="Didot"/>
                <a:cs typeface="Didot"/>
              </a:rPr>
              <a:t>General Bernard Montgomery (British)</a:t>
            </a:r>
          </a:p>
          <a:p>
            <a:r>
              <a:rPr lang="en-US" dirty="0">
                <a:latin typeface="Didot"/>
                <a:cs typeface="Didot"/>
              </a:rPr>
              <a:t>Allies stop the German advance in Tunisia</a:t>
            </a:r>
          </a:p>
          <a:p>
            <a:r>
              <a:rPr lang="en-US" dirty="0">
                <a:latin typeface="Didot"/>
                <a:cs typeface="Didot"/>
              </a:rPr>
              <a:t>May 1943, Axis surrenders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165" y="1381935"/>
            <a:ext cx="3810260" cy="1753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165" y="3373193"/>
            <a:ext cx="3876244" cy="25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98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871</Words>
  <Application>Microsoft Macintosh PowerPoint</Application>
  <PresentationFormat>On-screen Show (4:3)</PresentationFormat>
  <Paragraphs>146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Calibri</vt:lpstr>
      <vt:lpstr>Didot</vt:lpstr>
      <vt:lpstr>Office Theme</vt:lpstr>
      <vt:lpstr>PowerPoint Presentation</vt:lpstr>
      <vt:lpstr>World War Two: War in Europe</vt:lpstr>
      <vt:lpstr>PowerPoint Presentation</vt:lpstr>
      <vt:lpstr>Meanwhile, back in America…</vt:lpstr>
      <vt:lpstr>PowerPoint Presentation</vt:lpstr>
      <vt:lpstr>Arsenal of Democracy: Lend-Lease Act 1941</vt:lpstr>
      <vt:lpstr>America Enters the War</vt:lpstr>
      <vt:lpstr>Allied Efforts in Europe</vt:lpstr>
      <vt:lpstr>Allied Invasion of North Africa: Operation Torch</vt:lpstr>
      <vt:lpstr>Allied Invasion of Sicily Italy: Operation Husky</vt:lpstr>
      <vt:lpstr>Area Bombing Campaigns in Germany</vt:lpstr>
      <vt:lpstr>The Liberation of France: The Normandy Invasion June 1944</vt:lpstr>
      <vt:lpstr>Plan of Attack</vt:lpstr>
      <vt:lpstr>The End of the War In Europe</vt:lpstr>
      <vt:lpstr>Liberation of Paris</vt:lpstr>
      <vt:lpstr>Battle of the Bulge</vt:lpstr>
      <vt:lpstr>The Allies Push Into Germany</vt:lpstr>
      <vt:lpstr>VE Day</vt:lpstr>
      <vt:lpstr>Video!</vt:lpstr>
    </vt:vector>
  </TitlesOfParts>
  <Company>Wellesley Public Schools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WPS</dc:creator>
  <cp:lastModifiedBy>Microsoft Office User</cp:lastModifiedBy>
  <cp:revision>20</cp:revision>
  <dcterms:created xsi:type="dcterms:W3CDTF">2016-05-11T12:01:24Z</dcterms:created>
  <dcterms:modified xsi:type="dcterms:W3CDTF">2018-12-04T13:05:51Z</dcterms:modified>
</cp:coreProperties>
</file>