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301" r:id="rId2"/>
    <p:sldId id="257" r:id="rId3"/>
    <p:sldId id="281" r:id="rId4"/>
    <p:sldId id="282" r:id="rId5"/>
    <p:sldId id="283" r:id="rId6"/>
    <p:sldId id="284" r:id="rId7"/>
    <p:sldId id="280" r:id="rId8"/>
    <p:sldId id="259" r:id="rId9"/>
    <p:sldId id="285" r:id="rId10"/>
    <p:sldId id="261" r:id="rId11"/>
    <p:sldId id="286" r:id="rId12"/>
    <p:sldId id="287" r:id="rId13"/>
    <p:sldId id="288" r:id="rId14"/>
    <p:sldId id="289" r:id="rId15"/>
    <p:sldId id="290" r:id="rId16"/>
    <p:sldId id="291" r:id="rId17"/>
    <p:sldId id="296" r:id="rId18"/>
    <p:sldId id="297" r:id="rId19"/>
    <p:sldId id="298" r:id="rId20"/>
    <p:sldId id="300" r:id="rId21"/>
    <p:sldId id="299" r:id="rId22"/>
    <p:sldId id="292" r:id="rId23"/>
    <p:sldId id="293" r:id="rId24"/>
    <p:sldId id="294" r:id="rId25"/>
    <p:sldId id="295"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31"/>
    <p:restoredTop sz="92254"/>
  </p:normalViewPr>
  <p:slideViewPr>
    <p:cSldViewPr snapToGrid="0" snapToObjects="1">
      <p:cViewPr varScale="1">
        <p:scale>
          <a:sx n="85" d="100"/>
          <a:sy n="85" d="100"/>
        </p:scale>
        <p:origin x="1376"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34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C6FAAC-E7F4-C142-A36D-A13911A9F8B0}" type="datetimeFigureOut">
              <a:rPr lang="en-US" smtClean="0"/>
              <a:t>1/8/19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718415-C4AC-7F4B-B11D-515A31FAC07B}" type="slidenum">
              <a:rPr lang="en-US" smtClean="0"/>
              <a:t>‹#›</a:t>
            </a:fld>
            <a:endParaRPr lang="en-US"/>
          </a:p>
        </p:txBody>
      </p:sp>
    </p:spTree>
    <p:extLst>
      <p:ext uri="{BB962C8B-B14F-4D97-AF65-F5344CB8AC3E}">
        <p14:creationId xmlns:p14="http://schemas.microsoft.com/office/powerpoint/2010/main" val="349292564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2CC1F20-93F9-F34C-A4C3-B6684B1A0913}" type="slidenum">
              <a:rPr lang="en-US" sz="1200"/>
              <a:pPr eaLnBrk="1" hangingPunct="1"/>
              <a:t>1</a:t>
            </a:fld>
            <a:endParaRPr lang="en-US" sz="1200"/>
          </a:p>
        </p:txBody>
      </p:sp>
      <p:sp>
        <p:nvSpPr>
          <p:cNvPr id="1741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7411"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extLst>
      <p:ext uri="{BB962C8B-B14F-4D97-AF65-F5344CB8AC3E}">
        <p14:creationId xmlns:p14="http://schemas.microsoft.com/office/powerpoint/2010/main" val="1336087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0CF26B5-93AE-894C-B19A-75E139BE9269}" type="datetimeFigureOut">
              <a:rPr lang="en-US" smtClean="0"/>
              <a:t>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3604DE-7D95-F849-A8DA-E3D8749D129A}" type="slidenum">
              <a:rPr lang="en-US" smtClean="0"/>
              <a:t>‹#›</a:t>
            </a:fld>
            <a:endParaRPr lang="en-US"/>
          </a:p>
        </p:txBody>
      </p:sp>
    </p:spTree>
    <p:extLst>
      <p:ext uri="{BB962C8B-B14F-4D97-AF65-F5344CB8AC3E}">
        <p14:creationId xmlns:p14="http://schemas.microsoft.com/office/powerpoint/2010/main" val="968214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CF26B5-93AE-894C-B19A-75E139BE9269}" type="datetimeFigureOut">
              <a:rPr lang="en-US" smtClean="0"/>
              <a:t>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3604DE-7D95-F849-A8DA-E3D8749D129A}" type="slidenum">
              <a:rPr lang="en-US" smtClean="0"/>
              <a:t>‹#›</a:t>
            </a:fld>
            <a:endParaRPr lang="en-US"/>
          </a:p>
        </p:txBody>
      </p:sp>
    </p:spTree>
    <p:extLst>
      <p:ext uri="{BB962C8B-B14F-4D97-AF65-F5344CB8AC3E}">
        <p14:creationId xmlns:p14="http://schemas.microsoft.com/office/powerpoint/2010/main" val="321098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CF26B5-93AE-894C-B19A-75E139BE9269}" type="datetimeFigureOut">
              <a:rPr lang="en-US" smtClean="0"/>
              <a:t>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3604DE-7D95-F849-A8DA-E3D8749D129A}" type="slidenum">
              <a:rPr lang="en-US" smtClean="0"/>
              <a:t>‹#›</a:t>
            </a:fld>
            <a:endParaRPr lang="en-US"/>
          </a:p>
        </p:txBody>
      </p:sp>
    </p:spTree>
    <p:extLst>
      <p:ext uri="{BB962C8B-B14F-4D97-AF65-F5344CB8AC3E}">
        <p14:creationId xmlns:p14="http://schemas.microsoft.com/office/powerpoint/2010/main" val="1208963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5DE397E9-526E-4E6C-B1F6-F04164C2F59C}" type="slidenum">
              <a:rPr lang="en-US"/>
              <a:pPr>
                <a:defRPr/>
              </a:pPr>
              <a:t>‹#›</a:t>
            </a:fld>
            <a:endParaRPr lang="en-US"/>
          </a:p>
        </p:txBody>
      </p:sp>
    </p:spTree>
    <p:extLst>
      <p:ext uri="{BB962C8B-B14F-4D97-AF65-F5344CB8AC3E}">
        <p14:creationId xmlns:p14="http://schemas.microsoft.com/office/powerpoint/2010/main" val="1297285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CF26B5-93AE-894C-B19A-75E139BE9269}" type="datetimeFigureOut">
              <a:rPr lang="en-US" smtClean="0"/>
              <a:t>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3604DE-7D95-F849-A8DA-E3D8749D129A}" type="slidenum">
              <a:rPr lang="en-US" smtClean="0"/>
              <a:t>‹#›</a:t>
            </a:fld>
            <a:endParaRPr lang="en-US"/>
          </a:p>
        </p:txBody>
      </p:sp>
    </p:spTree>
    <p:extLst>
      <p:ext uri="{BB962C8B-B14F-4D97-AF65-F5344CB8AC3E}">
        <p14:creationId xmlns:p14="http://schemas.microsoft.com/office/powerpoint/2010/main" val="2549139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CF26B5-93AE-894C-B19A-75E139BE9269}" type="datetimeFigureOut">
              <a:rPr lang="en-US" smtClean="0"/>
              <a:t>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3604DE-7D95-F849-A8DA-E3D8749D129A}" type="slidenum">
              <a:rPr lang="en-US" smtClean="0"/>
              <a:t>‹#›</a:t>
            </a:fld>
            <a:endParaRPr lang="en-US"/>
          </a:p>
        </p:txBody>
      </p:sp>
    </p:spTree>
    <p:extLst>
      <p:ext uri="{BB962C8B-B14F-4D97-AF65-F5344CB8AC3E}">
        <p14:creationId xmlns:p14="http://schemas.microsoft.com/office/powerpoint/2010/main" val="3642576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0CF26B5-93AE-894C-B19A-75E139BE9269}" type="datetimeFigureOut">
              <a:rPr lang="en-US" smtClean="0"/>
              <a:t>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3604DE-7D95-F849-A8DA-E3D8749D129A}" type="slidenum">
              <a:rPr lang="en-US" smtClean="0"/>
              <a:t>‹#›</a:t>
            </a:fld>
            <a:endParaRPr lang="en-US"/>
          </a:p>
        </p:txBody>
      </p:sp>
    </p:spTree>
    <p:extLst>
      <p:ext uri="{BB962C8B-B14F-4D97-AF65-F5344CB8AC3E}">
        <p14:creationId xmlns:p14="http://schemas.microsoft.com/office/powerpoint/2010/main" val="3563710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0CF26B5-93AE-894C-B19A-75E139BE9269}" type="datetimeFigureOut">
              <a:rPr lang="en-US" smtClean="0"/>
              <a:t>1/8/19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3604DE-7D95-F849-A8DA-E3D8749D129A}" type="slidenum">
              <a:rPr lang="en-US" smtClean="0"/>
              <a:t>‹#›</a:t>
            </a:fld>
            <a:endParaRPr lang="en-US"/>
          </a:p>
        </p:txBody>
      </p:sp>
    </p:spTree>
    <p:extLst>
      <p:ext uri="{BB962C8B-B14F-4D97-AF65-F5344CB8AC3E}">
        <p14:creationId xmlns:p14="http://schemas.microsoft.com/office/powerpoint/2010/main" val="1985058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0CF26B5-93AE-894C-B19A-75E139BE9269}" type="datetimeFigureOut">
              <a:rPr lang="en-US" smtClean="0"/>
              <a:t>1/8/19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3604DE-7D95-F849-A8DA-E3D8749D129A}" type="slidenum">
              <a:rPr lang="en-US" smtClean="0"/>
              <a:t>‹#›</a:t>
            </a:fld>
            <a:endParaRPr lang="en-US"/>
          </a:p>
        </p:txBody>
      </p:sp>
    </p:spTree>
    <p:extLst>
      <p:ext uri="{BB962C8B-B14F-4D97-AF65-F5344CB8AC3E}">
        <p14:creationId xmlns:p14="http://schemas.microsoft.com/office/powerpoint/2010/main" val="1295874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CF26B5-93AE-894C-B19A-75E139BE9269}" type="datetimeFigureOut">
              <a:rPr lang="en-US" smtClean="0"/>
              <a:t>1/8/19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3604DE-7D95-F849-A8DA-E3D8749D129A}" type="slidenum">
              <a:rPr lang="en-US" smtClean="0"/>
              <a:t>‹#›</a:t>
            </a:fld>
            <a:endParaRPr lang="en-US"/>
          </a:p>
        </p:txBody>
      </p:sp>
    </p:spTree>
    <p:extLst>
      <p:ext uri="{BB962C8B-B14F-4D97-AF65-F5344CB8AC3E}">
        <p14:creationId xmlns:p14="http://schemas.microsoft.com/office/powerpoint/2010/main" val="2127788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CF26B5-93AE-894C-B19A-75E139BE9269}" type="datetimeFigureOut">
              <a:rPr lang="en-US" smtClean="0"/>
              <a:t>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3604DE-7D95-F849-A8DA-E3D8749D129A}" type="slidenum">
              <a:rPr lang="en-US" smtClean="0"/>
              <a:t>‹#›</a:t>
            </a:fld>
            <a:endParaRPr lang="en-US"/>
          </a:p>
        </p:txBody>
      </p:sp>
    </p:spTree>
    <p:extLst>
      <p:ext uri="{BB962C8B-B14F-4D97-AF65-F5344CB8AC3E}">
        <p14:creationId xmlns:p14="http://schemas.microsoft.com/office/powerpoint/2010/main" val="1496296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CF26B5-93AE-894C-B19A-75E139BE9269}" type="datetimeFigureOut">
              <a:rPr lang="en-US" smtClean="0"/>
              <a:t>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3604DE-7D95-F849-A8DA-E3D8749D129A}" type="slidenum">
              <a:rPr lang="en-US" smtClean="0"/>
              <a:t>‹#›</a:t>
            </a:fld>
            <a:endParaRPr lang="en-US"/>
          </a:p>
        </p:txBody>
      </p:sp>
    </p:spTree>
    <p:extLst>
      <p:ext uri="{BB962C8B-B14F-4D97-AF65-F5344CB8AC3E}">
        <p14:creationId xmlns:p14="http://schemas.microsoft.com/office/powerpoint/2010/main" val="2353039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CF26B5-93AE-894C-B19A-75E139BE9269}" type="datetimeFigureOut">
              <a:rPr lang="en-US" smtClean="0"/>
              <a:t>1/8/19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3604DE-7D95-F849-A8DA-E3D8749D129A}" type="slidenum">
              <a:rPr lang="en-US" smtClean="0"/>
              <a:t>‹#›</a:t>
            </a:fld>
            <a:endParaRPr lang="en-US"/>
          </a:p>
        </p:txBody>
      </p:sp>
    </p:spTree>
    <p:extLst>
      <p:ext uri="{BB962C8B-B14F-4D97-AF65-F5344CB8AC3E}">
        <p14:creationId xmlns:p14="http://schemas.microsoft.com/office/powerpoint/2010/main" val="26889761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3"/>
          <p:cNvPicPr>
            <a:picLocks noChangeAspect="1"/>
          </p:cNvPicPr>
          <p:nvPr/>
        </p:nvPicPr>
        <p:blipFill>
          <a:blip r:embed="rId3">
            <a:alphaModFix amt="25000"/>
            <a:extLst>
              <a:ext uri="{28A0092B-C50C-407E-A947-70E740481C1C}">
                <a14:useLocalDpi xmlns:a14="http://schemas.microsoft.com/office/drawing/2010/main" val="0"/>
              </a:ext>
            </a:extLst>
          </a:blip>
          <a:srcRect/>
          <a:stretch>
            <a:fillRect/>
          </a:stretch>
        </p:blipFill>
        <p:spPr bwMode="auto">
          <a:xfrm>
            <a:off x="0" y="0"/>
            <a:ext cx="9156700" cy="6858000"/>
          </a:xfrm>
          <a:prstGeom prst="rect">
            <a:avLst/>
          </a:prstGeom>
          <a:noFill/>
          <a:ln>
            <a:noFill/>
          </a:ln>
          <a:extLst>
            <a:ext uri="{909E8E84-426E-40dd-AFC4-6F175D3DCCD1}">
              <a14:hiddenFill xmlns="" xmlns:a14="http://schemas.microsoft.com/office/drawing/2010/main">
                <a:solidFill>
                  <a:srgbClr val="FFFFFF">
                    <a:alpha val="25098"/>
                  </a:srgbClr>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5939" name="Rectangle 3"/>
          <p:cNvSpPr>
            <a:spLocks noGrp="1" noChangeArrowheads="1"/>
          </p:cNvSpPr>
          <p:nvPr>
            <p:ph type="subTitle" idx="1"/>
          </p:nvPr>
        </p:nvSpPr>
        <p:spPr/>
        <p:txBody>
          <a:bodyPr rtlCol="0">
            <a:normAutofit/>
          </a:bodyPr>
          <a:lstStyle/>
          <a:p>
            <a:pPr eaLnBrk="1" fontAlgn="auto" hangingPunct="1">
              <a:spcAft>
                <a:spcPts val="0"/>
              </a:spcAft>
              <a:buFont typeface="Arial"/>
              <a:buNone/>
              <a:defRPr/>
            </a:pPr>
            <a:endParaRPr lang="en-US">
              <a:ea typeface="+mn-ea"/>
              <a:cs typeface="+mn-cs"/>
            </a:endParaRPr>
          </a:p>
        </p:txBody>
      </p:sp>
      <p:sp>
        <p:nvSpPr>
          <p:cNvPr id="16387" name="Title 1"/>
          <p:cNvSpPr>
            <a:spLocks/>
          </p:cNvSpPr>
          <p:nvPr/>
        </p:nvSpPr>
        <p:spPr bwMode="auto">
          <a:xfrm>
            <a:off x="0" y="152399"/>
            <a:ext cx="9144000" cy="15324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lgn="ctr"/>
            <a:r>
              <a:rPr lang="en-US" sz="3000" i="1" dirty="0">
                <a:solidFill>
                  <a:srgbClr val="000000"/>
                </a:solidFill>
                <a:latin typeface="Didot" charset="0"/>
                <a:ea typeface="Osaka" charset="0"/>
                <a:cs typeface="Osaka" charset="0"/>
              </a:rPr>
              <a:t>L21: A Brief History of America in the Middle East 1948-1990</a:t>
            </a:r>
          </a:p>
          <a:p>
            <a:pPr algn="ctr"/>
            <a:r>
              <a:rPr lang="en-US" sz="3000" u="sng" dirty="0">
                <a:solidFill>
                  <a:srgbClr val="000000"/>
                </a:solidFill>
                <a:latin typeface="Didot" charset="0"/>
                <a:ea typeface="Osaka" charset="0"/>
                <a:cs typeface="Osaka" charset="0"/>
              </a:rPr>
              <a:t>American Foreign Policy</a:t>
            </a:r>
          </a:p>
        </p:txBody>
      </p:sp>
      <p:sp>
        <p:nvSpPr>
          <p:cNvPr id="16388" name="Rectangle 12"/>
          <p:cNvSpPr>
            <a:spLocks noChangeArrowheads="1"/>
          </p:cNvSpPr>
          <p:nvPr/>
        </p:nvSpPr>
        <p:spPr bwMode="auto">
          <a:xfrm>
            <a:off x="304800" y="1837264"/>
            <a:ext cx="5559425" cy="4792136"/>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txBody>
          <a:bodyPr/>
          <a:lstStyle/>
          <a:p>
            <a:pPr marL="609600" indent="-609600" algn="ctr">
              <a:spcBef>
                <a:spcPct val="20000"/>
              </a:spcBef>
            </a:pPr>
            <a:r>
              <a:rPr lang="en-US" sz="2600" b="1" u="sng" dirty="0">
                <a:latin typeface="Didot" charset="0"/>
                <a:ea typeface="Osaka" charset="0"/>
                <a:cs typeface="Osaka" charset="0"/>
              </a:rPr>
              <a:t>Agenda</a:t>
            </a:r>
          </a:p>
          <a:p>
            <a:pPr marL="609600" indent="-609600">
              <a:spcBef>
                <a:spcPct val="20000"/>
              </a:spcBef>
            </a:pPr>
            <a:r>
              <a:rPr lang="en-US" sz="2600" b="1" u="sng" dirty="0">
                <a:latin typeface="Didot" charset="0"/>
                <a:ea typeface="Osaka" charset="0"/>
                <a:cs typeface="Osaka" charset="0"/>
              </a:rPr>
              <a:t>Objectives</a:t>
            </a:r>
            <a:r>
              <a:rPr lang="en-US" sz="2600" b="1" dirty="0">
                <a:latin typeface="Didot" charset="0"/>
                <a:ea typeface="Osaka" charset="0"/>
                <a:cs typeface="Osaka" charset="0"/>
              </a:rPr>
              <a:t>:</a:t>
            </a:r>
          </a:p>
          <a:p>
            <a:pPr marL="609600" indent="-609600">
              <a:spcBef>
                <a:spcPct val="20000"/>
              </a:spcBef>
              <a:buFontTx/>
              <a:buAutoNum type="arabicPeriod"/>
            </a:pPr>
            <a:r>
              <a:rPr lang="en-US" sz="2600" b="1" dirty="0">
                <a:latin typeface="Didot" charset="0"/>
                <a:ea typeface="Osaka" charset="0"/>
                <a:cs typeface="Osaka" charset="0"/>
              </a:rPr>
              <a:t>To understand the nature of American intervention in the Middle East through a look at four case studies.</a:t>
            </a:r>
          </a:p>
          <a:p>
            <a:pPr>
              <a:spcBef>
                <a:spcPct val="20000"/>
              </a:spcBef>
            </a:pPr>
            <a:endParaRPr lang="en-US" sz="2600" b="1" dirty="0">
              <a:latin typeface="Didot" charset="0"/>
              <a:ea typeface="Osaka" charset="0"/>
              <a:cs typeface="Osaka" charset="0"/>
            </a:endParaRPr>
          </a:p>
          <a:p>
            <a:pPr marL="609600" indent="-609600">
              <a:spcBef>
                <a:spcPct val="20000"/>
              </a:spcBef>
            </a:pPr>
            <a:r>
              <a:rPr lang="en-US" sz="2600" b="1" u="sng" dirty="0">
                <a:latin typeface="Didot" charset="0"/>
                <a:ea typeface="Osaka" charset="0"/>
                <a:cs typeface="Osaka" charset="0"/>
              </a:rPr>
              <a:t>Schedule</a:t>
            </a:r>
            <a:r>
              <a:rPr lang="en-US" sz="2600" b="1" dirty="0">
                <a:latin typeface="Didot" charset="0"/>
                <a:ea typeface="Osaka" charset="0"/>
                <a:cs typeface="Osaka" charset="0"/>
              </a:rPr>
              <a:t>: </a:t>
            </a:r>
          </a:p>
          <a:p>
            <a:pPr marL="609600" indent="-609600">
              <a:spcBef>
                <a:spcPct val="20000"/>
              </a:spcBef>
              <a:buFontTx/>
              <a:buAutoNum type="arabicPeriod"/>
            </a:pPr>
            <a:r>
              <a:rPr lang="en-US" sz="2600" b="1" dirty="0">
                <a:latin typeface="Didot" charset="0"/>
                <a:ea typeface="Osaka" charset="0"/>
                <a:cs typeface="Osaka" charset="0"/>
              </a:rPr>
              <a:t>Lecture and Discussion</a:t>
            </a:r>
          </a:p>
          <a:p>
            <a:pPr marL="609600" indent="-609600" algn="ctr">
              <a:spcBef>
                <a:spcPct val="20000"/>
              </a:spcBef>
            </a:pPr>
            <a:endParaRPr lang="en-US" b="1" u="sng" dirty="0">
              <a:latin typeface="Arial" charset="0"/>
              <a:ea typeface="Osaka" charset="0"/>
              <a:cs typeface="Osaka" charset="0"/>
            </a:endParaRPr>
          </a:p>
          <a:p>
            <a:pPr marL="609600" indent="-609600" algn="ctr">
              <a:spcBef>
                <a:spcPct val="20000"/>
              </a:spcBef>
            </a:pPr>
            <a:r>
              <a:rPr lang="en-US" sz="2200" b="1" u="sng" dirty="0">
                <a:latin typeface="Arial" charset="0"/>
                <a:ea typeface="Osaka" charset="0"/>
                <a:cs typeface="Osaka" charset="0"/>
              </a:rPr>
              <a:t> </a:t>
            </a:r>
          </a:p>
        </p:txBody>
      </p:sp>
      <p:sp>
        <p:nvSpPr>
          <p:cNvPr id="16389" name="Rectangle 12"/>
          <p:cNvSpPr txBox="1">
            <a:spLocks noChangeArrowheads="1"/>
          </p:cNvSpPr>
          <p:nvPr/>
        </p:nvSpPr>
        <p:spPr bwMode="auto">
          <a:xfrm>
            <a:off x="5976938" y="1837263"/>
            <a:ext cx="2862262" cy="4792137"/>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chemeClr val="tx1"/>
              </a:buClr>
              <a:buFontTx/>
              <a:buNone/>
            </a:pPr>
            <a:r>
              <a:rPr lang="en-US" altLang="en-US" sz="2800" b="1" u="sng" dirty="0">
                <a:latin typeface="Didot" panose="02000503000000020003" pitchFamily="2" charset="-79"/>
              </a:rPr>
              <a:t>Homework</a:t>
            </a:r>
            <a:endParaRPr lang="en-US" altLang="en-US" sz="2800" b="1" dirty="0">
              <a:latin typeface="Didot" panose="02000503000000020003" pitchFamily="2" charset="-79"/>
            </a:endParaRPr>
          </a:p>
          <a:p>
            <a:pPr eaLnBrk="1" hangingPunct="1">
              <a:buClr>
                <a:schemeClr val="tx1"/>
              </a:buClr>
              <a:buFontTx/>
              <a:buNone/>
            </a:pPr>
            <a:endParaRPr lang="en-US" altLang="en-US" sz="2800" b="1" i="1" dirty="0">
              <a:latin typeface="Didot" panose="02000503000000020003" pitchFamily="2" charset="-79"/>
            </a:endParaRPr>
          </a:p>
          <a:p>
            <a:pPr eaLnBrk="1" hangingPunct="1">
              <a:buClr>
                <a:schemeClr val="tx1"/>
              </a:buClr>
              <a:buFontTx/>
              <a:buNone/>
            </a:pPr>
            <a:r>
              <a:rPr lang="en-US" altLang="en-US" sz="2800" b="1" i="1" dirty="0">
                <a:latin typeface="Didot" panose="02000503000000020003" pitchFamily="2" charset="-79"/>
              </a:rPr>
              <a:t>Test!</a:t>
            </a:r>
          </a:p>
          <a:p>
            <a:pPr eaLnBrk="1" hangingPunct="1">
              <a:buClr>
                <a:schemeClr val="tx1"/>
              </a:buClr>
              <a:buFontTx/>
              <a:buNone/>
            </a:pPr>
            <a:r>
              <a:rPr lang="en-US" altLang="en-US" sz="2600" b="1" dirty="0">
                <a:latin typeface="Didot" panose="02000503000000020003" pitchFamily="2" charset="-79"/>
              </a:rPr>
              <a:t>Yellow = Fri 1/18 </a:t>
            </a:r>
          </a:p>
          <a:p>
            <a:pPr eaLnBrk="1" hangingPunct="1">
              <a:buClr>
                <a:schemeClr val="tx1"/>
              </a:buClr>
              <a:buFontTx/>
              <a:buNone/>
            </a:pPr>
            <a:r>
              <a:rPr lang="en-US" altLang="en-US" sz="2600" b="1" dirty="0">
                <a:latin typeface="Didot" panose="02000503000000020003" pitchFamily="2" charset="-79"/>
              </a:rPr>
              <a:t>Tan = Thurs 1/17</a:t>
            </a:r>
          </a:p>
          <a:p>
            <a:pPr eaLnBrk="1" hangingPunct="1">
              <a:buClr>
                <a:schemeClr val="tx1"/>
              </a:buClr>
              <a:buFontTx/>
              <a:buNone/>
            </a:pPr>
            <a:r>
              <a:rPr lang="en-US" altLang="en-US" sz="2600" b="1" dirty="0">
                <a:latin typeface="Didot" panose="02000503000000020003" pitchFamily="2" charset="-79"/>
              </a:rPr>
              <a:t>Purple = Thurs 1/17</a:t>
            </a:r>
          </a:p>
        </p:txBody>
      </p:sp>
      <p:sp>
        <p:nvSpPr>
          <p:cNvPr id="16390" name="TextBox 1"/>
          <p:cNvSpPr txBox="1">
            <a:spLocks noChangeArrowheads="1"/>
          </p:cNvSpPr>
          <p:nvPr/>
        </p:nvSpPr>
        <p:spPr bwMode="auto">
          <a:xfrm>
            <a:off x="9567863" y="4552950"/>
            <a:ext cx="18415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Tree>
    <p:extLst>
      <p:ext uri="{BB962C8B-B14F-4D97-AF65-F5344CB8AC3E}">
        <p14:creationId xmlns:p14="http://schemas.microsoft.com/office/powerpoint/2010/main" val="3328550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119"/>
            <a:ext cx="9144000" cy="1143000"/>
          </a:xfrm>
        </p:spPr>
        <p:txBody>
          <a:bodyPr>
            <a:normAutofit fontScale="90000"/>
          </a:bodyPr>
          <a:lstStyle/>
          <a:p>
            <a:r>
              <a:rPr lang="en-US" dirty="0">
                <a:latin typeface="Didot"/>
                <a:cs typeface="Didot"/>
              </a:rPr>
              <a:t>Efforts to Build Peace in the Middle East: The Carter Administration</a:t>
            </a:r>
          </a:p>
        </p:txBody>
      </p:sp>
      <p:sp>
        <p:nvSpPr>
          <p:cNvPr id="3" name="Content Placeholder 2"/>
          <p:cNvSpPr>
            <a:spLocks noGrp="1"/>
          </p:cNvSpPr>
          <p:nvPr>
            <p:ph sz="half" idx="1"/>
          </p:nvPr>
        </p:nvSpPr>
        <p:spPr>
          <a:xfrm>
            <a:off x="233093" y="1413582"/>
            <a:ext cx="4585189" cy="5444418"/>
          </a:xfrm>
        </p:spPr>
        <p:txBody>
          <a:bodyPr>
            <a:normAutofit fontScale="77500" lnSpcReduction="20000"/>
          </a:bodyPr>
          <a:lstStyle/>
          <a:p>
            <a:r>
              <a:rPr lang="en-US" dirty="0">
                <a:latin typeface="Didot"/>
                <a:cs typeface="Didot"/>
              </a:rPr>
              <a:t>Democratic President Jimmy Carter sought to achieve peace between Israel and the Arab world in the Middle East</a:t>
            </a:r>
          </a:p>
          <a:p>
            <a:r>
              <a:rPr lang="en-US" dirty="0">
                <a:latin typeface="Didot"/>
                <a:cs typeface="Didot"/>
              </a:rPr>
              <a:t>Camp David Accords 1978</a:t>
            </a:r>
          </a:p>
          <a:p>
            <a:pPr lvl="1"/>
            <a:r>
              <a:rPr lang="en-US" dirty="0">
                <a:latin typeface="Didot"/>
                <a:cs typeface="Didot"/>
              </a:rPr>
              <a:t>Carter, Israeli Prime Minister Begin, and Egyptian President Sadat met at Camp David in Maryland. </a:t>
            </a:r>
          </a:p>
          <a:p>
            <a:pPr lvl="1"/>
            <a:r>
              <a:rPr lang="en-US" dirty="0">
                <a:latin typeface="Didot"/>
                <a:cs typeface="Didot"/>
              </a:rPr>
              <a:t>Carter brokered an agreement that outlined a framework to bring peace between Egypt and Israel. </a:t>
            </a:r>
          </a:p>
          <a:p>
            <a:pPr lvl="1"/>
            <a:r>
              <a:rPr lang="en-US" altLang="en-US" dirty="0">
                <a:latin typeface="Didot"/>
                <a:cs typeface="Didot"/>
              </a:rPr>
              <a:t>As a result, Egypt first Arab nation to recognize Israel</a:t>
            </a:r>
          </a:p>
          <a:p>
            <a:endParaRPr lang="en-US" dirty="0"/>
          </a:p>
          <a:p>
            <a:endParaRPr lang="en-US" dirty="0"/>
          </a:p>
        </p:txBody>
      </p:sp>
      <p:pic>
        <p:nvPicPr>
          <p:cNvPr id="4" name="Picture 3"/>
          <p:cNvPicPr>
            <a:picLocks noChangeAspect="1"/>
          </p:cNvPicPr>
          <p:nvPr/>
        </p:nvPicPr>
        <p:blipFill>
          <a:blip r:embed="rId2"/>
          <a:stretch>
            <a:fillRect/>
          </a:stretch>
        </p:blipFill>
        <p:spPr>
          <a:xfrm>
            <a:off x="4818282" y="2573811"/>
            <a:ext cx="4129862" cy="2320458"/>
          </a:xfrm>
          <a:prstGeom prst="rect">
            <a:avLst/>
          </a:prstGeom>
        </p:spPr>
      </p:pic>
    </p:spTree>
    <p:extLst>
      <p:ext uri="{BB962C8B-B14F-4D97-AF65-F5344CB8AC3E}">
        <p14:creationId xmlns:p14="http://schemas.microsoft.com/office/powerpoint/2010/main" val="2309855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a:latin typeface="Didot"/>
                <a:cs typeface="Didot"/>
              </a:rPr>
              <a:t>Since 1980, the US has Re-Affirmed its Relationship with Israel</a:t>
            </a:r>
          </a:p>
        </p:txBody>
      </p:sp>
      <p:sp>
        <p:nvSpPr>
          <p:cNvPr id="3" name="Content Placeholder 2"/>
          <p:cNvSpPr>
            <a:spLocks noGrp="1"/>
          </p:cNvSpPr>
          <p:nvPr>
            <p:ph sz="half" idx="1"/>
          </p:nvPr>
        </p:nvSpPr>
        <p:spPr>
          <a:xfrm>
            <a:off x="457200" y="1600200"/>
            <a:ext cx="5369561" cy="5257800"/>
          </a:xfrm>
        </p:spPr>
        <p:txBody>
          <a:bodyPr>
            <a:normAutofit fontScale="92500" lnSpcReduction="20000"/>
          </a:bodyPr>
          <a:lstStyle/>
          <a:p>
            <a:r>
              <a:rPr lang="en-US" dirty="0">
                <a:latin typeface="Didot"/>
                <a:cs typeface="Didot"/>
              </a:rPr>
              <a:t>Reagan saw in Israel an important anti-communist ally</a:t>
            </a:r>
          </a:p>
          <a:p>
            <a:r>
              <a:rPr lang="en-US" dirty="0">
                <a:latin typeface="Didot"/>
                <a:cs typeface="Didot"/>
              </a:rPr>
              <a:t>He helped to grant Israel “major non-NATO ally” status which gave it access to expanded weapons systems.</a:t>
            </a:r>
          </a:p>
          <a:p>
            <a:r>
              <a:rPr lang="en-US" dirty="0">
                <a:latin typeface="Didot"/>
                <a:cs typeface="Didot"/>
              </a:rPr>
              <a:t>Since the Reagan administration, all subsequent President have pledged their commitment to Israel</a:t>
            </a:r>
          </a:p>
        </p:txBody>
      </p:sp>
      <p:pic>
        <p:nvPicPr>
          <p:cNvPr id="5" name="Picture 4"/>
          <p:cNvPicPr>
            <a:picLocks noChangeAspect="1"/>
          </p:cNvPicPr>
          <p:nvPr/>
        </p:nvPicPr>
        <p:blipFill>
          <a:blip r:embed="rId2"/>
          <a:stretch>
            <a:fillRect/>
          </a:stretch>
        </p:blipFill>
        <p:spPr>
          <a:xfrm>
            <a:off x="5671316" y="2334241"/>
            <a:ext cx="3326633" cy="3250378"/>
          </a:xfrm>
          <a:prstGeom prst="rect">
            <a:avLst/>
          </a:prstGeom>
        </p:spPr>
      </p:pic>
    </p:spTree>
    <p:extLst>
      <p:ext uri="{BB962C8B-B14F-4D97-AF65-F5344CB8AC3E}">
        <p14:creationId xmlns:p14="http://schemas.microsoft.com/office/powerpoint/2010/main" val="2118477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i="1" dirty="0">
                <a:latin typeface="Didot"/>
                <a:cs typeface="Didot"/>
              </a:rPr>
              <a:t>Iran</a:t>
            </a:r>
          </a:p>
        </p:txBody>
      </p:sp>
      <p:sp>
        <p:nvSpPr>
          <p:cNvPr id="6" name="Subtitle 5"/>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0324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Didot"/>
                <a:cs typeface="Didot"/>
              </a:rPr>
              <a:t>Iran is a Pro-Western Nation from 1941 to 1979</a:t>
            </a:r>
          </a:p>
        </p:txBody>
      </p:sp>
      <p:sp>
        <p:nvSpPr>
          <p:cNvPr id="3" name="Content Placeholder 2"/>
          <p:cNvSpPr>
            <a:spLocks noGrp="1"/>
          </p:cNvSpPr>
          <p:nvPr>
            <p:ph idx="1"/>
          </p:nvPr>
        </p:nvSpPr>
        <p:spPr>
          <a:xfrm>
            <a:off x="457200" y="1600200"/>
            <a:ext cx="4790620" cy="5257800"/>
          </a:xfrm>
        </p:spPr>
        <p:txBody>
          <a:bodyPr>
            <a:normAutofit fontScale="77500" lnSpcReduction="20000"/>
          </a:bodyPr>
          <a:lstStyle/>
          <a:p>
            <a:r>
              <a:rPr lang="en-US" dirty="0">
                <a:latin typeface="Didot"/>
                <a:cs typeface="Didot"/>
              </a:rPr>
              <a:t>Iran was ruled by the Shah (Mohammad Reza Pahlavi) from 1941 to 1979</a:t>
            </a:r>
          </a:p>
          <a:p>
            <a:r>
              <a:rPr lang="en-US" dirty="0">
                <a:latin typeface="Didot"/>
                <a:cs typeface="Didot"/>
              </a:rPr>
              <a:t>The Shah was a pro-Western leader who endorsed Westernization and modernization</a:t>
            </a:r>
          </a:p>
          <a:p>
            <a:r>
              <a:rPr lang="en-US" dirty="0">
                <a:latin typeface="Didot"/>
                <a:cs typeface="Didot"/>
              </a:rPr>
              <a:t>He was pro-America and seen as an American ally</a:t>
            </a:r>
          </a:p>
          <a:p>
            <a:r>
              <a:rPr lang="en-US" dirty="0">
                <a:latin typeface="Didot"/>
                <a:cs typeface="Didot"/>
              </a:rPr>
              <a:t>When the Shah’s regime was threatened in 1953 by </a:t>
            </a:r>
            <a:r>
              <a:rPr lang="en-US" dirty="0" err="1">
                <a:latin typeface="Didot"/>
                <a:cs typeface="Didot"/>
              </a:rPr>
              <a:t>Mossadeq</a:t>
            </a:r>
            <a:r>
              <a:rPr lang="en-US" dirty="0">
                <a:latin typeface="Didot"/>
                <a:cs typeface="Didot"/>
              </a:rPr>
              <a:t>, the United States imprisoned </a:t>
            </a:r>
            <a:r>
              <a:rPr lang="en-US" dirty="0" err="1">
                <a:latin typeface="Didot"/>
                <a:cs typeface="Didot"/>
              </a:rPr>
              <a:t>Mossadeq</a:t>
            </a:r>
            <a:r>
              <a:rPr lang="en-US" dirty="0">
                <a:latin typeface="Didot"/>
                <a:cs typeface="Didot"/>
              </a:rPr>
              <a:t> and reinstated the Shah</a:t>
            </a:r>
          </a:p>
        </p:txBody>
      </p:sp>
      <p:pic>
        <p:nvPicPr>
          <p:cNvPr id="4" name="Picture 3"/>
          <p:cNvPicPr>
            <a:picLocks noChangeAspect="1"/>
          </p:cNvPicPr>
          <p:nvPr/>
        </p:nvPicPr>
        <p:blipFill>
          <a:blip r:embed="rId2"/>
          <a:stretch>
            <a:fillRect/>
          </a:stretch>
        </p:blipFill>
        <p:spPr>
          <a:xfrm>
            <a:off x="5529238" y="1786940"/>
            <a:ext cx="3333750" cy="4572000"/>
          </a:xfrm>
          <a:prstGeom prst="rect">
            <a:avLst/>
          </a:prstGeom>
        </p:spPr>
      </p:pic>
    </p:spTree>
    <p:extLst>
      <p:ext uri="{BB962C8B-B14F-4D97-AF65-F5344CB8AC3E}">
        <p14:creationId xmlns:p14="http://schemas.microsoft.com/office/powerpoint/2010/main" val="1310982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Didot"/>
                <a:cs typeface="Didot"/>
              </a:rPr>
              <a:t>Iran and America’s Strategic Interest in the Middle East</a:t>
            </a:r>
          </a:p>
        </p:txBody>
      </p:sp>
      <p:sp>
        <p:nvSpPr>
          <p:cNvPr id="3" name="Content Placeholder 2"/>
          <p:cNvSpPr>
            <a:spLocks noGrp="1"/>
          </p:cNvSpPr>
          <p:nvPr>
            <p:ph idx="1"/>
          </p:nvPr>
        </p:nvSpPr>
        <p:spPr>
          <a:xfrm>
            <a:off x="457200" y="1600200"/>
            <a:ext cx="4883395" cy="4991697"/>
          </a:xfrm>
        </p:spPr>
        <p:txBody>
          <a:bodyPr>
            <a:normAutofit fontScale="92500" lnSpcReduction="10000"/>
          </a:bodyPr>
          <a:lstStyle/>
          <a:p>
            <a:r>
              <a:rPr lang="en-US" dirty="0">
                <a:latin typeface="Didot"/>
                <a:cs typeface="Didot"/>
              </a:rPr>
              <a:t>Iran was seen as a key US ally in the Middle East</a:t>
            </a:r>
          </a:p>
          <a:p>
            <a:r>
              <a:rPr lang="en-US" dirty="0">
                <a:latin typeface="Didot"/>
                <a:cs typeface="Didot"/>
              </a:rPr>
              <a:t>It was oil rich and opposed the Soviet Union</a:t>
            </a:r>
          </a:p>
          <a:p>
            <a:pPr lvl="1"/>
            <a:r>
              <a:rPr lang="en-US" dirty="0">
                <a:latin typeface="Didot"/>
                <a:cs typeface="Didot"/>
              </a:rPr>
              <a:t>The fact that it shared a border with the Soviet bloc meant that it was an important barrier state for Soviet influence in the region</a:t>
            </a:r>
          </a:p>
        </p:txBody>
      </p:sp>
      <p:pic>
        <p:nvPicPr>
          <p:cNvPr id="4" name="Picture 3"/>
          <p:cNvPicPr>
            <a:picLocks noChangeAspect="1"/>
          </p:cNvPicPr>
          <p:nvPr/>
        </p:nvPicPr>
        <p:blipFill>
          <a:blip r:embed="rId2"/>
          <a:stretch>
            <a:fillRect/>
          </a:stretch>
        </p:blipFill>
        <p:spPr>
          <a:xfrm>
            <a:off x="5340595" y="4533900"/>
            <a:ext cx="3492500" cy="2324100"/>
          </a:xfrm>
          <a:prstGeom prst="rect">
            <a:avLst/>
          </a:prstGeom>
        </p:spPr>
      </p:pic>
      <p:pic>
        <p:nvPicPr>
          <p:cNvPr id="5" name="Picture 4"/>
          <p:cNvPicPr>
            <a:picLocks noChangeAspect="1"/>
          </p:cNvPicPr>
          <p:nvPr/>
        </p:nvPicPr>
        <p:blipFill>
          <a:blip r:embed="rId3"/>
          <a:stretch>
            <a:fillRect/>
          </a:stretch>
        </p:blipFill>
        <p:spPr>
          <a:xfrm>
            <a:off x="5160516" y="1600200"/>
            <a:ext cx="3983484" cy="2706284"/>
          </a:xfrm>
          <a:prstGeom prst="rect">
            <a:avLst/>
          </a:prstGeom>
        </p:spPr>
      </p:pic>
    </p:spTree>
    <p:extLst>
      <p:ext uri="{BB962C8B-B14F-4D97-AF65-F5344CB8AC3E}">
        <p14:creationId xmlns:p14="http://schemas.microsoft.com/office/powerpoint/2010/main" val="3688580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551"/>
            <a:ext cx="9144000" cy="1143000"/>
          </a:xfrm>
        </p:spPr>
        <p:txBody>
          <a:bodyPr>
            <a:normAutofit/>
          </a:bodyPr>
          <a:lstStyle/>
          <a:p>
            <a:r>
              <a:rPr lang="en-US" sz="3500" dirty="0">
                <a:latin typeface="Didot"/>
                <a:cs typeface="Didot"/>
              </a:rPr>
              <a:t>Anti-American Sentiment Builds in Iran</a:t>
            </a:r>
          </a:p>
        </p:txBody>
      </p:sp>
      <p:sp>
        <p:nvSpPr>
          <p:cNvPr id="3" name="Content Placeholder 2"/>
          <p:cNvSpPr>
            <a:spLocks noGrp="1"/>
          </p:cNvSpPr>
          <p:nvPr>
            <p:ph idx="1"/>
          </p:nvPr>
        </p:nvSpPr>
        <p:spPr>
          <a:xfrm>
            <a:off x="251770" y="983960"/>
            <a:ext cx="5759650" cy="5874040"/>
          </a:xfrm>
        </p:spPr>
        <p:txBody>
          <a:bodyPr>
            <a:normAutofit fontScale="85000" lnSpcReduction="10000"/>
          </a:bodyPr>
          <a:lstStyle/>
          <a:p>
            <a:r>
              <a:rPr lang="en-US" dirty="0">
                <a:latin typeface="Didot"/>
                <a:cs typeface="Didot"/>
              </a:rPr>
              <a:t>Following the US support for the Shah in 1953, a group of Iranians began to build a distrust for the United States and the Shah</a:t>
            </a:r>
          </a:p>
          <a:p>
            <a:r>
              <a:rPr lang="en-US" dirty="0">
                <a:latin typeface="Didot"/>
                <a:cs typeface="Didot"/>
              </a:rPr>
              <a:t>Iranian Revolutionaries</a:t>
            </a:r>
          </a:p>
          <a:p>
            <a:pPr lvl="1"/>
            <a:r>
              <a:rPr lang="en-US" dirty="0">
                <a:latin typeface="Didot"/>
                <a:cs typeface="Didot"/>
              </a:rPr>
              <a:t>Anti-American, Anti-Shah Iranians</a:t>
            </a:r>
          </a:p>
          <a:p>
            <a:pPr lvl="1"/>
            <a:r>
              <a:rPr lang="en-US" dirty="0">
                <a:latin typeface="Didot"/>
                <a:cs typeface="Didot"/>
              </a:rPr>
              <a:t>Generally young, college-age students</a:t>
            </a:r>
          </a:p>
          <a:p>
            <a:pPr lvl="1"/>
            <a:r>
              <a:rPr lang="en-US" dirty="0">
                <a:latin typeface="Didot"/>
                <a:cs typeface="Didot"/>
              </a:rPr>
              <a:t>Embraced traditional Islam and Arab nationalism as a means of generating a unique cultural and economic identity for Iran (Conservative movement)</a:t>
            </a:r>
          </a:p>
          <a:p>
            <a:pPr lvl="1"/>
            <a:r>
              <a:rPr lang="en-US" dirty="0">
                <a:latin typeface="Didot"/>
                <a:cs typeface="Didot"/>
              </a:rPr>
              <a:t>Led by the religions leader Ayatollah Khomeini </a:t>
            </a:r>
          </a:p>
        </p:txBody>
      </p:sp>
      <p:pic>
        <p:nvPicPr>
          <p:cNvPr id="4" name="Picture 3"/>
          <p:cNvPicPr>
            <a:picLocks noChangeAspect="1"/>
          </p:cNvPicPr>
          <p:nvPr/>
        </p:nvPicPr>
        <p:blipFill>
          <a:blip r:embed="rId2"/>
          <a:stretch>
            <a:fillRect/>
          </a:stretch>
        </p:blipFill>
        <p:spPr>
          <a:xfrm>
            <a:off x="6011420" y="983960"/>
            <a:ext cx="3132578" cy="1960625"/>
          </a:xfrm>
          <a:prstGeom prst="rect">
            <a:avLst/>
          </a:prstGeom>
        </p:spPr>
      </p:pic>
      <p:pic>
        <p:nvPicPr>
          <p:cNvPr id="5" name="Picture 4"/>
          <p:cNvPicPr>
            <a:picLocks noChangeAspect="1"/>
          </p:cNvPicPr>
          <p:nvPr/>
        </p:nvPicPr>
        <p:blipFill>
          <a:blip r:embed="rId3"/>
          <a:stretch>
            <a:fillRect/>
          </a:stretch>
        </p:blipFill>
        <p:spPr>
          <a:xfrm>
            <a:off x="5816253" y="3748791"/>
            <a:ext cx="3327745" cy="1685322"/>
          </a:xfrm>
          <a:prstGeom prst="rect">
            <a:avLst/>
          </a:prstGeom>
        </p:spPr>
      </p:pic>
    </p:spTree>
    <p:extLst>
      <p:ext uri="{BB962C8B-B14F-4D97-AF65-F5344CB8AC3E}">
        <p14:creationId xmlns:p14="http://schemas.microsoft.com/office/powerpoint/2010/main" val="665360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latin typeface="Didot"/>
                <a:cs typeface="Didot"/>
              </a:rPr>
              <a:t>Iranian Revolution 1979</a:t>
            </a:r>
          </a:p>
        </p:txBody>
      </p:sp>
      <p:sp>
        <p:nvSpPr>
          <p:cNvPr id="3" name="Content Placeholder 2"/>
          <p:cNvSpPr>
            <a:spLocks noGrp="1"/>
          </p:cNvSpPr>
          <p:nvPr>
            <p:ph idx="1"/>
          </p:nvPr>
        </p:nvSpPr>
        <p:spPr>
          <a:xfrm>
            <a:off x="270445" y="1143000"/>
            <a:ext cx="4615899" cy="5299505"/>
          </a:xfrm>
        </p:spPr>
        <p:txBody>
          <a:bodyPr>
            <a:normAutofit fontScale="92500" lnSpcReduction="20000"/>
          </a:bodyPr>
          <a:lstStyle/>
          <a:p>
            <a:r>
              <a:rPr lang="en-US" dirty="0">
                <a:latin typeface="Didot"/>
                <a:cs typeface="Didot"/>
              </a:rPr>
              <a:t>In 1979 the Iranian Revolutionaries overthrew the Shah and replaced him with Ayatollah Khomeini</a:t>
            </a:r>
          </a:p>
          <a:p>
            <a:r>
              <a:rPr lang="en-US" dirty="0">
                <a:latin typeface="Didot"/>
                <a:cs typeface="Didot"/>
              </a:rPr>
              <a:t>Iran became an anti-West authoritarian theocracy</a:t>
            </a:r>
          </a:p>
          <a:p>
            <a:r>
              <a:rPr lang="en-US" dirty="0">
                <a:latin typeface="Didot"/>
                <a:cs typeface="Didot"/>
              </a:rPr>
              <a:t>The United States suspended diplomatic relations with Iran and began to impose sanctions on the nation</a:t>
            </a:r>
          </a:p>
        </p:txBody>
      </p:sp>
      <p:pic>
        <p:nvPicPr>
          <p:cNvPr id="4" name="Picture 3"/>
          <p:cNvPicPr>
            <a:picLocks noChangeAspect="1"/>
          </p:cNvPicPr>
          <p:nvPr/>
        </p:nvPicPr>
        <p:blipFill>
          <a:blip r:embed="rId2"/>
          <a:stretch>
            <a:fillRect/>
          </a:stretch>
        </p:blipFill>
        <p:spPr>
          <a:xfrm>
            <a:off x="4886344" y="2068137"/>
            <a:ext cx="4257656" cy="2394931"/>
          </a:xfrm>
          <a:prstGeom prst="rect">
            <a:avLst/>
          </a:prstGeom>
        </p:spPr>
      </p:pic>
    </p:spTree>
    <p:extLst>
      <p:ext uri="{BB962C8B-B14F-4D97-AF65-F5344CB8AC3E}">
        <p14:creationId xmlns:p14="http://schemas.microsoft.com/office/powerpoint/2010/main" val="508791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i="1" dirty="0">
                <a:latin typeface="Didot"/>
                <a:cs typeface="Didot"/>
              </a:rPr>
              <a:t>Afghanistan</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12871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456"/>
            <a:ext cx="8229600" cy="1143000"/>
          </a:xfrm>
        </p:spPr>
        <p:txBody>
          <a:bodyPr/>
          <a:lstStyle/>
          <a:p>
            <a:r>
              <a:rPr lang="en-US" dirty="0">
                <a:latin typeface="Didot"/>
                <a:cs typeface="Didot"/>
              </a:rPr>
              <a:t>Background</a:t>
            </a:r>
          </a:p>
        </p:txBody>
      </p:sp>
      <p:sp>
        <p:nvSpPr>
          <p:cNvPr id="3" name="Content Placeholder 2"/>
          <p:cNvSpPr>
            <a:spLocks noGrp="1"/>
          </p:cNvSpPr>
          <p:nvPr>
            <p:ph idx="1"/>
          </p:nvPr>
        </p:nvSpPr>
        <p:spPr>
          <a:xfrm>
            <a:off x="289120" y="1045738"/>
            <a:ext cx="8245591" cy="5607936"/>
          </a:xfrm>
        </p:spPr>
        <p:txBody>
          <a:bodyPr>
            <a:normAutofit lnSpcReduction="10000"/>
          </a:bodyPr>
          <a:lstStyle/>
          <a:p>
            <a:r>
              <a:rPr lang="en-US" dirty="0">
                <a:latin typeface="Didot"/>
                <a:cs typeface="Didot"/>
              </a:rPr>
              <a:t>The Democratic Republic of Afghanistan was formed in 1978</a:t>
            </a:r>
          </a:p>
          <a:p>
            <a:r>
              <a:rPr lang="en-US" dirty="0">
                <a:latin typeface="Didot"/>
                <a:cs typeface="Didot"/>
              </a:rPr>
              <a:t>The government had </a:t>
            </a:r>
          </a:p>
          <a:p>
            <a:pPr marL="0" indent="0">
              <a:buNone/>
            </a:pPr>
            <a:r>
              <a:rPr lang="en-US" dirty="0">
                <a:latin typeface="Didot"/>
                <a:cs typeface="Didot"/>
              </a:rPr>
              <a:t>   a socialist agenda and </a:t>
            </a:r>
          </a:p>
          <a:p>
            <a:pPr marL="0" indent="0">
              <a:buNone/>
            </a:pPr>
            <a:r>
              <a:rPr lang="en-US" dirty="0">
                <a:latin typeface="Didot"/>
                <a:cs typeface="Didot"/>
              </a:rPr>
              <a:t>   maintained close </a:t>
            </a:r>
          </a:p>
          <a:p>
            <a:pPr marL="0" indent="0">
              <a:buNone/>
            </a:pPr>
            <a:r>
              <a:rPr lang="en-US" dirty="0">
                <a:latin typeface="Didot"/>
                <a:cs typeface="Didot"/>
              </a:rPr>
              <a:t>   relations with the </a:t>
            </a:r>
          </a:p>
          <a:p>
            <a:pPr marL="0" indent="0">
              <a:buNone/>
            </a:pPr>
            <a:r>
              <a:rPr lang="en-US" dirty="0">
                <a:latin typeface="Didot"/>
                <a:cs typeface="Didot"/>
              </a:rPr>
              <a:t>   Soviet Union</a:t>
            </a:r>
          </a:p>
          <a:p>
            <a:r>
              <a:rPr lang="en-US" dirty="0">
                <a:latin typeface="Didot"/>
                <a:cs typeface="Didot"/>
              </a:rPr>
              <a:t>The government also began a process of modernization that involved ridding the culture of certain traditional Muslim practices</a:t>
            </a:r>
          </a:p>
        </p:txBody>
      </p:sp>
      <p:pic>
        <p:nvPicPr>
          <p:cNvPr id="4" name="Picture 3"/>
          <p:cNvPicPr>
            <a:picLocks noChangeAspect="1"/>
          </p:cNvPicPr>
          <p:nvPr/>
        </p:nvPicPr>
        <p:blipFill>
          <a:blip r:embed="rId2"/>
          <a:stretch>
            <a:fillRect/>
          </a:stretch>
        </p:blipFill>
        <p:spPr>
          <a:xfrm>
            <a:off x="4822682" y="1792696"/>
            <a:ext cx="4321318" cy="2723331"/>
          </a:xfrm>
          <a:prstGeom prst="rect">
            <a:avLst/>
          </a:prstGeom>
        </p:spPr>
      </p:pic>
    </p:spTree>
    <p:extLst>
      <p:ext uri="{BB962C8B-B14F-4D97-AF65-F5344CB8AC3E}">
        <p14:creationId xmlns:p14="http://schemas.microsoft.com/office/powerpoint/2010/main" val="17085816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a:latin typeface="Didot"/>
                <a:cs typeface="Didot"/>
              </a:rPr>
              <a:t>The Soviet-Afghan War</a:t>
            </a:r>
          </a:p>
        </p:txBody>
      </p:sp>
      <p:sp>
        <p:nvSpPr>
          <p:cNvPr id="3" name="Content Placeholder 2"/>
          <p:cNvSpPr>
            <a:spLocks noGrp="1"/>
          </p:cNvSpPr>
          <p:nvPr>
            <p:ph idx="1"/>
          </p:nvPr>
        </p:nvSpPr>
        <p:spPr>
          <a:xfrm>
            <a:off x="406399" y="1002634"/>
            <a:ext cx="4822746" cy="5533241"/>
          </a:xfrm>
        </p:spPr>
        <p:txBody>
          <a:bodyPr>
            <a:normAutofit fontScale="85000" lnSpcReduction="10000"/>
          </a:bodyPr>
          <a:lstStyle/>
          <a:p>
            <a:r>
              <a:rPr lang="en-US" dirty="0">
                <a:latin typeface="Didot"/>
                <a:cs typeface="Didot"/>
              </a:rPr>
              <a:t>In opposition to the new, modern regime insurgent groups, known as the </a:t>
            </a:r>
            <a:r>
              <a:rPr lang="en-US" dirty="0" err="1">
                <a:latin typeface="Didot"/>
                <a:cs typeface="Didot"/>
              </a:rPr>
              <a:t>Mujahideen</a:t>
            </a:r>
            <a:r>
              <a:rPr lang="en-US" dirty="0">
                <a:latin typeface="Didot"/>
                <a:cs typeface="Didot"/>
              </a:rPr>
              <a:t>, began to rise up against the government</a:t>
            </a:r>
          </a:p>
          <a:p>
            <a:r>
              <a:rPr lang="en-US" dirty="0">
                <a:latin typeface="Didot"/>
                <a:cs typeface="Didot"/>
              </a:rPr>
              <a:t>The government soon called on support from the Soviet Union</a:t>
            </a:r>
          </a:p>
          <a:p>
            <a:r>
              <a:rPr lang="en-US" dirty="0">
                <a:latin typeface="Didot"/>
                <a:cs typeface="Didot"/>
              </a:rPr>
              <a:t>Soon the rebellion became the Soviet-Afghan War</a:t>
            </a:r>
          </a:p>
          <a:p>
            <a:r>
              <a:rPr lang="en-US" dirty="0">
                <a:latin typeface="Didot"/>
                <a:cs typeface="Didot"/>
              </a:rPr>
              <a:t>The United States provided money and weapons for the </a:t>
            </a:r>
            <a:r>
              <a:rPr lang="en-US" dirty="0" err="1">
                <a:latin typeface="Didot"/>
                <a:cs typeface="Didot"/>
              </a:rPr>
              <a:t>Mujahideen</a:t>
            </a:r>
            <a:r>
              <a:rPr lang="en-US" dirty="0">
                <a:latin typeface="Didot"/>
                <a:cs typeface="Didot"/>
              </a:rPr>
              <a:t> forces</a:t>
            </a:r>
          </a:p>
          <a:p>
            <a:endParaRPr lang="en-US" dirty="0"/>
          </a:p>
          <a:p>
            <a:pPr marL="0" indent="0">
              <a:buNone/>
            </a:pPr>
            <a:endParaRPr lang="en-US" dirty="0"/>
          </a:p>
        </p:txBody>
      </p:sp>
      <p:pic>
        <p:nvPicPr>
          <p:cNvPr id="4" name="Picture 3"/>
          <p:cNvPicPr>
            <a:picLocks noChangeAspect="1"/>
          </p:cNvPicPr>
          <p:nvPr/>
        </p:nvPicPr>
        <p:blipFill>
          <a:blip r:embed="rId2"/>
          <a:stretch>
            <a:fillRect/>
          </a:stretch>
        </p:blipFill>
        <p:spPr>
          <a:xfrm>
            <a:off x="5509278" y="1143000"/>
            <a:ext cx="3481556" cy="2317411"/>
          </a:xfrm>
          <a:prstGeom prst="rect">
            <a:avLst/>
          </a:prstGeom>
        </p:spPr>
      </p:pic>
      <p:pic>
        <p:nvPicPr>
          <p:cNvPr id="5" name="Picture 4"/>
          <p:cNvPicPr>
            <a:picLocks noChangeAspect="1"/>
          </p:cNvPicPr>
          <p:nvPr/>
        </p:nvPicPr>
        <p:blipFill>
          <a:blip r:embed="rId3"/>
          <a:stretch>
            <a:fillRect/>
          </a:stretch>
        </p:blipFill>
        <p:spPr>
          <a:xfrm>
            <a:off x="5509278" y="4035745"/>
            <a:ext cx="3634722" cy="2822255"/>
          </a:xfrm>
          <a:prstGeom prst="rect">
            <a:avLst/>
          </a:prstGeom>
        </p:spPr>
      </p:pic>
    </p:spTree>
    <p:extLst>
      <p:ext uri="{BB962C8B-B14F-4D97-AF65-F5344CB8AC3E}">
        <p14:creationId xmlns:p14="http://schemas.microsoft.com/office/powerpoint/2010/main" val="3287892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Didot"/>
                <a:cs typeface="Didot"/>
              </a:rPr>
              <a:t>Intro to American Involvement in the Middle East</a:t>
            </a:r>
          </a:p>
        </p:txBody>
      </p:sp>
      <p:sp>
        <p:nvSpPr>
          <p:cNvPr id="3" name="Content Placeholder 2"/>
          <p:cNvSpPr>
            <a:spLocks noGrp="1"/>
          </p:cNvSpPr>
          <p:nvPr>
            <p:ph idx="1"/>
          </p:nvPr>
        </p:nvSpPr>
        <p:spPr>
          <a:xfrm>
            <a:off x="457200" y="1600200"/>
            <a:ext cx="8229600" cy="4525963"/>
          </a:xfrm>
        </p:spPr>
        <p:txBody>
          <a:bodyPr>
            <a:normAutofit fontScale="92500" lnSpcReduction="20000"/>
          </a:bodyPr>
          <a:lstStyle/>
          <a:p>
            <a:r>
              <a:rPr lang="en-US" dirty="0">
                <a:latin typeface="Didot"/>
                <a:cs typeface="Didot"/>
              </a:rPr>
              <a:t>Prior to the Second World War, America had had minimal involvement in the Middle East</a:t>
            </a:r>
          </a:p>
          <a:p>
            <a:r>
              <a:rPr lang="en-US" dirty="0">
                <a:latin typeface="Didot"/>
                <a:cs typeface="Didot"/>
              </a:rPr>
              <a:t>In the post-war era, that began to change.</a:t>
            </a:r>
          </a:p>
          <a:p>
            <a:r>
              <a:rPr lang="en-US" dirty="0">
                <a:latin typeface="Didot"/>
                <a:cs typeface="Didot"/>
              </a:rPr>
              <a:t>Since 1948, </a:t>
            </a:r>
          </a:p>
          <a:p>
            <a:pPr marL="0" indent="0">
              <a:buNone/>
            </a:pPr>
            <a:r>
              <a:rPr lang="en-US" dirty="0">
                <a:latin typeface="Didot"/>
                <a:cs typeface="Didot"/>
              </a:rPr>
              <a:t>   America has </a:t>
            </a:r>
          </a:p>
          <a:p>
            <a:pPr marL="0" indent="0">
              <a:buNone/>
            </a:pPr>
            <a:r>
              <a:rPr lang="en-US" dirty="0">
                <a:latin typeface="Didot"/>
                <a:cs typeface="Didot"/>
              </a:rPr>
              <a:t>  demonstrated an </a:t>
            </a:r>
          </a:p>
          <a:p>
            <a:pPr marL="0" indent="0">
              <a:buNone/>
            </a:pPr>
            <a:r>
              <a:rPr lang="en-US" dirty="0">
                <a:latin typeface="Didot"/>
                <a:cs typeface="Didot"/>
              </a:rPr>
              <a:t>  intensive involvement</a:t>
            </a:r>
          </a:p>
          <a:p>
            <a:pPr marL="0" indent="0">
              <a:buNone/>
            </a:pPr>
            <a:r>
              <a:rPr lang="en-US" dirty="0">
                <a:latin typeface="Didot"/>
                <a:cs typeface="Didot"/>
              </a:rPr>
              <a:t>  in the political and </a:t>
            </a:r>
          </a:p>
          <a:p>
            <a:pPr marL="0" indent="0">
              <a:buNone/>
            </a:pPr>
            <a:r>
              <a:rPr lang="en-US" dirty="0">
                <a:latin typeface="Didot"/>
                <a:cs typeface="Didot"/>
              </a:rPr>
              <a:t>  economic affairs of </a:t>
            </a:r>
          </a:p>
          <a:p>
            <a:pPr marL="0" indent="0">
              <a:buNone/>
            </a:pPr>
            <a:r>
              <a:rPr lang="en-US" dirty="0">
                <a:latin typeface="Didot"/>
                <a:cs typeface="Didot"/>
              </a:rPr>
              <a:t>  the Middle East.  </a:t>
            </a:r>
          </a:p>
        </p:txBody>
      </p:sp>
      <p:pic>
        <p:nvPicPr>
          <p:cNvPr id="4" name="Picture 3"/>
          <p:cNvPicPr>
            <a:picLocks noChangeAspect="1"/>
          </p:cNvPicPr>
          <p:nvPr/>
        </p:nvPicPr>
        <p:blipFill>
          <a:blip r:embed="rId2"/>
          <a:stretch>
            <a:fillRect/>
          </a:stretch>
        </p:blipFill>
        <p:spPr>
          <a:xfrm>
            <a:off x="4475354" y="3809480"/>
            <a:ext cx="4668644" cy="3048519"/>
          </a:xfrm>
          <a:prstGeom prst="rect">
            <a:avLst/>
          </a:prstGeom>
        </p:spPr>
      </p:pic>
    </p:spTree>
    <p:extLst>
      <p:ext uri="{BB962C8B-B14F-4D97-AF65-F5344CB8AC3E}">
        <p14:creationId xmlns:p14="http://schemas.microsoft.com/office/powerpoint/2010/main" val="27972188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Didot"/>
                <a:cs typeface="Didot"/>
              </a:rPr>
              <a:t>The Rise of Osama Bin Laden</a:t>
            </a:r>
          </a:p>
        </p:txBody>
      </p:sp>
      <p:sp>
        <p:nvSpPr>
          <p:cNvPr id="3" name="Content Placeholder 2"/>
          <p:cNvSpPr>
            <a:spLocks noGrp="1"/>
          </p:cNvSpPr>
          <p:nvPr>
            <p:ph idx="1"/>
          </p:nvPr>
        </p:nvSpPr>
        <p:spPr/>
        <p:txBody>
          <a:bodyPr/>
          <a:lstStyle/>
          <a:p>
            <a:r>
              <a:rPr lang="en-US" dirty="0">
                <a:latin typeface="Didot"/>
                <a:cs typeface="Didot"/>
              </a:rPr>
              <a:t>One of these </a:t>
            </a:r>
            <a:r>
              <a:rPr lang="en-US" dirty="0" err="1">
                <a:latin typeface="Didot"/>
                <a:cs typeface="Didot"/>
              </a:rPr>
              <a:t>Mujahideen</a:t>
            </a:r>
            <a:r>
              <a:rPr lang="en-US" dirty="0">
                <a:latin typeface="Didot"/>
                <a:cs typeface="Didot"/>
              </a:rPr>
              <a:t> fighters was Osama Bin Laden who went on to form Al-Qaeda</a:t>
            </a:r>
          </a:p>
        </p:txBody>
      </p:sp>
      <p:pic>
        <p:nvPicPr>
          <p:cNvPr id="4" name="Picture 3"/>
          <p:cNvPicPr>
            <a:picLocks noChangeAspect="1"/>
          </p:cNvPicPr>
          <p:nvPr/>
        </p:nvPicPr>
        <p:blipFill>
          <a:blip r:embed="rId2"/>
          <a:stretch>
            <a:fillRect/>
          </a:stretch>
        </p:blipFill>
        <p:spPr>
          <a:xfrm>
            <a:off x="1485900" y="3403600"/>
            <a:ext cx="6159500" cy="3454400"/>
          </a:xfrm>
          <a:prstGeom prst="rect">
            <a:avLst/>
          </a:prstGeom>
        </p:spPr>
      </p:pic>
    </p:spTree>
    <p:extLst>
      <p:ext uri="{BB962C8B-B14F-4D97-AF65-F5344CB8AC3E}">
        <p14:creationId xmlns:p14="http://schemas.microsoft.com/office/powerpoint/2010/main" val="6859374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a:latin typeface="Didot"/>
                <a:cs typeface="Didot"/>
              </a:rPr>
              <a:t>The Carter Doctrine</a:t>
            </a:r>
          </a:p>
        </p:txBody>
      </p:sp>
      <p:sp>
        <p:nvSpPr>
          <p:cNvPr id="3" name="Content Placeholder 2"/>
          <p:cNvSpPr>
            <a:spLocks noGrp="1"/>
          </p:cNvSpPr>
          <p:nvPr>
            <p:ph idx="1"/>
          </p:nvPr>
        </p:nvSpPr>
        <p:spPr>
          <a:xfrm>
            <a:off x="289120" y="1143000"/>
            <a:ext cx="8229600" cy="5411549"/>
          </a:xfrm>
        </p:spPr>
        <p:txBody>
          <a:bodyPr>
            <a:normAutofit fontScale="70000" lnSpcReduction="20000"/>
          </a:bodyPr>
          <a:lstStyle/>
          <a:p>
            <a:r>
              <a:rPr lang="en-US" dirty="0">
                <a:latin typeface="Didot"/>
                <a:cs typeface="Didot"/>
              </a:rPr>
              <a:t>Policy proclaimed by President Carter in his State of the Union Address in 1980</a:t>
            </a:r>
          </a:p>
          <a:p>
            <a:r>
              <a:rPr lang="en-US" dirty="0">
                <a:latin typeface="Didot"/>
                <a:cs typeface="Didot"/>
              </a:rPr>
              <a:t>Response to the Soviet intervention in Afghanistan and was designed to deter the USSR from seeking dominance in the Persian Gulf Region</a:t>
            </a:r>
          </a:p>
          <a:p>
            <a:r>
              <a:rPr lang="en-US" dirty="0">
                <a:latin typeface="Didot"/>
                <a:cs typeface="Didot"/>
              </a:rPr>
              <a:t>It stated: “Let our </a:t>
            </a:r>
          </a:p>
          <a:p>
            <a:pPr marL="0" indent="0">
              <a:buNone/>
            </a:pPr>
            <a:r>
              <a:rPr lang="en-US" dirty="0">
                <a:latin typeface="Didot"/>
                <a:cs typeface="Didot"/>
              </a:rPr>
              <a:t>    position be absolutely </a:t>
            </a:r>
          </a:p>
          <a:p>
            <a:pPr marL="0" indent="0">
              <a:buNone/>
            </a:pPr>
            <a:r>
              <a:rPr lang="en-US" dirty="0">
                <a:latin typeface="Didot"/>
                <a:cs typeface="Didot"/>
              </a:rPr>
              <a:t>   clear: An attempt by any </a:t>
            </a:r>
          </a:p>
          <a:p>
            <a:pPr marL="0" indent="0">
              <a:buNone/>
            </a:pPr>
            <a:r>
              <a:rPr lang="en-US" dirty="0">
                <a:latin typeface="Didot"/>
                <a:cs typeface="Didot"/>
              </a:rPr>
              <a:t>   outside force to gain </a:t>
            </a:r>
          </a:p>
          <a:p>
            <a:pPr marL="0" indent="0">
              <a:buNone/>
            </a:pPr>
            <a:r>
              <a:rPr lang="en-US" dirty="0">
                <a:latin typeface="Didot"/>
                <a:cs typeface="Didot"/>
              </a:rPr>
              <a:t>   control of the Persian Gulf </a:t>
            </a:r>
          </a:p>
          <a:p>
            <a:pPr marL="0" indent="0">
              <a:buNone/>
            </a:pPr>
            <a:r>
              <a:rPr lang="en-US" dirty="0">
                <a:latin typeface="Didot"/>
                <a:cs typeface="Didot"/>
              </a:rPr>
              <a:t>   region will be regarded as </a:t>
            </a:r>
          </a:p>
          <a:p>
            <a:pPr marL="0" indent="0">
              <a:buNone/>
            </a:pPr>
            <a:r>
              <a:rPr lang="en-US" dirty="0">
                <a:latin typeface="Didot"/>
                <a:cs typeface="Didot"/>
              </a:rPr>
              <a:t>   an assault on the vital </a:t>
            </a:r>
          </a:p>
          <a:p>
            <a:pPr marL="0" indent="0">
              <a:buNone/>
            </a:pPr>
            <a:r>
              <a:rPr lang="en-US" dirty="0">
                <a:latin typeface="Didot"/>
                <a:cs typeface="Didot"/>
              </a:rPr>
              <a:t>   interests of the United </a:t>
            </a:r>
          </a:p>
          <a:p>
            <a:pPr marL="0" indent="0">
              <a:buNone/>
            </a:pPr>
            <a:r>
              <a:rPr lang="en-US" dirty="0">
                <a:latin typeface="Didot"/>
                <a:cs typeface="Didot"/>
              </a:rPr>
              <a:t>   States of America, and such an </a:t>
            </a:r>
          </a:p>
          <a:p>
            <a:pPr marL="0" indent="0">
              <a:buNone/>
            </a:pPr>
            <a:r>
              <a:rPr lang="en-US" dirty="0">
                <a:latin typeface="Didot"/>
                <a:cs typeface="Didot"/>
              </a:rPr>
              <a:t>   assault will be repelled by any </a:t>
            </a:r>
          </a:p>
          <a:p>
            <a:pPr marL="0" indent="0">
              <a:buNone/>
            </a:pPr>
            <a:r>
              <a:rPr lang="en-US" dirty="0">
                <a:latin typeface="Didot"/>
                <a:cs typeface="Didot"/>
              </a:rPr>
              <a:t>  means necessary, including military force.” </a:t>
            </a:r>
          </a:p>
        </p:txBody>
      </p:sp>
      <p:pic>
        <p:nvPicPr>
          <p:cNvPr id="4" name="Picture 3"/>
          <p:cNvPicPr>
            <a:picLocks noChangeAspect="1"/>
          </p:cNvPicPr>
          <p:nvPr/>
        </p:nvPicPr>
        <p:blipFill>
          <a:blip r:embed="rId2"/>
          <a:stretch>
            <a:fillRect/>
          </a:stretch>
        </p:blipFill>
        <p:spPr>
          <a:xfrm>
            <a:off x="4650204" y="2536286"/>
            <a:ext cx="4493796" cy="2995864"/>
          </a:xfrm>
          <a:prstGeom prst="rect">
            <a:avLst/>
          </a:prstGeom>
        </p:spPr>
      </p:pic>
    </p:spTree>
    <p:extLst>
      <p:ext uri="{BB962C8B-B14F-4D97-AF65-F5344CB8AC3E}">
        <p14:creationId xmlns:p14="http://schemas.microsoft.com/office/powerpoint/2010/main" val="3309968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i="1" dirty="0">
                <a:latin typeface="Didot"/>
                <a:cs typeface="Didot"/>
              </a:rPr>
              <a:t>Iraq</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38204817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Didot"/>
                <a:cs typeface="Didot"/>
              </a:rPr>
              <a:t>Iraq Since the Second World War</a:t>
            </a:r>
          </a:p>
        </p:txBody>
      </p:sp>
      <p:sp>
        <p:nvSpPr>
          <p:cNvPr id="3" name="Content Placeholder 2"/>
          <p:cNvSpPr>
            <a:spLocks noGrp="1"/>
          </p:cNvSpPr>
          <p:nvPr>
            <p:ph idx="1"/>
          </p:nvPr>
        </p:nvSpPr>
        <p:spPr>
          <a:xfrm>
            <a:off x="457200" y="1600200"/>
            <a:ext cx="5052078" cy="4935675"/>
          </a:xfrm>
        </p:spPr>
        <p:txBody>
          <a:bodyPr>
            <a:normAutofit/>
          </a:bodyPr>
          <a:lstStyle/>
          <a:p>
            <a:r>
              <a:rPr lang="en-US" dirty="0">
                <a:latin typeface="Didot"/>
                <a:cs typeface="Didot"/>
              </a:rPr>
              <a:t>Iraq had struggled with its leadership since getting its independence from Britain in 1932</a:t>
            </a:r>
          </a:p>
          <a:p>
            <a:r>
              <a:rPr lang="en-US" dirty="0">
                <a:latin typeface="Didot"/>
                <a:cs typeface="Didot"/>
              </a:rPr>
              <a:t>In 1979 Saddam Hussein took control of Iraq as a dictator and endorsing a mix of Arab nationalism and socialism</a:t>
            </a:r>
          </a:p>
          <a:p>
            <a:endParaRPr lang="en-US" dirty="0"/>
          </a:p>
        </p:txBody>
      </p:sp>
      <p:pic>
        <p:nvPicPr>
          <p:cNvPr id="4" name="Picture 3"/>
          <p:cNvPicPr>
            <a:picLocks noChangeAspect="1"/>
          </p:cNvPicPr>
          <p:nvPr/>
        </p:nvPicPr>
        <p:blipFill>
          <a:blip r:embed="rId2"/>
          <a:stretch>
            <a:fillRect/>
          </a:stretch>
        </p:blipFill>
        <p:spPr>
          <a:xfrm>
            <a:off x="5829300" y="1600200"/>
            <a:ext cx="2857500" cy="3810000"/>
          </a:xfrm>
          <a:prstGeom prst="rect">
            <a:avLst/>
          </a:prstGeom>
        </p:spPr>
      </p:pic>
    </p:spTree>
    <p:extLst>
      <p:ext uri="{BB962C8B-B14F-4D97-AF65-F5344CB8AC3E}">
        <p14:creationId xmlns:p14="http://schemas.microsoft.com/office/powerpoint/2010/main" val="2410978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203"/>
            <a:ext cx="8229600" cy="1143000"/>
          </a:xfrm>
        </p:spPr>
        <p:txBody>
          <a:bodyPr/>
          <a:lstStyle/>
          <a:p>
            <a:r>
              <a:rPr lang="en-US" dirty="0">
                <a:latin typeface="Didot"/>
                <a:cs typeface="Didot"/>
              </a:rPr>
              <a:t>Iran-Iraq War 1979</a:t>
            </a:r>
          </a:p>
        </p:txBody>
      </p:sp>
      <p:sp>
        <p:nvSpPr>
          <p:cNvPr id="3" name="Content Placeholder 2"/>
          <p:cNvSpPr>
            <a:spLocks noGrp="1"/>
          </p:cNvSpPr>
          <p:nvPr>
            <p:ph idx="1"/>
          </p:nvPr>
        </p:nvSpPr>
        <p:spPr>
          <a:xfrm>
            <a:off x="233095" y="1156202"/>
            <a:ext cx="4080950" cy="5701797"/>
          </a:xfrm>
        </p:spPr>
        <p:txBody>
          <a:bodyPr>
            <a:normAutofit fontScale="77500" lnSpcReduction="20000"/>
          </a:bodyPr>
          <a:lstStyle/>
          <a:p>
            <a:r>
              <a:rPr lang="en-US" dirty="0">
                <a:latin typeface="Didot"/>
                <a:cs typeface="Didot"/>
              </a:rPr>
              <a:t>In 1979, hoping to capitalize on the instability brought about by the Iranian Revolution, Hussein invaded Iran</a:t>
            </a:r>
          </a:p>
          <a:p>
            <a:r>
              <a:rPr lang="en-US" dirty="0">
                <a:latin typeface="Didot"/>
                <a:cs typeface="Didot"/>
              </a:rPr>
              <a:t>In this effort he was supported by the United States who hoped he would take out Khomeini</a:t>
            </a:r>
          </a:p>
          <a:p>
            <a:pPr lvl="1"/>
            <a:r>
              <a:rPr lang="en-US" dirty="0">
                <a:latin typeface="Didot"/>
                <a:cs typeface="Didot"/>
              </a:rPr>
              <a:t>US supplied Hussein with both conventional weapons as well as chemical weapons and biological weapons (anthrax and the bubonic plague)</a:t>
            </a:r>
          </a:p>
        </p:txBody>
      </p:sp>
      <p:pic>
        <p:nvPicPr>
          <p:cNvPr id="4" name="Picture 3"/>
          <p:cNvPicPr>
            <a:picLocks noChangeAspect="1"/>
          </p:cNvPicPr>
          <p:nvPr/>
        </p:nvPicPr>
        <p:blipFill>
          <a:blip r:embed="rId2"/>
          <a:stretch>
            <a:fillRect/>
          </a:stretch>
        </p:blipFill>
        <p:spPr>
          <a:xfrm>
            <a:off x="4457876" y="1381871"/>
            <a:ext cx="4686124" cy="3233426"/>
          </a:xfrm>
          <a:prstGeom prst="rect">
            <a:avLst/>
          </a:prstGeom>
        </p:spPr>
      </p:pic>
    </p:spTree>
    <p:extLst>
      <p:ext uri="{BB962C8B-B14F-4D97-AF65-F5344CB8AC3E}">
        <p14:creationId xmlns:p14="http://schemas.microsoft.com/office/powerpoint/2010/main" val="9003946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77"/>
            <a:ext cx="8229600" cy="1143000"/>
          </a:xfrm>
        </p:spPr>
        <p:txBody>
          <a:bodyPr/>
          <a:lstStyle/>
          <a:p>
            <a:r>
              <a:rPr lang="en-US" dirty="0">
                <a:latin typeface="Didot"/>
                <a:cs typeface="Didot"/>
              </a:rPr>
              <a:t>Persian Gulf War 1990</a:t>
            </a:r>
          </a:p>
        </p:txBody>
      </p:sp>
      <p:sp>
        <p:nvSpPr>
          <p:cNvPr id="3" name="Content Placeholder 2"/>
          <p:cNvSpPr>
            <a:spLocks noGrp="1"/>
          </p:cNvSpPr>
          <p:nvPr>
            <p:ph idx="1"/>
          </p:nvPr>
        </p:nvSpPr>
        <p:spPr>
          <a:xfrm>
            <a:off x="344543" y="1174877"/>
            <a:ext cx="4416271" cy="5399122"/>
          </a:xfrm>
        </p:spPr>
        <p:txBody>
          <a:bodyPr>
            <a:normAutofit fontScale="77500" lnSpcReduction="20000"/>
          </a:bodyPr>
          <a:lstStyle/>
          <a:p>
            <a:r>
              <a:rPr lang="en-US" dirty="0">
                <a:latin typeface="Didot"/>
                <a:cs typeface="Didot"/>
              </a:rPr>
              <a:t>In 1990, Hussein invaded neighboring Kuwait</a:t>
            </a:r>
          </a:p>
          <a:p>
            <a:r>
              <a:rPr lang="en-US" dirty="0">
                <a:latin typeface="Didot"/>
                <a:cs typeface="Didot"/>
              </a:rPr>
              <a:t>The United States feared that an invasion of Kuwait  would threaten America’s access to oil in the nation</a:t>
            </a:r>
          </a:p>
          <a:p>
            <a:r>
              <a:rPr lang="en-US" dirty="0">
                <a:latin typeface="Didot"/>
                <a:cs typeface="Didot"/>
              </a:rPr>
              <a:t>Launched “Operation Desert Storm” to recapture Kuwait</a:t>
            </a:r>
          </a:p>
          <a:p>
            <a:pPr lvl="1"/>
            <a:r>
              <a:rPr lang="en-US" dirty="0">
                <a:latin typeface="Didot"/>
                <a:cs typeface="Didot"/>
              </a:rPr>
              <a:t>First action taken in the name of the Carter Doctrine</a:t>
            </a:r>
          </a:p>
          <a:p>
            <a:r>
              <a:rPr lang="en-US" dirty="0">
                <a:latin typeface="Didot"/>
                <a:cs typeface="Didot"/>
              </a:rPr>
              <a:t>The United States drove Hussein back into Iraq in 6 weeks</a:t>
            </a:r>
          </a:p>
        </p:txBody>
      </p:sp>
      <p:pic>
        <p:nvPicPr>
          <p:cNvPr id="4" name="Picture 3"/>
          <p:cNvPicPr>
            <a:picLocks noChangeAspect="1"/>
          </p:cNvPicPr>
          <p:nvPr/>
        </p:nvPicPr>
        <p:blipFill>
          <a:blip r:embed="rId2"/>
          <a:stretch>
            <a:fillRect/>
          </a:stretch>
        </p:blipFill>
        <p:spPr>
          <a:xfrm>
            <a:off x="4760814" y="1735095"/>
            <a:ext cx="4383185" cy="3287389"/>
          </a:xfrm>
          <a:prstGeom prst="rect">
            <a:avLst/>
          </a:prstGeom>
        </p:spPr>
      </p:pic>
    </p:spTree>
    <p:extLst>
      <p:ext uri="{BB962C8B-B14F-4D97-AF65-F5344CB8AC3E}">
        <p14:creationId xmlns:p14="http://schemas.microsoft.com/office/powerpoint/2010/main" val="1846491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latin typeface="Didot"/>
                <a:cs typeface="Didot"/>
              </a:rPr>
              <a:t>So What Changed?  </a:t>
            </a:r>
            <a:br>
              <a:rPr lang="en-US" sz="3200" dirty="0">
                <a:latin typeface="Didot"/>
                <a:cs typeface="Didot"/>
              </a:rPr>
            </a:br>
            <a:r>
              <a:rPr lang="en-US" sz="3200" dirty="0">
                <a:latin typeface="Didot"/>
                <a:cs typeface="Didot"/>
              </a:rPr>
              <a:t>Why Get Involved in the Middle East Post 1948?</a:t>
            </a:r>
          </a:p>
        </p:txBody>
      </p:sp>
      <p:sp>
        <p:nvSpPr>
          <p:cNvPr id="3" name="Content Placeholder 2"/>
          <p:cNvSpPr>
            <a:spLocks noGrp="1"/>
          </p:cNvSpPr>
          <p:nvPr>
            <p:ph idx="1"/>
          </p:nvPr>
        </p:nvSpPr>
        <p:spPr>
          <a:xfrm>
            <a:off x="457200" y="1792697"/>
            <a:ext cx="8229600" cy="5065303"/>
          </a:xfrm>
        </p:spPr>
        <p:txBody>
          <a:bodyPr>
            <a:normAutofit fontScale="77500" lnSpcReduction="20000"/>
          </a:bodyPr>
          <a:lstStyle/>
          <a:p>
            <a:pPr marL="0" indent="0">
              <a:buNone/>
            </a:pPr>
            <a:r>
              <a:rPr lang="en-US" dirty="0">
                <a:latin typeface="Didot"/>
                <a:cs typeface="Didot"/>
              </a:rPr>
              <a:t>Three Main (Inter-related Reasons)</a:t>
            </a:r>
          </a:p>
          <a:p>
            <a:r>
              <a:rPr lang="en-US" dirty="0">
                <a:latin typeface="Didot"/>
                <a:cs typeface="Didot"/>
              </a:rPr>
              <a:t>Cold War…</a:t>
            </a:r>
          </a:p>
          <a:p>
            <a:pPr lvl="1"/>
            <a:r>
              <a:rPr lang="en-US" dirty="0">
                <a:latin typeface="Didot"/>
                <a:cs typeface="Didot"/>
              </a:rPr>
              <a:t>The Middle East became yet another terrain of conflict in which they US and the USSR battled for influence/control over newly independent nations</a:t>
            </a:r>
          </a:p>
          <a:p>
            <a:r>
              <a:rPr lang="en-US" dirty="0">
                <a:latin typeface="Didot"/>
                <a:cs typeface="Didot"/>
              </a:rPr>
              <a:t>Israel</a:t>
            </a:r>
          </a:p>
          <a:p>
            <a:pPr lvl="1"/>
            <a:r>
              <a:rPr lang="en-US" dirty="0">
                <a:latin typeface="Didot"/>
                <a:cs typeface="Didot"/>
              </a:rPr>
              <a:t>The creation of Israel was strongly opposed by many Arab countries, while the United States backed the creation of Israel—this brought the United States into conflict with the region, which only deepened as many of these Arab countries became backed by the Soviet Union </a:t>
            </a:r>
          </a:p>
          <a:p>
            <a:r>
              <a:rPr lang="en-US" dirty="0">
                <a:latin typeface="Didot"/>
                <a:cs typeface="Didot"/>
              </a:rPr>
              <a:t>Oil</a:t>
            </a:r>
          </a:p>
          <a:p>
            <a:pPr lvl="1"/>
            <a:r>
              <a:rPr lang="en-US" dirty="0">
                <a:latin typeface="Didot"/>
                <a:cs typeface="Didot"/>
              </a:rPr>
              <a:t>While the withdrawal of Great Britain from the area after WWII, the US became the main ‘guardian’ of Western access to oil from the Middle East</a:t>
            </a:r>
          </a:p>
        </p:txBody>
      </p:sp>
    </p:spTree>
    <p:extLst>
      <p:ext uri="{BB962C8B-B14F-4D97-AF65-F5344CB8AC3E}">
        <p14:creationId xmlns:p14="http://schemas.microsoft.com/office/powerpoint/2010/main" val="3775046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dirty="0">
                <a:latin typeface="Didot"/>
                <a:cs typeface="Didot"/>
              </a:rPr>
              <a:t>State of the Middle-East: 1945-1948</a:t>
            </a:r>
          </a:p>
        </p:txBody>
      </p:sp>
      <p:sp>
        <p:nvSpPr>
          <p:cNvPr id="3" name="Content Placeholder 2"/>
          <p:cNvSpPr>
            <a:spLocks noGrp="1"/>
          </p:cNvSpPr>
          <p:nvPr>
            <p:ph idx="1"/>
          </p:nvPr>
        </p:nvSpPr>
        <p:spPr>
          <a:xfrm>
            <a:off x="457200" y="1141418"/>
            <a:ext cx="8432346" cy="5581195"/>
          </a:xfrm>
        </p:spPr>
        <p:txBody>
          <a:bodyPr>
            <a:normAutofit fontScale="77500" lnSpcReduction="20000"/>
          </a:bodyPr>
          <a:lstStyle/>
          <a:p>
            <a:r>
              <a:rPr lang="en-US" dirty="0">
                <a:latin typeface="Didot"/>
                <a:cs typeface="Didot"/>
              </a:rPr>
              <a:t>The Middle East underwent rapid political and economic changes following the end of WWII</a:t>
            </a:r>
          </a:p>
          <a:p>
            <a:r>
              <a:rPr lang="en-US" dirty="0">
                <a:latin typeface="Didot"/>
                <a:cs typeface="Didot"/>
              </a:rPr>
              <a:t>Britain and France, who had colonized most of the region, were losing their colonial empires</a:t>
            </a:r>
          </a:p>
          <a:p>
            <a:r>
              <a:rPr lang="en-US" dirty="0">
                <a:latin typeface="Didot"/>
                <a:cs typeface="Didot"/>
              </a:rPr>
              <a:t>As a result, many nations were getting their independence for the first time</a:t>
            </a:r>
          </a:p>
          <a:p>
            <a:r>
              <a:rPr lang="en-US" dirty="0">
                <a:latin typeface="Didot"/>
                <a:cs typeface="Didot"/>
              </a:rPr>
              <a:t>Most of these independence movements were happening under the banner of Arab nationalism</a:t>
            </a:r>
          </a:p>
          <a:p>
            <a:pPr lvl="1"/>
            <a:r>
              <a:rPr lang="en-US" dirty="0">
                <a:latin typeface="Didot"/>
                <a:cs typeface="Didot"/>
              </a:rPr>
              <a:t>Idea that the people of </a:t>
            </a:r>
          </a:p>
          <a:p>
            <a:pPr marL="457200" lvl="1" indent="0">
              <a:buNone/>
            </a:pPr>
            <a:r>
              <a:rPr lang="en-US" dirty="0">
                <a:latin typeface="Didot"/>
                <a:cs typeface="Didot"/>
              </a:rPr>
              <a:t>   the Arab world constitute</a:t>
            </a:r>
          </a:p>
          <a:p>
            <a:pPr marL="457200" lvl="1" indent="0">
              <a:buNone/>
            </a:pPr>
            <a:r>
              <a:rPr lang="en-US" dirty="0">
                <a:latin typeface="Didot"/>
                <a:cs typeface="Didot"/>
              </a:rPr>
              <a:t>   one people bound </a:t>
            </a:r>
          </a:p>
          <a:p>
            <a:pPr marL="457200" lvl="1" indent="0">
              <a:buNone/>
            </a:pPr>
            <a:r>
              <a:rPr lang="en-US" dirty="0">
                <a:latin typeface="Didot"/>
                <a:cs typeface="Didot"/>
              </a:rPr>
              <a:t>   together.</a:t>
            </a:r>
          </a:p>
          <a:p>
            <a:pPr lvl="1"/>
            <a:r>
              <a:rPr lang="en-US" dirty="0">
                <a:latin typeface="Didot"/>
                <a:cs typeface="Didot"/>
              </a:rPr>
              <a:t>In order to flourish as a </a:t>
            </a:r>
          </a:p>
          <a:p>
            <a:pPr marL="457200" lvl="1" indent="0">
              <a:buNone/>
            </a:pPr>
            <a:r>
              <a:rPr lang="en-US" dirty="0">
                <a:latin typeface="Didot"/>
                <a:cs typeface="Didot"/>
              </a:rPr>
              <a:t>   independent people they </a:t>
            </a:r>
          </a:p>
          <a:p>
            <a:pPr marL="457200" lvl="1" indent="0">
              <a:buNone/>
            </a:pPr>
            <a:r>
              <a:rPr lang="en-US" dirty="0">
                <a:latin typeface="Didot"/>
                <a:cs typeface="Didot"/>
              </a:rPr>
              <a:t>   needed to end Western </a:t>
            </a:r>
          </a:p>
          <a:p>
            <a:pPr marL="457200" lvl="1" indent="0">
              <a:buNone/>
            </a:pPr>
            <a:r>
              <a:rPr lang="en-US" dirty="0">
                <a:latin typeface="Didot"/>
                <a:cs typeface="Didot"/>
              </a:rPr>
              <a:t>   influence in the Arab world</a:t>
            </a:r>
          </a:p>
        </p:txBody>
      </p:sp>
      <p:pic>
        <p:nvPicPr>
          <p:cNvPr id="4" name="Picture 3"/>
          <p:cNvPicPr>
            <a:picLocks noChangeAspect="1"/>
          </p:cNvPicPr>
          <p:nvPr/>
        </p:nvPicPr>
        <p:blipFill>
          <a:blip r:embed="rId2"/>
          <a:stretch>
            <a:fillRect/>
          </a:stretch>
        </p:blipFill>
        <p:spPr>
          <a:xfrm>
            <a:off x="4967688" y="4517525"/>
            <a:ext cx="4176312" cy="2340475"/>
          </a:xfrm>
          <a:prstGeom prst="rect">
            <a:avLst/>
          </a:prstGeom>
        </p:spPr>
      </p:pic>
    </p:spTree>
    <p:extLst>
      <p:ext uri="{BB962C8B-B14F-4D97-AF65-F5344CB8AC3E}">
        <p14:creationId xmlns:p14="http://schemas.microsoft.com/office/powerpoint/2010/main" val="1823177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Didot"/>
                <a:cs typeface="Didot"/>
              </a:rPr>
              <a:t>State of the Middle East: 1945-1948</a:t>
            </a:r>
          </a:p>
        </p:txBody>
      </p:sp>
      <p:sp>
        <p:nvSpPr>
          <p:cNvPr id="3" name="Content Placeholder 2"/>
          <p:cNvSpPr>
            <a:spLocks noGrp="1"/>
          </p:cNvSpPr>
          <p:nvPr>
            <p:ph idx="1"/>
          </p:nvPr>
        </p:nvSpPr>
        <p:spPr/>
        <p:txBody>
          <a:bodyPr>
            <a:normAutofit fontScale="92500" lnSpcReduction="10000"/>
          </a:bodyPr>
          <a:lstStyle/>
          <a:p>
            <a:r>
              <a:rPr lang="en-US" dirty="0">
                <a:latin typeface="Didot"/>
                <a:cs typeface="Didot"/>
              </a:rPr>
              <a:t>The rise of independence movements under the banner of Arab Nationalism, troubled the United States</a:t>
            </a:r>
          </a:p>
          <a:p>
            <a:r>
              <a:rPr lang="en-US" dirty="0">
                <a:latin typeface="Didot"/>
                <a:cs typeface="Didot"/>
              </a:rPr>
              <a:t>Regimes that wanted to end Western influence in the region directly threated America and the West’s access to oil.</a:t>
            </a:r>
          </a:p>
          <a:p>
            <a:r>
              <a:rPr lang="en-US" dirty="0">
                <a:latin typeface="Didot"/>
                <a:cs typeface="Didot"/>
              </a:rPr>
              <a:t>America then began to feel like it needed to be involved in the region to influence the newly independent nations into adopting pro-American regimes</a:t>
            </a:r>
          </a:p>
        </p:txBody>
      </p:sp>
    </p:spTree>
    <p:extLst>
      <p:ext uri="{BB962C8B-B14F-4D97-AF65-F5344CB8AC3E}">
        <p14:creationId xmlns:p14="http://schemas.microsoft.com/office/powerpoint/2010/main" val="1561884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Didot"/>
                <a:cs typeface="Didot"/>
              </a:rPr>
              <a:t>Case-Studies</a:t>
            </a:r>
          </a:p>
        </p:txBody>
      </p:sp>
      <p:sp>
        <p:nvSpPr>
          <p:cNvPr id="3" name="Content Placeholder 2"/>
          <p:cNvSpPr>
            <a:spLocks noGrp="1"/>
          </p:cNvSpPr>
          <p:nvPr>
            <p:ph idx="1"/>
          </p:nvPr>
        </p:nvSpPr>
        <p:spPr/>
        <p:txBody>
          <a:bodyPr/>
          <a:lstStyle/>
          <a:p>
            <a:r>
              <a:rPr lang="en-US" dirty="0">
                <a:latin typeface="Didot"/>
                <a:cs typeface="Didot"/>
              </a:rPr>
              <a:t>We will examine America’s role in the Middle East from 1948-2001 through a look at four case-studies:</a:t>
            </a:r>
          </a:p>
          <a:p>
            <a:pPr lvl="1"/>
            <a:r>
              <a:rPr lang="en-US" dirty="0">
                <a:latin typeface="Didot"/>
                <a:cs typeface="Didot"/>
              </a:rPr>
              <a:t>Israel </a:t>
            </a:r>
          </a:p>
          <a:p>
            <a:pPr lvl="1"/>
            <a:r>
              <a:rPr lang="en-US" dirty="0">
                <a:latin typeface="Didot"/>
                <a:cs typeface="Didot"/>
              </a:rPr>
              <a:t>Iran</a:t>
            </a:r>
          </a:p>
          <a:p>
            <a:pPr lvl="1"/>
            <a:r>
              <a:rPr lang="en-US" dirty="0">
                <a:latin typeface="Didot"/>
                <a:cs typeface="Didot"/>
              </a:rPr>
              <a:t>Afghanistan</a:t>
            </a:r>
          </a:p>
          <a:p>
            <a:pPr lvl="1"/>
            <a:r>
              <a:rPr lang="en-US" dirty="0">
                <a:latin typeface="Didot"/>
                <a:cs typeface="Didot"/>
              </a:rPr>
              <a:t>Iraq</a:t>
            </a:r>
          </a:p>
        </p:txBody>
      </p:sp>
    </p:spTree>
    <p:extLst>
      <p:ext uri="{BB962C8B-B14F-4D97-AF65-F5344CB8AC3E}">
        <p14:creationId xmlns:p14="http://schemas.microsoft.com/office/powerpoint/2010/main" val="3003431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i="1" dirty="0">
                <a:latin typeface="Didot"/>
                <a:cs typeface="Didot"/>
              </a:rPr>
              <a:t>Israel</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23667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551"/>
            <a:ext cx="8229600" cy="1143000"/>
          </a:xfrm>
        </p:spPr>
        <p:txBody>
          <a:bodyPr/>
          <a:lstStyle/>
          <a:p>
            <a:r>
              <a:rPr lang="en-US" dirty="0">
                <a:latin typeface="Didot"/>
                <a:cs typeface="Didot"/>
              </a:rPr>
              <a:t>Creation of Israel</a:t>
            </a:r>
          </a:p>
        </p:txBody>
      </p:sp>
      <p:sp>
        <p:nvSpPr>
          <p:cNvPr id="4" name="Text Placeholder 3"/>
          <p:cNvSpPr>
            <a:spLocks noGrp="1"/>
          </p:cNvSpPr>
          <p:nvPr>
            <p:ph type="body" sz="half" idx="2"/>
          </p:nvPr>
        </p:nvSpPr>
        <p:spPr>
          <a:xfrm>
            <a:off x="289120" y="1193551"/>
            <a:ext cx="8229600" cy="4525963"/>
          </a:xfrm>
        </p:spPr>
        <p:txBody>
          <a:bodyPr>
            <a:normAutofit/>
          </a:bodyPr>
          <a:lstStyle/>
          <a:p>
            <a:r>
              <a:rPr lang="en-US" altLang="en-US" sz="2800" dirty="0">
                <a:latin typeface="Didot"/>
                <a:cs typeface="Didot"/>
              </a:rPr>
              <a:t>1948 The United Nations created Israel out of Arab land in Palestine</a:t>
            </a:r>
          </a:p>
          <a:p>
            <a:pPr lvl="1"/>
            <a:r>
              <a:rPr lang="en-US" altLang="en-US" sz="2400" dirty="0">
                <a:latin typeface="Didot"/>
                <a:cs typeface="Didot"/>
              </a:rPr>
              <a:t>Grew out of pressure for a Jewish homeland dating back to the Zionist movement of the 1920,  cause advanced by the Holocaust</a:t>
            </a:r>
          </a:p>
          <a:p>
            <a:r>
              <a:rPr lang="en-US" altLang="en-US" sz="2800" dirty="0">
                <a:latin typeface="Didot"/>
                <a:cs typeface="Didot"/>
              </a:rPr>
              <a:t>Both the US and the USSR recognized the sovereignty of Israel</a:t>
            </a:r>
          </a:p>
          <a:p>
            <a:r>
              <a:rPr lang="en-US" altLang="en-US" sz="2800" dirty="0">
                <a:latin typeface="Didot"/>
                <a:cs typeface="Didot"/>
              </a:rPr>
              <a:t>No Arab nation </a:t>
            </a:r>
          </a:p>
          <a:p>
            <a:pPr marL="0" indent="0">
              <a:buNone/>
            </a:pPr>
            <a:r>
              <a:rPr lang="en-US" altLang="en-US" sz="2800" dirty="0">
                <a:latin typeface="Didot"/>
                <a:cs typeface="Didot"/>
              </a:rPr>
              <a:t>   recognized the state</a:t>
            </a:r>
            <a:endParaRPr lang="en-US" sz="2800" dirty="0">
              <a:latin typeface="Didot"/>
              <a:cs typeface="Didot"/>
            </a:endParaRPr>
          </a:p>
        </p:txBody>
      </p:sp>
      <p:pic>
        <p:nvPicPr>
          <p:cNvPr id="3" name="Picture 2"/>
          <p:cNvPicPr>
            <a:picLocks noChangeAspect="1"/>
          </p:cNvPicPr>
          <p:nvPr/>
        </p:nvPicPr>
        <p:blipFill>
          <a:blip r:embed="rId2"/>
          <a:stretch>
            <a:fillRect/>
          </a:stretch>
        </p:blipFill>
        <p:spPr>
          <a:xfrm>
            <a:off x="4870373" y="3946592"/>
            <a:ext cx="4273626" cy="2911408"/>
          </a:xfrm>
          <a:prstGeom prst="rect">
            <a:avLst/>
          </a:prstGeom>
        </p:spPr>
      </p:pic>
    </p:spTree>
    <p:extLst>
      <p:ext uri="{BB962C8B-B14F-4D97-AF65-F5344CB8AC3E}">
        <p14:creationId xmlns:p14="http://schemas.microsoft.com/office/powerpoint/2010/main" val="3614118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376" y="456050"/>
            <a:ext cx="8936624" cy="1143000"/>
          </a:xfrm>
        </p:spPr>
        <p:txBody>
          <a:bodyPr>
            <a:normAutofit fontScale="90000"/>
          </a:bodyPr>
          <a:lstStyle/>
          <a:p>
            <a:r>
              <a:rPr lang="en-US" dirty="0">
                <a:latin typeface="Didot"/>
                <a:cs typeface="Didot"/>
              </a:rPr>
              <a:t>Conflict between Israel and the Arab World Characterizes the next Three Decades</a:t>
            </a:r>
          </a:p>
        </p:txBody>
      </p:sp>
      <p:sp>
        <p:nvSpPr>
          <p:cNvPr id="3" name="Content Placeholder 2"/>
          <p:cNvSpPr>
            <a:spLocks noGrp="1"/>
          </p:cNvSpPr>
          <p:nvPr>
            <p:ph idx="1"/>
          </p:nvPr>
        </p:nvSpPr>
        <p:spPr>
          <a:xfrm>
            <a:off x="457200" y="2021442"/>
            <a:ext cx="8229600" cy="4431622"/>
          </a:xfrm>
        </p:spPr>
        <p:txBody>
          <a:bodyPr>
            <a:normAutofit fontScale="85000" lnSpcReduction="20000"/>
          </a:bodyPr>
          <a:lstStyle/>
          <a:p>
            <a:r>
              <a:rPr lang="en-US" dirty="0">
                <a:latin typeface="Didot"/>
                <a:cs typeface="Didot"/>
              </a:rPr>
              <a:t>First Arab-Israeli War 1948</a:t>
            </a:r>
          </a:p>
          <a:p>
            <a:r>
              <a:rPr lang="en-US" dirty="0">
                <a:latin typeface="Didot"/>
                <a:cs typeface="Didot"/>
              </a:rPr>
              <a:t>Six Day War 1967</a:t>
            </a:r>
          </a:p>
          <a:p>
            <a:r>
              <a:rPr lang="en-US" dirty="0">
                <a:latin typeface="Didot"/>
                <a:cs typeface="Didot"/>
              </a:rPr>
              <a:t>Yom Kippur War 1973</a:t>
            </a:r>
          </a:p>
          <a:p>
            <a:r>
              <a:rPr lang="en-US" dirty="0">
                <a:latin typeface="Didot"/>
                <a:cs typeface="Didot"/>
              </a:rPr>
              <a:t>What this means for the US?</a:t>
            </a:r>
          </a:p>
          <a:p>
            <a:pPr lvl="1"/>
            <a:r>
              <a:rPr lang="en-US" dirty="0">
                <a:latin typeface="Didot"/>
                <a:cs typeface="Didot"/>
              </a:rPr>
              <a:t>In all of the conflicts the United States backed Israel in some way.</a:t>
            </a:r>
          </a:p>
          <a:p>
            <a:pPr lvl="1"/>
            <a:r>
              <a:rPr lang="en-US" dirty="0">
                <a:latin typeface="Didot"/>
                <a:cs typeface="Didot"/>
              </a:rPr>
              <a:t>This soon made the United States the most hated in the Middle East</a:t>
            </a:r>
          </a:p>
          <a:p>
            <a:pPr lvl="1"/>
            <a:r>
              <a:rPr lang="en-US" dirty="0">
                <a:latin typeface="Didot"/>
                <a:cs typeface="Didot"/>
              </a:rPr>
              <a:t>US actions, only helped push many nations in the Middle East further towards the Soviet Union as they looked for allies in the efforts to expel the United States (and Israel) from the region</a:t>
            </a:r>
          </a:p>
        </p:txBody>
      </p:sp>
    </p:spTree>
    <p:extLst>
      <p:ext uri="{BB962C8B-B14F-4D97-AF65-F5344CB8AC3E}">
        <p14:creationId xmlns:p14="http://schemas.microsoft.com/office/powerpoint/2010/main" val="2800256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369</TotalTime>
  <Words>1333</Words>
  <Application>Microsoft Macintosh PowerPoint</Application>
  <PresentationFormat>On-screen Show (4:3)</PresentationFormat>
  <Paragraphs>148</Paragraphs>
  <Slides>25</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ＭＳ Ｐゴシック</vt:lpstr>
      <vt:lpstr>Osaka</vt:lpstr>
      <vt:lpstr>Arial</vt:lpstr>
      <vt:lpstr>Calibri</vt:lpstr>
      <vt:lpstr>Didot</vt:lpstr>
      <vt:lpstr>Times New Roman</vt:lpstr>
      <vt:lpstr>Office Theme</vt:lpstr>
      <vt:lpstr>PowerPoint Presentation</vt:lpstr>
      <vt:lpstr>Intro to American Involvement in the Middle East</vt:lpstr>
      <vt:lpstr>So What Changed?   Why Get Involved in the Middle East Post 1948?</vt:lpstr>
      <vt:lpstr>State of the Middle-East: 1945-1948</vt:lpstr>
      <vt:lpstr>State of the Middle East: 1945-1948</vt:lpstr>
      <vt:lpstr>Case-Studies</vt:lpstr>
      <vt:lpstr>Israel</vt:lpstr>
      <vt:lpstr>Creation of Israel</vt:lpstr>
      <vt:lpstr>Conflict between Israel and the Arab World Characterizes the next Three Decades</vt:lpstr>
      <vt:lpstr>Efforts to Build Peace in the Middle East: The Carter Administration</vt:lpstr>
      <vt:lpstr>Since 1980, the US has Re-Affirmed its Relationship with Israel</vt:lpstr>
      <vt:lpstr>Iran</vt:lpstr>
      <vt:lpstr>Iran is a Pro-Western Nation from 1941 to 1979</vt:lpstr>
      <vt:lpstr>Iran and America’s Strategic Interest in the Middle East</vt:lpstr>
      <vt:lpstr>Anti-American Sentiment Builds in Iran</vt:lpstr>
      <vt:lpstr>Iranian Revolution 1979</vt:lpstr>
      <vt:lpstr>Afghanistan</vt:lpstr>
      <vt:lpstr>Background</vt:lpstr>
      <vt:lpstr>The Soviet-Afghan War</vt:lpstr>
      <vt:lpstr>The Rise of Osama Bin Laden</vt:lpstr>
      <vt:lpstr>The Carter Doctrine</vt:lpstr>
      <vt:lpstr>Iraq</vt:lpstr>
      <vt:lpstr>Iraq Since the Second World War</vt:lpstr>
      <vt:lpstr>Iran-Iraq War 1979</vt:lpstr>
      <vt:lpstr>Persian Gulf War 1990</vt:lpstr>
    </vt:vector>
  </TitlesOfParts>
  <Company>Wellesley Public Schools</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WPS</dc:creator>
  <cp:lastModifiedBy>Microsoft Office User</cp:lastModifiedBy>
  <cp:revision>34</cp:revision>
  <dcterms:created xsi:type="dcterms:W3CDTF">2016-05-31T18:05:12Z</dcterms:created>
  <dcterms:modified xsi:type="dcterms:W3CDTF">2019-01-08T13:58:15Z</dcterms:modified>
</cp:coreProperties>
</file>