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5" r:id="rId2"/>
    <p:sldId id="277" r:id="rId3"/>
    <p:sldId id="276" r:id="rId4"/>
    <p:sldId id="258" r:id="rId5"/>
    <p:sldId id="260" r:id="rId6"/>
    <p:sldId id="274" r:id="rId7"/>
    <p:sldId id="265" r:id="rId8"/>
    <p:sldId id="268" r:id="rId9"/>
    <p:sldId id="266" r:id="rId10"/>
    <p:sldId id="269" r:id="rId11"/>
    <p:sldId id="261" r:id="rId12"/>
    <p:sldId id="270" r:id="rId13"/>
    <p:sldId id="262" r:id="rId14"/>
    <p:sldId id="271" r:id="rId15"/>
    <p:sldId id="272" r:id="rId16"/>
    <p:sldId id="26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p:restoredTop sz="94542"/>
  </p:normalViewPr>
  <p:slideViewPr>
    <p:cSldViewPr snapToGrid="0" snapToObjects="1">
      <p:cViewPr varScale="1">
        <p:scale>
          <a:sx n="87" d="100"/>
          <a:sy n="87" d="100"/>
        </p:scale>
        <p:origin x="133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B1297-CA32-0B45-BF38-939575E90170}" type="datetimeFigureOut">
              <a:rPr lang="en-US" smtClean="0"/>
              <a:t>1/18/19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851E50-DA39-5B47-BF84-CA1368DE0BDD}" type="slidenum">
              <a:rPr lang="en-US" smtClean="0"/>
              <a:t>‹#›</a:t>
            </a:fld>
            <a:endParaRPr lang="en-US" dirty="0"/>
          </a:p>
        </p:txBody>
      </p:sp>
    </p:spTree>
    <p:extLst>
      <p:ext uri="{BB962C8B-B14F-4D97-AF65-F5344CB8AC3E}">
        <p14:creationId xmlns:p14="http://schemas.microsoft.com/office/powerpoint/2010/main" val="4989637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E4024-C08D-F040-B088-F307F302AD86}" type="slidenum">
              <a:rPr lang="en-US"/>
              <a:pPr/>
              <a:t>1</a:t>
            </a:fld>
            <a:endParaRPr lang="en-US" dirty="0"/>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93186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211F4B-DB7A-9D44-8B22-6635FFC61585}" type="datetimeFigureOut">
              <a:rPr lang="en-US" smtClean="0"/>
              <a:t>1/18/19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A52D72-FC7E-A547-A931-1100EDAB5D66}" type="slidenum">
              <a:rPr lang="en-US" smtClean="0"/>
              <a:t>‹#›</a:t>
            </a:fld>
            <a:endParaRPr lang="en-US" dirty="0"/>
          </a:p>
        </p:txBody>
      </p:sp>
    </p:spTree>
    <p:extLst>
      <p:ext uri="{BB962C8B-B14F-4D97-AF65-F5344CB8AC3E}">
        <p14:creationId xmlns:p14="http://schemas.microsoft.com/office/powerpoint/2010/main" val="323907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11F4B-DB7A-9D44-8B22-6635FFC61585}" type="datetimeFigureOut">
              <a:rPr lang="en-US" smtClean="0"/>
              <a:t>1/18/19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A52D72-FC7E-A547-A931-1100EDAB5D66}" type="slidenum">
              <a:rPr lang="en-US" smtClean="0"/>
              <a:t>‹#›</a:t>
            </a:fld>
            <a:endParaRPr lang="en-US" dirty="0"/>
          </a:p>
        </p:txBody>
      </p:sp>
    </p:spTree>
    <p:extLst>
      <p:ext uri="{BB962C8B-B14F-4D97-AF65-F5344CB8AC3E}">
        <p14:creationId xmlns:p14="http://schemas.microsoft.com/office/powerpoint/2010/main" val="179692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11F4B-DB7A-9D44-8B22-6635FFC61585}" type="datetimeFigureOut">
              <a:rPr lang="en-US" smtClean="0"/>
              <a:t>1/18/19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A52D72-FC7E-A547-A931-1100EDAB5D66}" type="slidenum">
              <a:rPr lang="en-US" smtClean="0"/>
              <a:t>‹#›</a:t>
            </a:fld>
            <a:endParaRPr lang="en-US" dirty="0"/>
          </a:p>
        </p:txBody>
      </p:sp>
    </p:spTree>
    <p:extLst>
      <p:ext uri="{BB962C8B-B14F-4D97-AF65-F5344CB8AC3E}">
        <p14:creationId xmlns:p14="http://schemas.microsoft.com/office/powerpoint/2010/main" val="264519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11F4B-DB7A-9D44-8B22-6635FFC61585}" type="datetimeFigureOut">
              <a:rPr lang="en-US" smtClean="0"/>
              <a:t>1/18/19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A52D72-FC7E-A547-A931-1100EDAB5D66}" type="slidenum">
              <a:rPr lang="en-US" smtClean="0"/>
              <a:t>‹#›</a:t>
            </a:fld>
            <a:endParaRPr lang="en-US" dirty="0"/>
          </a:p>
        </p:txBody>
      </p:sp>
    </p:spTree>
    <p:extLst>
      <p:ext uri="{BB962C8B-B14F-4D97-AF65-F5344CB8AC3E}">
        <p14:creationId xmlns:p14="http://schemas.microsoft.com/office/powerpoint/2010/main" val="8031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211F4B-DB7A-9D44-8B22-6635FFC61585}" type="datetimeFigureOut">
              <a:rPr lang="en-US" smtClean="0"/>
              <a:t>1/18/19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A52D72-FC7E-A547-A931-1100EDAB5D66}" type="slidenum">
              <a:rPr lang="en-US" smtClean="0"/>
              <a:t>‹#›</a:t>
            </a:fld>
            <a:endParaRPr lang="en-US" dirty="0"/>
          </a:p>
        </p:txBody>
      </p:sp>
    </p:spTree>
    <p:extLst>
      <p:ext uri="{BB962C8B-B14F-4D97-AF65-F5344CB8AC3E}">
        <p14:creationId xmlns:p14="http://schemas.microsoft.com/office/powerpoint/2010/main" val="367162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211F4B-DB7A-9D44-8B22-6635FFC61585}" type="datetimeFigureOut">
              <a:rPr lang="en-US" smtClean="0"/>
              <a:t>1/18/19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A52D72-FC7E-A547-A931-1100EDAB5D66}" type="slidenum">
              <a:rPr lang="en-US" smtClean="0"/>
              <a:t>‹#›</a:t>
            </a:fld>
            <a:endParaRPr lang="en-US" dirty="0"/>
          </a:p>
        </p:txBody>
      </p:sp>
    </p:spTree>
    <p:extLst>
      <p:ext uri="{BB962C8B-B14F-4D97-AF65-F5344CB8AC3E}">
        <p14:creationId xmlns:p14="http://schemas.microsoft.com/office/powerpoint/2010/main" val="2322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211F4B-DB7A-9D44-8B22-6635FFC61585}" type="datetimeFigureOut">
              <a:rPr lang="en-US" smtClean="0"/>
              <a:t>1/18/19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A52D72-FC7E-A547-A931-1100EDAB5D66}" type="slidenum">
              <a:rPr lang="en-US" smtClean="0"/>
              <a:t>‹#›</a:t>
            </a:fld>
            <a:endParaRPr lang="en-US" dirty="0"/>
          </a:p>
        </p:txBody>
      </p:sp>
    </p:spTree>
    <p:extLst>
      <p:ext uri="{BB962C8B-B14F-4D97-AF65-F5344CB8AC3E}">
        <p14:creationId xmlns:p14="http://schemas.microsoft.com/office/powerpoint/2010/main" val="417181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211F4B-DB7A-9D44-8B22-6635FFC61585}" type="datetimeFigureOut">
              <a:rPr lang="en-US" smtClean="0"/>
              <a:t>1/18/19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A52D72-FC7E-A547-A931-1100EDAB5D66}" type="slidenum">
              <a:rPr lang="en-US" smtClean="0"/>
              <a:t>‹#›</a:t>
            </a:fld>
            <a:endParaRPr lang="en-US" dirty="0"/>
          </a:p>
        </p:txBody>
      </p:sp>
    </p:spTree>
    <p:extLst>
      <p:ext uri="{BB962C8B-B14F-4D97-AF65-F5344CB8AC3E}">
        <p14:creationId xmlns:p14="http://schemas.microsoft.com/office/powerpoint/2010/main" val="271564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11F4B-DB7A-9D44-8B22-6635FFC61585}" type="datetimeFigureOut">
              <a:rPr lang="en-US" smtClean="0"/>
              <a:t>1/18/19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A52D72-FC7E-A547-A931-1100EDAB5D66}" type="slidenum">
              <a:rPr lang="en-US" smtClean="0"/>
              <a:t>‹#›</a:t>
            </a:fld>
            <a:endParaRPr lang="en-US" dirty="0"/>
          </a:p>
        </p:txBody>
      </p:sp>
    </p:spTree>
    <p:extLst>
      <p:ext uri="{BB962C8B-B14F-4D97-AF65-F5344CB8AC3E}">
        <p14:creationId xmlns:p14="http://schemas.microsoft.com/office/powerpoint/2010/main" val="33961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211F4B-DB7A-9D44-8B22-6635FFC61585}" type="datetimeFigureOut">
              <a:rPr lang="en-US" smtClean="0"/>
              <a:t>1/18/19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A52D72-FC7E-A547-A931-1100EDAB5D66}" type="slidenum">
              <a:rPr lang="en-US" smtClean="0"/>
              <a:t>‹#›</a:t>
            </a:fld>
            <a:endParaRPr lang="en-US" dirty="0"/>
          </a:p>
        </p:txBody>
      </p:sp>
    </p:spTree>
    <p:extLst>
      <p:ext uri="{BB962C8B-B14F-4D97-AF65-F5344CB8AC3E}">
        <p14:creationId xmlns:p14="http://schemas.microsoft.com/office/powerpoint/2010/main" val="188051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211F4B-DB7A-9D44-8B22-6635FFC61585}" type="datetimeFigureOut">
              <a:rPr lang="en-US" smtClean="0"/>
              <a:t>1/18/19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A52D72-FC7E-A547-A931-1100EDAB5D66}" type="slidenum">
              <a:rPr lang="en-US" smtClean="0"/>
              <a:t>‹#›</a:t>
            </a:fld>
            <a:endParaRPr lang="en-US" dirty="0"/>
          </a:p>
        </p:txBody>
      </p:sp>
    </p:spTree>
    <p:extLst>
      <p:ext uri="{BB962C8B-B14F-4D97-AF65-F5344CB8AC3E}">
        <p14:creationId xmlns:p14="http://schemas.microsoft.com/office/powerpoint/2010/main" val="117752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11F4B-DB7A-9D44-8B22-6635FFC61585}" type="datetimeFigureOut">
              <a:rPr lang="en-US" smtClean="0"/>
              <a:t>1/18/19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52D72-FC7E-A547-A931-1100EDAB5D66}" type="slidenum">
              <a:rPr lang="en-US" smtClean="0"/>
              <a:t>‹#›</a:t>
            </a:fld>
            <a:endParaRPr lang="en-US" dirty="0"/>
          </a:p>
        </p:txBody>
      </p:sp>
    </p:spTree>
    <p:extLst>
      <p:ext uri="{BB962C8B-B14F-4D97-AF65-F5344CB8AC3E}">
        <p14:creationId xmlns:p14="http://schemas.microsoft.com/office/powerpoint/2010/main" val="302001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25000"/>
          </a:blip>
          <a:stretch>
            <a:fillRect/>
          </a:stretch>
        </p:blipFill>
        <p:spPr>
          <a:xfrm>
            <a:off x="0" y="0"/>
            <a:ext cx="9144000" cy="6858000"/>
          </a:xfrm>
          <a:prstGeom prst="rect">
            <a:avLst/>
          </a:prstGeom>
        </p:spPr>
      </p:pic>
      <p:sp>
        <p:nvSpPr>
          <p:cNvPr id="2050" name="Rectangle 2"/>
          <p:cNvSpPr>
            <a:spLocks noGrp="1" noChangeArrowheads="1"/>
          </p:cNvSpPr>
          <p:nvPr>
            <p:ph type="ctrTitle"/>
          </p:nvPr>
        </p:nvSpPr>
        <p:spPr>
          <a:xfrm>
            <a:off x="685800" y="2286000"/>
            <a:ext cx="7772400" cy="1143000"/>
          </a:xfrm>
        </p:spPr>
        <p:txBody>
          <a:bodyPr/>
          <a:lstStyle/>
          <a:p>
            <a:endParaRPr lang="en-US" dirty="0">
              <a:latin typeface="Didot" charset="0"/>
            </a:endParaRPr>
          </a:p>
        </p:txBody>
      </p:sp>
      <p:sp>
        <p:nvSpPr>
          <p:cNvPr id="2051" name="Rectangle 3"/>
          <p:cNvSpPr>
            <a:spLocks noGrp="1" noChangeArrowheads="1"/>
          </p:cNvSpPr>
          <p:nvPr>
            <p:ph type="subTitle" idx="1"/>
          </p:nvPr>
        </p:nvSpPr>
        <p:spPr/>
        <p:txBody>
          <a:bodyPr/>
          <a:lstStyle/>
          <a:p>
            <a:endParaRPr lang="en-US" dirty="0"/>
          </a:p>
        </p:txBody>
      </p:sp>
      <p:sp>
        <p:nvSpPr>
          <p:cNvPr id="2" name="Title 1"/>
          <p:cNvSpPr>
            <a:spLocks/>
          </p:cNvSpPr>
          <p:nvPr/>
        </p:nvSpPr>
        <p:spPr bwMode="auto">
          <a:xfrm>
            <a:off x="0" y="20927"/>
            <a:ext cx="9144000" cy="1282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600" i="1" dirty="0">
                <a:latin typeface="Didot" charset="0"/>
              </a:rPr>
              <a:t>L1: Intro to Inequality &amp; The Native American Experience</a:t>
            </a:r>
          </a:p>
          <a:p>
            <a:pPr algn="ctr" eaLnBrk="1" hangingPunct="1"/>
            <a:r>
              <a:rPr lang="en-US" sz="2600" i="1" dirty="0">
                <a:latin typeface="Didot" charset="0"/>
              </a:rPr>
              <a:t>Founding-Civil War </a:t>
            </a:r>
          </a:p>
          <a:p>
            <a:pPr algn="ctr" eaLnBrk="1" hangingPunct="1"/>
            <a:r>
              <a:rPr lang="en-US" sz="2600" u="sng" dirty="0">
                <a:latin typeface="Didot" charset="0"/>
              </a:rPr>
              <a:t>The Struggle for Equality</a:t>
            </a:r>
            <a:endParaRPr lang="en-US" sz="2600" dirty="0">
              <a:latin typeface="Didot" charset="0"/>
            </a:endParaRPr>
          </a:p>
        </p:txBody>
      </p:sp>
      <p:sp>
        <p:nvSpPr>
          <p:cNvPr id="4" name="Rectangle 12"/>
          <p:cNvSpPr>
            <a:spLocks noChangeArrowheads="1"/>
          </p:cNvSpPr>
          <p:nvPr/>
        </p:nvSpPr>
        <p:spPr bwMode="auto">
          <a:xfrm>
            <a:off x="423276" y="1484923"/>
            <a:ext cx="4968405" cy="522067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609600" indent="-609600" algn="ctr" eaLnBrk="1" hangingPunct="1">
              <a:lnSpc>
                <a:spcPct val="80000"/>
              </a:lnSpc>
              <a:spcBef>
                <a:spcPct val="20000"/>
              </a:spcBef>
            </a:pPr>
            <a:r>
              <a:rPr lang="en-US" sz="2000" b="1" u="sng" dirty="0">
                <a:latin typeface="Didot" charset="0"/>
              </a:rPr>
              <a:t>Agenda</a:t>
            </a:r>
          </a:p>
          <a:p>
            <a:pPr marL="609600" indent="-609600" eaLnBrk="1" hangingPunct="1">
              <a:lnSpc>
                <a:spcPct val="80000"/>
              </a:lnSpc>
              <a:spcBef>
                <a:spcPct val="20000"/>
              </a:spcBef>
            </a:pPr>
            <a:r>
              <a:rPr lang="en-US" sz="2000" b="1" u="sng" dirty="0">
                <a:latin typeface="Didot" charset="0"/>
              </a:rPr>
              <a:t>Objective</a:t>
            </a:r>
            <a:r>
              <a:rPr lang="en-US" sz="2000" b="1" dirty="0">
                <a:latin typeface="Didot" charset="0"/>
              </a:rPr>
              <a:t>: </a:t>
            </a:r>
          </a:p>
          <a:p>
            <a:pPr eaLnBrk="1" hangingPunct="1">
              <a:lnSpc>
                <a:spcPct val="80000"/>
              </a:lnSpc>
              <a:spcBef>
                <a:spcPct val="20000"/>
              </a:spcBef>
            </a:pPr>
            <a:r>
              <a:rPr lang="en-US" sz="2000" b="1" dirty="0">
                <a:latin typeface="Didot" charset="0"/>
              </a:rPr>
              <a:t>To Understand…</a:t>
            </a:r>
          </a:p>
          <a:p>
            <a:pPr marL="514350" indent="-514350">
              <a:buFont typeface="+mj-lt"/>
              <a:buAutoNum type="arabicPeriod"/>
            </a:pPr>
            <a:r>
              <a:rPr lang="en-US" sz="2000" b="1" dirty="0">
                <a:latin typeface="Didot"/>
                <a:cs typeface="Didot"/>
              </a:rPr>
              <a:t>The specific events/experiences that marginalized Native Americans from the Founding to the Civil War</a:t>
            </a:r>
          </a:p>
          <a:p>
            <a:pPr marL="514350" indent="-514350">
              <a:buFont typeface="+mj-lt"/>
              <a:buAutoNum type="arabicPeriod"/>
            </a:pPr>
            <a:r>
              <a:rPr lang="en-US" sz="2000" b="1" dirty="0">
                <a:latin typeface="Didot"/>
                <a:cs typeface="Didot"/>
              </a:rPr>
              <a:t>The forces at work as a result of these events/experiences that keep Native Americans on the Margins</a:t>
            </a:r>
          </a:p>
          <a:p>
            <a:pPr marL="514350" indent="-514350">
              <a:buFont typeface="+mj-lt"/>
              <a:buAutoNum type="arabicPeriod"/>
            </a:pPr>
            <a:r>
              <a:rPr lang="en-US" sz="2000" b="1" dirty="0">
                <a:latin typeface="Didot"/>
                <a:cs typeface="Didot"/>
              </a:rPr>
              <a:t>The attempts Native Americans made to overcome these forces of marginalization</a:t>
            </a:r>
          </a:p>
          <a:p>
            <a:pPr marL="514350" indent="-514350">
              <a:buFont typeface="+mj-lt"/>
              <a:buAutoNum type="arabicPeriod"/>
            </a:pPr>
            <a:r>
              <a:rPr lang="en-US" sz="2000" b="1" dirty="0">
                <a:latin typeface="Didot"/>
                <a:cs typeface="Didot"/>
              </a:rPr>
              <a:t>Evaluate possible reasons why these forces were not successful</a:t>
            </a:r>
            <a:endParaRPr lang="en-US" sz="2000" b="1" dirty="0">
              <a:latin typeface="Didot" charset="0"/>
            </a:endParaRPr>
          </a:p>
          <a:p>
            <a:pPr marL="609600" indent="-609600" eaLnBrk="1" hangingPunct="1">
              <a:lnSpc>
                <a:spcPct val="80000"/>
              </a:lnSpc>
              <a:spcBef>
                <a:spcPct val="20000"/>
              </a:spcBef>
            </a:pPr>
            <a:r>
              <a:rPr lang="en-US" sz="2000" b="1" u="sng" dirty="0">
                <a:latin typeface="Didot" charset="0"/>
              </a:rPr>
              <a:t>Schedule</a:t>
            </a:r>
            <a:r>
              <a:rPr lang="en-US" sz="2000" b="1" dirty="0">
                <a:latin typeface="Didot" charset="0"/>
              </a:rPr>
              <a:t>: </a:t>
            </a:r>
          </a:p>
          <a:p>
            <a:pPr marL="609600" indent="-609600" eaLnBrk="1" hangingPunct="1">
              <a:lnSpc>
                <a:spcPct val="80000"/>
              </a:lnSpc>
              <a:spcBef>
                <a:spcPct val="20000"/>
              </a:spcBef>
              <a:buFontTx/>
              <a:buAutoNum type="arabicPeriod"/>
            </a:pPr>
            <a:r>
              <a:rPr lang="en-US" sz="2000" b="1" dirty="0">
                <a:latin typeface="Didot" charset="0"/>
              </a:rPr>
              <a:t>Lecture</a:t>
            </a:r>
          </a:p>
          <a:p>
            <a:pPr marL="609600" indent="-609600" eaLnBrk="1" hangingPunct="1">
              <a:lnSpc>
                <a:spcPct val="80000"/>
              </a:lnSpc>
              <a:spcBef>
                <a:spcPct val="20000"/>
              </a:spcBef>
              <a:buFontTx/>
              <a:buAutoNum type="arabicPeriod"/>
            </a:pPr>
            <a:r>
              <a:rPr lang="en-US" sz="2000" b="1" dirty="0">
                <a:latin typeface="Didot" charset="0"/>
              </a:rPr>
              <a:t>Discussion</a:t>
            </a:r>
          </a:p>
          <a:p>
            <a:pPr marL="1282700" lvl="1" indent="-533400" algn="ctr" eaLnBrk="1" hangingPunct="1">
              <a:lnSpc>
                <a:spcPct val="80000"/>
              </a:lnSpc>
              <a:spcBef>
                <a:spcPct val="20000"/>
              </a:spcBef>
            </a:pPr>
            <a:endParaRPr lang="en-US" sz="900" b="1" dirty="0">
              <a:latin typeface="Didot" charset="0"/>
            </a:endParaRPr>
          </a:p>
          <a:p>
            <a:pPr marL="609600" indent="-609600" algn="ctr" eaLnBrk="1" hangingPunct="1">
              <a:lnSpc>
                <a:spcPct val="80000"/>
              </a:lnSpc>
              <a:spcBef>
                <a:spcPct val="20000"/>
              </a:spcBef>
            </a:pPr>
            <a:r>
              <a:rPr lang="en-US" sz="1100" b="1" u="sng" dirty="0">
                <a:latin typeface="Didot" charset="0"/>
              </a:rPr>
              <a:t> </a:t>
            </a:r>
          </a:p>
        </p:txBody>
      </p:sp>
      <p:sp>
        <p:nvSpPr>
          <p:cNvPr id="6" name="Rectangle 12"/>
          <p:cNvSpPr txBox="1">
            <a:spLocks noChangeArrowheads="1"/>
          </p:cNvSpPr>
          <p:nvPr/>
        </p:nvSpPr>
        <p:spPr bwMode="auto">
          <a:xfrm>
            <a:off x="5579037" y="1484923"/>
            <a:ext cx="3411261" cy="5220677"/>
          </a:xfrm>
          <a:prstGeom prst="rect">
            <a:avLst/>
          </a:prstGeom>
          <a:noFill/>
          <a:ln w="9525">
            <a:solidFill>
              <a:schemeClr val="tx1"/>
            </a:solidFill>
            <a:miter lim="800000"/>
            <a:headEnd/>
            <a:tailEnd/>
          </a:ln>
          <a:effectLst/>
        </p:spPr>
        <p:txBody>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1"/>
              </a:buClr>
            </a:pPr>
            <a:r>
              <a:rPr lang="en-US" b="1" u="sng" dirty="0">
                <a:latin typeface="Didot" charset="0"/>
              </a:rPr>
              <a:t>Homework</a:t>
            </a:r>
            <a:r>
              <a:rPr lang="en-US" b="1" dirty="0">
                <a:latin typeface="Didot" charset="0"/>
              </a:rPr>
              <a:t>:</a:t>
            </a:r>
          </a:p>
          <a:p>
            <a:pPr marL="514350" indent="-514350">
              <a:spcBef>
                <a:spcPct val="20000"/>
              </a:spcBef>
              <a:buClr>
                <a:schemeClr val="tx1"/>
              </a:buClr>
              <a:buAutoNum type="arabicPeriod"/>
            </a:pPr>
            <a:r>
              <a:rPr lang="en-US" b="1" dirty="0">
                <a:latin typeface="Didot" charset="0"/>
              </a:rPr>
              <a:t>Owen’s </a:t>
            </a:r>
            <a:r>
              <a:rPr lang="en-US" b="1" i="1" dirty="0">
                <a:latin typeface="Didot" charset="0"/>
              </a:rPr>
              <a:t>This Species of Property</a:t>
            </a:r>
            <a:r>
              <a:rPr lang="en-US" b="1" dirty="0">
                <a:latin typeface="Didot" charset="0"/>
              </a:rPr>
              <a:t> Due L2</a:t>
            </a:r>
          </a:p>
          <a:p>
            <a:pPr marL="0" indent="0">
              <a:spcBef>
                <a:spcPct val="20000"/>
              </a:spcBef>
              <a:buClr>
                <a:schemeClr val="tx1"/>
              </a:buClr>
            </a:pPr>
            <a:r>
              <a:rPr lang="en-US" sz="2000" b="1" dirty="0">
                <a:latin typeface="Didot" charset="0"/>
              </a:rPr>
              <a:t>Yellow =  Fri 1/25</a:t>
            </a:r>
          </a:p>
          <a:p>
            <a:pPr marL="0" indent="0">
              <a:spcBef>
                <a:spcPct val="20000"/>
              </a:spcBef>
              <a:buClr>
                <a:schemeClr val="tx1"/>
              </a:buClr>
            </a:pPr>
            <a:r>
              <a:rPr lang="en-US" sz="2000" b="1" dirty="0">
                <a:latin typeface="Didot" charset="0"/>
              </a:rPr>
              <a:t>Tan = Thurs 1/24</a:t>
            </a:r>
          </a:p>
          <a:p>
            <a:pPr marL="0" indent="0">
              <a:spcBef>
                <a:spcPct val="20000"/>
              </a:spcBef>
              <a:buClr>
                <a:schemeClr val="tx1"/>
              </a:buClr>
            </a:pPr>
            <a:r>
              <a:rPr lang="en-US" sz="2000" b="1" dirty="0">
                <a:latin typeface="Didot" charset="0"/>
              </a:rPr>
              <a:t>Purple = Thurs 1/24</a:t>
            </a:r>
          </a:p>
          <a:p>
            <a:pPr marL="514350" indent="-514350">
              <a:spcBef>
                <a:spcPct val="20000"/>
              </a:spcBef>
              <a:buClr>
                <a:schemeClr val="tx1"/>
              </a:buClr>
              <a:buAutoNum type="arabicPeriod"/>
            </a:pPr>
            <a:endParaRPr lang="en-US" b="1" dirty="0">
              <a:latin typeface="Didot" charset="0"/>
            </a:endParaRPr>
          </a:p>
          <a:p>
            <a:pPr eaLnBrk="1" hangingPunct="1">
              <a:spcBef>
                <a:spcPct val="20000"/>
              </a:spcBef>
              <a:buClr>
                <a:schemeClr val="tx1"/>
              </a:buClr>
            </a:pPr>
            <a:r>
              <a:rPr lang="en-US" b="1" dirty="0">
                <a:latin typeface="Didot" charset="0"/>
              </a:rPr>
              <a:t>2.  Foreign Policy Unit Paper Due Fri 2/1</a:t>
            </a: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r>
              <a:rPr lang="en-US" sz="2000" b="1" u="sng" dirty="0">
                <a:latin typeface="Didot" charset="0"/>
              </a:rPr>
              <a:t> </a:t>
            </a:r>
          </a:p>
        </p:txBody>
      </p:sp>
    </p:spTree>
    <p:extLst>
      <p:ext uri="{BB962C8B-B14F-4D97-AF65-F5344CB8AC3E}">
        <p14:creationId xmlns:p14="http://schemas.microsoft.com/office/powerpoint/2010/main" val="375277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400" dirty="0">
                <a:latin typeface="Didot"/>
                <a:cs typeface="Didot"/>
              </a:rPr>
              <a:t>Indian Policy During Andrew Jackson’s Presidency 1829-1837</a:t>
            </a:r>
          </a:p>
        </p:txBody>
      </p:sp>
      <p:sp>
        <p:nvSpPr>
          <p:cNvPr id="3" name="Content Placeholder 2"/>
          <p:cNvSpPr>
            <a:spLocks noGrp="1"/>
          </p:cNvSpPr>
          <p:nvPr>
            <p:ph idx="1"/>
          </p:nvPr>
        </p:nvSpPr>
        <p:spPr>
          <a:xfrm>
            <a:off x="457200" y="1202427"/>
            <a:ext cx="5562600" cy="5460374"/>
          </a:xfrm>
        </p:spPr>
        <p:txBody>
          <a:bodyPr>
            <a:normAutofit/>
          </a:bodyPr>
          <a:lstStyle/>
          <a:p>
            <a:r>
              <a:rPr lang="en-US" dirty="0">
                <a:latin typeface="Didot"/>
                <a:cs typeface="Didot"/>
              </a:rPr>
              <a:t>By the time of Jackson, many white settlers and land speculators in the west and southeast, simply desired the land that was occupied by the tribes and would do anything to get it.</a:t>
            </a:r>
          </a:p>
        </p:txBody>
      </p:sp>
      <p:pic>
        <p:nvPicPr>
          <p:cNvPr id="5" name="Picture 4"/>
          <p:cNvPicPr>
            <a:picLocks noChangeAspect="1"/>
          </p:cNvPicPr>
          <p:nvPr/>
        </p:nvPicPr>
        <p:blipFill>
          <a:blip r:embed="rId2"/>
          <a:stretch>
            <a:fillRect/>
          </a:stretch>
        </p:blipFill>
        <p:spPr>
          <a:xfrm>
            <a:off x="6019800" y="2316847"/>
            <a:ext cx="2895600" cy="3086100"/>
          </a:xfrm>
          <a:prstGeom prst="rect">
            <a:avLst/>
          </a:prstGeom>
        </p:spPr>
      </p:pic>
    </p:spTree>
    <p:extLst>
      <p:ext uri="{BB962C8B-B14F-4D97-AF65-F5344CB8AC3E}">
        <p14:creationId xmlns:p14="http://schemas.microsoft.com/office/powerpoint/2010/main" val="586058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739" y="0"/>
            <a:ext cx="8229600" cy="1143000"/>
          </a:xfrm>
        </p:spPr>
        <p:txBody>
          <a:bodyPr/>
          <a:lstStyle/>
          <a:p>
            <a:r>
              <a:rPr lang="en-US" dirty="0">
                <a:latin typeface="Didot"/>
                <a:cs typeface="Didot"/>
              </a:rPr>
              <a:t>Indian Removal Act 1830</a:t>
            </a:r>
          </a:p>
        </p:txBody>
      </p:sp>
      <p:sp>
        <p:nvSpPr>
          <p:cNvPr id="3" name="Content Placeholder 2"/>
          <p:cNvSpPr>
            <a:spLocks noGrp="1"/>
          </p:cNvSpPr>
          <p:nvPr>
            <p:ph idx="1"/>
          </p:nvPr>
        </p:nvSpPr>
        <p:spPr>
          <a:xfrm>
            <a:off x="311479" y="1143000"/>
            <a:ext cx="8736822" cy="5415694"/>
          </a:xfrm>
        </p:spPr>
        <p:txBody>
          <a:bodyPr>
            <a:normAutofit fontScale="85000" lnSpcReduction="20000"/>
          </a:bodyPr>
          <a:lstStyle/>
          <a:p>
            <a:r>
              <a:rPr lang="en-US" dirty="0">
                <a:latin typeface="Didot"/>
                <a:cs typeface="Didot"/>
              </a:rPr>
              <a:t>Act passed by Congress which authorized the President to grant unsettled land west of the Mississippi to Native Americans in exchange for the land they resided on within existing state borders.</a:t>
            </a:r>
          </a:p>
          <a:p>
            <a:r>
              <a:rPr lang="en-US" dirty="0">
                <a:latin typeface="Didot"/>
                <a:cs typeface="Didot"/>
              </a:rPr>
              <a:t>Signed into law by President Jackson</a:t>
            </a:r>
          </a:p>
          <a:p>
            <a:r>
              <a:rPr lang="en-US" dirty="0">
                <a:latin typeface="Didot"/>
                <a:cs typeface="Didot"/>
              </a:rPr>
              <a:t>Ruled unconstitutional</a:t>
            </a:r>
          </a:p>
          <a:p>
            <a:pPr marL="0" indent="0">
              <a:buNone/>
            </a:pPr>
            <a:r>
              <a:rPr lang="en-US" dirty="0">
                <a:latin typeface="Didot"/>
                <a:cs typeface="Didot"/>
              </a:rPr>
              <a:t>    by SCOTUS (John </a:t>
            </a:r>
          </a:p>
          <a:p>
            <a:pPr marL="0" indent="0">
              <a:buNone/>
            </a:pPr>
            <a:r>
              <a:rPr lang="en-US" dirty="0">
                <a:latin typeface="Didot"/>
                <a:cs typeface="Didot"/>
              </a:rPr>
              <a:t>    Marshall) in </a:t>
            </a:r>
            <a:r>
              <a:rPr lang="en-US" i="1" dirty="0">
                <a:latin typeface="Didot"/>
                <a:cs typeface="Didot"/>
              </a:rPr>
              <a:t>Worcester v. </a:t>
            </a:r>
          </a:p>
          <a:p>
            <a:pPr marL="0" indent="0">
              <a:buNone/>
            </a:pPr>
            <a:r>
              <a:rPr lang="en-US" i="1" dirty="0">
                <a:latin typeface="Didot"/>
                <a:cs typeface="Didot"/>
              </a:rPr>
              <a:t>    Georgia </a:t>
            </a:r>
            <a:r>
              <a:rPr lang="en-US" dirty="0">
                <a:latin typeface="Didot"/>
                <a:cs typeface="Didot"/>
              </a:rPr>
              <a:t>1832</a:t>
            </a:r>
          </a:p>
          <a:p>
            <a:r>
              <a:rPr lang="en-US" dirty="0">
                <a:latin typeface="Didot"/>
                <a:cs typeface="Didot"/>
              </a:rPr>
              <a:t>Jackson ignores SCOTUS </a:t>
            </a:r>
          </a:p>
          <a:p>
            <a:pPr marL="0" indent="0">
              <a:buNone/>
            </a:pPr>
            <a:r>
              <a:rPr lang="en-US" dirty="0">
                <a:latin typeface="Didot"/>
                <a:cs typeface="Didot"/>
              </a:rPr>
              <a:t>   and proceeds to authorize </a:t>
            </a:r>
          </a:p>
          <a:p>
            <a:pPr marL="0" indent="0">
              <a:buNone/>
            </a:pPr>
            <a:r>
              <a:rPr lang="en-US" dirty="0">
                <a:latin typeface="Didot"/>
                <a:cs typeface="Didot"/>
              </a:rPr>
              <a:t>   the removal of Native </a:t>
            </a:r>
          </a:p>
          <a:p>
            <a:pPr marL="0" indent="0">
              <a:buNone/>
            </a:pPr>
            <a:r>
              <a:rPr lang="en-US" dirty="0">
                <a:latin typeface="Didot"/>
                <a:cs typeface="Didot"/>
              </a:rPr>
              <a:t>  Americans</a:t>
            </a:r>
          </a:p>
        </p:txBody>
      </p:sp>
      <p:pic>
        <p:nvPicPr>
          <p:cNvPr id="5" name="Picture 4"/>
          <p:cNvPicPr>
            <a:picLocks noChangeAspect="1"/>
          </p:cNvPicPr>
          <p:nvPr/>
        </p:nvPicPr>
        <p:blipFill>
          <a:blip r:embed="rId2"/>
          <a:stretch>
            <a:fillRect/>
          </a:stretch>
        </p:blipFill>
        <p:spPr>
          <a:xfrm>
            <a:off x="4778477" y="3069183"/>
            <a:ext cx="4365523" cy="2928822"/>
          </a:xfrm>
          <a:prstGeom prst="rect">
            <a:avLst/>
          </a:prstGeom>
        </p:spPr>
      </p:pic>
    </p:spTree>
    <p:extLst>
      <p:ext uri="{BB962C8B-B14F-4D97-AF65-F5344CB8AC3E}">
        <p14:creationId xmlns:p14="http://schemas.microsoft.com/office/powerpoint/2010/main" val="2217678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04"/>
            <a:ext cx="8229600" cy="1143000"/>
          </a:xfrm>
        </p:spPr>
        <p:txBody>
          <a:bodyPr/>
          <a:lstStyle/>
          <a:p>
            <a:r>
              <a:rPr lang="en-US" dirty="0">
                <a:latin typeface="Didot"/>
                <a:cs typeface="Didot"/>
              </a:rPr>
              <a:t>Native American Are Shocked</a:t>
            </a:r>
          </a:p>
        </p:txBody>
      </p:sp>
      <p:sp>
        <p:nvSpPr>
          <p:cNvPr id="3" name="Content Placeholder 2"/>
          <p:cNvSpPr>
            <a:spLocks noGrp="1"/>
          </p:cNvSpPr>
          <p:nvPr>
            <p:ph idx="1"/>
          </p:nvPr>
        </p:nvSpPr>
        <p:spPr>
          <a:xfrm>
            <a:off x="207392" y="1017205"/>
            <a:ext cx="8479408" cy="4525963"/>
          </a:xfrm>
        </p:spPr>
        <p:txBody>
          <a:bodyPr>
            <a:normAutofit fontScale="77500" lnSpcReduction="20000"/>
          </a:bodyPr>
          <a:lstStyle/>
          <a:p>
            <a:r>
              <a:rPr lang="en-US" dirty="0">
                <a:latin typeface="Didot"/>
                <a:cs typeface="Didot"/>
              </a:rPr>
              <a:t>Thought that their sovereignty as an independent nation was recognized and affirmed by SCOTUS</a:t>
            </a:r>
          </a:p>
          <a:p>
            <a:r>
              <a:rPr lang="en-US" dirty="0">
                <a:latin typeface="Didot"/>
                <a:cs typeface="Didot"/>
              </a:rPr>
              <a:t>They thought the American government didn’t have the authority to this…and they didn’t!</a:t>
            </a:r>
          </a:p>
          <a:p>
            <a:r>
              <a:rPr lang="en-US" dirty="0">
                <a:latin typeface="Didot"/>
                <a:cs typeface="Didot"/>
              </a:rPr>
              <a:t>“…it never occurred to us for a moment, that without any new treaty, without any assent of our rulers and people, without even a pretended compact, and against our vehement and unanimous protestations, we should be delivered over to the discretion of those, who had declared by a legislative act, that they wanted Cherokee lands  would have them.”</a:t>
            </a:r>
          </a:p>
          <a:p>
            <a:pPr lvl="1"/>
            <a:r>
              <a:rPr lang="en-US" b="1" dirty="0">
                <a:latin typeface="Didot"/>
                <a:cs typeface="Didot"/>
              </a:rPr>
              <a:t>~Cherokee Council</a:t>
            </a:r>
            <a:endParaRPr lang="en-US" dirty="0">
              <a:latin typeface="Didot"/>
              <a:cs typeface="Didot"/>
            </a:endParaRPr>
          </a:p>
        </p:txBody>
      </p:sp>
      <p:pic>
        <p:nvPicPr>
          <p:cNvPr id="4" name="Picture 3"/>
          <p:cNvPicPr>
            <a:picLocks noChangeAspect="1"/>
          </p:cNvPicPr>
          <p:nvPr/>
        </p:nvPicPr>
        <p:blipFill>
          <a:blip r:embed="rId2"/>
          <a:stretch>
            <a:fillRect/>
          </a:stretch>
        </p:blipFill>
        <p:spPr>
          <a:xfrm>
            <a:off x="5000286" y="4330820"/>
            <a:ext cx="3415108" cy="2527180"/>
          </a:xfrm>
          <a:prstGeom prst="rect">
            <a:avLst/>
          </a:prstGeom>
        </p:spPr>
      </p:pic>
    </p:spTree>
    <p:extLst>
      <p:ext uri="{BB962C8B-B14F-4D97-AF65-F5344CB8AC3E}">
        <p14:creationId xmlns:p14="http://schemas.microsoft.com/office/powerpoint/2010/main" val="1004588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247"/>
            <a:ext cx="8229600" cy="1143000"/>
          </a:xfrm>
        </p:spPr>
        <p:txBody>
          <a:bodyPr/>
          <a:lstStyle/>
          <a:p>
            <a:r>
              <a:rPr lang="en-US" dirty="0">
                <a:latin typeface="Didot"/>
                <a:cs typeface="Didot"/>
              </a:rPr>
              <a:t>The Trail of Tears 1838-1839</a:t>
            </a:r>
          </a:p>
        </p:txBody>
      </p:sp>
      <p:sp>
        <p:nvSpPr>
          <p:cNvPr id="3" name="Content Placeholder 2"/>
          <p:cNvSpPr>
            <a:spLocks noGrp="1"/>
          </p:cNvSpPr>
          <p:nvPr>
            <p:ph idx="1"/>
          </p:nvPr>
        </p:nvSpPr>
        <p:spPr>
          <a:xfrm>
            <a:off x="249027" y="1227211"/>
            <a:ext cx="8681596" cy="5269020"/>
          </a:xfrm>
        </p:spPr>
        <p:txBody>
          <a:bodyPr>
            <a:normAutofit lnSpcReduction="10000"/>
          </a:bodyPr>
          <a:lstStyle/>
          <a:p>
            <a:r>
              <a:rPr lang="en-US" sz="2400" dirty="0">
                <a:latin typeface="Didot"/>
                <a:cs typeface="Didot"/>
              </a:rPr>
              <a:t>A few tribes peacefully abandoned their lands and homes, but many resisted.</a:t>
            </a:r>
          </a:p>
          <a:p>
            <a:r>
              <a:rPr lang="en-US" sz="2400" dirty="0">
                <a:latin typeface="Didot"/>
                <a:cs typeface="Didot"/>
              </a:rPr>
              <a:t>In 1838-1839 Federal Government Began forcibly removing those Native Americans who remained</a:t>
            </a:r>
          </a:p>
          <a:p>
            <a:r>
              <a:rPr lang="en-US" sz="2400" dirty="0">
                <a:latin typeface="Didot"/>
                <a:cs typeface="Didot"/>
              </a:rPr>
              <a:t>Trail of Tears</a:t>
            </a:r>
          </a:p>
          <a:p>
            <a:pPr lvl="1"/>
            <a:r>
              <a:rPr lang="en-US" sz="2200" dirty="0">
                <a:latin typeface="Didot"/>
                <a:cs typeface="Didot"/>
              </a:rPr>
              <a:t>US Army was ordered to remove 15,000 Cherokees from their homes</a:t>
            </a:r>
          </a:p>
          <a:p>
            <a:pPr lvl="1"/>
            <a:r>
              <a:rPr lang="en-US" sz="2200" dirty="0">
                <a:latin typeface="Didot"/>
                <a:cs typeface="Didot"/>
              </a:rPr>
              <a:t>Men, women, and children were taken from their homes, forced into makeshift forts with </a:t>
            </a:r>
          </a:p>
          <a:p>
            <a:pPr marL="457200" lvl="1" indent="0">
              <a:buNone/>
            </a:pPr>
            <a:r>
              <a:rPr lang="en-US" sz="2200" dirty="0">
                <a:latin typeface="Didot"/>
                <a:cs typeface="Didot"/>
              </a:rPr>
              <a:t>    minimal facilities and food.</a:t>
            </a:r>
          </a:p>
          <a:p>
            <a:pPr lvl="1"/>
            <a:r>
              <a:rPr lang="en-US" sz="2200" dirty="0">
                <a:latin typeface="Didot"/>
                <a:cs typeface="Didot"/>
              </a:rPr>
              <a:t>4,000 Cherokees died as a result </a:t>
            </a:r>
          </a:p>
          <a:p>
            <a:pPr marL="457200" lvl="1" indent="0">
              <a:buNone/>
            </a:pPr>
            <a:r>
              <a:rPr lang="en-US" sz="2200" dirty="0">
                <a:latin typeface="Didot"/>
                <a:cs typeface="Didot"/>
              </a:rPr>
              <a:t>    of hunger, disease, and </a:t>
            </a:r>
          </a:p>
          <a:p>
            <a:pPr marL="457200" lvl="1" indent="0">
              <a:buNone/>
            </a:pPr>
            <a:r>
              <a:rPr lang="en-US" sz="2200" dirty="0">
                <a:latin typeface="Didot"/>
                <a:cs typeface="Didot"/>
              </a:rPr>
              <a:t>    exhaustion from the forced </a:t>
            </a:r>
          </a:p>
          <a:p>
            <a:pPr marL="457200" lvl="1" indent="0">
              <a:buNone/>
            </a:pPr>
            <a:r>
              <a:rPr lang="en-US" sz="2200" dirty="0">
                <a:latin typeface="Didot"/>
                <a:cs typeface="Didot"/>
              </a:rPr>
              <a:t>    march</a:t>
            </a:r>
            <a:r>
              <a:rPr lang="en-US" dirty="0">
                <a:latin typeface="Didot"/>
                <a:cs typeface="Didot"/>
              </a:rPr>
              <a:t>.</a:t>
            </a:r>
          </a:p>
        </p:txBody>
      </p:sp>
      <p:pic>
        <p:nvPicPr>
          <p:cNvPr id="4" name="Picture 3"/>
          <p:cNvPicPr>
            <a:picLocks noChangeAspect="1"/>
          </p:cNvPicPr>
          <p:nvPr/>
        </p:nvPicPr>
        <p:blipFill>
          <a:blip r:embed="rId2"/>
          <a:stretch>
            <a:fillRect/>
          </a:stretch>
        </p:blipFill>
        <p:spPr>
          <a:xfrm>
            <a:off x="5397500" y="4445000"/>
            <a:ext cx="3746500" cy="2413000"/>
          </a:xfrm>
          <a:prstGeom prst="rect">
            <a:avLst/>
          </a:prstGeom>
        </p:spPr>
      </p:pic>
    </p:spTree>
    <p:extLst>
      <p:ext uri="{BB962C8B-B14F-4D97-AF65-F5344CB8AC3E}">
        <p14:creationId xmlns:p14="http://schemas.microsoft.com/office/powerpoint/2010/main" val="3931769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6200" y="0"/>
            <a:ext cx="8977020" cy="6858000"/>
          </a:xfrm>
          <a:prstGeom prst="rect">
            <a:avLst/>
          </a:prstGeom>
        </p:spPr>
      </p:pic>
    </p:spTree>
    <p:extLst>
      <p:ext uri="{BB962C8B-B14F-4D97-AF65-F5344CB8AC3E}">
        <p14:creationId xmlns:p14="http://schemas.microsoft.com/office/powerpoint/2010/main" val="127594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2"/>
            <a:ext cx="8229600" cy="1143000"/>
          </a:xfrm>
        </p:spPr>
        <p:txBody>
          <a:bodyPr/>
          <a:lstStyle/>
          <a:p>
            <a:r>
              <a:rPr lang="en-US" dirty="0">
                <a:latin typeface="Didot"/>
                <a:cs typeface="Didot"/>
              </a:rPr>
              <a:t>Response of Native Americans</a:t>
            </a:r>
          </a:p>
        </p:txBody>
      </p:sp>
      <p:sp>
        <p:nvSpPr>
          <p:cNvPr id="3" name="Content Placeholder 2"/>
          <p:cNvSpPr>
            <a:spLocks noGrp="1"/>
          </p:cNvSpPr>
          <p:nvPr>
            <p:ph idx="1"/>
          </p:nvPr>
        </p:nvSpPr>
        <p:spPr>
          <a:xfrm>
            <a:off x="208173" y="1146962"/>
            <a:ext cx="4490827" cy="5711038"/>
          </a:xfrm>
        </p:spPr>
        <p:txBody>
          <a:bodyPr>
            <a:normAutofit fontScale="70000" lnSpcReduction="20000"/>
          </a:bodyPr>
          <a:lstStyle/>
          <a:p>
            <a:r>
              <a:rPr lang="en-US" dirty="0">
                <a:latin typeface="Didot"/>
                <a:cs typeface="Didot"/>
              </a:rPr>
              <a:t>Some complied, but many Natives refused to leave and willingly risked their lives in a attempt to defend their homes.</a:t>
            </a:r>
          </a:p>
          <a:p>
            <a:r>
              <a:rPr lang="en-US" dirty="0">
                <a:latin typeface="Didot"/>
                <a:cs typeface="Didot"/>
              </a:rPr>
              <a:t>Tecumseh, Osceola, Sitting Bull, Geronimo, Chief Joseph, Junaluska, and Tsali are just a few of the Native resistance leaders who fought to hold onto their ancestral homes and their cultures.</a:t>
            </a:r>
          </a:p>
          <a:p>
            <a:r>
              <a:rPr lang="en-US" dirty="0">
                <a:latin typeface="Didot"/>
                <a:cs typeface="Didot"/>
              </a:rPr>
              <a:t>Unfortunately, outnumbered and outgunned, Native Americans stood little chance against the surging White population.</a:t>
            </a:r>
          </a:p>
          <a:p>
            <a:r>
              <a:rPr lang="en-US" dirty="0">
                <a:latin typeface="Didot"/>
                <a:cs typeface="Didot"/>
              </a:rPr>
              <a:t> Eventually, the U.S. government would seize two billion acres of their territories.</a:t>
            </a:r>
          </a:p>
        </p:txBody>
      </p:sp>
      <p:pic>
        <p:nvPicPr>
          <p:cNvPr id="4" name="Picture 3"/>
          <p:cNvPicPr>
            <a:picLocks noChangeAspect="1"/>
          </p:cNvPicPr>
          <p:nvPr/>
        </p:nvPicPr>
        <p:blipFill>
          <a:blip r:embed="rId2"/>
          <a:stretch>
            <a:fillRect/>
          </a:stretch>
        </p:blipFill>
        <p:spPr>
          <a:xfrm>
            <a:off x="4699000" y="1985984"/>
            <a:ext cx="4445000" cy="3416300"/>
          </a:xfrm>
          <a:prstGeom prst="rect">
            <a:avLst/>
          </a:prstGeom>
        </p:spPr>
      </p:pic>
    </p:spTree>
    <p:extLst>
      <p:ext uri="{BB962C8B-B14F-4D97-AF65-F5344CB8AC3E}">
        <p14:creationId xmlns:p14="http://schemas.microsoft.com/office/powerpoint/2010/main" val="3172315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8201" y="0"/>
            <a:ext cx="2612964" cy="6858000"/>
          </a:xfrm>
        </p:spPr>
        <p:txBody>
          <a:bodyPr>
            <a:normAutofit fontScale="70000" lnSpcReduction="20000"/>
          </a:bodyPr>
          <a:lstStyle/>
          <a:p>
            <a:pPr marL="457200" lvl="1" indent="0">
              <a:buNone/>
            </a:pPr>
            <a:r>
              <a:rPr lang="en-US" sz="3100" b="1" u="sng" dirty="0">
                <a:latin typeface="Didot"/>
                <a:cs typeface="Didot"/>
              </a:rPr>
              <a:t>Putting It All Together!</a:t>
            </a:r>
          </a:p>
          <a:p>
            <a:pPr marL="57150" indent="0">
              <a:buNone/>
            </a:pPr>
            <a:endParaRPr lang="en-US" dirty="0">
              <a:latin typeface="Didot"/>
              <a:cs typeface="Didot"/>
            </a:endParaRPr>
          </a:p>
          <a:p>
            <a:pPr marL="0" indent="0">
              <a:buNone/>
            </a:pPr>
            <a:r>
              <a:rPr lang="en-US" dirty="0">
                <a:latin typeface="Didot"/>
                <a:cs typeface="Didot"/>
              </a:rPr>
              <a:t>What are forces at work as a result of these events/experiences that keep Native Americans on the Margins?</a:t>
            </a:r>
          </a:p>
          <a:p>
            <a:pPr marL="0" indent="0">
              <a:buNone/>
            </a:pPr>
            <a:endParaRPr lang="en-US" dirty="0">
              <a:latin typeface="Didot"/>
              <a:cs typeface="Didot"/>
            </a:endParaRPr>
          </a:p>
          <a:p>
            <a:pPr marL="0" indent="0">
              <a:buNone/>
            </a:pPr>
            <a:r>
              <a:rPr lang="en-US" dirty="0">
                <a:latin typeface="Didot"/>
                <a:cs typeface="Didot"/>
              </a:rPr>
              <a:t>What were the attempts Native Americans made  to overcome these forces  of marginalization?</a:t>
            </a:r>
          </a:p>
          <a:p>
            <a:pPr marL="57150" indent="0">
              <a:buNone/>
            </a:pPr>
            <a:endParaRPr lang="en-US" dirty="0">
              <a:latin typeface="Didot"/>
              <a:cs typeface="Didot"/>
            </a:endParaRPr>
          </a:p>
          <a:p>
            <a:pPr marL="57150" indent="0">
              <a:buNone/>
            </a:pPr>
            <a:r>
              <a:rPr lang="en-US" dirty="0">
                <a:latin typeface="Didot"/>
                <a:cs typeface="Didot"/>
              </a:rPr>
              <a:t>Evaluate possible reasons why these forces were not successful.</a:t>
            </a:r>
          </a:p>
          <a:p>
            <a:pPr marL="0" indent="0">
              <a:buNone/>
            </a:pPr>
            <a:endParaRPr lang="en-US" dirty="0"/>
          </a:p>
        </p:txBody>
      </p:sp>
      <p:pic>
        <p:nvPicPr>
          <p:cNvPr id="5" name="Picture 4" descr="concircles_42655_s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85" y="198035"/>
            <a:ext cx="5140660" cy="6659965"/>
          </a:xfrm>
          <a:prstGeom prst="rect">
            <a:avLst/>
          </a:prstGeom>
        </p:spPr>
      </p:pic>
    </p:spTree>
    <p:extLst>
      <p:ext uri="{BB962C8B-B14F-4D97-AF65-F5344CB8AC3E}">
        <p14:creationId xmlns:p14="http://schemas.microsoft.com/office/powerpoint/2010/main" val="182579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2" y="377004"/>
            <a:ext cx="9145042" cy="6090598"/>
          </a:xfrm>
          <a:prstGeom prst="rect">
            <a:avLst/>
          </a:prstGeom>
        </p:spPr>
      </p:pic>
    </p:spTree>
    <p:extLst>
      <p:ext uri="{BB962C8B-B14F-4D97-AF65-F5344CB8AC3E}">
        <p14:creationId xmlns:p14="http://schemas.microsoft.com/office/powerpoint/2010/main" val="168322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648"/>
            <a:ext cx="9144000" cy="1143000"/>
          </a:xfrm>
        </p:spPr>
        <p:txBody>
          <a:bodyPr>
            <a:normAutofit/>
          </a:bodyPr>
          <a:lstStyle/>
          <a:p>
            <a:r>
              <a:rPr lang="en-US" sz="3200" dirty="0">
                <a:latin typeface="Didot"/>
                <a:cs typeface="Didot"/>
              </a:rPr>
              <a:t>A Schema for Thinking about Marginalization</a:t>
            </a:r>
          </a:p>
        </p:txBody>
      </p:sp>
      <p:pic>
        <p:nvPicPr>
          <p:cNvPr id="6" name="Picture 5" descr="concircles_42655_s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7173" y="1025327"/>
            <a:ext cx="4183276" cy="5419629"/>
          </a:xfrm>
          <a:prstGeom prst="rect">
            <a:avLst/>
          </a:prstGeom>
        </p:spPr>
      </p:pic>
    </p:spTree>
    <p:extLst>
      <p:ext uri="{BB962C8B-B14F-4D97-AF65-F5344CB8AC3E}">
        <p14:creationId xmlns:p14="http://schemas.microsoft.com/office/powerpoint/2010/main" val="231123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Didot"/>
                <a:cs typeface="Didot"/>
              </a:rPr>
              <a:t>Native American Experience in America</a:t>
            </a:r>
            <a:br>
              <a:rPr lang="en-US" sz="3200" dirty="0">
                <a:latin typeface="Didot"/>
                <a:cs typeface="Didot"/>
              </a:rPr>
            </a:br>
            <a:r>
              <a:rPr lang="en-US" sz="3200" dirty="0">
                <a:latin typeface="Didot"/>
                <a:cs typeface="Didot"/>
              </a:rPr>
              <a:t>Founding-Civil War</a:t>
            </a:r>
          </a:p>
        </p:txBody>
      </p:sp>
      <p:sp>
        <p:nvSpPr>
          <p:cNvPr id="6" name="Content Placeholder 5"/>
          <p:cNvSpPr>
            <a:spLocks noGrp="1"/>
          </p:cNvSpPr>
          <p:nvPr>
            <p:ph idx="1"/>
          </p:nvPr>
        </p:nvSpPr>
        <p:spPr>
          <a:xfrm>
            <a:off x="228209" y="1417638"/>
            <a:ext cx="8764866" cy="5203520"/>
          </a:xfrm>
        </p:spPr>
        <p:txBody>
          <a:bodyPr>
            <a:normAutofit fontScale="77500" lnSpcReduction="20000"/>
          </a:bodyPr>
          <a:lstStyle/>
          <a:p>
            <a:r>
              <a:rPr lang="en-US" dirty="0">
                <a:latin typeface="Didot"/>
                <a:cs typeface="Didot"/>
              </a:rPr>
              <a:t>Since Europeans came to America, Native Americans have been pushed to the margins of American society</a:t>
            </a:r>
          </a:p>
          <a:p>
            <a:r>
              <a:rPr lang="en-US" dirty="0">
                <a:latin typeface="Didot"/>
                <a:cs typeface="Didot"/>
              </a:rPr>
              <a:t>Today we want to understand…</a:t>
            </a:r>
          </a:p>
          <a:p>
            <a:pPr marL="971550" lvl="1" indent="-514350">
              <a:buFont typeface="+mj-lt"/>
              <a:buAutoNum type="arabicPeriod"/>
            </a:pPr>
            <a:r>
              <a:rPr lang="en-US" dirty="0">
                <a:latin typeface="Didot"/>
                <a:cs typeface="Didot"/>
              </a:rPr>
              <a:t>The specific events/experiences that marginalized Native Americans from the Founding to the Civil War</a:t>
            </a:r>
          </a:p>
          <a:p>
            <a:pPr marL="971550" lvl="1" indent="-514350">
              <a:buFont typeface="+mj-lt"/>
              <a:buAutoNum type="arabicPeriod"/>
            </a:pPr>
            <a:r>
              <a:rPr lang="en-US" dirty="0">
                <a:latin typeface="Didot"/>
                <a:cs typeface="Didot"/>
              </a:rPr>
              <a:t>The forces at work as a result of these events/experiences that keep Native Americans on the margins</a:t>
            </a:r>
          </a:p>
          <a:p>
            <a:pPr marL="971550" lvl="1" indent="-514350">
              <a:buFont typeface="+mj-lt"/>
              <a:buAutoNum type="arabicPeriod"/>
            </a:pPr>
            <a:r>
              <a:rPr lang="en-US" dirty="0">
                <a:latin typeface="Didot"/>
                <a:cs typeface="Didot"/>
              </a:rPr>
              <a:t>The attempts Native </a:t>
            </a:r>
          </a:p>
          <a:p>
            <a:pPr marL="457200" lvl="1" indent="0">
              <a:buNone/>
            </a:pPr>
            <a:r>
              <a:rPr lang="en-US" dirty="0">
                <a:latin typeface="Didot"/>
                <a:cs typeface="Didot"/>
              </a:rPr>
              <a:t>      Americans made to </a:t>
            </a:r>
          </a:p>
          <a:p>
            <a:pPr marL="457200" lvl="1" indent="0">
              <a:buNone/>
            </a:pPr>
            <a:r>
              <a:rPr lang="en-US" dirty="0">
                <a:latin typeface="Didot"/>
                <a:cs typeface="Didot"/>
              </a:rPr>
              <a:t>      overcome these forces </a:t>
            </a:r>
          </a:p>
          <a:p>
            <a:pPr marL="457200" lvl="1" indent="0">
              <a:buNone/>
            </a:pPr>
            <a:r>
              <a:rPr lang="en-US" dirty="0">
                <a:latin typeface="Didot"/>
                <a:cs typeface="Didot"/>
              </a:rPr>
              <a:t>      of marginalization</a:t>
            </a:r>
          </a:p>
          <a:p>
            <a:pPr marL="971550" lvl="1" indent="-514350">
              <a:buAutoNum type="arabicPeriod" startAt="4"/>
            </a:pPr>
            <a:r>
              <a:rPr lang="en-US" dirty="0">
                <a:latin typeface="Didot"/>
                <a:cs typeface="Didot"/>
              </a:rPr>
              <a:t>Evaluate possible reasons</a:t>
            </a:r>
          </a:p>
          <a:p>
            <a:pPr marL="457200" lvl="1" indent="0">
              <a:buNone/>
            </a:pPr>
            <a:r>
              <a:rPr lang="en-US" dirty="0">
                <a:latin typeface="Didot"/>
                <a:cs typeface="Didot"/>
              </a:rPr>
              <a:t>      why these forces were </a:t>
            </a:r>
          </a:p>
          <a:p>
            <a:pPr marL="457200" lvl="1" indent="0">
              <a:buNone/>
            </a:pPr>
            <a:r>
              <a:rPr lang="en-US" dirty="0">
                <a:latin typeface="Didot"/>
                <a:cs typeface="Didot"/>
              </a:rPr>
              <a:t>      not successful</a:t>
            </a:r>
          </a:p>
        </p:txBody>
      </p:sp>
      <p:pic>
        <p:nvPicPr>
          <p:cNvPr id="7" name="Picture 6"/>
          <p:cNvPicPr>
            <a:picLocks noChangeAspect="1"/>
          </p:cNvPicPr>
          <p:nvPr/>
        </p:nvPicPr>
        <p:blipFill>
          <a:blip r:embed="rId2"/>
          <a:stretch>
            <a:fillRect/>
          </a:stretch>
        </p:blipFill>
        <p:spPr>
          <a:xfrm>
            <a:off x="4912883" y="3921217"/>
            <a:ext cx="4231117" cy="2231948"/>
          </a:xfrm>
          <a:prstGeom prst="rect">
            <a:avLst/>
          </a:prstGeom>
        </p:spPr>
      </p:pic>
    </p:spTree>
    <p:extLst>
      <p:ext uri="{BB962C8B-B14F-4D97-AF65-F5344CB8AC3E}">
        <p14:creationId xmlns:p14="http://schemas.microsoft.com/office/powerpoint/2010/main" val="286127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i="1" dirty="0">
                <a:latin typeface="Didot"/>
                <a:cs typeface="Didot"/>
              </a:rPr>
              <a:t>Mini-Lecture on The Native American Experience in America</a:t>
            </a:r>
            <a:br>
              <a:rPr lang="en-US" i="1" dirty="0">
                <a:latin typeface="Didot"/>
                <a:cs typeface="Didot"/>
              </a:rPr>
            </a:br>
            <a:r>
              <a:rPr lang="en-US" i="1" dirty="0">
                <a:latin typeface="Didot"/>
                <a:cs typeface="Didot"/>
              </a:rPr>
              <a:t>Founding – Civil War</a:t>
            </a:r>
          </a:p>
        </p:txBody>
      </p:sp>
      <p:sp>
        <p:nvSpPr>
          <p:cNvPr id="3" name="Subtitle 2"/>
          <p:cNvSpPr>
            <a:spLocks noGrp="1"/>
          </p:cNvSpPr>
          <p:nvPr>
            <p:ph type="subTitle" idx="1"/>
          </p:nvPr>
        </p:nvSpPr>
        <p:spPr>
          <a:xfrm>
            <a:off x="1371600" y="4060144"/>
            <a:ext cx="6400800" cy="1578656"/>
          </a:xfrm>
        </p:spPr>
        <p:txBody>
          <a:bodyPr/>
          <a:lstStyle/>
          <a:p>
            <a:pPr marL="0" lvl="1"/>
            <a:r>
              <a:rPr lang="en-US" dirty="0">
                <a:latin typeface="Didot"/>
                <a:cs typeface="Didot"/>
              </a:rPr>
              <a:t>The specific events/experiences that marginalized Native Americans from the Founding to the Civil War</a:t>
            </a:r>
          </a:p>
          <a:p>
            <a:endParaRPr lang="en-US" dirty="0"/>
          </a:p>
        </p:txBody>
      </p:sp>
    </p:spTree>
    <p:extLst>
      <p:ext uri="{BB962C8B-B14F-4D97-AF65-F5344CB8AC3E}">
        <p14:creationId xmlns:p14="http://schemas.microsoft.com/office/powerpoint/2010/main" val="20161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idot"/>
                <a:cs typeface="Didot"/>
              </a:rPr>
              <a:t>Indian Policy at the Founding</a:t>
            </a:r>
          </a:p>
        </p:txBody>
      </p:sp>
      <p:sp>
        <p:nvSpPr>
          <p:cNvPr id="3" name="Content Placeholder 2"/>
          <p:cNvSpPr>
            <a:spLocks noGrp="1"/>
          </p:cNvSpPr>
          <p:nvPr>
            <p:ph idx="1"/>
          </p:nvPr>
        </p:nvSpPr>
        <p:spPr>
          <a:xfrm>
            <a:off x="457200" y="1417638"/>
            <a:ext cx="8229600" cy="3621105"/>
          </a:xfrm>
        </p:spPr>
        <p:txBody>
          <a:bodyPr>
            <a:normAutofit fontScale="70000" lnSpcReduction="20000"/>
          </a:bodyPr>
          <a:lstStyle/>
          <a:p>
            <a:pPr>
              <a:lnSpc>
                <a:spcPct val="120000"/>
              </a:lnSpc>
            </a:pPr>
            <a:r>
              <a:rPr lang="en-US" dirty="0">
                <a:latin typeface="Didot"/>
                <a:cs typeface="Didot"/>
              </a:rPr>
              <a:t>Since colonization, Native Americans and Americans existed in a tenuous relationship.</a:t>
            </a:r>
          </a:p>
          <a:p>
            <a:pPr>
              <a:lnSpc>
                <a:spcPct val="120000"/>
              </a:lnSpc>
            </a:pPr>
            <a:r>
              <a:rPr lang="en-US" dirty="0">
                <a:latin typeface="Didot"/>
                <a:cs typeface="Didot"/>
              </a:rPr>
              <a:t>A series of conflicts resulted in Native Americans and Americans occupying different lands by the founding.</a:t>
            </a:r>
          </a:p>
          <a:p>
            <a:pPr>
              <a:lnSpc>
                <a:spcPct val="120000"/>
              </a:lnSpc>
            </a:pPr>
            <a:r>
              <a:rPr lang="en-US" dirty="0">
                <a:latin typeface="Didot"/>
                <a:cs typeface="Didot"/>
              </a:rPr>
              <a:t>In the late 1700s, lands west of the Appalachian mountains are Native American and east are American.</a:t>
            </a:r>
          </a:p>
          <a:p>
            <a:pPr>
              <a:lnSpc>
                <a:spcPct val="120000"/>
              </a:lnSpc>
            </a:pPr>
            <a:r>
              <a:rPr lang="en-US" dirty="0">
                <a:latin typeface="Didot"/>
                <a:cs typeface="Didot"/>
              </a:rPr>
              <a:t>Tribes accorded independent nation status</a:t>
            </a:r>
          </a:p>
          <a:p>
            <a:pPr marL="0" indent="0">
              <a:buNone/>
            </a:pPr>
            <a:endParaRPr lang="en-US" dirty="0">
              <a:latin typeface="Didot"/>
              <a:cs typeface="Didot"/>
            </a:endParaRPr>
          </a:p>
        </p:txBody>
      </p:sp>
      <p:pic>
        <p:nvPicPr>
          <p:cNvPr id="4" name="Picture 3"/>
          <p:cNvPicPr>
            <a:picLocks noChangeAspect="1"/>
          </p:cNvPicPr>
          <p:nvPr/>
        </p:nvPicPr>
        <p:blipFill>
          <a:blip r:embed="rId2"/>
          <a:stretch>
            <a:fillRect/>
          </a:stretch>
        </p:blipFill>
        <p:spPr>
          <a:xfrm>
            <a:off x="5270500" y="4762500"/>
            <a:ext cx="3873500" cy="2095500"/>
          </a:xfrm>
          <a:prstGeom prst="rect">
            <a:avLst/>
          </a:prstGeom>
        </p:spPr>
      </p:pic>
      <p:sp>
        <p:nvSpPr>
          <p:cNvPr id="5" name="Rectangle 4"/>
          <p:cNvSpPr/>
          <p:nvPr/>
        </p:nvSpPr>
        <p:spPr>
          <a:xfrm>
            <a:off x="6016200" y="3929649"/>
            <a:ext cx="2962042" cy="3170099"/>
          </a:xfrm>
          <a:prstGeom prst="rect">
            <a:avLst/>
          </a:prstGeom>
        </p:spPr>
        <p:txBody>
          <a:bodyPr wrap="square">
            <a:spAutoFit/>
          </a:bodyPr>
          <a:lstStyle/>
          <a:p>
            <a:r>
              <a:rPr lang="en-US" sz="20000" b="0" i="0" dirty="0">
                <a:solidFill>
                  <a:srgbClr val="FF0000"/>
                </a:solidFill>
                <a:latin typeface="Webdings"/>
                <a:ea typeface="Webdings"/>
                <a:cs typeface="Webdings"/>
              </a:rPr>
              <a:t></a:t>
            </a:r>
            <a:endParaRPr lang="en-US" sz="20000" dirty="0">
              <a:solidFill>
                <a:srgbClr val="FF0000"/>
              </a:solidFill>
            </a:endParaRPr>
          </a:p>
        </p:txBody>
      </p:sp>
    </p:spTree>
    <p:extLst>
      <p:ext uri="{BB962C8B-B14F-4D97-AF65-F5344CB8AC3E}">
        <p14:creationId xmlns:p14="http://schemas.microsoft.com/office/powerpoint/2010/main" val="3975631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604"/>
            <a:ext cx="9144000" cy="1143000"/>
          </a:xfrm>
        </p:spPr>
        <p:txBody>
          <a:bodyPr>
            <a:noAutofit/>
          </a:bodyPr>
          <a:lstStyle/>
          <a:p>
            <a:r>
              <a:rPr lang="en-US" sz="3200" dirty="0">
                <a:latin typeface="Didot"/>
                <a:cs typeface="Didot"/>
              </a:rPr>
              <a:t>“Civilization” Policy of Thomas Jefferson</a:t>
            </a:r>
            <a:br>
              <a:rPr lang="en-US" sz="3200" dirty="0">
                <a:latin typeface="Didot"/>
                <a:cs typeface="Didot"/>
              </a:rPr>
            </a:br>
            <a:r>
              <a:rPr lang="en-US" sz="3200" dirty="0">
                <a:latin typeface="Didot"/>
                <a:cs typeface="Didot"/>
              </a:rPr>
              <a:t>1801-1809</a:t>
            </a:r>
          </a:p>
        </p:txBody>
      </p:sp>
      <p:sp>
        <p:nvSpPr>
          <p:cNvPr id="3" name="Content Placeholder 2"/>
          <p:cNvSpPr>
            <a:spLocks noGrp="1"/>
          </p:cNvSpPr>
          <p:nvPr>
            <p:ph idx="1"/>
          </p:nvPr>
        </p:nvSpPr>
        <p:spPr>
          <a:xfrm>
            <a:off x="249807" y="1188604"/>
            <a:ext cx="8618363" cy="5631295"/>
          </a:xfrm>
        </p:spPr>
        <p:txBody>
          <a:bodyPr>
            <a:normAutofit fontScale="85000" lnSpcReduction="20000"/>
          </a:bodyPr>
          <a:lstStyle/>
          <a:p>
            <a:r>
              <a:rPr lang="en-US" sz="2800" dirty="0">
                <a:latin typeface="Didot"/>
                <a:cs typeface="Didot"/>
              </a:rPr>
              <a:t>By the early 1800s, the American government wanted to grow the country and get more land.</a:t>
            </a:r>
          </a:p>
          <a:p>
            <a:r>
              <a:rPr lang="en-US" sz="2800" dirty="0">
                <a:latin typeface="Didot"/>
                <a:cs typeface="Didot"/>
              </a:rPr>
              <a:t>As part of this expansion policy Jefferson issued a “Civilization Policy” for Native Americans</a:t>
            </a:r>
          </a:p>
          <a:p>
            <a:pPr lvl="1"/>
            <a:r>
              <a:rPr lang="en-US" sz="2600" dirty="0">
                <a:latin typeface="Didot"/>
                <a:cs typeface="Didot"/>
              </a:rPr>
              <a:t>Native Americans could remain east of the Mississippi so long as they became assimilated, or in the language of the time, “civilized”</a:t>
            </a:r>
          </a:p>
          <a:p>
            <a:pPr lvl="2"/>
            <a:r>
              <a:rPr lang="en-US" sz="2600" dirty="0">
                <a:latin typeface="Didot"/>
                <a:cs typeface="Didot"/>
              </a:rPr>
              <a:t>Encouraged them to learn English, dress like Americans, adopt Christianity, and marry whites</a:t>
            </a:r>
          </a:p>
          <a:p>
            <a:r>
              <a:rPr lang="en-US" sz="2800" dirty="0">
                <a:latin typeface="Didot"/>
                <a:cs typeface="Didot"/>
              </a:rPr>
              <a:t>Goal:</a:t>
            </a:r>
          </a:p>
          <a:p>
            <a:pPr lvl="1"/>
            <a:r>
              <a:rPr lang="en-US" sz="2600" dirty="0">
                <a:latin typeface="Didot"/>
                <a:cs typeface="Didot"/>
              </a:rPr>
              <a:t>In the long run, acquire Native </a:t>
            </a:r>
          </a:p>
          <a:p>
            <a:pPr marL="457200" lvl="1" indent="0">
              <a:buNone/>
            </a:pPr>
            <a:r>
              <a:rPr lang="en-US" sz="2600" dirty="0">
                <a:latin typeface="Didot"/>
                <a:cs typeface="Didot"/>
              </a:rPr>
              <a:t>    American lands and to </a:t>
            </a:r>
          </a:p>
          <a:p>
            <a:pPr marL="457200" lvl="1" indent="0">
              <a:buNone/>
            </a:pPr>
            <a:r>
              <a:rPr lang="en-US" sz="2600" dirty="0">
                <a:latin typeface="Didot"/>
                <a:cs typeface="Didot"/>
              </a:rPr>
              <a:t>    incorporate Native Americans </a:t>
            </a:r>
          </a:p>
          <a:p>
            <a:pPr marL="457200" lvl="1" indent="0">
              <a:buNone/>
            </a:pPr>
            <a:r>
              <a:rPr lang="en-US" sz="2600" dirty="0">
                <a:latin typeface="Didot"/>
                <a:cs typeface="Didot"/>
              </a:rPr>
              <a:t>    into American society in a way that </a:t>
            </a:r>
          </a:p>
          <a:p>
            <a:pPr marL="457200" lvl="1" indent="0">
              <a:buNone/>
            </a:pPr>
            <a:r>
              <a:rPr lang="en-US" sz="2600" dirty="0">
                <a:latin typeface="Didot"/>
                <a:cs typeface="Didot"/>
              </a:rPr>
              <a:t>    would assimilate them out of </a:t>
            </a:r>
          </a:p>
          <a:p>
            <a:pPr marL="457200" lvl="1" indent="0">
              <a:buNone/>
            </a:pPr>
            <a:r>
              <a:rPr lang="en-US" sz="2600" dirty="0">
                <a:latin typeface="Didot"/>
                <a:cs typeface="Didot"/>
              </a:rPr>
              <a:t>    existence </a:t>
            </a:r>
          </a:p>
          <a:p>
            <a:endParaRPr lang="en-US" sz="2600" dirty="0">
              <a:latin typeface="Didot"/>
              <a:cs typeface="Didot"/>
            </a:endParaRPr>
          </a:p>
          <a:p>
            <a:endParaRPr lang="en-US" dirty="0">
              <a:latin typeface="Didot"/>
              <a:cs typeface="Didot"/>
            </a:endParaRPr>
          </a:p>
        </p:txBody>
      </p:sp>
      <p:pic>
        <p:nvPicPr>
          <p:cNvPr id="4" name="Picture 3"/>
          <p:cNvPicPr>
            <a:picLocks noChangeAspect="1"/>
          </p:cNvPicPr>
          <p:nvPr/>
        </p:nvPicPr>
        <p:blipFill>
          <a:blip r:embed="rId2"/>
          <a:stretch>
            <a:fillRect/>
          </a:stretch>
        </p:blipFill>
        <p:spPr>
          <a:xfrm>
            <a:off x="5766392" y="4687934"/>
            <a:ext cx="3377607" cy="2131965"/>
          </a:xfrm>
          <a:prstGeom prst="rect">
            <a:avLst/>
          </a:prstGeom>
        </p:spPr>
      </p:pic>
    </p:spTree>
    <p:extLst>
      <p:ext uri="{BB962C8B-B14F-4D97-AF65-F5344CB8AC3E}">
        <p14:creationId xmlns:p14="http://schemas.microsoft.com/office/powerpoint/2010/main" val="2975321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2"/>
            <a:ext cx="8229600" cy="1143000"/>
          </a:xfrm>
        </p:spPr>
        <p:txBody>
          <a:bodyPr>
            <a:normAutofit fontScale="90000"/>
          </a:bodyPr>
          <a:lstStyle/>
          <a:p>
            <a:r>
              <a:rPr lang="en-US" dirty="0">
                <a:latin typeface="Didot"/>
                <a:cs typeface="Didot"/>
              </a:rPr>
              <a:t>“The Five Civilized Tribes” in 1830</a:t>
            </a:r>
          </a:p>
        </p:txBody>
      </p:sp>
      <p:sp>
        <p:nvSpPr>
          <p:cNvPr id="3" name="Content Placeholder 2"/>
          <p:cNvSpPr>
            <a:spLocks noGrp="1"/>
          </p:cNvSpPr>
          <p:nvPr>
            <p:ph idx="1"/>
          </p:nvPr>
        </p:nvSpPr>
        <p:spPr>
          <a:xfrm>
            <a:off x="207393" y="1146962"/>
            <a:ext cx="5080202" cy="5711038"/>
          </a:xfrm>
        </p:spPr>
        <p:txBody>
          <a:bodyPr>
            <a:normAutofit fontScale="92500" lnSpcReduction="20000"/>
          </a:bodyPr>
          <a:lstStyle/>
          <a:p>
            <a:r>
              <a:rPr lang="en-US" dirty="0">
                <a:latin typeface="Didot"/>
                <a:cs typeface="Didot"/>
              </a:rPr>
              <a:t>In 1830, there were “Five Civilized Tribes” because many tribesmen had adopted various aspects of European-American culture, including Christianity.</a:t>
            </a:r>
          </a:p>
          <a:p>
            <a:r>
              <a:rPr lang="en-US" dirty="0">
                <a:latin typeface="Didot"/>
                <a:cs typeface="Didot"/>
              </a:rPr>
              <a:t>Example: The Cherokees</a:t>
            </a:r>
          </a:p>
          <a:p>
            <a:pPr lvl="1"/>
            <a:r>
              <a:rPr lang="en-US" dirty="0">
                <a:latin typeface="Didot"/>
                <a:cs typeface="Didot"/>
              </a:rPr>
              <a:t>Own system of writing their  own language</a:t>
            </a:r>
          </a:p>
          <a:p>
            <a:pPr lvl="1"/>
            <a:r>
              <a:rPr lang="en-US" dirty="0">
                <a:latin typeface="Didot"/>
                <a:cs typeface="Didot"/>
              </a:rPr>
              <a:t> Published a newspaper in Cherokee and English.</a:t>
            </a:r>
          </a:p>
          <a:p>
            <a:pPr lvl="1"/>
            <a:r>
              <a:rPr lang="en-US" dirty="0">
                <a:latin typeface="Didot"/>
                <a:cs typeface="Didot"/>
              </a:rPr>
              <a:t>Formed a Constitution based on that of the US Constitution.</a:t>
            </a:r>
          </a:p>
        </p:txBody>
      </p:sp>
      <p:pic>
        <p:nvPicPr>
          <p:cNvPr id="4" name="Picture 3"/>
          <p:cNvPicPr>
            <a:picLocks noChangeAspect="1"/>
          </p:cNvPicPr>
          <p:nvPr/>
        </p:nvPicPr>
        <p:blipFill>
          <a:blip r:embed="rId2"/>
          <a:stretch>
            <a:fillRect/>
          </a:stretch>
        </p:blipFill>
        <p:spPr>
          <a:xfrm>
            <a:off x="5441511" y="2229610"/>
            <a:ext cx="3702489" cy="3443315"/>
          </a:xfrm>
          <a:prstGeom prst="rect">
            <a:avLst/>
          </a:prstGeom>
        </p:spPr>
      </p:pic>
    </p:spTree>
    <p:extLst>
      <p:ext uri="{BB962C8B-B14F-4D97-AF65-F5344CB8AC3E}">
        <p14:creationId xmlns:p14="http://schemas.microsoft.com/office/powerpoint/2010/main" val="401101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7" y="3962"/>
            <a:ext cx="8993074" cy="1143000"/>
          </a:xfrm>
        </p:spPr>
        <p:txBody>
          <a:bodyPr>
            <a:normAutofit fontScale="90000"/>
          </a:bodyPr>
          <a:lstStyle/>
          <a:p>
            <a:r>
              <a:rPr lang="en-US" dirty="0">
                <a:latin typeface="Didot"/>
                <a:cs typeface="Didot"/>
              </a:rPr>
              <a:t>“Land Exchange” Treaties 1817-1830</a:t>
            </a:r>
          </a:p>
        </p:txBody>
      </p:sp>
      <p:sp>
        <p:nvSpPr>
          <p:cNvPr id="3" name="Content Placeholder 2"/>
          <p:cNvSpPr>
            <a:spLocks noGrp="1"/>
          </p:cNvSpPr>
          <p:nvPr>
            <p:ph idx="1"/>
          </p:nvPr>
        </p:nvSpPr>
        <p:spPr>
          <a:xfrm>
            <a:off x="457199" y="1146962"/>
            <a:ext cx="8514277" cy="4979201"/>
          </a:xfrm>
        </p:spPr>
        <p:txBody>
          <a:bodyPr>
            <a:normAutofit/>
          </a:bodyPr>
          <a:lstStyle/>
          <a:p>
            <a:r>
              <a:rPr lang="en-US" sz="2600" dirty="0">
                <a:latin typeface="Didot"/>
                <a:cs typeface="Didot"/>
              </a:rPr>
              <a:t>In the mid 1800s, America continued to pursue an expansionist policy.  </a:t>
            </a:r>
          </a:p>
          <a:p>
            <a:r>
              <a:rPr lang="en-US" sz="2600" dirty="0">
                <a:latin typeface="Didot"/>
                <a:cs typeface="Didot"/>
              </a:rPr>
              <a:t>Shift in Policy: “Land Exchange”</a:t>
            </a:r>
          </a:p>
          <a:p>
            <a:pPr lvl="1"/>
            <a:r>
              <a:rPr lang="en-US" sz="2400" dirty="0">
                <a:latin typeface="Didot"/>
                <a:cs typeface="Didot"/>
              </a:rPr>
              <a:t>Native Americans would relinquish land in the east in exchange for “equal” or “comparable” land west of the Mississippi River.</a:t>
            </a:r>
          </a:p>
        </p:txBody>
      </p:sp>
      <p:pic>
        <p:nvPicPr>
          <p:cNvPr id="4" name="Picture 3"/>
          <p:cNvPicPr>
            <a:picLocks noChangeAspect="1"/>
          </p:cNvPicPr>
          <p:nvPr/>
        </p:nvPicPr>
        <p:blipFill>
          <a:blip r:embed="rId2"/>
          <a:stretch>
            <a:fillRect/>
          </a:stretch>
        </p:blipFill>
        <p:spPr>
          <a:xfrm>
            <a:off x="3695858" y="4580676"/>
            <a:ext cx="5448142" cy="2277323"/>
          </a:xfrm>
          <a:prstGeom prst="rect">
            <a:avLst/>
          </a:prstGeom>
        </p:spPr>
      </p:pic>
    </p:spTree>
    <p:extLst>
      <p:ext uri="{BB962C8B-B14F-4D97-AF65-F5344CB8AC3E}">
        <p14:creationId xmlns:p14="http://schemas.microsoft.com/office/powerpoint/2010/main" val="632218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442</TotalTime>
  <Words>982</Words>
  <Application>Microsoft Macintosh PowerPoint</Application>
  <PresentationFormat>On-screen Show (4:3)</PresentationFormat>
  <Paragraphs>114</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Calibri</vt:lpstr>
      <vt:lpstr>Didot</vt:lpstr>
      <vt:lpstr>Webdings</vt:lpstr>
      <vt:lpstr>Office Theme</vt:lpstr>
      <vt:lpstr>PowerPoint Presentation</vt:lpstr>
      <vt:lpstr>PowerPoint Presentation</vt:lpstr>
      <vt:lpstr>A Schema for Thinking about Marginalization</vt:lpstr>
      <vt:lpstr>Native American Experience in America Founding-Civil War</vt:lpstr>
      <vt:lpstr>Mini-Lecture on The Native American Experience in America Founding – Civil War</vt:lpstr>
      <vt:lpstr>Indian Policy at the Founding</vt:lpstr>
      <vt:lpstr>“Civilization” Policy of Thomas Jefferson 1801-1809</vt:lpstr>
      <vt:lpstr>“The Five Civilized Tribes” in 1830</vt:lpstr>
      <vt:lpstr>“Land Exchange” Treaties 1817-1830</vt:lpstr>
      <vt:lpstr>Indian Policy During Andrew Jackson’s Presidency 1829-1837</vt:lpstr>
      <vt:lpstr>Indian Removal Act 1830</vt:lpstr>
      <vt:lpstr>Native American Are Shocked</vt:lpstr>
      <vt:lpstr>The Trail of Tears 1838-1839</vt:lpstr>
      <vt:lpstr>PowerPoint Presentation</vt:lpstr>
      <vt:lpstr>Response of Native Americans</vt:lpstr>
      <vt:lpstr>PowerPoint Presentation</vt:lpstr>
    </vt:vector>
  </TitlesOfParts>
  <Company>Wellesley Public Schools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WPS</dc:creator>
  <cp:lastModifiedBy>Microsoft Office User</cp:lastModifiedBy>
  <cp:revision>30</cp:revision>
  <dcterms:created xsi:type="dcterms:W3CDTF">2014-10-31T12:14:13Z</dcterms:created>
  <dcterms:modified xsi:type="dcterms:W3CDTF">2019-01-18T14:58:31Z</dcterms:modified>
</cp:coreProperties>
</file>