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64" r:id="rId3"/>
    <p:sldId id="258" r:id="rId4"/>
    <p:sldId id="263" r:id="rId5"/>
    <p:sldId id="259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7"/>
    <p:restoredTop sz="50000" autoAdjust="0"/>
  </p:normalViewPr>
  <p:slideViewPr>
    <p:cSldViewPr snapToGrid="0" snapToObjects="1">
      <p:cViewPr varScale="1">
        <p:scale>
          <a:sx n="93" d="100"/>
          <a:sy n="93" d="100"/>
        </p:scale>
        <p:origin x="117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C7BC7-24FB-D74C-9A74-3AA133730150}" type="datetimeFigureOut">
              <a:rPr lang="en-US" smtClean="0"/>
              <a:t>1/22/19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DCCEF-9DE3-C949-9BD8-EB19063C4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E4024-C08D-F040-B088-F307F302AD8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6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22BA-0D25-3F42-8E3E-453698F34AE0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223A-0CF9-744D-9D9B-384BD0C7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1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22BA-0D25-3F42-8E3E-453698F34AE0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223A-0CF9-744D-9D9B-384BD0C7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2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22BA-0D25-3F42-8E3E-453698F34AE0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223A-0CF9-744D-9D9B-384BD0C7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7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22BA-0D25-3F42-8E3E-453698F34AE0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223A-0CF9-744D-9D9B-384BD0C7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0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22BA-0D25-3F42-8E3E-453698F34AE0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223A-0CF9-744D-9D9B-384BD0C7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7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22BA-0D25-3F42-8E3E-453698F34AE0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223A-0CF9-744D-9D9B-384BD0C7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2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22BA-0D25-3F42-8E3E-453698F34AE0}" type="datetimeFigureOut">
              <a:rPr lang="en-US" smtClean="0"/>
              <a:t>1/22/19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223A-0CF9-744D-9D9B-384BD0C7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2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22BA-0D25-3F42-8E3E-453698F34AE0}" type="datetimeFigureOut">
              <a:rPr lang="en-US" smtClean="0"/>
              <a:t>1/22/19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223A-0CF9-744D-9D9B-384BD0C7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0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22BA-0D25-3F42-8E3E-453698F34AE0}" type="datetimeFigureOut">
              <a:rPr lang="en-US" smtClean="0"/>
              <a:t>1/22/19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223A-0CF9-744D-9D9B-384BD0C7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9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22BA-0D25-3F42-8E3E-453698F34AE0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223A-0CF9-744D-9D9B-384BD0C7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7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22BA-0D25-3F42-8E3E-453698F34AE0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223A-0CF9-744D-9D9B-384BD0C7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5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422BA-0D25-3F42-8E3E-453698F34AE0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1223A-0CF9-744D-9D9B-384BD0C7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8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0" y="20927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 dirty="0">
              <a:latin typeface="Dido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0" y="20927"/>
            <a:ext cx="9144000" cy="128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i="1" dirty="0">
                <a:latin typeface="Didot" charset="0"/>
              </a:rPr>
              <a:t>L2: Blacks in the Antebellum Period (1800s-1860)</a:t>
            </a:r>
          </a:p>
          <a:p>
            <a:pPr algn="ctr" eaLnBrk="1" hangingPunct="1"/>
            <a:r>
              <a:rPr lang="en-US" sz="2600" u="sng" dirty="0">
                <a:latin typeface="Didot" charset="0"/>
              </a:rPr>
              <a:t>The Struggle for Equality</a:t>
            </a:r>
            <a:endParaRPr lang="en-US" sz="3000" dirty="0">
              <a:latin typeface="Didot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23275" y="1484923"/>
            <a:ext cx="3859558" cy="5220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200" b="1" u="sng" dirty="0">
                <a:latin typeface="Didot" charset="0"/>
              </a:rPr>
              <a:t>Agenda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200" b="1" u="sng" dirty="0">
                <a:latin typeface="Didot" charset="0"/>
              </a:rPr>
              <a:t>Objective</a:t>
            </a:r>
            <a:r>
              <a:rPr lang="en-US" sz="2200" b="1" dirty="0">
                <a:latin typeface="Didot" charset="0"/>
              </a:rPr>
              <a:t>: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200" b="1" dirty="0">
                <a:latin typeface="Didot" charset="0"/>
              </a:rPr>
              <a:t>To Understand…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>
                <a:latin typeface="Didot"/>
                <a:cs typeface="Didot"/>
              </a:rPr>
              <a:t>The forces at work to marginalize enslaved blacks.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>
                <a:latin typeface="Didot"/>
                <a:cs typeface="Didot"/>
              </a:rPr>
              <a:t>The forces at work within slavery to oppress blacks in that institution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>
                <a:latin typeface="Didot"/>
                <a:cs typeface="Didot"/>
              </a:rPr>
              <a:t>Methods of black resistance</a:t>
            </a:r>
          </a:p>
          <a:p>
            <a:endParaRPr lang="en-US" sz="2200" b="1" dirty="0">
              <a:latin typeface="Didot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200" b="1" u="sng" dirty="0">
                <a:latin typeface="Didot" charset="0"/>
              </a:rPr>
              <a:t>Schedule</a:t>
            </a:r>
            <a:r>
              <a:rPr lang="en-US" sz="2200" b="1" dirty="0">
                <a:latin typeface="Didot" charset="0"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200" b="1" dirty="0">
                <a:latin typeface="Didot" charset="0"/>
              </a:rPr>
              <a:t>Discussion &amp; Power Circle Work</a:t>
            </a:r>
          </a:p>
          <a:p>
            <a:pPr marL="1282700" lvl="1" indent="-533400"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900" b="1" dirty="0">
              <a:latin typeface="Didot" charset="0"/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100" b="1" u="sng" dirty="0">
                <a:latin typeface="Didot" charset="0"/>
              </a:rPr>
              <a:t> </a:t>
            </a: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4402667" y="1484923"/>
            <a:ext cx="4553765" cy="5220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1800" b="1" u="sng" dirty="0">
                <a:latin typeface="Didot"/>
                <a:cs typeface="Didot"/>
              </a:rPr>
              <a:t>Homework</a:t>
            </a:r>
            <a:r>
              <a:rPr lang="en-US" sz="1800" b="1" dirty="0">
                <a:latin typeface="Didot"/>
                <a:cs typeface="Didot"/>
              </a:rPr>
              <a:t>:</a:t>
            </a:r>
          </a:p>
          <a:p>
            <a:pPr marL="514350" indent="-514350">
              <a:spcBef>
                <a:spcPct val="20000"/>
              </a:spcBef>
              <a:buClr>
                <a:schemeClr val="tx1"/>
              </a:buClr>
              <a:buAutoNum type="arabicPeriod"/>
            </a:pPr>
            <a:r>
              <a:rPr lang="en-US" sz="1800" b="1" dirty="0">
                <a:latin typeface="Didot"/>
                <a:cs typeface="Didot"/>
              </a:rPr>
              <a:t>Read excerpts from </a:t>
            </a:r>
            <a:r>
              <a:rPr lang="en-US" sz="1800" b="1" dirty="0" err="1">
                <a:latin typeface="Didot"/>
                <a:cs typeface="Didot"/>
              </a:rPr>
              <a:t>Woloch’s</a:t>
            </a:r>
            <a:r>
              <a:rPr lang="en-US" sz="1800" b="1" dirty="0">
                <a:latin typeface="Didot"/>
                <a:cs typeface="Didot"/>
              </a:rPr>
              <a:t> </a:t>
            </a:r>
            <a:r>
              <a:rPr lang="en-US" sz="1800" b="1" i="1" dirty="0">
                <a:latin typeface="Didot"/>
                <a:cs typeface="Didot"/>
              </a:rPr>
              <a:t>Women and the American Experience</a:t>
            </a:r>
            <a:r>
              <a:rPr lang="en-US" sz="1800" b="1" dirty="0">
                <a:latin typeface="Didot"/>
                <a:cs typeface="Didot"/>
              </a:rPr>
              <a:t> Due: L3</a:t>
            </a:r>
          </a:p>
          <a:p>
            <a:pPr marL="50800" lvl="0" indent="-50800"/>
            <a:r>
              <a:rPr lang="en-US" sz="1800" b="1" dirty="0">
                <a:latin typeface="Didot"/>
                <a:cs typeface="Didot"/>
              </a:rPr>
              <a:t>Complete 3 “power circles” by identifying the social forces working to marginalize the following three groups of women &amp; any resistance (grappling hooks).</a:t>
            </a:r>
          </a:p>
          <a:p>
            <a:pPr marL="50800" lvl="1" indent="-50800"/>
            <a:r>
              <a:rPr lang="en-US" sz="1800" b="1" dirty="0">
                <a:latin typeface="Didot"/>
                <a:cs typeface="Didot"/>
              </a:rPr>
              <a:t>(1) White Northern Women</a:t>
            </a:r>
          </a:p>
          <a:p>
            <a:pPr marL="50800" lvl="1" indent="-50800"/>
            <a:r>
              <a:rPr lang="en-US" sz="1800" b="1" dirty="0">
                <a:latin typeface="Didot"/>
                <a:cs typeface="Didot"/>
              </a:rPr>
              <a:t>(2) White Southern Women</a:t>
            </a:r>
          </a:p>
          <a:p>
            <a:pPr marL="50800" lvl="1" indent="-50800"/>
            <a:r>
              <a:rPr lang="en-US" sz="1800" b="1" dirty="0">
                <a:latin typeface="Didot"/>
                <a:cs typeface="Didot"/>
              </a:rPr>
              <a:t>(3) Black Enslaved Women</a:t>
            </a:r>
          </a:p>
          <a:p>
            <a:pPr marL="50800" lvl="1" indent="-50800"/>
            <a:r>
              <a:rPr lang="en-US" sz="1800" b="1" dirty="0">
                <a:latin typeface="Didot"/>
                <a:cs typeface="Didot"/>
              </a:rPr>
              <a:t>Yellow = Wed 1/30</a:t>
            </a:r>
          </a:p>
          <a:p>
            <a:pPr marL="50800" lvl="1" indent="-50800"/>
            <a:r>
              <a:rPr lang="en-US" sz="1800" b="1" dirty="0">
                <a:latin typeface="Didot"/>
                <a:cs typeface="Didot"/>
              </a:rPr>
              <a:t>Tan = Fri 1/25</a:t>
            </a:r>
          </a:p>
          <a:p>
            <a:pPr marL="50800" lvl="1" indent="-50800"/>
            <a:r>
              <a:rPr lang="en-US" sz="1800" b="1" dirty="0">
                <a:latin typeface="Didot"/>
                <a:cs typeface="Didot"/>
              </a:rPr>
              <a:t>Purple = Mon 1/28</a:t>
            </a:r>
          </a:p>
          <a:p>
            <a:pPr marL="0" indent="0">
              <a:spcBef>
                <a:spcPct val="20000"/>
              </a:spcBef>
              <a:buClr>
                <a:schemeClr val="tx1"/>
              </a:buClr>
            </a:pPr>
            <a:endParaRPr lang="en-US" sz="1800" b="1" dirty="0">
              <a:latin typeface="Didot"/>
              <a:cs typeface="Didot"/>
            </a:endParaRPr>
          </a:p>
          <a:p>
            <a:pPr marL="0" indent="0">
              <a:spcBef>
                <a:spcPct val="20000"/>
              </a:spcBef>
              <a:buClr>
                <a:schemeClr val="tx1"/>
              </a:buClr>
            </a:pPr>
            <a:r>
              <a:rPr lang="en-US" sz="1800" b="1" dirty="0">
                <a:latin typeface="Didot" charset="0"/>
              </a:rPr>
              <a:t>2.  Foreign Policy Unit Paper Due Wed 2/6 by 11:30 (half day)</a:t>
            </a: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000" b="1" u="sng" dirty="0">
                <a:latin typeface="Dido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140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868362"/>
          </a:xfrm>
        </p:spPr>
        <p:txBody>
          <a:bodyPr/>
          <a:lstStyle/>
          <a:p>
            <a:r>
              <a:rPr lang="en-US" dirty="0">
                <a:latin typeface="Didot"/>
                <a:cs typeface="Didot"/>
              </a:rPr>
              <a:t>Women in Antebellum America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00139"/>
          <a:ext cx="8229600" cy="38430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5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Northern Women (White</a:t>
                      </a:r>
                      <a:r>
                        <a:rPr lang="en-US" baseline="0" dirty="0"/>
                        <a:t> &amp; Black, focus on White…)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Southern Slaveholding  White 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Enslaved Black Women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2950">
                <a:tc>
                  <a:txBody>
                    <a:bodyPr/>
                    <a:lstStyle/>
                    <a:p>
                      <a:r>
                        <a:rPr lang="en-US" dirty="0"/>
                        <a:t>Forces of Marginalization: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Openings for Equality: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Forces of Marginalization: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Forces of Marginalization: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1" y="3831166"/>
            <a:ext cx="1079500" cy="1079500"/>
          </a:xfrm>
          <a:prstGeom prst="rect">
            <a:avLst/>
          </a:prstGeom>
        </p:spPr>
      </p:pic>
      <p:pic>
        <p:nvPicPr>
          <p:cNvPr id="8" name="Picture 7" descr="concircles_42655_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4" y="2201334"/>
            <a:ext cx="880308" cy="1140480"/>
          </a:xfrm>
          <a:prstGeom prst="rect">
            <a:avLst/>
          </a:prstGeom>
        </p:spPr>
      </p:pic>
      <p:pic>
        <p:nvPicPr>
          <p:cNvPr id="9" name="Picture 8" descr="concircles_42655_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34" y="2201334"/>
            <a:ext cx="880308" cy="1140480"/>
          </a:xfrm>
          <a:prstGeom prst="rect">
            <a:avLst/>
          </a:prstGeom>
        </p:spPr>
      </p:pic>
      <p:pic>
        <p:nvPicPr>
          <p:cNvPr id="10" name="Picture 9" descr="concircles_42655_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34" y="2201334"/>
            <a:ext cx="880308" cy="11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5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Didot"/>
                <a:cs typeface="Didot"/>
              </a:rPr>
              <a:t>Blacks in the Antebellum Period (1800s to 1860)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27077" y="1600200"/>
            <a:ext cx="3059723" cy="49842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What are the forces in American society marginalizing enslaved blacks?</a:t>
            </a:r>
          </a:p>
          <a:p>
            <a:r>
              <a:rPr lang="en-US" dirty="0">
                <a:latin typeface="Didot"/>
                <a:cs typeface="Didot"/>
              </a:rPr>
              <a:t>Within the social institution of slavery what are the forces at work to oppress blacks?</a:t>
            </a:r>
          </a:p>
          <a:p>
            <a:r>
              <a:rPr lang="en-US" dirty="0">
                <a:latin typeface="Didot"/>
                <a:cs typeface="Didot"/>
              </a:rPr>
              <a:t>What did black resistance to these forces look like?</a:t>
            </a:r>
          </a:p>
          <a:p>
            <a:endParaRPr lang="en-US" dirty="0">
              <a:latin typeface="Didot"/>
              <a:cs typeface="Didot"/>
            </a:endParaRPr>
          </a:p>
        </p:txBody>
      </p:sp>
      <p:pic>
        <p:nvPicPr>
          <p:cNvPr id="2" name="Picture 1" descr="concircles_42655_s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23" y="1417638"/>
            <a:ext cx="3870574" cy="501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9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689" y="0"/>
            <a:ext cx="9598099" cy="69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0"/>
            <a:ext cx="7505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70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5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32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0"/>
            <a:ext cx="7860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89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226</Words>
  <Application>Microsoft Macintosh PowerPoint</Application>
  <PresentationFormat>On-screen Show (4:3)</PresentationFormat>
  <Paragraphs>50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Didot</vt:lpstr>
      <vt:lpstr>Office Theme</vt:lpstr>
      <vt:lpstr>PowerPoint Presentation</vt:lpstr>
      <vt:lpstr>Women in Antebellum America</vt:lpstr>
      <vt:lpstr>Blacks in the Antebellum Period (1800s to 1860)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Wellesley Public Schools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WPS</dc:creator>
  <cp:lastModifiedBy>Microsoft Office User</cp:lastModifiedBy>
  <cp:revision>18</cp:revision>
  <dcterms:created xsi:type="dcterms:W3CDTF">2014-11-05T19:51:28Z</dcterms:created>
  <dcterms:modified xsi:type="dcterms:W3CDTF">2019-01-22T18:15:24Z</dcterms:modified>
</cp:coreProperties>
</file>