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"/>
  </p:notesMasterIdLst>
  <p:sldIdLst>
    <p:sldId id="258" r:id="rId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7"/>
    <p:restoredTop sz="94718"/>
  </p:normalViewPr>
  <p:slideViewPr>
    <p:cSldViewPr snapToGrid="0" snapToObjects="1">
      <p:cViewPr varScale="1">
        <p:scale>
          <a:sx n="87" d="100"/>
          <a:sy n="87" d="100"/>
        </p:scale>
        <p:origin x="1336" y="20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3A49DF5-F658-2446-8181-C0664904E4E3}" type="datetimeFigureOut">
              <a:rPr lang="en-US" smtClean="0"/>
              <a:t>2/4/19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AC17E28-0D5D-0E4F-91C8-D9BD4E5F57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87359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F6E4024-C08D-F040-B088-F307F302AD86}" type="slidenum">
              <a:rPr lang="en-US"/>
              <a:pPr/>
              <a:t>1</a:t>
            </a:fld>
            <a:endParaRPr lang="en-US" dirty="0"/>
          </a:p>
        </p:txBody>
      </p:sp>
      <p:sp>
        <p:nvSpPr>
          <p:cNvPr id="573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573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15004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BD568E-A4C9-3340-A915-4D291CAAB4DA}" type="datetimeFigureOut">
              <a:rPr lang="en-US" smtClean="0"/>
              <a:t>2/4/19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1C9E91-F95D-C240-BE62-4E92870F0E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78579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BD568E-A4C9-3340-A915-4D291CAAB4DA}" type="datetimeFigureOut">
              <a:rPr lang="en-US" smtClean="0"/>
              <a:t>2/4/19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1C9E91-F95D-C240-BE62-4E92870F0E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49360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BD568E-A4C9-3340-A915-4D291CAAB4DA}" type="datetimeFigureOut">
              <a:rPr lang="en-US" smtClean="0"/>
              <a:t>2/4/19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1C9E91-F95D-C240-BE62-4E92870F0E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93661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BD568E-A4C9-3340-A915-4D291CAAB4DA}" type="datetimeFigureOut">
              <a:rPr lang="en-US" smtClean="0"/>
              <a:t>2/4/19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1C9E91-F95D-C240-BE62-4E92870F0E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96937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BD568E-A4C9-3340-A915-4D291CAAB4DA}" type="datetimeFigureOut">
              <a:rPr lang="en-US" smtClean="0"/>
              <a:t>2/4/19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1C9E91-F95D-C240-BE62-4E92870F0E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30508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BD568E-A4C9-3340-A915-4D291CAAB4DA}" type="datetimeFigureOut">
              <a:rPr lang="en-US" smtClean="0"/>
              <a:t>2/4/19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1C9E91-F95D-C240-BE62-4E92870F0E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80451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BD568E-A4C9-3340-A915-4D291CAAB4DA}" type="datetimeFigureOut">
              <a:rPr lang="en-US" smtClean="0"/>
              <a:t>2/4/19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1C9E91-F95D-C240-BE62-4E92870F0E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91776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BD568E-A4C9-3340-A915-4D291CAAB4DA}" type="datetimeFigureOut">
              <a:rPr lang="en-US" smtClean="0"/>
              <a:t>2/4/19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1C9E91-F95D-C240-BE62-4E92870F0E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70804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BD568E-A4C9-3340-A915-4D291CAAB4DA}" type="datetimeFigureOut">
              <a:rPr lang="en-US" smtClean="0"/>
              <a:t>2/4/19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1C9E91-F95D-C240-BE62-4E92870F0E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01402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BD568E-A4C9-3340-A915-4D291CAAB4DA}" type="datetimeFigureOut">
              <a:rPr lang="en-US" smtClean="0"/>
              <a:t>2/4/19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1C9E91-F95D-C240-BE62-4E92870F0E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02514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BD568E-A4C9-3340-A915-4D291CAAB4DA}" type="datetimeFigureOut">
              <a:rPr lang="en-US" smtClean="0"/>
              <a:t>2/4/19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1C9E91-F95D-C240-BE62-4E92870F0E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21175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BD568E-A4C9-3340-A915-4D291CAAB4DA}" type="datetimeFigureOut">
              <a:rPr lang="en-US" smtClean="0"/>
              <a:t>2/4/19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1C9E91-F95D-C240-BE62-4E92870F0E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48854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alphaModFix amt="47000"/>
          </a:blip>
          <a:stretch>
            <a:fillRect/>
          </a:stretch>
        </p:blipFill>
        <p:spPr>
          <a:xfrm>
            <a:off x="0" y="20927"/>
            <a:ext cx="9144000" cy="6858000"/>
          </a:xfrm>
          <a:prstGeom prst="rect">
            <a:avLst/>
          </a:prstGeom>
        </p:spPr>
      </p:pic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286000"/>
            <a:ext cx="7772400" cy="1143000"/>
          </a:xfrm>
        </p:spPr>
        <p:txBody>
          <a:bodyPr/>
          <a:lstStyle/>
          <a:p>
            <a:endParaRPr lang="en-US" dirty="0">
              <a:latin typeface="Didot" charset="0"/>
            </a:endParaRP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" name="Title 1"/>
          <p:cNvSpPr>
            <a:spLocks/>
          </p:cNvSpPr>
          <p:nvPr/>
        </p:nvSpPr>
        <p:spPr bwMode="auto">
          <a:xfrm>
            <a:off x="0" y="20927"/>
            <a:ext cx="9144000" cy="12823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r>
              <a:rPr lang="en-US" sz="2800" i="1" dirty="0">
                <a:latin typeface="Didot" panose="02000503000000020003" pitchFamily="2" charset="-79"/>
                <a:cs typeface="Didot" panose="02000503000000020003" pitchFamily="2" charset="-79"/>
              </a:rPr>
              <a:t>L7 &amp; L8: Blacks Post-Civil War: </a:t>
            </a:r>
          </a:p>
          <a:p>
            <a:pPr algn="ctr"/>
            <a:r>
              <a:rPr lang="en-US" sz="2800" i="1" dirty="0">
                <a:latin typeface="Didot" panose="02000503000000020003" pitchFamily="2" charset="-79"/>
                <a:cs typeface="Didot" panose="02000503000000020003" pitchFamily="2" charset="-79"/>
              </a:rPr>
              <a:t>Reconstruction through Jim Crow</a:t>
            </a:r>
            <a:r>
              <a:rPr lang="en-US" b="1" i="1" dirty="0"/>
              <a:t> </a:t>
            </a:r>
          </a:p>
          <a:p>
            <a:pPr algn="ctr"/>
            <a:r>
              <a:rPr lang="en-US" sz="2600" u="sng" dirty="0">
                <a:latin typeface="Didot" charset="0"/>
              </a:rPr>
              <a:t>The Struggle for Equality</a:t>
            </a:r>
            <a:endParaRPr lang="en-US" sz="3000" dirty="0">
              <a:latin typeface="Didot" charset="0"/>
            </a:endParaRPr>
          </a:p>
        </p:txBody>
      </p:sp>
      <p:sp>
        <p:nvSpPr>
          <p:cNvPr id="4" name="Rectangle 12"/>
          <p:cNvSpPr>
            <a:spLocks noChangeArrowheads="1"/>
          </p:cNvSpPr>
          <p:nvPr/>
        </p:nvSpPr>
        <p:spPr bwMode="auto">
          <a:xfrm>
            <a:off x="423276" y="1484923"/>
            <a:ext cx="4327628" cy="522067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marL="609600" indent="-609600" algn="ctr" eaLnBrk="1" hangingPunct="1">
              <a:lnSpc>
                <a:spcPct val="80000"/>
              </a:lnSpc>
              <a:spcBef>
                <a:spcPct val="20000"/>
              </a:spcBef>
            </a:pPr>
            <a:r>
              <a:rPr lang="en-US" sz="2500" b="1" u="sng" dirty="0">
                <a:latin typeface="Didot" charset="0"/>
              </a:rPr>
              <a:t>Agenda</a:t>
            </a:r>
          </a:p>
          <a:p>
            <a:pPr marL="609600" indent="-609600" eaLnBrk="1" hangingPunct="1">
              <a:lnSpc>
                <a:spcPct val="80000"/>
              </a:lnSpc>
              <a:spcBef>
                <a:spcPct val="20000"/>
              </a:spcBef>
            </a:pPr>
            <a:r>
              <a:rPr lang="en-US" sz="2500" b="1" u="sng" dirty="0">
                <a:latin typeface="Didot" charset="0"/>
              </a:rPr>
              <a:t>Objective</a:t>
            </a:r>
            <a:r>
              <a:rPr lang="en-US" sz="2500" b="1" dirty="0">
                <a:latin typeface="Didot" charset="0"/>
              </a:rPr>
              <a:t>: </a:t>
            </a:r>
          </a:p>
          <a:p>
            <a:pPr marL="609600" indent="-609600" eaLnBrk="1" hangingPunct="1">
              <a:lnSpc>
                <a:spcPct val="80000"/>
              </a:lnSpc>
              <a:spcBef>
                <a:spcPct val="20000"/>
              </a:spcBef>
              <a:buAutoNum type="arabicPeriod"/>
            </a:pPr>
            <a:r>
              <a:rPr lang="en-US" sz="2500" b="1" dirty="0">
                <a:latin typeface="Didot" charset="0"/>
              </a:rPr>
              <a:t>To understand key “Civil Rights Moments” in Reconstruction.</a:t>
            </a:r>
          </a:p>
          <a:p>
            <a:pPr marL="609600" indent="-609600" eaLnBrk="1" hangingPunct="1">
              <a:lnSpc>
                <a:spcPct val="80000"/>
              </a:lnSpc>
              <a:spcBef>
                <a:spcPct val="20000"/>
              </a:spcBef>
              <a:buAutoNum type="arabicPeriod"/>
            </a:pPr>
            <a:r>
              <a:rPr lang="en-US" sz="2500" b="1" dirty="0">
                <a:latin typeface="Didot" charset="0"/>
              </a:rPr>
              <a:t>To evaluate the promises and failure of Reconstruction for blacks.</a:t>
            </a:r>
          </a:p>
          <a:p>
            <a:endParaRPr lang="en-US" sz="2500" b="1" dirty="0">
              <a:latin typeface="Didot" charset="0"/>
            </a:endParaRPr>
          </a:p>
          <a:p>
            <a:pPr marL="609600" indent="-609600" eaLnBrk="1" hangingPunct="1">
              <a:lnSpc>
                <a:spcPct val="80000"/>
              </a:lnSpc>
              <a:spcBef>
                <a:spcPct val="20000"/>
              </a:spcBef>
            </a:pPr>
            <a:r>
              <a:rPr lang="en-US" sz="2500" b="1" u="sng" dirty="0">
                <a:latin typeface="Didot" charset="0"/>
              </a:rPr>
              <a:t>Schedule</a:t>
            </a:r>
            <a:r>
              <a:rPr lang="en-US" sz="2500" b="1" dirty="0">
                <a:latin typeface="Didot" charset="0"/>
              </a:rPr>
              <a:t>: </a:t>
            </a:r>
          </a:p>
          <a:p>
            <a:pPr marL="609600" indent="-609600" eaLnBrk="1" hangingPunct="1">
              <a:lnSpc>
                <a:spcPct val="80000"/>
              </a:lnSpc>
              <a:spcBef>
                <a:spcPct val="20000"/>
              </a:spcBef>
              <a:buFontTx/>
              <a:buAutoNum type="arabicPeriod"/>
            </a:pPr>
            <a:r>
              <a:rPr lang="en-US" sz="2500" b="1" dirty="0">
                <a:latin typeface="Didot" charset="0"/>
              </a:rPr>
              <a:t>Video </a:t>
            </a:r>
            <a:r>
              <a:rPr lang="en-US" sz="2500" b="1" i="1" dirty="0">
                <a:latin typeface="Didot" charset="0"/>
              </a:rPr>
              <a:t>Reconstruction: The Second Civil War</a:t>
            </a:r>
          </a:p>
          <a:p>
            <a:pPr marL="1282700" lvl="1" indent="-533400" algn="ctr" eaLnBrk="1" hangingPunct="1">
              <a:lnSpc>
                <a:spcPct val="80000"/>
              </a:lnSpc>
              <a:spcBef>
                <a:spcPct val="20000"/>
              </a:spcBef>
            </a:pPr>
            <a:endParaRPr lang="en-US" sz="2200" b="1" dirty="0">
              <a:latin typeface="Didot" charset="0"/>
            </a:endParaRPr>
          </a:p>
          <a:p>
            <a:pPr marL="609600" indent="-609600" algn="ctr" eaLnBrk="1" hangingPunct="1">
              <a:lnSpc>
                <a:spcPct val="80000"/>
              </a:lnSpc>
              <a:spcBef>
                <a:spcPct val="20000"/>
              </a:spcBef>
            </a:pPr>
            <a:r>
              <a:rPr lang="en-US" sz="2200" b="1" u="sng" dirty="0">
                <a:latin typeface="Didot" charset="0"/>
              </a:rPr>
              <a:t> </a:t>
            </a:r>
          </a:p>
        </p:txBody>
      </p:sp>
      <p:sp>
        <p:nvSpPr>
          <p:cNvPr id="6" name="Rectangle 12"/>
          <p:cNvSpPr txBox="1">
            <a:spLocks noChangeArrowheads="1"/>
          </p:cNvSpPr>
          <p:nvPr/>
        </p:nvSpPr>
        <p:spPr bwMode="auto">
          <a:xfrm>
            <a:off x="5088834" y="1484923"/>
            <a:ext cx="3901463" cy="522067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/>
          <a:lstStyle>
            <a:lvl1pPr marL="457200" indent="-4572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914400" indent="-4572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371600" indent="-4572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828800" indent="-4572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286000" indent="-4572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7432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32004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6576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41148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20000"/>
              </a:spcBef>
              <a:buClr>
                <a:schemeClr val="tx1"/>
              </a:buClr>
            </a:pPr>
            <a:r>
              <a:rPr lang="en-US" sz="2500" b="1" u="sng" dirty="0">
                <a:latin typeface="Didot" charset="0"/>
              </a:rPr>
              <a:t>Homework</a:t>
            </a:r>
            <a:r>
              <a:rPr lang="en-US" sz="2500" b="1" dirty="0">
                <a:latin typeface="Didot" charset="0"/>
              </a:rPr>
              <a:t>:</a:t>
            </a:r>
          </a:p>
          <a:p>
            <a:pPr eaLnBrk="1" hangingPunct="1">
              <a:spcBef>
                <a:spcPct val="20000"/>
              </a:spcBef>
              <a:buClr>
                <a:schemeClr val="tx1"/>
              </a:buClr>
              <a:buAutoNum type="arabicPeriod"/>
            </a:pPr>
            <a:r>
              <a:rPr lang="en-US" sz="2500" b="1" dirty="0">
                <a:latin typeface="Didot" charset="0"/>
              </a:rPr>
              <a:t>Read DuBois, “Outgrowing the Compact of the Father” for L9</a:t>
            </a:r>
          </a:p>
          <a:p>
            <a:pPr marL="0" indent="0" eaLnBrk="1" hangingPunct="1">
              <a:spcBef>
                <a:spcPct val="20000"/>
              </a:spcBef>
              <a:buClr>
                <a:schemeClr val="tx1"/>
              </a:buClr>
            </a:pPr>
            <a:r>
              <a:rPr lang="en-US" sz="2500" b="1" dirty="0">
                <a:latin typeface="Didot" charset="0"/>
              </a:rPr>
              <a:t>Yellow = Tues 2/12</a:t>
            </a:r>
          </a:p>
          <a:p>
            <a:pPr marL="0" indent="0" eaLnBrk="1" hangingPunct="1">
              <a:spcBef>
                <a:spcPct val="20000"/>
              </a:spcBef>
              <a:buClr>
                <a:schemeClr val="tx1"/>
              </a:buClr>
            </a:pPr>
            <a:r>
              <a:rPr lang="en-US" sz="2500" b="1" dirty="0">
                <a:latin typeface="Didot" charset="0"/>
              </a:rPr>
              <a:t>Tan =Fri 2/8</a:t>
            </a:r>
          </a:p>
          <a:p>
            <a:pPr marL="0" indent="0" eaLnBrk="1" hangingPunct="1">
              <a:spcBef>
                <a:spcPct val="20000"/>
              </a:spcBef>
              <a:buClr>
                <a:schemeClr val="tx1"/>
              </a:buClr>
            </a:pPr>
            <a:r>
              <a:rPr lang="en-US" sz="2500" b="1" dirty="0">
                <a:latin typeface="Didot" charset="0"/>
              </a:rPr>
              <a:t>Purple = Fri 2/8</a:t>
            </a:r>
            <a:endParaRPr lang="en-US" sz="2000" b="1" dirty="0">
              <a:latin typeface="Didot" charset="0"/>
            </a:endParaRPr>
          </a:p>
          <a:p>
            <a:pPr eaLnBrk="1" hangingPunct="1">
              <a:spcBef>
                <a:spcPct val="20000"/>
              </a:spcBef>
              <a:buClr>
                <a:schemeClr val="tx1"/>
              </a:buClr>
            </a:pPr>
            <a:endParaRPr lang="en-US" sz="2000" b="1" u="sng" dirty="0">
              <a:latin typeface="Didot" charset="0"/>
            </a:endParaRPr>
          </a:p>
          <a:p>
            <a:pPr eaLnBrk="1" hangingPunct="1">
              <a:spcBef>
                <a:spcPct val="20000"/>
              </a:spcBef>
              <a:buClr>
                <a:schemeClr val="tx1"/>
              </a:buClr>
            </a:pPr>
            <a:endParaRPr lang="en-US" sz="2000" b="1" u="sng" dirty="0">
              <a:latin typeface="Didot" charset="0"/>
            </a:endParaRPr>
          </a:p>
          <a:p>
            <a:pPr eaLnBrk="1" hangingPunct="1">
              <a:spcBef>
                <a:spcPct val="20000"/>
              </a:spcBef>
              <a:buClr>
                <a:schemeClr val="tx1"/>
              </a:buClr>
            </a:pPr>
            <a:endParaRPr lang="en-US" sz="2000" b="1" u="sng" dirty="0">
              <a:latin typeface="Didot" charset="0"/>
            </a:endParaRPr>
          </a:p>
          <a:p>
            <a:pPr eaLnBrk="1" hangingPunct="1">
              <a:spcBef>
                <a:spcPct val="20000"/>
              </a:spcBef>
              <a:buClr>
                <a:schemeClr val="tx1"/>
              </a:buClr>
            </a:pPr>
            <a:r>
              <a:rPr lang="en-US" sz="2000" b="1" u="sng" dirty="0">
                <a:latin typeface="Didot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5293742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332</TotalTime>
  <Words>80</Words>
  <Application>Microsoft Macintosh PowerPoint</Application>
  <PresentationFormat>On-screen Show (4:3)</PresentationFormat>
  <Paragraphs>22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ＭＳ Ｐゴシック</vt:lpstr>
      <vt:lpstr>Arial</vt:lpstr>
      <vt:lpstr>Calibri</vt:lpstr>
      <vt:lpstr>Didot</vt:lpstr>
      <vt:lpstr>Office Theme</vt:lpstr>
      <vt:lpstr>PowerPoint Presentation</vt:lpstr>
    </vt:vector>
  </TitlesOfParts>
  <Company>Wellesley Public Schools</Company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WPS</dc:creator>
  <cp:lastModifiedBy>Microsoft Office User</cp:lastModifiedBy>
  <cp:revision>13</cp:revision>
  <dcterms:created xsi:type="dcterms:W3CDTF">2014-11-10T19:11:10Z</dcterms:created>
  <dcterms:modified xsi:type="dcterms:W3CDTF">2019-02-04T13:12:54Z</dcterms:modified>
</cp:coreProperties>
</file>