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1"/>
  </p:notesMasterIdLst>
  <p:sldIdLst>
    <p:sldId id="261" r:id="rId2"/>
    <p:sldId id="265" r:id="rId3"/>
    <p:sldId id="266" r:id="rId4"/>
    <p:sldId id="267" r:id="rId5"/>
    <p:sldId id="271" r:id="rId6"/>
    <p:sldId id="274" r:id="rId7"/>
    <p:sldId id="276" r:id="rId8"/>
    <p:sldId id="279" r:id="rId9"/>
    <p:sldId id="287" r:id="rId1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9853" autoAdjust="0"/>
    <p:restoredTop sz="92254"/>
  </p:normalViewPr>
  <p:slideViewPr>
    <p:cSldViewPr snapToGrid="0" snapToObjects="1">
      <p:cViewPr varScale="1">
        <p:scale>
          <a:sx n="85" d="100"/>
          <a:sy n="85" d="100"/>
        </p:scale>
        <p:origin x="712" y="16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60318DA-7523-654C-8DEC-FF99B8F9A115}" type="doc">
      <dgm:prSet loTypeId="urn:microsoft.com/office/officeart/2005/8/layout/list1" loCatId="" qsTypeId="urn:microsoft.com/office/officeart/2005/8/quickstyle/simple4" qsCatId="simple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C06B8214-0CD8-1D49-A85D-C5BAA4F11EA3}">
      <dgm:prSet phldrT="[Text]" custT="1"/>
      <dgm:spPr/>
      <dgm:t>
        <a:bodyPr/>
        <a:lstStyle/>
        <a:p>
          <a:r>
            <a:rPr lang="en-US" sz="2000" dirty="0"/>
            <a:t>Jim Crow Laws in the South (Push)</a:t>
          </a:r>
        </a:p>
      </dgm:t>
    </dgm:pt>
    <dgm:pt modelId="{AFEBC8C3-83C6-794B-8635-DF4275ED0007}" type="parTrans" cxnId="{3D473AED-AAA6-7A4A-8442-AC6E8AB213A1}">
      <dgm:prSet/>
      <dgm:spPr/>
      <dgm:t>
        <a:bodyPr/>
        <a:lstStyle/>
        <a:p>
          <a:endParaRPr lang="en-US"/>
        </a:p>
      </dgm:t>
    </dgm:pt>
    <dgm:pt modelId="{587A4E40-9896-8244-8A4E-30FACCFCD618}" type="sibTrans" cxnId="{3D473AED-AAA6-7A4A-8442-AC6E8AB213A1}">
      <dgm:prSet/>
      <dgm:spPr/>
      <dgm:t>
        <a:bodyPr/>
        <a:lstStyle/>
        <a:p>
          <a:endParaRPr lang="en-US"/>
        </a:p>
      </dgm:t>
    </dgm:pt>
    <dgm:pt modelId="{32ADE83A-51ED-2649-9D5F-E8779A0143CD}">
      <dgm:prSet phldrT="[Text]" custT="1"/>
      <dgm:spPr/>
      <dgm:t>
        <a:bodyPr/>
        <a:lstStyle/>
        <a:p>
          <a:r>
            <a:rPr lang="en-US" sz="2000" dirty="0"/>
            <a:t>Racial Violence in the South (Push)</a:t>
          </a:r>
        </a:p>
      </dgm:t>
    </dgm:pt>
    <dgm:pt modelId="{5DB575E7-8722-C447-865A-5CAEA31983D0}" type="parTrans" cxnId="{ACBF03D1-BC2D-9946-A9B9-F99A7B338D0D}">
      <dgm:prSet/>
      <dgm:spPr/>
      <dgm:t>
        <a:bodyPr/>
        <a:lstStyle/>
        <a:p>
          <a:endParaRPr lang="en-US"/>
        </a:p>
      </dgm:t>
    </dgm:pt>
    <dgm:pt modelId="{61082EE3-D637-5640-A7A3-81541004114F}" type="sibTrans" cxnId="{ACBF03D1-BC2D-9946-A9B9-F99A7B338D0D}">
      <dgm:prSet/>
      <dgm:spPr/>
      <dgm:t>
        <a:bodyPr/>
        <a:lstStyle/>
        <a:p>
          <a:endParaRPr lang="en-US"/>
        </a:p>
      </dgm:t>
    </dgm:pt>
    <dgm:pt modelId="{9EC5EB22-D21C-A74F-8846-BB8680454933}">
      <dgm:prSet phldrT="[Text]" custT="1"/>
      <dgm:spPr/>
      <dgm:t>
        <a:bodyPr/>
        <a:lstStyle/>
        <a:p>
          <a:r>
            <a:rPr lang="en-US" sz="2000" dirty="0"/>
            <a:t>Limited Economic Opportunities in the South (Push)</a:t>
          </a:r>
        </a:p>
      </dgm:t>
    </dgm:pt>
    <dgm:pt modelId="{9C9D6186-3122-004E-80D7-45142E90EDBE}" type="parTrans" cxnId="{D344FF65-8080-BC44-9153-C2D212DCA108}">
      <dgm:prSet/>
      <dgm:spPr/>
      <dgm:t>
        <a:bodyPr/>
        <a:lstStyle/>
        <a:p>
          <a:endParaRPr lang="en-US"/>
        </a:p>
      </dgm:t>
    </dgm:pt>
    <dgm:pt modelId="{05251956-1F26-AE44-A1DF-1DBCEF0961AB}" type="sibTrans" cxnId="{D344FF65-8080-BC44-9153-C2D212DCA108}">
      <dgm:prSet/>
      <dgm:spPr/>
      <dgm:t>
        <a:bodyPr/>
        <a:lstStyle/>
        <a:p>
          <a:endParaRPr lang="en-US"/>
        </a:p>
      </dgm:t>
    </dgm:pt>
    <dgm:pt modelId="{552480B6-756D-EE47-A274-21BF4BCA3498}">
      <dgm:prSet phldrT="[Text]" custT="1"/>
      <dgm:spPr/>
      <dgm:t>
        <a:bodyPr/>
        <a:lstStyle/>
        <a:p>
          <a:r>
            <a:rPr lang="en-US" sz="2000" dirty="0"/>
            <a:t>Increased Demand for Industrial Workers in the North (Pull)</a:t>
          </a:r>
        </a:p>
      </dgm:t>
    </dgm:pt>
    <dgm:pt modelId="{EA0141A4-56CC-C04F-BF8C-1B2DDA1B39C2}" type="parTrans" cxnId="{03FF258D-C64C-4847-B674-EAED53A4A03E}">
      <dgm:prSet/>
      <dgm:spPr/>
      <dgm:t>
        <a:bodyPr/>
        <a:lstStyle/>
        <a:p>
          <a:endParaRPr lang="en-US"/>
        </a:p>
      </dgm:t>
    </dgm:pt>
    <dgm:pt modelId="{5D17D174-4B68-A543-8F35-81F4180A1420}" type="sibTrans" cxnId="{03FF258D-C64C-4847-B674-EAED53A4A03E}">
      <dgm:prSet/>
      <dgm:spPr/>
      <dgm:t>
        <a:bodyPr/>
        <a:lstStyle/>
        <a:p>
          <a:endParaRPr lang="en-US"/>
        </a:p>
      </dgm:t>
    </dgm:pt>
    <dgm:pt modelId="{52BCE315-862A-A44B-9A21-3C7EBFFE814A}">
      <dgm:prSet phldrT="[Text]" custT="1"/>
      <dgm:spPr/>
      <dgm:t>
        <a:bodyPr/>
        <a:lstStyle/>
        <a:p>
          <a:r>
            <a:rPr lang="en-US" sz="2000" dirty="0"/>
            <a:t>Better Educational Opportunities in the North (Pull)</a:t>
          </a:r>
        </a:p>
      </dgm:t>
    </dgm:pt>
    <dgm:pt modelId="{976ED75F-EECA-474A-9AAB-8FB987C9E4D5}" type="parTrans" cxnId="{4FFFD39D-E4C1-BA47-9467-19CE7A2273A3}">
      <dgm:prSet/>
      <dgm:spPr/>
      <dgm:t>
        <a:bodyPr/>
        <a:lstStyle/>
        <a:p>
          <a:endParaRPr lang="en-US"/>
        </a:p>
      </dgm:t>
    </dgm:pt>
    <dgm:pt modelId="{F5FE2DF1-BB01-1A47-88BF-11560E5B5F7C}" type="sibTrans" cxnId="{4FFFD39D-E4C1-BA47-9467-19CE7A2273A3}">
      <dgm:prSet/>
      <dgm:spPr/>
      <dgm:t>
        <a:bodyPr/>
        <a:lstStyle/>
        <a:p>
          <a:endParaRPr lang="en-US"/>
        </a:p>
      </dgm:t>
    </dgm:pt>
    <dgm:pt modelId="{3A18288C-7BFB-BB43-97C0-72754B36EAF1}">
      <dgm:prSet phldrT="[Text]" custT="1"/>
      <dgm:spPr/>
      <dgm:t>
        <a:bodyPr/>
        <a:lstStyle/>
        <a:p>
          <a:r>
            <a:rPr lang="en-US" sz="2000" dirty="0"/>
            <a:t>Increased Political Opportunities in the North (Pull)</a:t>
          </a:r>
        </a:p>
      </dgm:t>
    </dgm:pt>
    <dgm:pt modelId="{E223EE13-67E9-6540-B7F6-96DB0981E8EB}" type="parTrans" cxnId="{88337EE9-5B13-9945-BF37-E55CA4FFEFCE}">
      <dgm:prSet/>
      <dgm:spPr/>
      <dgm:t>
        <a:bodyPr/>
        <a:lstStyle/>
        <a:p>
          <a:endParaRPr lang="en-US"/>
        </a:p>
      </dgm:t>
    </dgm:pt>
    <dgm:pt modelId="{D7B1E104-AFF7-7E46-A7CB-F3EC698DD192}" type="sibTrans" cxnId="{88337EE9-5B13-9945-BF37-E55CA4FFEFCE}">
      <dgm:prSet/>
      <dgm:spPr/>
      <dgm:t>
        <a:bodyPr/>
        <a:lstStyle/>
        <a:p>
          <a:endParaRPr lang="en-US"/>
        </a:p>
      </dgm:t>
    </dgm:pt>
    <dgm:pt modelId="{2C23AE38-A71B-BF41-A304-7A9BFF72F52A}" type="pres">
      <dgm:prSet presAssocID="{460318DA-7523-654C-8DEC-FF99B8F9A115}" presName="linear" presStyleCnt="0">
        <dgm:presLayoutVars>
          <dgm:dir/>
          <dgm:animLvl val="lvl"/>
          <dgm:resizeHandles val="exact"/>
        </dgm:presLayoutVars>
      </dgm:prSet>
      <dgm:spPr/>
    </dgm:pt>
    <dgm:pt modelId="{9D4F36D7-E084-EB40-AC2A-843CAE40A943}" type="pres">
      <dgm:prSet presAssocID="{C06B8214-0CD8-1D49-A85D-C5BAA4F11EA3}" presName="parentLin" presStyleCnt="0"/>
      <dgm:spPr/>
    </dgm:pt>
    <dgm:pt modelId="{76E1BC02-E4C9-F244-A69D-3B6168B310E9}" type="pres">
      <dgm:prSet presAssocID="{C06B8214-0CD8-1D49-A85D-C5BAA4F11EA3}" presName="parentLeftMargin" presStyleLbl="node1" presStyleIdx="0" presStyleCnt="6"/>
      <dgm:spPr/>
    </dgm:pt>
    <dgm:pt modelId="{E93BC929-73C9-0F42-9BF1-F8BFF0D554EA}" type="pres">
      <dgm:prSet presAssocID="{C06B8214-0CD8-1D49-A85D-C5BAA4F11EA3}" presName="parentText" presStyleLbl="node1" presStyleIdx="0" presStyleCnt="6">
        <dgm:presLayoutVars>
          <dgm:chMax val="0"/>
          <dgm:bulletEnabled val="1"/>
        </dgm:presLayoutVars>
      </dgm:prSet>
      <dgm:spPr/>
    </dgm:pt>
    <dgm:pt modelId="{95B2F559-6E09-7442-A968-51B57C51016E}" type="pres">
      <dgm:prSet presAssocID="{C06B8214-0CD8-1D49-A85D-C5BAA4F11EA3}" presName="negativeSpace" presStyleCnt="0"/>
      <dgm:spPr/>
    </dgm:pt>
    <dgm:pt modelId="{BFAF2DC2-4743-4942-AA91-24DE60361169}" type="pres">
      <dgm:prSet presAssocID="{C06B8214-0CD8-1D49-A85D-C5BAA4F11EA3}" presName="childText" presStyleLbl="conFgAcc1" presStyleIdx="0" presStyleCnt="6">
        <dgm:presLayoutVars>
          <dgm:bulletEnabled val="1"/>
        </dgm:presLayoutVars>
      </dgm:prSet>
      <dgm:spPr/>
    </dgm:pt>
    <dgm:pt modelId="{214719B3-4D95-4C40-A105-E87548AC436D}" type="pres">
      <dgm:prSet presAssocID="{587A4E40-9896-8244-8A4E-30FACCFCD618}" presName="spaceBetweenRectangles" presStyleCnt="0"/>
      <dgm:spPr/>
    </dgm:pt>
    <dgm:pt modelId="{0B0E1EBF-8AB7-6D46-9EC7-61645F389EF4}" type="pres">
      <dgm:prSet presAssocID="{32ADE83A-51ED-2649-9D5F-E8779A0143CD}" presName="parentLin" presStyleCnt="0"/>
      <dgm:spPr/>
    </dgm:pt>
    <dgm:pt modelId="{F2C992B4-35E9-E34B-964D-20488D7650A6}" type="pres">
      <dgm:prSet presAssocID="{32ADE83A-51ED-2649-9D5F-E8779A0143CD}" presName="parentLeftMargin" presStyleLbl="node1" presStyleIdx="0" presStyleCnt="6"/>
      <dgm:spPr/>
    </dgm:pt>
    <dgm:pt modelId="{04458D16-B59E-B149-8AFE-405396FE4DA2}" type="pres">
      <dgm:prSet presAssocID="{32ADE83A-51ED-2649-9D5F-E8779A0143CD}" presName="parentText" presStyleLbl="node1" presStyleIdx="1" presStyleCnt="6">
        <dgm:presLayoutVars>
          <dgm:chMax val="0"/>
          <dgm:bulletEnabled val="1"/>
        </dgm:presLayoutVars>
      </dgm:prSet>
      <dgm:spPr/>
    </dgm:pt>
    <dgm:pt modelId="{E8A65EDD-B2F5-A04A-BCD4-ED7D7548D4A1}" type="pres">
      <dgm:prSet presAssocID="{32ADE83A-51ED-2649-9D5F-E8779A0143CD}" presName="negativeSpace" presStyleCnt="0"/>
      <dgm:spPr/>
    </dgm:pt>
    <dgm:pt modelId="{FB86361A-E83A-3246-A703-8A159590390E}" type="pres">
      <dgm:prSet presAssocID="{32ADE83A-51ED-2649-9D5F-E8779A0143CD}" presName="childText" presStyleLbl="conFgAcc1" presStyleIdx="1" presStyleCnt="6">
        <dgm:presLayoutVars>
          <dgm:bulletEnabled val="1"/>
        </dgm:presLayoutVars>
      </dgm:prSet>
      <dgm:spPr/>
    </dgm:pt>
    <dgm:pt modelId="{EF595524-D6F5-5246-9558-4AC8D1A3D18B}" type="pres">
      <dgm:prSet presAssocID="{61082EE3-D637-5640-A7A3-81541004114F}" presName="spaceBetweenRectangles" presStyleCnt="0"/>
      <dgm:spPr/>
    </dgm:pt>
    <dgm:pt modelId="{416E53C5-200D-BF43-9746-5D19350D3A1C}" type="pres">
      <dgm:prSet presAssocID="{9EC5EB22-D21C-A74F-8846-BB8680454933}" presName="parentLin" presStyleCnt="0"/>
      <dgm:spPr/>
    </dgm:pt>
    <dgm:pt modelId="{5FF5F8CD-6C86-7143-A08A-060EA5B4D5BC}" type="pres">
      <dgm:prSet presAssocID="{9EC5EB22-D21C-A74F-8846-BB8680454933}" presName="parentLeftMargin" presStyleLbl="node1" presStyleIdx="1" presStyleCnt="6"/>
      <dgm:spPr/>
    </dgm:pt>
    <dgm:pt modelId="{E4F4CF16-4078-E741-9021-DE38230DD244}" type="pres">
      <dgm:prSet presAssocID="{9EC5EB22-D21C-A74F-8846-BB8680454933}" presName="parentText" presStyleLbl="node1" presStyleIdx="2" presStyleCnt="6">
        <dgm:presLayoutVars>
          <dgm:chMax val="0"/>
          <dgm:bulletEnabled val="1"/>
        </dgm:presLayoutVars>
      </dgm:prSet>
      <dgm:spPr/>
    </dgm:pt>
    <dgm:pt modelId="{0ADD57DA-781A-E044-A0F1-D719354739D4}" type="pres">
      <dgm:prSet presAssocID="{9EC5EB22-D21C-A74F-8846-BB8680454933}" presName="negativeSpace" presStyleCnt="0"/>
      <dgm:spPr/>
    </dgm:pt>
    <dgm:pt modelId="{3F4FDEFF-0F5E-F744-A399-AB2E6B5BE8F2}" type="pres">
      <dgm:prSet presAssocID="{9EC5EB22-D21C-A74F-8846-BB8680454933}" presName="childText" presStyleLbl="conFgAcc1" presStyleIdx="2" presStyleCnt="6">
        <dgm:presLayoutVars>
          <dgm:bulletEnabled val="1"/>
        </dgm:presLayoutVars>
      </dgm:prSet>
      <dgm:spPr/>
    </dgm:pt>
    <dgm:pt modelId="{24D9B2C6-BACF-7645-8F94-E2F779A32888}" type="pres">
      <dgm:prSet presAssocID="{05251956-1F26-AE44-A1DF-1DBCEF0961AB}" presName="spaceBetweenRectangles" presStyleCnt="0"/>
      <dgm:spPr/>
    </dgm:pt>
    <dgm:pt modelId="{8ACBB82B-8371-5D41-AD94-4950815A2B5F}" type="pres">
      <dgm:prSet presAssocID="{552480B6-756D-EE47-A274-21BF4BCA3498}" presName="parentLin" presStyleCnt="0"/>
      <dgm:spPr/>
    </dgm:pt>
    <dgm:pt modelId="{7FCD62F4-A184-7946-8882-A7F218375E03}" type="pres">
      <dgm:prSet presAssocID="{552480B6-756D-EE47-A274-21BF4BCA3498}" presName="parentLeftMargin" presStyleLbl="node1" presStyleIdx="2" presStyleCnt="6"/>
      <dgm:spPr/>
    </dgm:pt>
    <dgm:pt modelId="{FFAFFE4F-AA0C-BD43-97C0-AA21C8868072}" type="pres">
      <dgm:prSet presAssocID="{552480B6-756D-EE47-A274-21BF4BCA3498}" presName="parentText" presStyleLbl="node1" presStyleIdx="3" presStyleCnt="6">
        <dgm:presLayoutVars>
          <dgm:chMax val="0"/>
          <dgm:bulletEnabled val="1"/>
        </dgm:presLayoutVars>
      </dgm:prSet>
      <dgm:spPr/>
    </dgm:pt>
    <dgm:pt modelId="{37E7923A-1F32-2F45-906B-D552A2AADBBE}" type="pres">
      <dgm:prSet presAssocID="{552480B6-756D-EE47-A274-21BF4BCA3498}" presName="negativeSpace" presStyleCnt="0"/>
      <dgm:spPr/>
    </dgm:pt>
    <dgm:pt modelId="{BC09A3AE-BE76-7846-988A-37282FD12B64}" type="pres">
      <dgm:prSet presAssocID="{552480B6-756D-EE47-A274-21BF4BCA3498}" presName="childText" presStyleLbl="conFgAcc1" presStyleIdx="3" presStyleCnt="6">
        <dgm:presLayoutVars>
          <dgm:bulletEnabled val="1"/>
        </dgm:presLayoutVars>
      </dgm:prSet>
      <dgm:spPr/>
    </dgm:pt>
    <dgm:pt modelId="{BDD2ACA8-6884-3B4A-BBED-6FE667F21494}" type="pres">
      <dgm:prSet presAssocID="{5D17D174-4B68-A543-8F35-81F4180A1420}" presName="spaceBetweenRectangles" presStyleCnt="0"/>
      <dgm:spPr/>
    </dgm:pt>
    <dgm:pt modelId="{38E89D96-C548-DF4F-82F2-054B7391A8BC}" type="pres">
      <dgm:prSet presAssocID="{52BCE315-862A-A44B-9A21-3C7EBFFE814A}" presName="parentLin" presStyleCnt="0"/>
      <dgm:spPr/>
    </dgm:pt>
    <dgm:pt modelId="{5A739824-324D-8349-ADD2-83DD9686D176}" type="pres">
      <dgm:prSet presAssocID="{52BCE315-862A-A44B-9A21-3C7EBFFE814A}" presName="parentLeftMargin" presStyleLbl="node1" presStyleIdx="3" presStyleCnt="6"/>
      <dgm:spPr/>
    </dgm:pt>
    <dgm:pt modelId="{D9778424-C4BE-774C-810E-DDF1755069F4}" type="pres">
      <dgm:prSet presAssocID="{52BCE315-862A-A44B-9A21-3C7EBFFE814A}" presName="parentText" presStyleLbl="node1" presStyleIdx="4" presStyleCnt="6">
        <dgm:presLayoutVars>
          <dgm:chMax val="0"/>
          <dgm:bulletEnabled val="1"/>
        </dgm:presLayoutVars>
      </dgm:prSet>
      <dgm:spPr/>
    </dgm:pt>
    <dgm:pt modelId="{34C4D1F7-E374-1F4C-83E3-E43024F4D6B4}" type="pres">
      <dgm:prSet presAssocID="{52BCE315-862A-A44B-9A21-3C7EBFFE814A}" presName="negativeSpace" presStyleCnt="0"/>
      <dgm:spPr/>
    </dgm:pt>
    <dgm:pt modelId="{E906E710-7CED-B447-A584-E3A96AA0EAAB}" type="pres">
      <dgm:prSet presAssocID="{52BCE315-862A-A44B-9A21-3C7EBFFE814A}" presName="childText" presStyleLbl="conFgAcc1" presStyleIdx="4" presStyleCnt="6">
        <dgm:presLayoutVars>
          <dgm:bulletEnabled val="1"/>
        </dgm:presLayoutVars>
      </dgm:prSet>
      <dgm:spPr/>
    </dgm:pt>
    <dgm:pt modelId="{E082C3D0-8728-3B42-ABB2-15E0CDC85EC8}" type="pres">
      <dgm:prSet presAssocID="{F5FE2DF1-BB01-1A47-88BF-11560E5B5F7C}" presName="spaceBetweenRectangles" presStyleCnt="0"/>
      <dgm:spPr/>
    </dgm:pt>
    <dgm:pt modelId="{AAE6BD3C-E351-2249-B740-38D1BB9DB863}" type="pres">
      <dgm:prSet presAssocID="{3A18288C-7BFB-BB43-97C0-72754B36EAF1}" presName="parentLin" presStyleCnt="0"/>
      <dgm:spPr/>
    </dgm:pt>
    <dgm:pt modelId="{A277FEEE-933F-5443-9D1A-8004BA8BB3C6}" type="pres">
      <dgm:prSet presAssocID="{3A18288C-7BFB-BB43-97C0-72754B36EAF1}" presName="parentLeftMargin" presStyleLbl="node1" presStyleIdx="4" presStyleCnt="6"/>
      <dgm:spPr/>
    </dgm:pt>
    <dgm:pt modelId="{75CE7F52-AB0A-A046-9B4A-E690621F3D84}" type="pres">
      <dgm:prSet presAssocID="{3A18288C-7BFB-BB43-97C0-72754B36EAF1}" presName="parentText" presStyleLbl="node1" presStyleIdx="5" presStyleCnt="6">
        <dgm:presLayoutVars>
          <dgm:chMax val="0"/>
          <dgm:bulletEnabled val="1"/>
        </dgm:presLayoutVars>
      </dgm:prSet>
      <dgm:spPr/>
    </dgm:pt>
    <dgm:pt modelId="{68BA5FB5-BA00-3C41-8E29-36BD80270964}" type="pres">
      <dgm:prSet presAssocID="{3A18288C-7BFB-BB43-97C0-72754B36EAF1}" presName="negativeSpace" presStyleCnt="0"/>
      <dgm:spPr/>
    </dgm:pt>
    <dgm:pt modelId="{1911055A-3E24-C14E-8C66-37536B18E76C}" type="pres">
      <dgm:prSet presAssocID="{3A18288C-7BFB-BB43-97C0-72754B36EAF1}" presName="childText" presStyleLbl="conFgAcc1" presStyleIdx="5" presStyleCnt="6">
        <dgm:presLayoutVars>
          <dgm:bulletEnabled val="1"/>
        </dgm:presLayoutVars>
      </dgm:prSet>
      <dgm:spPr/>
    </dgm:pt>
  </dgm:ptLst>
  <dgm:cxnLst>
    <dgm:cxn modelId="{20B29F11-9C03-EF41-AE5F-E1C383CC8AE7}" type="presOf" srcId="{9EC5EB22-D21C-A74F-8846-BB8680454933}" destId="{5FF5F8CD-6C86-7143-A08A-060EA5B4D5BC}" srcOrd="0" destOrd="0" presId="urn:microsoft.com/office/officeart/2005/8/layout/list1"/>
    <dgm:cxn modelId="{5B34832F-F0EB-7A41-A523-288456513B40}" type="presOf" srcId="{552480B6-756D-EE47-A274-21BF4BCA3498}" destId="{7FCD62F4-A184-7946-8882-A7F218375E03}" srcOrd="0" destOrd="0" presId="urn:microsoft.com/office/officeart/2005/8/layout/list1"/>
    <dgm:cxn modelId="{B6C6783E-24C6-AB49-8276-2E4C6F37FB5B}" type="presOf" srcId="{460318DA-7523-654C-8DEC-FF99B8F9A115}" destId="{2C23AE38-A71B-BF41-A304-7A9BFF72F52A}" srcOrd="0" destOrd="0" presId="urn:microsoft.com/office/officeart/2005/8/layout/list1"/>
    <dgm:cxn modelId="{5B63B540-4E63-0A4B-B12E-50F307D219D2}" type="presOf" srcId="{3A18288C-7BFB-BB43-97C0-72754B36EAF1}" destId="{75CE7F52-AB0A-A046-9B4A-E690621F3D84}" srcOrd="1" destOrd="0" presId="urn:microsoft.com/office/officeart/2005/8/layout/list1"/>
    <dgm:cxn modelId="{D6263C4A-26DE-4E4C-A86A-365A1D379181}" type="presOf" srcId="{52BCE315-862A-A44B-9A21-3C7EBFFE814A}" destId="{5A739824-324D-8349-ADD2-83DD9686D176}" srcOrd="0" destOrd="0" presId="urn:microsoft.com/office/officeart/2005/8/layout/list1"/>
    <dgm:cxn modelId="{AFE47159-DE2B-5041-8552-ACBF62DDD153}" type="presOf" srcId="{3A18288C-7BFB-BB43-97C0-72754B36EAF1}" destId="{A277FEEE-933F-5443-9D1A-8004BA8BB3C6}" srcOrd="0" destOrd="0" presId="urn:microsoft.com/office/officeart/2005/8/layout/list1"/>
    <dgm:cxn modelId="{D344FF65-8080-BC44-9153-C2D212DCA108}" srcId="{460318DA-7523-654C-8DEC-FF99B8F9A115}" destId="{9EC5EB22-D21C-A74F-8846-BB8680454933}" srcOrd="2" destOrd="0" parTransId="{9C9D6186-3122-004E-80D7-45142E90EDBE}" sibTransId="{05251956-1F26-AE44-A1DF-1DBCEF0961AB}"/>
    <dgm:cxn modelId="{42D41975-7752-244D-B072-EA2EB4FDB0A7}" type="presOf" srcId="{32ADE83A-51ED-2649-9D5F-E8779A0143CD}" destId="{F2C992B4-35E9-E34B-964D-20488D7650A6}" srcOrd="0" destOrd="0" presId="urn:microsoft.com/office/officeart/2005/8/layout/list1"/>
    <dgm:cxn modelId="{03FF258D-C64C-4847-B674-EAED53A4A03E}" srcId="{460318DA-7523-654C-8DEC-FF99B8F9A115}" destId="{552480B6-756D-EE47-A274-21BF4BCA3498}" srcOrd="3" destOrd="0" parTransId="{EA0141A4-56CC-C04F-BF8C-1B2DDA1B39C2}" sibTransId="{5D17D174-4B68-A543-8F35-81F4180A1420}"/>
    <dgm:cxn modelId="{4FFFD39D-E4C1-BA47-9467-19CE7A2273A3}" srcId="{460318DA-7523-654C-8DEC-FF99B8F9A115}" destId="{52BCE315-862A-A44B-9A21-3C7EBFFE814A}" srcOrd="4" destOrd="0" parTransId="{976ED75F-EECA-474A-9AAB-8FB987C9E4D5}" sibTransId="{F5FE2DF1-BB01-1A47-88BF-11560E5B5F7C}"/>
    <dgm:cxn modelId="{EE9645A9-3D26-DF48-8B3F-ED288F125D60}" type="presOf" srcId="{9EC5EB22-D21C-A74F-8846-BB8680454933}" destId="{E4F4CF16-4078-E741-9021-DE38230DD244}" srcOrd="1" destOrd="0" presId="urn:microsoft.com/office/officeart/2005/8/layout/list1"/>
    <dgm:cxn modelId="{E322A7B0-F1B6-3E43-9539-BEEB8C221C0E}" type="presOf" srcId="{552480B6-756D-EE47-A274-21BF4BCA3498}" destId="{FFAFFE4F-AA0C-BD43-97C0-AA21C8868072}" srcOrd="1" destOrd="0" presId="urn:microsoft.com/office/officeart/2005/8/layout/list1"/>
    <dgm:cxn modelId="{7D379AB3-DA99-A249-B576-324AA8EF800C}" type="presOf" srcId="{C06B8214-0CD8-1D49-A85D-C5BAA4F11EA3}" destId="{76E1BC02-E4C9-F244-A69D-3B6168B310E9}" srcOrd="0" destOrd="0" presId="urn:microsoft.com/office/officeart/2005/8/layout/list1"/>
    <dgm:cxn modelId="{96649DC1-07A9-6841-81DC-F437F58F47EB}" type="presOf" srcId="{C06B8214-0CD8-1D49-A85D-C5BAA4F11EA3}" destId="{E93BC929-73C9-0F42-9BF1-F8BFF0D554EA}" srcOrd="1" destOrd="0" presId="urn:microsoft.com/office/officeart/2005/8/layout/list1"/>
    <dgm:cxn modelId="{0A4173CB-EA53-CF4E-8C14-127412B8D16F}" type="presOf" srcId="{52BCE315-862A-A44B-9A21-3C7EBFFE814A}" destId="{D9778424-C4BE-774C-810E-DDF1755069F4}" srcOrd="1" destOrd="0" presId="urn:microsoft.com/office/officeart/2005/8/layout/list1"/>
    <dgm:cxn modelId="{5568BCCD-0F9C-0942-8D28-7BD25DA23D96}" type="presOf" srcId="{32ADE83A-51ED-2649-9D5F-E8779A0143CD}" destId="{04458D16-B59E-B149-8AFE-405396FE4DA2}" srcOrd="1" destOrd="0" presId="urn:microsoft.com/office/officeart/2005/8/layout/list1"/>
    <dgm:cxn modelId="{ACBF03D1-BC2D-9946-A9B9-F99A7B338D0D}" srcId="{460318DA-7523-654C-8DEC-FF99B8F9A115}" destId="{32ADE83A-51ED-2649-9D5F-E8779A0143CD}" srcOrd="1" destOrd="0" parTransId="{5DB575E7-8722-C447-865A-5CAEA31983D0}" sibTransId="{61082EE3-D637-5640-A7A3-81541004114F}"/>
    <dgm:cxn modelId="{88337EE9-5B13-9945-BF37-E55CA4FFEFCE}" srcId="{460318DA-7523-654C-8DEC-FF99B8F9A115}" destId="{3A18288C-7BFB-BB43-97C0-72754B36EAF1}" srcOrd="5" destOrd="0" parTransId="{E223EE13-67E9-6540-B7F6-96DB0981E8EB}" sibTransId="{D7B1E104-AFF7-7E46-A7CB-F3EC698DD192}"/>
    <dgm:cxn modelId="{3D473AED-AAA6-7A4A-8442-AC6E8AB213A1}" srcId="{460318DA-7523-654C-8DEC-FF99B8F9A115}" destId="{C06B8214-0CD8-1D49-A85D-C5BAA4F11EA3}" srcOrd="0" destOrd="0" parTransId="{AFEBC8C3-83C6-794B-8635-DF4275ED0007}" sibTransId="{587A4E40-9896-8244-8A4E-30FACCFCD618}"/>
    <dgm:cxn modelId="{6CCCB99F-2B7D-5448-B79A-CE2224D0C264}" type="presParOf" srcId="{2C23AE38-A71B-BF41-A304-7A9BFF72F52A}" destId="{9D4F36D7-E084-EB40-AC2A-843CAE40A943}" srcOrd="0" destOrd="0" presId="urn:microsoft.com/office/officeart/2005/8/layout/list1"/>
    <dgm:cxn modelId="{13E24E6C-E5DF-CE45-87FD-C15770F5BAD9}" type="presParOf" srcId="{9D4F36D7-E084-EB40-AC2A-843CAE40A943}" destId="{76E1BC02-E4C9-F244-A69D-3B6168B310E9}" srcOrd="0" destOrd="0" presId="urn:microsoft.com/office/officeart/2005/8/layout/list1"/>
    <dgm:cxn modelId="{163192DF-47F5-D843-80EB-58D1988EB3CF}" type="presParOf" srcId="{9D4F36D7-E084-EB40-AC2A-843CAE40A943}" destId="{E93BC929-73C9-0F42-9BF1-F8BFF0D554EA}" srcOrd="1" destOrd="0" presId="urn:microsoft.com/office/officeart/2005/8/layout/list1"/>
    <dgm:cxn modelId="{28197BC1-9D1B-C444-AD4E-54BEBF2900B9}" type="presParOf" srcId="{2C23AE38-A71B-BF41-A304-7A9BFF72F52A}" destId="{95B2F559-6E09-7442-A968-51B57C51016E}" srcOrd="1" destOrd="0" presId="urn:microsoft.com/office/officeart/2005/8/layout/list1"/>
    <dgm:cxn modelId="{2F5357C4-42A4-B34F-85CA-AA3B867914EA}" type="presParOf" srcId="{2C23AE38-A71B-BF41-A304-7A9BFF72F52A}" destId="{BFAF2DC2-4743-4942-AA91-24DE60361169}" srcOrd="2" destOrd="0" presId="urn:microsoft.com/office/officeart/2005/8/layout/list1"/>
    <dgm:cxn modelId="{9407E8C6-3833-074C-BB90-797C187C9ABA}" type="presParOf" srcId="{2C23AE38-A71B-BF41-A304-7A9BFF72F52A}" destId="{214719B3-4D95-4C40-A105-E87548AC436D}" srcOrd="3" destOrd="0" presId="urn:microsoft.com/office/officeart/2005/8/layout/list1"/>
    <dgm:cxn modelId="{EF2266D2-399E-D84F-975E-B6E030D67652}" type="presParOf" srcId="{2C23AE38-A71B-BF41-A304-7A9BFF72F52A}" destId="{0B0E1EBF-8AB7-6D46-9EC7-61645F389EF4}" srcOrd="4" destOrd="0" presId="urn:microsoft.com/office/officeart/2005/8/layout/list1"/>
    <dgm:cxn modelId="{3BBCCCC9-4601-0946-8E6C-8BA90B19AC90}" type="presParOf" srcId="{0B0E1EBF-8AB7-6D46-9EC7-61645F389EF4}" destId="{F2C992B4-35E9-E34B-964D-20488D7650A6}" srcOrd="0" destOrd="0" presId="urn:microsoft.com/office/officeart/2005/8/layout/list1"/>
    <dgm:cxn modelId="{55083995-E0E4-F34F-A459-EDBE0B7B5D3F}" type="presParOf" srcId="{0B0E1EBF-8AB7-6D46-9EC7-61645F389EF4}" destId="{04458D16-B59E-B149-8AFE-405396FE4DA2}" srcOrd="1" destOrd="0" presId="urn:microsoft.com/office/officeart/2005/8/layout/list1"/>
    <dgm:cxn modelId="{B6AC169E-26A8-3147-933A-E102861ACB47}" type="presParOf" srcId="{2C23AE38-A71B-BF41-A304-7A9BFF72F52A}" destId="{E8A65EDD-B2F5-A04A-BCD4-ED7D7548D4A1}" srcOrd="5" destOrd="0" presId="urn:microsoft.com/office/officeart/2005/8/layout/list1"/>
    <dgm:cxn modelId="{03DD5B51-3AA1-4E47-90FB-A702868A4721}" type="presParOf" srcId="{2C23AE38-A71B-BF41-A304-7A9BFF72F52A}" destId="{FB86361A-E83A-3246-A703-8A159590390E}" srcOrd="6" destOrd="0" presId="urn:microsoft.com/office/officeart/2005/8/layout/list1"/>
    <dgm:cxn modelId="{D8D701E5-F9A6-8045-AF53-16D94F6C02F4}" type="presParOf" srcId="{2C23AE38-A71B-BF41-A304-7A9BFF72F52A}" destId="{EF595524-D6F5-5246-9558-4AC8D1A3D18B}" srcOrd="7" destOrd="0" presId="urn:microsoft.com/office/officeart/2005/8/layout/list1"/>
    <dgm:cxn modelId="{9261A47D-7FCC-5448-B091-6C27871F1299}" type="presParOf" srcId="{2C23AE38-A71B-BF41-A304-7A9BFF72F52A}" destId="{416E53C5-200D-BF43-9746-5D19350D3A1C}" srcOrd="8" destOrd="0" presId="urn:microsoft.com/office/officeart/2005/8/layout/list1"/>
    <dgm:cxn modelId="{97785B56-ABFB-AF43-9F8E-7ADE9434C4F4}" type="presParOf" srcId="{416E53C5-200D-BF43-9746-5D19350D3A1C}" destId="{5FF5F8CD-6C86-7143-A08A-060EA5B4D5BC}" srcOrd="0" destOrd="0" presId="urn:microsoft.com/office/officeart/2005/8/layout/list1"/>
    <dgm:cxn modelId="{B79916FB-5EDB-BF40-AEE8-757533C4D65C}" type="presParOf" srcId="{416E53C5-200D-BF43-9746-5D19350D3A1C}" destId="{E4F4CF16-4078-E741-9021-DE38230DD244}" srcOrd="1" destOrd="0" presId="urn:microsoft.com/office/officeart/2005/8/layout/list1"/>
    <dgm:cxn modelId="{A21FFBA2-9C58-FA47-9B52-0F1B20A7CE68}" type="presParOf" srcId="{2C23AE38-A71B-BF41-A304-7A9BFF72F52A}" destId="{0ADD57DA-781A-E044-A0F1-D719354739D4}" srcOrd="9" destOrd="0" presId="urn:microsoft.com/office/officeart/2005/8/layout/list1"/>
    <dgm:cxn modelId="{4868B68A-A550-EE42-87AB-FA6C39B74903}" type="presParOf" srcId="{2C23AE38-A71B-BF41-A304-7A9BFF72F52A}" destId="{3F4FDEFF-0F5E-F744-A399-AB2E6B5BE8F2}" srcOrd="10" destOrd="0" presId="urn:microsoft.com/office/officeart/2005/8/layout/list1"/>
    <dgm:cxn modelId="{93DD4511-BDC0-E442-AC8D-7EAC4F54DC01}" type="presParOf" srcId="{2C23AE38-A71B-BF41-A304-7A9BFF72F52A}" destId="{24D9B2C6-BACF-7645-8F94-E2F779A32888}" srcOrd="11" destOrd="0" presId="urn:microsoft.com/office/officeart/2005/8/layout/list1"/>
    <dgm:cxn modelId="{B1D456B5-5DCF-464C-87E2-C60BC93595B8}" type="presParOf" srcId="{2C23AE38-A71B-BF41-A304-7A9BFF72F52A}" destId="{8ACBB82B-8371-5D41-AD94-4950815A2B5F}" srcOrd="12" destOrd="0" presId="urn:microsoft.com/office/officeart/2005/8/layout/list1"/>
    <dgm:cxn modelId="{3FBD7E65-0DD7-C54E-9734-DE8FA6225990}" type="presParOf" srcId="{8ACBB82B-8371-5D41-AD94-4950815A2B5F}" destId="{7FCD62F4-A184-7946-8882-A7F218375E03}" srcOrd="0" destOrd="0" presId="urn:microsoft.com/office/officeart/2005/8/layout/list1"/>
    <dgm:cxn modelId="{45232DC8-F2AA-4343-B690-CAF77B070359}" type="presParOf" srcId="{8ACBB82B-8371-5D41-AD94-4950815A2B5F}" destId="{FFAFFE4F-AA0C-BD43-97C0-AA21C8868072}" srcOrd="1" destOrd="0" presId="urn:microsoft.com/office/officeart/2005/8/layout/list1"/>
    <dgm:cxn modelId="{C3FD2698-DBBA-1E41-BB80-C3D1792142D6}" type="presParOf" srcId="{2C23AE38-A71B-BF41-A304-7A9BFF72F52A}" destId="{37E7923A-1F32-2F45-906B-D552A2AADBBE}" srcOrd="13" destOrd="0" presId="urn:microsoft.com/office/officeart/2005/8/layout/list1"/>
    <dgm:cxn modelId="{D830DD6C-0B90-6841-AE61-B1DA8967096B}" type="presParOf" srcId="{2C23AE38-A71B-BF41-A304-7A9BFF72F52A}" destId="{BC09A3AE-BE76-7846-988A-37282FD12B64}" srcOrd="14" destOrd="0" presId="urn:microsoft.com/office/officeart/2005/8/layout/list1"/>
    <dgm:cxn modelId="{0185D8D2-4BD8-B347-B7D5-928BC34E1EF5}" type="presParOf" srcId="{2C23AE38-A71B-BF41-A304-7A9BFF72F52A}" destId="{BDD2ACA8-6884-3B4A-BBED-6FE667F21494}" srcOrd="15" destOrd="0" presId="urn:microsoft.com/office/officeart/2005/8/layout/list1"/>
    <dgm:cxn modelId="{E504D3A1-61B5-9843-BB1A-70D9D7A71741}" type="presParOf" srcId="{2C23AE38-A71B-BF41-A304-7A9BFF72F52A}" destId="{38E89D96-C548-DF4F-82F2-054B7391A8BC}" srcOrd="16" destOrd="0" presId="urn:microsoft.com/office/officeart/2005/8/layout/list1"/>
    <dgm:cxn modelId="{287A28FB-6611-C64B-80D1-599BA8646F7F}" type="presParOf" srcId="{38E89D96-C548-DF4F-82F2-054B7391A8BC}" destId="{5A739824-324D-8349-ADD2-83DD9686D176}" srcOrd="0" destOrd="0" presId="urn:microsoft.com/office/officeart/2005/8/layout/list1"/>
    <dgm:cxn modelId="{8331146E-5535-0B42-B43F-8F050AC36CEA}" type="presParOf" srcId="{38E89D96-C548-DF4F-82F2-054B7391A8BC}" destId="{D9778424-C4BE-774C-810E-DDF1755069F4}" srcOrd="1" destOrd="0" presId="urn:microsoft.com/office/officeart/2005/8/layout/list1"/>
    <dgm:cxn modelId="{EC7E9FB7-B962-8440-97E1-5757FB554961}" type="presParOf" srcId="{2C23AE38-A71B-BF41-A304-7A9BFF72F52A}" destId="{34C4D1F7-E374-1F4C-83E3-E43024F4D6B4}" srcOrd="17" destOrd="0" presId="urn:microsoft.com/office/officeart/2005/8/layout/list1"/>
    <dgm:cxn modelId="{1FC4B71E-1AA1-EB48-8DD9-6390EC8B43C2}" type="presParOf" srcId="{2C23AE38-A71B-BF41-A304-7A9BFF72F52A}" destId="{E906E710-7CED-B447-A584-E3A96AA0EAAB}" srcOrd="18" destOrd="0" presId="urn:microsoft.com/office/officeart/2005/8/layout/list1"/>
    <dgm:cxn modelId="{5E7A2016-1571-604E-A2A2-3A10F214A896}" type="presParOf" srcId="{2C23AE38-A71B-BF41-A304-7A9BFF72F52A}" destId="{E082C3D0-8728-3B42-ABB2-15E0CDC85EC8}" srcOrd="19" destOrd="0" presId="urn:microsoft.com/office/officeart/2005/8/layout/list1"/>
    <dgm:cxn modelId="{7D508FA8-3E10-1E42-B767-AD93A1FC4DE2}" type="presParOf" srcId="{2C23AE38-A71B-BF41-A304-7A9BFF72F52A}" destId="{AAE6BD3C-E351-2249-B740-38D1BB9DB863}" srcOrd="20" destOrd="0" presId="urn:microsoft.com/office/officeart/2005/8/layout/list1"/>
    <dgm:cxn modelId="{5DCB6A0A-3EC3-A346-BE59-9BC32C0D6D08}" type="presParOf" srcId="{AAE6BD3C-E351-2249-B740-38D1BB9DB863}" destId="{A277FEEE-933F-5443-9D1A-8004BA8BB3C6}" srcOrd="0" destOrd="0" presId="urn:microsoft.com/office/officeart/2005/8/layout/list1"/>
    <dgm:cxn modelId="{99143179-6694-8848-9FC8-29BBAC7B1206}" type="presParOf" srcId="{AAE6BD3C-E351-2249-B740-38D1BB9DB863}" destId="{75CE7F52-AB0A-A046-9B4A-E690621F3D84}" srcOrd="1" destOrd="0" presId="urn:microsoft.com/office/officeart/2005/8/layout/list1"/>
    <dgm:cxn modelId="{BF309BAE-E845-B841-A1E8-296340021C4F}" type="presParOf" srcId="{2C23AE38-A71B-BF41-A304-7A9BFF72F52A}" destId="{68BA5FB5-BA00-3C41-8E29-36BD80270964}" srcOrd="21" destOrd="0" presId="urn:microsoft.com/office/officeart/2005/8/layout/list1"/>
    <dgm:cxn modelId="{20EB0442-C648-C342-A00E-1CD9F7C6367D}" type="presParOf" srcId="{2C23AE38-A71B-BF41-A304-7A9BFF72F52A}" destId="{1911055A-3E24-C14E-8C66-37536B18E76C}" srcOrd="22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6A3314D-E37D-8746-98A6-36F1D6719BDE}" type="doc">
      <dgm:prSet loTypeId="urn:microsoft.com/office/officeart/2005/8/layout/default" loCatId="" qsTypeId="urn:microsoft.com/office/officeart/2005/8/quickstyle/simple4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05F0C5B5-343E-4A43-B1A2-1464CACCCF4D}">
      <dgm:prSet/>
      <dgm:spPr/>
      <dgm:t>
        <a:bodyPr/>
        <a:lstStyle/>
        <a:p>
          <a:pPr rtl="0"/>
          <a:r>
            <a:rPr lang="en-US"/>
            <a:t>Emergence of a black middle class coming out of the Great Migration</a:t>
          </a:r>
        </a:p>
      </dgm:t>
    </dgm:pt>
    <dgm:pt modelId="{A5E56387-EAE2-7C46-B3F5-7ACB25D96D3E}" type="parTrans" cxnId="{AB0C1C82-C641-4E4D-919D-0965507DBB54}">
      <dgm:prSet/>
      <dgm:spPr/>
      <dgm:t>
        <a:bodyPr/>
        <a:lstStyle/>
        <a:p>
          <a:endParaRPr lang="en-US"/>
        </a:p>
      </dgm:t>
    </dgm:pt>
    <dgm:pt modelId="{4C386784-60B1-CD4F-ADDA-1406DE7AF1BC}" type="sibTrans" cxnId="{AB0C1C82-C641-4E4D-919D-0965507DBB54}">
      <dgm:prSet/>
      <dgm:spPr/>
      <dgm:t>
        <a:bodyPr/>
        <a:lstStyle/>
        <a:p>
          <a:endParaRPr lang="en-US"/>
        </a:p>
      </dgm:t>
    </dgm:pt>
    <dgm:pt modelId="{47D8348B-7933-C64D-BB02-B35D95CEBA5E}">
      <dgm:prSet/>
      <dgm:spPr/>
      <dgm:t>
        <a:bodyPr/>
        <a:lstStyle/>
        <a:p>
          <a:pPr rtl="0"/>
          <a:r>
            <a:rPr lang="en-US"/>
            <a:t>Increased contact between African Americans and white Americans in the workplace and on city streets forced a new awareness of the disparity between the promise of the American dream and reality.</a:t>
          </a:r>
        </a:p>
      </dgm:t>
    </dgm:pt>
    <dgm:pt modelId="{E596A8A8-BE8D-2A46-9EEC-661FCF1AEDAF}" type="parTrans" cxnId="{ED752125-9080-814C-99B7-1A2860DB0BCC}">
      <dgm:prSet/>
      <dgm:spPr/>
      <dgm:t>
        <a:bodyPr/>
        <a:lstStyle/>
        <a:p>
          <a:endParaRPr lang="en-US"/>
        </a:p>
      </dgm:t>
    </dgm:pt>
    <dgm:pt modelId="{60AE7AD4-4773-F74C-B1D9-5F08F18AB009}" type="sibTrans" cxnId="{ED752125-9080-814C-99B7-1A2860DB0BCC}">
      <dgm:prSet/>
      <dgm:spPr/>
      <dgm:t>
        <a:bodyPr/>
        <a:lstStyle/>
        <a:p>
          <a:endParaRPr lang="en-US"/>
        </a:p>
      </dgm:t>
    </dgm:pt>
    <dgm:pt modelId="{B8D168BB-2CF9-3142-99A4-79A9125FDC6E}">
      <dgm:prSet/>
      <dgm:spPr/>
      <dgm:t>
        <a:bodyPr/>
        <a:lstStyle/>
        <a:p>
          <a:pPr algn="ctr" rtl="0"/>
          <a:r>
            <a:rPr lang="en-US" dirty="0"/>
            <a:t>Blacks WWI experience and disillusionment with race relations in the United States</a:t>
          </a:r>
        </a:p>
      </dgm:t>
    </dgm:pt>
    <dgm:pt modelId="{C377A1C8-8AA1-994D-B635-CC54775296AD}" type="parTrans" cxnId="{73CC0918-5A0A-7745-B7AA-D6178326EED5}">
      <dgm:prSet/>
      <dgm:spPr/>
      <dgm:t>
        <a:bodyPr/>
        <a:lstStyle/>
        <a:p>
          <a:endParaRPr lang="en-US"/>
        </a:p>
      </dgm:t>
    </dgm:pt>
    <dgm:pt modelId="{85A13BBA-940C-DC46-A053-6ADEF64C19CA}" type="sibTrans" cxnId="{73CC0918-5A0A-7745-B7AA-D6178326EED5}">
      <dgm:prSet/>
      <dgm:spPr/>
      <dgm:t>
        <a:bodyPr/>
        <a:lstStyle/>
        <a:p>
          <a:endParaRPr lang="en-US"/>
        </a:p>
      </dgm:t>
    </dgm:pt>
    <dgm:pt modelId="{E7D34BF7-D018-E84E-A1F1-22164CA1ADB4}">
      <dgm:prSet/>
      <dgm:spPr/>
      <dgm:t>
        <a:bodyPr/>
        <a:lstStyle/>
        <a:p>
          <a:pPr algn="l" rtl="0"/>
          <a:r>
            <a:rPr lang="en-US" dirty="0"/>
            <a:t>African American soldiers who served in World War I were angered by the prejudice they often encountered back at home, compared to the acceptance they had found in Europe.</a:t>
          </a:r>
        </a:p>
      </dgm:t>
    </dgm:pt>
    <dgm:pt modelId="{E57B251B-EF9A-024A-A806-0A7E2438A1E1}" type="parTrans" cxnId="{2FD79410-CB7F-5641-AC4B-C11371905428}">
      <dgm:prSet/>
      <dgm:spPr/>
      <dgm:t>
        <a:bodyPr/>
        <a:lstStyle/>
        <a:p>
          <a:endParaRPr lang="en-US"/>
        </a:p>
      </dgm:t>
    </dgm:pt>
    <dgm:pt modelId="{796FE7B0-E846-4640-8F76-714A734C0DF9}" type="sibTrans" cxnId="{2FD79410-CB7F-5641-AC4B-C11371905428}">
      <dgm:prSet/>
      <dgm:spPr/>
      <dgm:t>
        <a:bodyPr/>
        <a:lstStyle/>
        <a:p>
          <a:endParaRPr lang="en-US"/>
        </a:p>
      </dgm:t>
    </dgm:pt>
    <dgm:pt modelId="{BFD7C97B-F753-7E4E-884D-B3D54D4F9B9C}">
      <dgm:prSet/>
      <dgm:spPr/>
      <dgm:t>
        <a:bodyPr/>
        <a:lstStyle/>
        <a:p>
          <a:pPr rtl="0"/>
          <a:r>
            <a:rPr lang="en-US" dirty="0"/>
            <a:t>Rise of NAACP,</a:t>
          </a:r>
          <a:r>
            <a:rPr lang="en-US" baseline="0" dirty="0"/>
            <a:t> </a:t>
          </a:r>
          <a:r>
            <a:rPr lang="en-US" dirty="0"/>
            <a:t>Black Nationalism, and </a:t>
          </a:r>
          <a:r>
            <a:rPr lang="en-US" dirty="0" err="1"/>
            <a:t>Garveyism</a:t>
          </a:r>
          <a:r>
            <a:rPr lang="en-US" baseline="0" dirty="0"/>
            <a:t> </a:t>
          </a:r>
          <a:endParaRPr lang="en-US" dirty="0"/>
        </a:p>
      </dgm:t>
    </dgm:pt>
    <dgm:pt modelId="{671C0F88-AD27-F846-9E1B-45E55580F09A}" type="parTrans" cxnId="{40162105-881B-C649-B84D-94CD2347B9F1}">
      <dgm:prSet/>
      <dgm:spPr/>
      <dgm:t>
        <a:bodyPr/>
        <a:lstStyle/>
        <a:p>
          <a:endParaRPr lang="en-US"/>
        </a:p>
      </dgm:t>
    </dgm:pt>
    <dgm:pt modelId="{3B4C0C90-EC22-CE46-BAFF-830609AC992A}" type="sibTrans" cxnId="{40162105-881B-C649-B84D-94CD2347B9F1}">
      <dgm:prSet/>
      <dgm:spPr/>
      <dgm:t>
        <a:bodyPr/>
        <a:lstStyle/>
        <a:p>
          <a:endParaRPr lang="en-US"/>
        </a:p>
      </dgm:t>
    </dgm:pt>
    <dgm:pt modelId="{8D9DD4DF-8775-314C-B864-3A5E2A3A1A5C}" type="pres">
      <dgm:prSet presAssocID="{D6A3314D-E37D-8746-98A6-36F1D6719BDE}" presName="diagram" presStyleCnt="0">
        <dgm:presLayoutVars>
          <dgm:dir/>
          <dgm:resizeHandles val="exact"/>
        </dgm:presLayoutVars>
      </dgm:prSet>
      <dgm:spPr/>
    </dgm:pt>
    <dgm:pt modelId="{2CC14666-696A-5346-913A-A89A9CD2EB30}" type="pres">
      <dgm:prSet presAssocID="{05F0C5B5-343E-4A43-B1A2-1464CACCCF4D}" presName="node" presStyleLbl="node1" presStyleIdx="0" presStyleCnt="4">
        <dgm:presLayoutVars>
          <dgm:bulletEnabled val="1"/>
        </dgm:presLayoutVars>
      </dgm:prSet>
      <dgm:spPr/>
    </dgm:pt>
    <dgm:pt modelId="{EEFE7E31-C87C-D242-B98F-A949A91CC98F}" type="pres">
      <dgm:prSet presAssocID="{4C386784-60B1-CD4F-ADDA-1406DE7AF1BC}" presName="sibTrans" presStyleCnt="0"/>
      <dgm:spPr/>
    </dgm:pt>
    <dgm:pt modelId="{8F1094A4-9E1D-F347-9219-445C3020F865}" type="pres">
      <dgm:prSet presAssocID="{47D8348B-7933-C64D-BB02-B35D95CEBA5E}" presName="node" presStyleLbl="node1" presStyleIdx="1" presStyleCnt="4">
        <dgm:presLayoutVars>
          <dgm:bulletEnabled val="1"/>
        </dgm:presLayoutVars>
      </dgm:prSet>
      <dgm:spPr/>
    </dgm:pt>
    <dgm:pt modelId="{23E7759F-E000-AD49-BE20-FF551DF94524}" type="pres">
      <dgm:prSet presAssocID="{60AE7AD4-4773-F74C-B1D9-5F08F18AB009}" presName="sibTrans" presStyleCnt="0"/>
      <dgm:spPr/>
    </dgm:pt>
    <dgm:pt modelId="{154B186D-99A2-8646-9F60-7AC02F9FBE73}" type="pres">
      <dgm:prSet presAssocID="{B8D168BB-2CF9-3142-99A4-79A9125FDC6E}" presName="node" presStyleLbl="node1" presStyleIdx="2" presStyleCnt="4">
        <dgm:presLayoutVars>
          <dgm:bulletEnabled val="1"/>
        </dgm:presLayoutVars>
      </dgm:prSet>
      <dgm:spPr/>
    </dgm:pt>
    <dgm:pt modelId="{4D4A92F6-3B54-614E-9CA6-CF66883A04E9}" type="pres">
      <dgm:prSet presAssocID="{85A13BBA-940C-DC46-A053-6ADEF64C19CA}" presName="sibTrans" presStyleCnt="0"/>
      <dgm:spPr/>
    </dgm:pt>
    <dgm:pt modelId="{663FE37A-2247-CF4D-A36C-87A31B417337}" type="pres">
      <dgm:prSet presAssocID="{BFD7C97B-F753-7E4E-884D-B3D54D4F9B9C}" presName="node" presStyleLbl="node1" presStyleIdx="3" presStyleCnt="4">
        <dgm:presLayoutVars>
          <dgm:bulletEnabled val="1"/>
        </dgm:presLayoutVars>
      </dgm:prSet>
      <dgm:spPr/>
    </dgm:pt>
  </dgm:ptLst>
  <dgm:cxnLst>
    <dgm:cxn modelId="{40162105-881B-C649-B84D-94CD2347B9F1}" srcId="{D6A3314D-E37D-8746-98A6-36F1D6719BDE}" destId="{BFD7C97B-F753-7E4E-884D-B3D54D4F9B9C}" srcOrd="3" destOrd="0" parTransId="{671C0F88-AD27-F846-9E1B-45E55580F09A}" sibTransId="{3B4C0C90-EC22-CE46-BAFF-830609AC992A}"/>
    <dgm:cxn modelId="{2FD79410-CB7F-5641-AC4B-C11371905428}" srcId="{B8D168BB-2CF9-3142-99A4-79A9125FDC6E}" destId="{E7D34BF7-D018-E84E-A1F1-22164CA1ADB4}" srcOrd="0" destOrd="0" parTransId="{E57B251B-EF9A-024A-A806-0A7E2438A1E1}" sibTransId="{796FE7B0-E846-4640-8F76-714A734C0DF9}"/>
    <dgm:cxn modelId="{73CC0918-5A0A-7745-B7AA-D6178326EED5}" srcId="{D6A3314D-E37D-8746-98A6-36F1D6719BDE}" destId="{B8D168BB-2CF9-3142-99A4-79A9125FDC6E}" srcOrd="2" destOrd="0" parTransId="{C377A1C8-8AA1-994D-B635-CC54775296AD}" sibTransId="{85A13BBA-940C-DC46-A053-6ADEF64C19CA}"/>
    <dgm:cxn modelId="{ED752125-9080-814C-99B7-1A2860DB0BCC}" srcId="{D6A3314D-E37D-8746-98A6-36F1D6719BDE}" destId="{47D8348B-7933-C64D-BB02-B35D95CEBA5E}" srcOrd="1" destOrd="0" parTransId="{E596A8A8-BE8D-2A46-9EEC-661FCF1AEDAF}" sibTransId="{60AE7AD4-4773-F74C-B1D9-5F08F18AB009}"/>
    <dgm:cxn modelId="{FE5CF62F-3CAC-4044-8519-A493121594C9}" type="presOf" srcId="{BFD7C97B-F753-7E4E-884D-B3D54D4F9B9C}" destId="{663FE37A-2247-CF4D-A36C-87A31B417337}" srcOrd="0" destOrd="0" presId="urn:microsoft.com/office/officeart/2005/8/layout/default"/>
    <dgm:cxn modelId="{497B823D-BB18-8447-904A-31586C1A4EF2}" type="presOf" srcId="{E7D34BF7-D018-E84E-A1F1-22164CA1ADB4}" destId="{154B186D-99A2-8646-9F60-7AC02F9FBE73}" srcOrd="0" destOrd="1" presId="urn:microsoft.com/office/officeart/2005/8/layout/default"/>
    <dgm:cxn modelId="{2E010B43-D3B6-D640-8620-E0122C025206}" type="presOf" srcId="{D6A3314D-E37D-8746-98A6-36F1D6719BDE}" destId="{8D9DD4DF-8775-314C-B864-3A5E2A3A1A5C}" srcOrd="0" destOrd="0" presId="urn:microsoft.com/office/officeart/2005/8/layout/default"/>
    <dgm:cxn modelId="{D1B2264C-2B84-B74A-B983-7A7CA406C5BF}" type="presOf" srcId="{B8D168BB-2CF9-3142-99A4-79A9125FDC6E}" destId="{154B186D-99A2-8646-9F60-7AC02F9FBE73}" srcOrd="0" destOrd="0" presId="urn:microsoft.com/office/officeart/2005/8/layout/default"/>
    <dgm:cxn modelId="{AB0C1C82-C641-4E4D-919D-0965507DBB54}" srcId="{D6A3314D-E37D-8746-98A6-36F1D6719BDE}" destId="{05F0C5B5-343E-4A43-B1A2-1464CACCCF4D}" srcOrd="0" destOrd="0" parTransId="{A5E56387-EAE2-7C46-B3F5-7ACB25D96D3E}" sibTransId="{4C386784-60B1-CD4F-ADDA-1406DE7AF1BC}"/>
    <dgm:cxn modelId="{1583BAB3-9004-2645-934D-DEDACD3A7C99}" type="presOf" srcId="{47D8348B-7933-C64D-BB02-B35D95CEBA5E}" destId="{8F1094A4-9E1D-F347-9219-445C3020F865}" srcOrd="0" destOrd="0" presId="urn:microsoft.com/office/officeart/2005/8/layout/default"/>
    <dgm:cxn modelId="{7692E0E6-C161-4943-AD97-28C52646994A}" type="presOf" srcId="{05F0C5B5-343E-4A43-B1A2-1464CACCCF4D}" destId="{2CC14666-696A-5346-913A-A89A9CD2EB30}" srcOrd="0" destOrd="0" presId="urn:microsoft.com/office/officeart/2005/8/layout/default"/>
    <dgm:cxn modelId="{F63F7459-1027-C443-9FD7-CC306F0E30F1}" type="presParOf" srcId="{8D9DD4DF-8775-314C-B864-3A5E2A3A1A5C}" destId="{2CC14666-696A-5346-913A-A89A9CD2EB30}" srcOrd="0" destOrd="0" presId="urn:microsoft.com/office/officeart/2005/8/layout/default"/>
    <dgm:cxn modelId="{532ECEFD-509C-0D43-9A3B-E0A1F677B048}" type="presParOf" srcId="{8D9DD4DF-8775-314C-B864-3A5E2A3A1A5C}" destId="{EEFE7E31-C87C-D242-B98F-A949A91CC98F}" srcOrd="1" destOrd="0" presId="urn:microsoft.com/office/officeart/2005/8/layout/default"/>
    <dgm:cxn modelId="{12FC8931-0D2A-CA4C-A000-8C243F54A9E8}" type="presParOf" srcId="{8D9DD4DF-8775-314C-B864-3A5E2A3A1A5C}" destId="{8F1094A4-9E1D-F347-9219-445C3020F865}" srcOrd="2" destOrd="0" presId="urn:microsoft.com/office/officeart/2005/8/layout/default"/>
    <dgm:cxn modelId="{9FF056C1-AFD5-9548-A9B7-A853C8D1DE04}" type="presParOf" srcId="{8D9DD4DF-8775-314C-B864-3A5E2A3A1A5C}" destId="{23E7759F-E000-AD49-BE20-FF551DF94524}" srcOrd="3" destOrd="0" presId="urn:microsoft.com/office/officeart/2005/8/layout/default"/>
    <dgm:cxn modelId="{B2810CFF-A7A6-C041-B622-95D3A92607A0}" type="presParOf" srcId="{8D9DD4DF-8775-314C-B864-3A5E2A3A1A5C}" destId="{154B186D-99A2-8646-9F60-7AC02F9FBE73}" srcOrd="4" destOrd="0" presId="urn:microsoft.com/office/officeart/2005/8/layout/default"/>
    <dgm:cxn modelId="{FF5AFC12-F0CE-AD44-B511-B7C97E9F18FC}" type="presParOf" srcId="{8D9DD4DF-8775-314C-B864-3A5E2A3A1A5C}" destId="{4D4A92F6-3B54-614E-9CA6-CF66883A04E9}" srcOrd="5" destOrd="0" presId="urn:microsoft.com/office/officeart/2005/8/layout/default"/>
    <dgm:cxn modelId="{0AF67ACD-5E19-BD47-8570-049D51EA3C90}" type="presParOf" srcId="{8D9DD4DF-8775-314C-B864-3A5E2A3A1A5C}" destId="{663FE37A-2247-CF4D-A36C-87A31B417337}" srcOrd="6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FAF2DC2-4743-4942-AA91-24DE60361169}">
      <dsp:nvSpPr>
        <dsp:cNvPr id="0" name=""/>
        <dsp:cNvSpPr/>
      </dsp:nvSpPr>
      <dsp:spPr>
        <a:xfrm>
          <a:off x="0" y="316848"/>
          <a:ext cx="8705757" cy="504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93BC929-73C9-0F42-9BF1-F8BFF0D554EA}">
      <dsp:nvSpPr>
        <dsp:cNvPr id="0" name=""/>
        <dsp:cNvSpPr/>
      </dsp:nvSpPr>
      <dsp:spPr>
        <a:xfrm>
          <a:off x="435287" y="21648"/>
          <a:ext cx="6094029" cy="590400"/>
        </a:xfrm>
        <a:prstGeom prst="round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30340" tIns="0" rIns="230340" bIns="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Jim Crow Laws in the South (Push)</a:t>
          </a:r>
        </a:p>
      </dsp:txBody>
      <dsp:txXfrm>
        <a:off x="464108" y="50469"/>
        <a:ext cx="6036387" cy="532758"/>
      </dsp:txXfrm>
    </dsp:sp>
    <dsp:sp modelId="{FB86361A-E83A-3246-A703-8A159590390E}">
      <dsp:nvSpPr>
        <dsp:cNvPr id="0" name=""/>
        <dsp:cNvSpPr/>
      </dsp:nvSpPr>
      <dsp:spPr>
        <a:xfrm>
          <a:off x="0" y="1224049"/>
          <a:ext cx="8705757" cy="504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hueOff val="-892954"/>
              <a:satOff val="5380"/>
              <a:lumOff val="431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4458D16-B59E-B149-8AFE-405396FE4DA2}">
      <dsp:nvSpPr>
        <dsp:cNvPr id="0" name=""/>
        <dsp:cNvSpPr/>
      </dsp:nvSpPr>
      <dsp:spPr>
        <a:xfrm>
          <a:off x="435287" y="928848"/>
          <a:ext cx="6094029" cy="590400"/>
        </a:xfrm>
        <a:prstGeom prst="roundRect">
          <a:avLst/>
        </a:prstGeom>
        <a:gradFill rotWithShape="0">
          <a:gsLst>
            <a:gs pos="0">
              <a:schemeClr val="accent4">
                <a:hueOff val="-892954"/>
                <a:satOff val="5380"/>
                <a:lumOff val="431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4">
                <a:hueOff val="-892954"/>
                <a:satOff val="5380"/>
                <a:lumOff val="431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30340" tIns="0" rIns="230340" bIns="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Racial Violence in the South (Push)</a:t>
          </a:r>
        </a:p>
      </dsp:txBody>
      <dsp:txXfrm>
        <a:off x="464108" y="957669"/>
        <a:ext cx="6036387" cy="532758"/>
      </dsp:txXfrm>
    </dsp:sp>
    <dsp:sp modelId="{3F4FDEFF-0F5E-F744-A399-AB2E6B5BE8F2}">
      <dsp:nvSpPr>
        <dsp:cNvPr id="0" name=""/>
        <dsp:cNvSpPr/>
      </dsp:nvSpPr>
      <dsp:spPr>
        <a:xfrm>
          <a:off x="0" y="2131249"/>
          <a:ext cx="8705757" cy="504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hueOff val="-1785908"/>
              <a:satOff val="10760"/>
              <a:lumOff val="862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4F4CF16-4078-E741-9021-DE38230DD244}">
      <dsp:nvSpPr>
        <dsp:cNvPr id="0" name=""/>
        <dsp:cNvSpPr/>
      </dsp:nvSpPr>
      <dsp:spPr>
        <a:xfrm>
          <a:off x="435287" y="1836049"/>
          <a:ext cx="6094029" cy="590400"/>
        </a:xfrm>
        <a:prstGeom prst="roundRect">
          <a:avLst/>
        </a:prstGeom>
        <a:gradFill rotWithShape="0">
          <a:gsLst>
            <a:gs pos="0">
              <a:schemeClr val="accent4">
                <a:hueOff val="-1785908"/>
                <a:satOff val="10760"/>
                <a:lumOff val="862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4">
                <a:hueOff val="-1785908"/>
                <a:satOff val="10760"/>
                <a:lumOff val="862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30340" tIns="0" rIns="230340" bIns="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Limited Economic Opportunities in the South (Push)</a:t>
          </a:r>
        </a:p>
      </dsp:txBody>
      <dsp:txXfrm>
        <a:off x="464108" y="1864870"/>
        <a:ext cx="6036387" cy="532758"/>
      </dsp:txXfrm>
    </dsp:sp>
    <dsp:sp modelId="{BC09A3AE-BE76-7846-988A-37282FD12B64}">
      <dsp:nvSpPr>
        <dsp:cNvPr id="0" name=""/>
        <dsp:cNvSpPr/>
      </dsp:nvSpPr>
      <dsp:spPr>
        <a:xfrm>
          <a:off x="0" y="3038449"/>
          <a:ext cx="8705757" cy="504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hueOff val="-2678862"/>
              <a:satOff val="16139"/>
              <a:lumOff val="1294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FAFFE4F-AA0C-BD43-97C0-AA21C8868072}">
      <dsp:nvSpPr>
        <dsp:cNvPr id="0" name=""/>
        <dsp:cNvSpPr/>
      </dsp:nvSpPr>
      <dsp:spPr>
        <a:xfrm>
          <a:off x="435287" y="2743249"/>
          <a:ext cx="6094029" cy="590400"/>
        </a:xfrm>
        <a:prstGeom prst="roundRect">
          <a:avLst/>
        </a:prstGeom>
        <a:gradFill rotWithShape="0">
          <a:gsLst>
            <a:gs pos="0">
              <a:schemeClr val="accent4">
                <a:hueOff val="-2678862"/>
                <a:satOff val="16139"/>
                <a:lumOff val="1294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4">
                <a:hueOff val="-2678862"/>
                <a:satOff val="16139"/>
                <a:lumOff val="1294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30340" tIns="0" rIns="230340" bIns="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Increased Demand for Industrial Workers in the North (Pull)</a:t>
          </a:r>
        </a:p>
      </dsp:txBody>
      <dsp:txXfrm>
        <a:off x="464108" y="2772070"/>
        <a:ext cx="6036387" cy="532758"/>
      </dsp:txXfrm>
    </dsp:sp>
    <dsp:sp modelId="{E906E710-7CED-B447-A584-E3A96AA0EAAB}">
      <dsp:nvSpPr>
        <dsp:cNvPr id="0" name=""/>
        <dsp:cNvSpPr/>
      </dsp:nvSpPr>
      <dsp:spPr>
        <a:xfrm>
          <a:off x="0" y="3945649"/>
          <a:ext cx="8705757" cy="504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hueOff val="-3571816"/>
              <a:satOff val="21519"/>
              <a:lumOff val="1725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9778424-C4BE-774C-810E-DDF1755069F4}">
      <dsp:nvSpPr>
        <dsp:cNvPr id="0" name=""/>
        <dsp:cNvSpPr/>
      </dsp:nvSpPr>
      <dsp:spPr>
        <a:xfrm>
          <a:off x="435287" y="3650449"/>
          <a:ext cx="6094029" cy="590400"/>
        </a:xfrm>
        <a:prstGeom prst="roundRect">
          <a:avLst/>
        </a:prstGeom>
        <a:gradFill rotWithShape="0">
          <a:gsLst>
            <a:gs pos="0">
              <a:schemeClr val="accent4">
                <a:hueOff val="-3571816"/>
                <a:satOff val="21519"/>
                <a:lumOff val="1725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4">
                <a:hueOff val="-3571816"/>
                <a:satOff val="21519"/>
                <a:lumOff val="1725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30340" tIns="0" rIns="230340" bIns="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Better Educational Opportunities in the North (Pull)</a:t>
          </a:r>
        </a:p>
      </dsp:txBody>
      <dsp:txXfrm>
        <a:off x="464108" y="3679270"/>
        <a:ext cx="6036387" cy="532758"/>
      </dsp:txXfrm>
    </dsp:sp>
    <dsp:sp modelId="{1911055A-3E24-C14E-8C66-37536B18E76C}">
      <dsp:nvSpPr>
        <dsp:cNvPr id="0" name=""/>
        <dsp:cNvSpPr/>
      </dsp:nvSpPr>
      <dsp:spPr>
        <a:xfrm>
          <a:off x="0" y="4852849"/>
          <a:ext cx="8705757" cy="504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hueOff val="-4464770"/>
              <a:satOff val="26899"/>
              <a:lumOff val="2156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5CE7F52-AB0A-A046-9B4A-E690621F3D84}">
      <dsp:nvSpPr>
        <dsp:cNvPr id="0" name=""/>
        <dsp:cNvSpPr/>
      </dsp:nvSpPr>
      <dsp:spPr>
        <a:xfrm>
          <a:off x="435287" y="4557649"/>
          <a:ext cx="6094029" cy="590400"/>
        </a:xfrm>
        <a:prstGeom prst="roundRect">
          <a:avLst/>
        </a:prstGeom>
        <a:gradFill rotWithShape="0">
          <a:gsLst>
            <a:gs pos="0">
              <a:schemeClr val="accent4">
                <a:hueOff val="-4464770"/>
                <a:satOff val="26899"/>
                <a:lumOff val="2156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4">
                <a:hueOff val="-4464770"/>
                <a:satOff val="26899"/>
                <a:lumOff val="2156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30340" tIns="0" rIns="230340" bIns="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Increased Political Opportunities in the North (Pull)</a:t>
          </a:r>
        </a:p>
      </dsp:txBody>
      <dsp:txXfrm>
        <a:off x="464108" y="4586470"/>
        <a:ext cx="6036387" cy="53275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CC14666-696A-5346-913A-A89A9CD2EB30}">
      <dsp:nvSpPr>
        <dsp:cNvPr id="0" name=""/>
        <dsp:cNvSpPr/>
      </dsp:nvSpPr>
      <dsp:spPr>
        <a:xfrm>
          <a:off x="1004" y="82264"/>
          <a:ext cx="3917900" cy="2350740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/>
            <a:t>Emergence of a black middle class coming out of the Great Migration</a:t>
          </a:r>
        </a:p>
      </dsp:txBody>
      <dsp:txXfrm>
        <a:off x="1004" y="82264"/>
        <a:ext cx="3917900" cy="2350740"/>
      </dsp:txXfrm>
    </dsp:sp>
    <dsp:sp modelId="{8F1094A4-9E1D-F347-9219-445C3020F865}">
      <dsp:nvSpPr>
        <dsp:cNvPr id="0" name=""/>
        <dsp:cNvSpPr/>
      </dsp:nvSpPr>
      <dsp:spPr>
        <a:xfrm>
          <a:off x="4310695" y="82264"/>
          <a:ext cx="3917900" cy="2350740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/>
            <a:t>Increased contact between African Americans and white Americans in the workplace and on city streets forced a new awareness of the disparity between the promise of the American dream and reality.</a:t>
          </a:r>
        </a:p>
      </dsp:txBody>
      <dsp:txXfrm>
        <a:off x="4310695" y="82264"/>
        <a:ext cx="3917900" cy="2350740"/>
      </dsp:txXfrm>
    </dsp:sp>
    <dsp:sp modelId="{154B186D-99A2-8646-9F60-7AC02F9FBE73}">
      <dsp:nvSpPr>
        <dsp:cNvPr id="0" name=""/>
        <dsp:cNvSpPr/>
      </dsp:nvSpPr>
      <dsp:spPr>
        <a:xfrm>
          <a:off x="1004" y="2824795"/>
          <a:ext cx="3917900" cy="2350740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t" anchorCtr="0">
          <a:noAutofit/>
        </a:bodyPr>
        <a:lstStyle/>
        <a:p>
          <a:pPr marL="0" lvl="0" indent="0" algn="ctr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/>
            <a:t>Blacks WWI experience and disillusionment with race relations in the United States</a:t>
          </a:r>
        </a:p>
        <a:p>
          <a:pPr marL="171450" lvl="1" indent="-171450" algn="l" defTabSz="7112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/>
            <a:t>African American soldiers who served in World War I were angered by the prejudice they often encountered back at home, compared to the acceptance they had found in Europe.</a:t>
          </a:r>
        </a:p>
      </dsp:txBody>
      <dsp:txXfrm>
        <a:off x="1004" y="2824795"/>
        <a:ext cx="3917900" cy="2350740"/>
      </dsp:txXfrm>
    </dsp:sp>
    <dsp:sp modelId="{663FE37A-2247-CF4D-A36C-87A31B417337}">
      <dsp:nvSpPr>
        <dsp:cNvPr id="0" name=""/>
        <dsp:cNvSpPr/>
      </dsp:nvSpPr>
      <dsp:spPr>
        <a:xfrm>
          <a:off x="4310695" y="2824795"/>
          <a:ext cx="3917900" cy="2350740"/>
        </a:xfrm>
        <a:prstGeom prst="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/>
            <a:t>Rise of NAACP,</a:t>
          </a:r>
          <a:r>
            <a:rPr lang="en-US" sz="2100" kern="1200" baseline="0" dirty="0"/>
            <a:t> </a:t>
          </a:r>
          <a:r>
            <a:rPr lang="en-US" sz="2100" kern="1200" dirty="0"/>
            <a:t>Black Nationalism, and </a:t>
          </a:r>
          <a:r>
            <a:rPr lang="en-US" sz="2100" kern="1200" dirty="0" err="1"/>
            <a:t>Garveyism</a:t>
          </a:r>
          <a:r>
            <a:rPr lang="en-US" sz="2100" kern="1200" baseline="0" dirty="0"/>
            <a:t> </a:t>
          </a:r>
          <a:endParaRPr lang="en-US" sz="2100" kern="1200" dirty="0"/>
        </a:p>
      </dsp:txBody>
      <dsp:txXfrm>
        <a:off x="4310695" y="2824795"/>
        <a:ext cx="3917900" cy="235074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A4A923A-6A6D-0942-83B7-7C7714789250}" type="datetimeFigureOut">
              <a:rPr lang="en-US" smtClean="0"/>
              <a:t>2/14/19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8E07AFC-47B9-1148-BBCD-9CB90BF32C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81084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138EA273-A32D-1A46-BF06-69DE04ADC3FB}" type="slidenum">
              <a:rPr lang="en-US" sz="1200">
                <a:latin typeface="Didot" charset="0"/>
              </a:rPr>
              <a:pPr/>
              <a:t>1</a:t>
            </a:fld>
            <a:endParaRPr lang="en-US" sz="1200">
              <a:latin typeface="Didot" charset="0"/>
            </a:endParaRPr>
          </a:p>
        </p:txBody>
      </p:sp>
      <p:sp>
        <p:nvSpPr>
          <p:cNvPr id="7170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en-US">
              <a:latin typeface="Didot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21129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035D47-8BC1-F347-A9D3-CA7025EFB69B}" type="datetimeFigureOut">
              <a:rPr lang="en-US" smtClean="0"/>
              <a:t>2/14/19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4A3559-4316-574A-8F16-BCF67FEF13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31945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035D47-8BC1-F347-A9D3-CA7025EFB69B}" type="datetimeFigureOut">
              <a:rPr lang="en-US" smtClean="0"/>
              <a:t>2/14/19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4A3559-4316-574A-8F16-BCF67FEF13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38511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035D47-8BC1-F347-A9D3-CA7025EFB69B}" type="datetimeFigureOut">
              <a:rPr lang="en-US" smtClean="0"/>
              <a:t>2/14/19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4A3559-4316-574A-8F16-BCF67FEF13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96726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035D47-8BC1-F347-A9D3-CA7025EFB69B}" type="datetimeFigureOut">
              <a:rPr lang="en-US" smtClean="0"/>
              <a:t>2/14/19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4A3559-4316-574A-8F16-BCF67FEF13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83088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035D47-8BC1-F347-A9D3-CA7025EFB69B}" type="datetimeFigureOut">
              <a:rPr lang="en-US" smtClean="0"/>
              <a:t>2/14/19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4A3559-4316-574A-8F16-BCF67FEF13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58377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035D47-8BC1-F347-A9D3-CA7025EFB69B}" type="datetimeFigureOut">
              <a:rPr lang="en-US" smtClean="0"/>
              <a:t>2/14/19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4A3559-4316-574A-8F16-BCF67FEF13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65090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035D47-8BC1-F347-A9D3-CA7025EFB69B}" type="datetimeFigureOut">
              <a:rPr lang="en-US" smtClean="0"/>
              <a:t>2/14/19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4A3559-4316-574A-8F16-BCF67FEF13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5572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035D47-8BC1-F347-A9D3-CA7025EFB69B}" type="datetimeFigureOut">
              <a:rPr lang="en-US" smtClean="0"/>
              <a:t>2/14/19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4A3559-4316-574A-8F16-BCF67FEF13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32785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035D47-8BC1-F347-A9D3-CA7025EFB69B}" type="datetimeFigureOut">
              <a:rPr lang="en-US" smtClean="0"/>
              <a:t>2/14/19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4A3559-4316-574A-8F16-BCF67FEF13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3223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035D47-8BC1-F347-A9D3-CA7025EFB69B}" type="datetimeFigureOut">
              <a:rPr lang="en-US" smtClean="0"/>
              <a:t>2/14/19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4A3559-4316-574A-8F16-BCF67FEF13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43841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035D47-8BC1-F347-A9D3-CA7025EFB69B}" type="datetimeFigureOut">
              <a:rPr lang="en-US" smtClean="0"/>
              <a:t>2/14/19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4A3559-4316-574A-8F16-BCF67FEF13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81802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035D47-8BC1-F347-A9D3-CA7025EFB69B}" type="datetimeFigureOut">
              <a:rPr lang="en-US" smtClean="0"/>
              <a:t>2/14/19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4A3559-4316-574A-8F16-BCF67FEF13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61371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/>
          </p:cNvPicPr>
          <p:nvPr/>
        </p:nvPicPr>
        <p:blipFill>
          <a:blip r:embed="rId3">
            <a:alphaModFix amt="47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0638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>
                    <a:alpha val="47058"/>
                  </a:srgbClr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4" name="Title 1"/>
          <p:cNvSpPr>
            <a:spLocks/>
          </p:cNvSpPr>
          <p:nvPr/>
        </p:nvSpPr>
        <p:spPr bwMode="auto">
          <a:xfrm>
            <a:off x="-12914" y="67472"/>
            <a:ext cx="914400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eaLnBrk="1" hangingPunct="1"/>
            <a:endParaRPr lang="en-US" sz="3000" dirty="0">
              <a:latin typeface="Didot" charset="0"/>
            </a:endParaRPr>
          </a:p>
        </p:txBody>
      </p:sp>
      <p:sp>
        <p:nvSpPr>
          <p:cNvPr id="3075" name="Rectangle 12"/>
          <p:cNvSpPr>
            <a:spLocks noChangeArrowheads="1"/>
          </p:cNvSpPr>
          <p:nvPr/>
        </p:nvSpPr>
        <p:spPr bwMode="auto">
          <a:xfrm>
            <a:off x="338667" y="1484313"/>
            <a:ext cx="4877910" cy="495495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marL="609600" indent="-609600" algn="ctr" eaLnBrk="1" hangingPunct="1">
              <a:lnSpc>
                <a:spcPct val="80000"/>
              </a:lnSpc>
              <a:spcBef>
                <a:spcPct val="20000"/>
              </a:spcBef>
            </a:pPr>
            <a:r>
              <a:rPr lang="en-US" sz="2200" b="1" u="sng" dirty="0">
                <a:latin typeface="Didot" charset="0"/>
              </a:rPr>
              <a:t>Agenda</a:t>
            </a:r>
          </a:p>
          <a:p>
            <a:pPr marL="609600" indent="-609600" eaLnBrk="1" hangingPunct="1">
              <a:lnSpc>
                <a:spcPct val="80000"/>
              </a:lnSpc>
              <a:spcBef>
                <a:spcPct val="20000"/>
              </a:spcBef>
            </a:pPr>
            <a:r>
              <a:rPr lang="en-US" sz="2200" b="1" u="sng" dirty="0">
                <a:latin typeface="Didot" charset="0"/>
              </a:rPr>
              <a:t>Objective</a:t>
            </a:r>
            <a:r>
              <a:rPr lang="en-US" sz="2200" b="1" dirty="0">
                <a:latin typeface="Didot" charset="0"/>
              </a:rPr>
              <a:t>: </a:t>
            </a:r>
          </a:p>
          <a:p>
            <a:pPr marL="609600" indent="-609600" eaLnBrk="1" hangingPunct="1">
              <a:lnSpc>
                <a:spcPct val="80000"/>
              </a:lnSpc>
              <a:spcBef>
                <a:spcPct val="20000"/>
              </a:spcBef>
              <a:buFontTx/>
              <a:buAutoNum type="arabicPeriod"/>
            </a:pPr>
            <a:r>
              <a:rPr lang="en-US" sz="2200" b="1" dirty="0">
                <a:latin typeface="Didot" charset="0"/>
              </a:rPr>
              <a:t>To understand what the Great Migration was.</a:t>
            </a:r>
          </a:p>
          <a:p>
            <a:pPr marL="609600" indent="-609600">
              <a:lnSpc>
                <a:spcPct val="80000"/>
              </a:lnSpc>
              <a:spcBef>
                <a:spcPct val="20000"/>
              </a:spcBef>
              <a:buFontTx/>
              <a:buAutoNum type="arabicPeriod"/>
            </a:pPr>
            <a:r>
              <a:rPr lang="en-US" sz="2200" b="1" dirty="0">
                <a:latin typeface="Didot" charset="0"/>
              </a:rPr>
              <a:t>To understand what the Harlem Renaissance was.</a:t>
            </a:r>
          </a:p>
          <a:p>
            <a:pPr marL="609600" indent="-609600">
              <a:lnSpc>
                <a:spcPct val="80000"/>
              </a:lnSpc>
              <a:spcBef>
                <a:spcPct val="20000"/>
              </a:spcBef>
              <a:buFontTx/>
              <a:buAutoNum type="arabicPeriod"/>
            </a:pPr>
            <a:r>
              <a:rPr lang="en-US" sz="2200" b="1" dirty="0">
                <a:latin typeface="Didot" charset="0"/>
              </a:rPr>
              <a:t>To understand the significance of the Harlem Renaissance for the black experience.</a:t>
            </a:r>
          </a:p>
          <a:p>
            <a:pPr eaLnBrk="1" hangingPunct="1">
              <a:lnSpc>
                <a:spcPct val="80000"/>
              </a:lnSpc>
              <a:spcBef>
                <a:spcPct val="20000"/>
              </a:spcBef>
            </a:pPr>
            <a:endParaRPr lang="en-US" sz="2200" b="1" dirty="0">
              <a:latin typeface="Didot" charset="0"/>
            </a:endParaRPr>
          </a:p>
          <a:p>
            <a:pPr eaLnBrk="1" hangingPunct="1">
              <a:lnSpc>
                <a:spcPct val="80000"/>
              </a:lnSpc>
              <a:spcBef>
                <a:spcPct val="20000"/>
              </a:spcBef>
            </a:pPr>
            <a:endParaRPr lang="en-US" sz="2200" b="1" u="sng" dirty="0">
              <a:latin typeface="Didot" charset="0"/>
            </a:endParaRPr>
          </a:p>
          <a:p>
            <a:pPr eaLnBrk="1" hangingPunct="1">
              <a:lnSpc>
                <a:spcPct val="80000"/>
              </a:lnSpc>
              <a:spcBef>
                <a:spcPct val="20000"/>
              </a:spcBef>
            </a:pPr>
            <a:r>
              <a:rPr lang="en-US" sz="2200" b="1" u="sng" dirty="0">
                <a:latin typeface="Didot" charset="0"/>
              </a:rPr>
              <a:t>Schedule</a:t>
            </a:r>
            <a:r>
              <a:rPr lang="en-US" sz="2200" b="1" dirty="0">
                <a:latin typeface="Didot" charset="0"/>
              </a:rPr>
              <a:t>: </a:t>
            </a:r>
          </a:p>
          <a:p>
            <a:pPr marL="609600" indent="-609600" eaLnBrk="1" hangingPunct="1">
              <a:lnSpc>
                <a:spcPct val="80000"/>
              </a:lnSpc>
              <a:spcBef>
                <a:spcPct val="20000"/>
              </a:spcBef>
              <a:buFontTx/>
              <a:buAutoNum type="arabicPeriod"/>
            </a:pPr>
            <a:r>
              <a:rPr lang="en-US" sz="2200" b="1" dirty="0">
                <a:latin typeface="Didot" charset="0"/>
              </a:rPr>
              <a:t>Lecture</a:t>
            </a:r>
          </a:p>
          <a:p>
            <a:pPr marL="609600" indent="-609600" eaLnBrk="1" hangingPunct="1">
              <a:lnSpc>
                <a:spcPct val="80000"/>
              </a:lnSpc>
              <a:spcBef>
                <a:spcPct val="20000"/>
              </a:spcBef>
              <a:buFontTx/>
              <a:buAutoNum type="arabicPeriod"/>
            </a:pPr>
            <a:r>
              <a:rPr lang="en-US" sz="2200" b="1" dirty="0">
                <a:latin typeface="Didot" charset="0"/>
              </a:rPr>
              <a:t>Video: </a:t>
            </a:r>
            <a:r>
              <a:rPr lang="en-US" sz="2200" b="1" i="1" dirty="0">
                <a:latin typeface="Didot" charset="0"/>
              </a:rPr>
              <a:t>The African Americans: Many Rivers to Cross</a:t>
            </a:r>
          </a:p>
          <a:p>
            <a:pPr marL="609600" indent="-609600" eaLnBrk="1" hangingPunct="1">
              <a:lnSpc>
                <a:spcPct val="80000"/>
              </a:lnSpc>
              <a:spcBef>
                <a:spcPct val="20000"/>
              </a:spcBef>
              <a:buFontTx/>
              <a:buAutoNum type="arabicPeriod"/>
            </a:pPr>
            <a:r>
              <a:rPr lang="en-US" sz="2200" b="1" dirty="0">
                <a:latin typeface="Didot" charset="0"/>
              </a:rPr>
              <a:t>Discussion</a:t>
            </a:r>
          </a:p>
          <a:p>
            <a:pPr marL="1282700" lvl="1" indent="-558800" algn="ctr" eaLnBrk="1" hangingPunct="1">
              <a:lnSpc>
                <a:spcPct val="80000"/>
              </a:lnSpc>
              <a:spcBef>
                <a:spcPct val="20000"/>
              </a:spcBef>
            </a:pPr>
            <a:endParaRPr lang="en-US" sz="2000" b="1" dirty="0">
              <a:latin typeface="Didot" charset="0"/>
            </a:endParaRPr>
          </a:p>
          <a:p>
            <a:pPr marL="609600" indent="-609600" algn="ctr" eaLnBrk="1" hangingPunct="1">
              <a:lnSpc>
                <a:spcPct val="80000"/>
              </a:lnSpc>
              <a:spcBef>
                <a:spcPct val="20000"/>
              </a:spcBef>
            </a:pPr>
            <a:r>
              <a:rPr lang="en-US" sz="2400" b="1" u="sng" dirty="0">
                <a:latin typeface="Didot" charset="0"/>
              </a:rPr>
              <a:t> </a:t>
            </a:r>
          </a:p>
        </p:txBody>
      </p:sp>
      <p:sp>
        <p:nvSpPr>
          <p:cNvPr id="4" name="Rectangle 3"/>
          <p:cNvSpPr/>
          <p:nvPr/>
        </p:nvSpPr>
        <p:spPr>
          <a:xfrm>
            <a:off x="-12914" y="54801"/>
            <a:ext cx="914400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i="1" dirty="0">
                <a:latin typeface="Didot" charset="0"/>
              </a:rPr>
              <a:t>L13: The Great Migration and the Harlem Renaissance 1910s-1920s</a:t>
            </a:r>
          </a:p>
          <a:p>
            <a:pPr algn="ctr"/>
            <a:r>
              <a:rPr lang="en-US" sz="2800" u="sng" dirty="0">
                <a:latin typeface="Didot" charset="0"/>
              </a:rPr>
              <a:t>The Struggle for Equality</a:t>
            </a:r>
            <a:endParaRPr lang="en-US" sz="2800" dirty="0">
              <a:latin typeface="Didot" charset="0"/>
            </a:endParaRPr>
          </a:p>
        </p:txBody>
      </p:sp>
      <p:sp>
        <p:nvSpPr>
          <p:cNvPr id="9" name="Rectangle 12"/>
          <p:cNvSpPr txBox="1">
            <a:spLocks noChangeArrowheads="1"/>
          </p:cNvSpPr>
          <p:nvPr/>
        </p:nvSpPr>
        <p:spPr bwMode="auto">
          <a:xfrm>
            <a:off x="5471410" y="1484313"/>
            <a:ext cx="3283123" cy="495495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marL="457200" indent="-4572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20000"/>
              </a:spcBef>
              <a:buClr>
                <a:schemeClr val="tx1"/>
              </a:buClr>
              <a:defRPr/>
            </a:pPr>
            <a:r>
              <a:rPr lang="en-US" b="1" u="sng" dirty="0">
                <a:latin typeface="Didot" charset="0"/>
              </a:rPr>
              <a:t>Homework</a:t>
            </a:r>
            <a:r>
              <a:rPr lang="en-US" b="1" dirty="0">
                <a:latin typeface="Didot" charset="0"/>
              </a:rPr>
              <a:t>:</a:t>
            </a:r>
          </a:p>
          <a:p>
            <a:pPr eaLnBrk="1" hangingPunct="1">
              <a:spcBef>
                <a:spcPct val="20000"/>
              </a:spcBef>
              <a:buClr>
                <a:schemeClr val="tx1"/>
              </a:buClr>
              <a:defRPr/>
            </a:pPr>
            <a:endParaRPr lang="en-US" sz="2000" b="1" dirty="0">
              <a:latin typeface="Didot" charset="0"/>
            </a:endParaRPr>
          </a:p>
          <a:p>
            <a:pPr eaLnBrk="1" hangingPunct="1">
              <a:spcBef>
                <a:spcPct val="20000"/>
              </a:spcBef>
              <a:buClr>
                <a:schemeClr val="tx1"/>
              </a:buClr>
              <a:defRPr/>
            </a:pPr>
            <a:r>
              <a:rPr lang="en-US" sz="2800" b="1" dirty="0">
                <a:latin typeface="Didot" charset="0"/>
              </a:rPr>
              <a:t>None!</a:t>
            </a:r>
          </a:p>
          <a:p>
            <a:pPr eaLnBrk="1" hangingPunct="1">
              <a:spcBef>
                <a:spcPct val="20000"/>
              </a:spcBef>
              <a:buClr>
                <a:schemeClr val="tx1"/>
              </a:buClr>
              <a:defRPr/>
            </a:pPr>
            <a:endParaRPr lang="en-US" sz="2800" b="1" dirty="0">
              <a:latin typeface="Didot" charset="0"/>
            </a:endParaRPr>
          </a:p>
          <a:p>
            <a:pPr eaLnBrk="1" hangingPunct="1">
              <a:spcBef>
                <a:spcPct val="20000"/>
              </a:spcBef>
              <a:buClr>
                <a:schemeClr val="tx1"/>
              </a:buClr>
              <a:defRPr/>
            </a:pPr>
            <a:endParaRPr lang="en-US" sz="2000" b="1" u="sng" dirty="0">
              <a:latin typeface="Didot" charset="0"/>
            </a:endParaRPr>
          </a:p>
          <a:p>
            <a:pPr eaLnBrk="1" hangingPunct="1">
              <a:spcBef>
                <a:spcPct val="20000"/>
              </a:spcBef>
              <a:buClr>
                <a:schemeClr val="tx1"/>
              </a:buClr>
              <a:defRPr/>
            </a:pPr>
            <a:endParaRPr lang="en-US" sz="2000" b="1" u="sng" dirty="0">
              <a:latin typeface="Didot" charset="0"/>
            </a:endParaRPr>
          </a:p>
          <a:p>
            <a:pPr eaLnBrk="1" hangingPunct="1">
              <a:spcBef>
                <a:spcPct val="20000"/>
              </a:spcBef>
              <a:buClr>
                <a:schemeClr val="tx1"/>
              </a:buClr>
              <a:defRPr/>
            </a:pPr>
            <a:endParaRPr lang="en-US" sz="2000" b="1" u="sng" dirty="0">
              <a:latin typeface="Didot" charset="0"/>
            </a:endParaRPr>
          </a:p>
          <a:p>
            <a:pPr eaLnBrk="1" hangingPunct="1">
              <a:spcBef>
                <a:spcPct val="20000"/>
              </a:spcBef>
              <a:buClr>
                <a:schemeClr val="tx1"/>
              </a:buClr>
              <a:defRPr/>
            </a:pPr>
            <a:r>
              <a:rPr lang="en-US" sz="2000" b="1" u="sng" dirty="0">
                <a:latin typeface="Didot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7447113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8795"/>
            <a:ext cx="8229600" cy="1143000"/>
          </a:xfrm>
        </p:spPr>
        <p:txBody>
          <a:bodyPr/>
          <a:lstStyle/>
          <a:p>
            <a:r>
              <a:rPr lang="en-US" dirty="0">
                <a:latin typeface="Didot"/>
                <a:cs typeface="Didot"/>
              </a:rPr>
              <a:t>Possibility Opens Up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1174014"/>
            <a:ext cx="8453783" cy="5381804"/>
          </a:xfrm>
        </p:spPr>
        <p:txBody>
          <a:bodyPr>
            <a:normAutofit fontScale="92500" lnSpcReduction="10000"/>
          </a:bodyPr>
          <a:lstStyle/>
          <a:p>
            <a:r>
              <a:rPr lang="en-US" dirty="0">
                <a:latin typeface="Didot"/>
                <a:cs typeface="Didot"/>
              </a:rPr>
              <a:t>Life in the Jim Crow south, is the life that the overwhelming majority of African Americans lived.</a:t>
            </a:r>
          </a:p>
          <a:p>
            <a:pPr lvl="1"/>
            <a:r>
              <a:rPr lang="en-US" dirty="0">
                <a:latin typeface="Didot"/>
                <a:cs typeface="Didot"/>
              </a:rPr>
              <a:t>In 1900, </a:t>
            </a:r>
            <a:r>
              <a:rPr lang="en-US" sz="4300" b="1" dirty="0">
                <a:latin typeface="Didot"/>
                <a:cs typeface="Didot"/>
              </a:rPr>
              <a:t>90%</a:t>
            </a:r>
            <a:r>
              <a:rPr lang="en-US" sz="4300" dirty="0">
                <a:latin typeface="Didot"/>
                <a:cs typeface="Didot"/>
              </a:rPr>
              <a:t> </a:t>
            </a:r>
            <a:r>
              <a:rPr lang="en-US" dirty="0">
                <a:latin typeface="Didot"/>
                <a:cs typeface="Didot"/>
              </a:rPr>
              <a:t>of blacks lived in Southern States!</a:t>
            </a:r>
          </a:p>
          <a:p>
            <a:r>
              <a:rPr lang="en-US" dirty="0">
                <a:latin typeface="Didot"/>
                <a:cs typeface="Didot"/>
              </a:rPr>
              <a:t>But…In 1910, a new spark of possibility emerged for African </a:t>
            </a:r>
          </a:p>
          <a:p>
            <a:pPr marL="0" indent="0">
              <a:buNone/>
            </a:pPr>
            <a:r>
              <a:rPr lang="en-US" dirty="0">
                <a:latin typeface="Didot"/>
                <a:cs typeface="Didot"/>
              </a:rPr>
              <a:t>   Americans as an </a:t>
            </a:r>
          </a:p>
          <a:p>
            <a:pPr marL="0" indent="0">
              <a:buNone/>
            </a:pPr>
            <a:r>
              <a:rPr lang="en-US" dirty="0">
                <a:latin typeface="Didot"/>
                <a:cs typeface="Didot"/>
              </a:rPr>
              <a:t>   industrial boom in the </a:t>
            </a:r>
          </a:p>
          <a:p>
            <a:pPr marL="0" indent="0">
              <a:buNone/>
            </a:pPr>
            <a:r>
              <a:rPr lang="en-US" dirty="0">
                <a:latin typeface="Didot"/>
                <a:cs typeface="Didot"/>
              </a:rPr>
              <a:t>   North sparked demand </a:t>
            </a:r>
          </a:p>
          <a:p>
            <a:pPr marL="0" indent="0">
              <a:buNone/>
            </a:pPr>
            <a:r>
              <a:rPr lang="en-US" dirty="0">
                <a:latin typeface="Didot"/>
                <a:cs typeface="Didot"/>
              </a:rPr>
              <a:t>  for new workers.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11800" y="4114800"/>
            <a:ext cx="3632200" cy="274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877314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>
                <a:latin typeface="Didot"/>
                <a:cs typeface="Didot"/>
              </a:rPr>
              <a:t>The Great Migration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799" y="1124732"/>
            <a:ext cx="8516390" cy="5301467"/>
          </a:xfrm>
        </p:spPr>
        <p:txBody>
          <a:bodyPr>
            <a:normAutofit fontScale="70000" lnSpcReduction="20000"/>
          </a:bodyPr>
          <a:lstStyle/>
          <a:p>
            <a:r>
              <a:rPr lang="en-US" dirty="0">
                <a:latin typeface="Didot"/>
                <a:cs typeface="Didot"/>
              </a:rPr>
              <a:t>1910-1930 (second wave,</a:t>
            </a:r>
          </a:p>
          <a:p>
            <a:pPr marL="0" indent="0">
              <a:buNone/>
            </a:pPr>
            <a:r>
              <a:rPr lang="en-US" dirty="0">
                <a:latin typeface="Didot"/>
                <a:cs typeface="Didot"/>
              </a:rPr>
              <a:t>    1930 to 1970)</a:t>
            </a:r>
          </a:p>
          <a:p>
            <a:r>
              <a:rPr lang="en-US" dirty="0">
                <a:latin typeface="Didot"/>
                <a:cs typeface="Didot"/>
              </a:rPr>
              <a:t>Movement of 6 million </a:t>
            </a:r>
          </a:p>
          <a:p>
            <a:pPr marL="0" indent="0">
              <a:buNone/>
            </a:pPr>
            <a:r>
              <a:rPr lang="en-US" dirty="0">
                <a:latin typeface="Didot"/>
                <a:cs typeface="Didot"/>
              </a:rPr>
              <a:t>   African Americans out </a:t>
            </a:r>
          </a:p>
          <a:p>
            <a:pPr marL="0" indent="0">
              <a:buNone/>
            </a:pPr>
            <a:r>
              <a:rPr lang="en-US" dirty="0">
                <a:latin typeface="Didot"/>
                <a:cs typeface="Didot"/>
              </a:rPr>
              <a:t>   of the rural south into the </a:t>
            </a:r>
          </a:p>
          <a:p>
            <a:pPr marL="0" indent="0">
              <a:buNone/>
            </a:pPr>
            <a:r>
              <a:rPr lang="en-US" dirty="0">
                <a:latin typeface="Didot"/>
                <a:cs typeface="Didot"/>
              </a:rPr>
              <a:t>   Northeast, Midwest, and </a:t>
            </a:r>
          </a:p>
          <a:p>
            <a:pPr marL="0" indent="0">
              <a:buNone/>
            </a:pPr>
            <a:r>
              <a:rPr lang="en-US" dirty="0">
                <a:latin typeface="Didot"/>
                <a:cs typeface="Didot"/>
              </a:rPr>
              <a:t>   West.</a:t>
            </a:r>
          </a:p>
          <a:p>
            <a:pPr lvl="1"/>
            <a:r>
              <a:rPr lang="en-US" dirty="0">
                <a:latin typeface="Didot"/>
                <a:cs typeface="Didot"/>
              </a:rPr>
              <a:t>New York, Chicago, </a:t>
            </a:r>
          </a:p>
          <a:p>
            <a:pPr marL="457200" lvl="1" indent="0">
              <a:buNone/>
            </a:pPr>
            <a:r>
              <a:rPr lang="en-US" dirty="0">
                <a:latin typeface="Didot"/>
                <a:cs typeface="Didot"/>
              </a:rPr>
              <a:t>    Philadelphia, St. Louis, </a:t>
            </a:r>
          </a:p>
          <a:p>
            <a:pPr marL="457200" lvl="1" indent="0">
              <a:buNone/>
            </a:pPr>
            <a:r>
              <a:rPr lang="en-US" dirty="0">
                <a:latin typeface="Didot"/>
                <a:cs typeface="Didot"/>
              </a:rPr>
              <a:t>    Detroit, Pittsburgh, </a:t>
            </a:r>
          </a:p>
          <a:p>
            <a:pPr marL="457200" lvl="1" indent="0">
              <a:buNone/>
            </a:pPr>
            <a:r>
              <a:rPr lang="en-US" dirty="0">
                <a:latin typeface="Didot"/>
                <a:cs typeface="Didot"/>
              </a:rPr>
              <a:t>   Cleveland, and Indianapolis</a:t>
            </a:r>
          </a:p>
          <a:p>
            <a:r>
              <a:rPr lang="en-US" dirty="0">
                <a:latin typeface="Didot"/>
                <a:cs typeface="Didot"/>
              </a:rPr>
              <a:t>Largest internal movement of an American population.</a:t>
            </a:r>
          </a:p>
          <a:p>
            <a:r>
              <a:rPr lang="en-US" dirty="0">
                <a:latin typeface="Didot"/>
                <a:cs typeface="Didot"/>
              </a:rPr>
              <a:t>By the end of the Great Migration…</a:t>
            </a:r>
          </a:p>
          <a:p>
            <a:pPr lvl="1"/>
            <a:r>
              <a:rPr lang="en-US" dirty="0">
                <a:latin typeface="Didot"/>
                <a:cs typeface="Didot"/>
              </a:rPr>
              <a:t>African Americans became an urbanized—rather than rural—population.   </a:t>
            </a:r>
          </a:p>
          <a:p>
            <a:pPr lvl="1"/>
            <a:r>
              <a:rPr lang="en-US" dirty="0">
                <a:latin typeface="Didot"/>
                <a:cs typeface="Didot"/>
              </a:rPr>
              <a:t>Northern American cities became significantly more black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66134" y="1124732"/>
            <a:ext cx="4382055" cy="32184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366736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>
                <a:latin typeface="Didot"/>
                <a:cs typeface="Didot"/>
              </a:rPr>
              <a:t>Causes of the Great Migration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13930199"/>
              </p:ext>
            </p:extLst>
          </p:nvPr>
        </p:nvGraphicFramePr>
        <p:xfrm>
          <a:off x="246431" y="1143000"/>
          <a:ext cx="8705757" cy="537849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43275968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9769"/>
            <a:ext cx="8229600" cy="1143000"/>
          </a:xfrm>
        </p:spPr>
        <p:txBody>
          <a:bodyPr/>
          <a:lstStyle/>
          <a:p>
            <a:r>
              <a:rPr lang="en-US" dirty="0">
                <a:latin typeface="Didot"/>
                <a:cs typeface="Didot"/>
              </a:rPr>
              <a:t>Effects of the Great Migration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3804" y="1212769"/>
            <a:ext cx="8576693" cy="4525963"/>
          </a:xfrm>
        </p:spPr>
        <p:txBody>
          <a:bodyPr/>
          <a:lstStyle/>
          <a:p>
            <a:r>
              <a:rPr lang="en-US" dirty="0">
                <a:latin typeface="Didot"/>
                <a:cs typeface="Didot"/>
              </a:rPr>
              <a:t>Shift Blacks from a Rural Population to an Urban Population</a:t>
            </a:r>
          </a:p>
          <a:p>
            <a:r>
              <a:rPr lang="en-US" dirty="0">
                <a:latin typeface="Didot"/>
                <a:cs typeface="Didot"/>
              </a:rPr>
              <a:t>Increase the number of African Americans living in North cities; Make these cities truly multi-racial</a:t>
            </a:r>
          </a:p>
          <a:p>
            <a:r>
              <a:rPr lang="en-US" dirty="0">
                <a:latin typeface="Didot"/>
                <a:cs typeface="Didot"/>
              </a:rPr>
              <a:t>But what else??...</a:t>
            </a:r>
          </a:p>
          <a:p>
            <a:endParaRPr lang="en-US" dirty="0">
              <a:latin typeface="Didot"/>
              <a:cs typeface="Didot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06704" y="3376633"/>
            <a:ext cx="4637296" cy="34614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482672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0"/>
            <a:ext cx="7772400" cy="1143000"/>
          </a:xfrm>
        </p:spPr>
        <p:txBody>
          <a:bodyPr/>
          <a:lstStyle/>
          <a:p>
            <a:r>
              <a:rPr lang="en-US" dirty="0">
                <a:latin typeface="Didot"/>
                <a:cs typeface="Didot"/>
              </a:rPr>
              <a:t>The Harlem Renaissance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191201"/>
            <a:ext cx="7772400" cy="4114800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90000"/>
              </a:lnSpc>
            </a:pPr>
            <a:r>
              <a:rPr lang="en-US" dirty="0">
                <a:latin typeface="Didot"/>
                <a:cs typeface="Didot"/>
              </a:rPr>
              <a:t>1920s and 1930s</a:t>
            </a:r>
          </a:p>
          <a:p>
            <a:pPr>
              <a:lnSpc>
                <a:spcPct val="90000"/>
              </a:lnSpc>
            </a:pPr>
            <a:r>
              <a:rPr lang="en-US" dirty="0">
                <a:latin typeface="Didot"/>
                <a:cs typeface="Didot"/>
              </a:rPr>
              <a:t>The Harlem Renaissance was a flowering of African American social and cultural thought which was expressed through:</a:t>
            </a:r>
          </a:p>
          <a:p>
            <a:pPr lvl="1">
              <a:lnSpc>
                <a:spcPct val="90000"/>
              </a:lnSpc>
            </a:pPr>
            <a:r>
              <a:rPr lang="en-US" sz="3200" dirty="0">
                <a:latin typeface="Didot"/>
                <a:cs typeface="Didot"/>
              </a:rPr>
              <a:t>Paintings</a:t>
            </a:r>
          </a:p>
          <a:p>
            <a:pPr lvl="1">
              <a:lnSpc>
                <a:spcPct val="90000"/>
              </a:lnSpc>
            </a:pPr>
            <a:r>
              <a:rPr lang="en-US" sz="3200" dirty="0">
                <a:latin typeface="Didot"/>
                <a:cs typeface="Didot"/>
              </a:rPr>
              <a:t>Music </a:t>
            </a:r>
          </a:p>
          <a:p>
            <a:pPr lvl="1">
              <a:lnSpc>
                <a:spcPct val="90000"/>
              </a:lnSpc>
            </a:pPr>
            <a:r>
              <a:rPr lang="en-US" sz="3200" dirty="0">
                <a:latin typeface="Didot"/>
                <a:cs typeface="Didot"/>
              </a:rPr>
              <a:t>Dance </a:t>
            </a:r>
          </a:p>
          <a:p>
            <a:pPr lvl="1">
              <a:lnSpc>
                <a:spcPct val="90000"/>
              </a:lnSpc>
            </a:pPr>
            <a:r>
              <a:rPr lang="en-US" sz="3200" dirty="0">
                <a:latin typeface="Didot"/>
                <a:cs typeface="Didot"/>
              </a:rPr>
              <a:t>Theater</a:t>
            </a:r>
          </a:p>
          <a:p>
            <a:pPr lvl="1">
              <a:lnSpc>
                <a:spcPct val="90000"/>
              </a:lnSpc>
            </a:pPr>
            <a:r>
              <a:rPr lang="en-US" sz="3200" dirty="0">
                <a:latin typeface="Didot"/>
                <a:cs typeface="Didot"/>
              </a:rPr>
              <a:t>Literature </a:t>
            </a:r>
          </a:p>
          <a:p>
            <a:pPr>
              <a:lnSpc>
                <a:spcPct val="90000"/>
              </a:lnSpc>
              <a:buFontTx/>
              <a:buNone/>
            </a:pP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45312" y="3169085"/>
            <a:ext cx="5207569" cy="33953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867387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34065"/>
            <a:ext cx="9144000" cy="1143000"/>
          </a:xfrm>
        </p:spPr>
        <p:txBody>
          <a:bodyPr>
            <a:normAutofit/>
          </a:bodyPr>
          <a:lstStyle/>
          <a:p>
            <a:r>
              <a:rPr lang="en-US" dirty="0">
                <a:latin typeface="Didot"/>
                <a:cs typeface="Didot"/>
              </a:rPr>
              <a:t>Why the </a:t>
            </a:r>
            <a:r>
              <a:rPr lang="en-US" i="1" dirty="0">
                <a:latin typeface="Didot"/>
                <a:cs typeface="Didot"/>
              </a:rPr>
              <a:t>Harlem </a:t>
            </a:r>
            <a:r>
              <a:rPr lang="en-US" dirty="0">
                <a:latin typeface="Didot"/>
                <a:cs typeface="Didot"/>
              </a:rPr>
              <a:t>Renaissance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177065"/>
            <a:ext cx="8382000" cy="5092861"/>
          </a:xfrm>
        </p:spPr>
        <p:txBody>
          <a:bodyPr>
            <a:normAutofit/>
          </a:bodyPr>
          <a:lstStyle/>
          <a:p>
            <a:r>
              <a:rPr lang="en-US" sz="2400" dirty="0">
                <a:latin typeface="Didot"/>
                <a:cs typeface="Didot"/>
              </a:rPr>
              <a:t>During the Great Migration the majority of African Americans who moved north ended up in New York City.</a:t>
            </a:r>
          </a:p>
          <a:p>
            <a:pPr lvl="1"/>
            <a:r>
              <a:rPr lang="en-US" sz="2000" dirty="0">
                <a:latin typeface="Didot"/>
                <a:cs typeface="Didot"/>
              </a:rPr>
              <a:t>Of the almost 750,000 African Americans who moved North, nearly 175,000 moved to Harlem.</a:t>
            </a:r>
            <a:endParaRPr lang="en-US" sz="2400" dirty="0">
              <a:latin typeface="Didot"/>
              <a:cs typeface="Didot"/>
            </a:endParaRPr>
          </a:p>
          <a:p>
            <a:r>
              <a:rPr lang="en-US" sz="2400" dirty="0">
                <a:latin typeface="Didot"/>
                <a:cs typeface="Didot"/>
              </a:rPr>
              <a:t>The neighborhood of Harlem became a ethnic enclave of African Americans.</a:t>
            </a:r>
          </a:p>
          <a:p>
            <a:pPr lvl="1"/>
            <a:r>
              <a:rPr lang="en-US" sz="2000" dirty="0">
                <a:latin typeface="Didot"/>
                <a:cs typeface="Didot"/>
              </a:rPr>
              <a:t>Harlem is a section of Manhattan, which covers three square miles</a:t>
            </a:r>
          </a:p>
          <a:p>
            <a:r>
              <a:rPr lang="en-US" sz="2400" dirty="0">
                <a:latin typeface="Didot"/>
                <a:cs typeface="Didot"/>
              </a:rPr>
              <a:t>Harlem became the </a:t>
            </a:r>
          </a:p>
          <a:p>
            <a:pPr marL="57150" indent="0">
              <a:buNone/>
            </a:pPr>
            <a:r>
              <a:rPr lang="en-US" sz="2400" dirty="0">
                <a:latin typeface="Didot"/>
                <a:cs typeface="Didot"/>
              </a:rPr>
              <a:t>    largest concentration of </a:t>
            </a:r>
          </a:p>
          <a:p>
            <a:pPr marL="57150" indent="0">
              <a:buNone/>
            </a:pPr>
            <a:r>
              <a:rPr lang="en-US" sz="2400" dirty="0">
                <a:latin typeface="Didot"/>
                <a:cs typeface="Didot"/>
              </a:rPr>
              <a:t>    black people in the world.</a:t>
            </a:r>
          </a:p>
          <a:p>
            <a:pPr marL="0" indent="0">
              <a:buNone/>
            </a:pPr>
            <a:endParaRPr lang="en-US" sz="20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56418" y="3851542"/>
            <a:ext cx="3882781" cy="29620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053402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latin typeface="Didot"/>
                <a:cs typeface="Didot"/>
              </a:rPr>
              <a:t>Why Did the Harlem Renaissance Emerge When and Where it Did?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96082470"/>
              </p:ext>
            </p:extLst>
          </p:nvPr>
        </p:nvGraphicFramePr>
        <p:xfrm>
          <a:off x="457200" y="1600200"/>
          <a:ext cx="8229600" cy="5257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43443387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Didot"/>
                <a:cs typeface="Didot"/>
              </a:rPr>
              <a:t>Video and Discussion!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i="1" dirty="0">
                <a:latin typeface="Didot"/>
                <a:cs typeface="Didot"/>
              </a:rPr>
              <a:t>The African Americans: Many Rivers to Cross </a:t>
            </a:r>
            <a:r>
              <a:rPr lang="en-US" dirty="0">
                <a:latin typeface="Didot"/>
                <a:cs typeface="Didot"/>
              </a:rPr>
              <a:t>(Episode 4: Making a Way out of No Way)</a:t>
            </a:r>
          </a:p>
          <a:p>
            <a:pPr marL="0" indent="0">
              <a:buNone/>
            </a:pPr>
            <a:endParaRPr lang="en-US" sz="2700" b="1" i="1" u="sng" dirty="0">
              <a:latin typeface="Didot"/>
              <a:cs typeface="Didot"/>
            </a:endParaRPr>
          </a:p>
        </p:txBody>
      </p:sp>
    </p:spTree>
    <p:extLst>
      <p:ext uri="{BB962C8B-B14F-4D97-AF65-F5344CB8AC3E}">
        <p14:creationId xmlns:p14="http://schemas.microsoft.com/office/powerpoint/2010/main" val="40671837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2170</TotalTime>
  <Words>559</Words>
  <Application>Microsoft Macintosh PowerPoint</Application>
  <PresentationFormat>On-screen Show (4:3)</PresentationFormat>
  <Paragraphs>83</Paragraphs>
  <Slides>9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4" baseType="lpstr">
      <vt:lpstr>ＭＳ Ｐゴシック</vt:lpstr>
      <vt:lpstr>Arial</vt:lpstr>
      <vt:lpstr>Calibri</vt:lpstr>
      <vt:lpstr>Didot</vt:lpstr>
      <vt:lpstr>Office Theme</vt:lpstr>
      <vt:lpstr>PowerPoint Presentation</vt:lpstr>
      <vt:lpstr>Possibility Opens Up</vt:lpstr>
      <vt:lpstr>The Great Migration</vt:lpstr>
      <vt:lpstr>Causes of the Great Migration</vt:lpstr>
      <vt:lpstr>Effects of the Great Migration</vt:lpstr>
      <vt:lpstr>The Harlem Renaissance</vt:lpstr>
      <vt:lpstr>Why the Harlem Renaissance</vt:lpstr>
      <vt:lpstr>Why Did the Harlem Renaissance Emerge When and Where it Did?</vt:lpstr>
      <vt:lpstr>Video and Discussion!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Technology Department</dc:creator>
  <cp:lastModifiedBy>Microsoft Office User</cp:lastModifiedBy>
  <cp:revision>60</cp:revision>
  <dcterms:created xsi:type="dcterms:W3CDTF">2012-10-03T13:25:06Z</dcterms:created>
  <dcterms:modified xsi:type="dcterms:W3CDTF">2019-02-14T13:49:15Z</dcterms:modified>
</cp:coreProperties>
</file>