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313" r:id="rId2"/>
    <p:sldId id="259" r:id="rId3"/>
    <p:sldId id="349" r:id="rId4"/>
    <p:sldId id="333" r:id="rId5"/>
    <p:sldId id="389" r:id="rId6"/>
    <p:sldId id="387" r:id="rId7"/>
    <p:sldId id="370" r:id="rId8"/>
    <p:sldId id="266" r:id="rId9"/>
    <p:sldId id="352" r:id="rId10"/>
    <p:sldId id="393" r:id="rId11"/>
    <p:sldId id="362" r:id="rId12"/>
    <p:sldId id="392" r:id="rId13"/>
    <p:sldId id="361" r:id="rId14"/>
    <p:sldId id="367" r:id="rId15"/>
    <p:sldId id="358" r:id="rId16"/>
    <p:sldId id="390" r:id="rId17"/>
    <p:sldId id="391" r:id="rId18"/>
    <p:sldId id="386" r:id="rId19"/>
    <p:sldId id="378" r:id="rId20"/>
    <p:sldId id="379" r:id="rId21"/>
    <p:sldId id="380" r:id="rId22"/>
    <p:sldId id="381" r:id="rId23"/>
    <p:sldId id="382" r:id="rId24"/>
    <p:sldId id="383" r:id="rId25"/>
    <p:sldId id="384" r:id="rId26"/>
    <p:sldId id="385" r:id="rId27"/>
    <p:sldId id="372" r:id="rId28"/>
    <p:sldId id="373" r:id="rId29"/>
    <p:sldId id="374" r:id="rId30"/>
    <p:sldId id="375" r:id="rId31"/>
    <p:sldId id="376"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03"/>
    <p:restoredTop sz="50139" autoAdjust="0"/>
  </p:normalViewPr>
  <p:slideViewPr>
    <p:cSldViewPr snapToGrid="0" snapToObjects="1">
      <p:cViewPr varScale="1">
        <p:scale>
          <a:sx n="93" d="100"/>
          <a:sy n="93" d="100"/>
        </p:scale>
        <p:origin x="1168"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04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152514-6A78-D149-AE9E-42A387956423}" type="doc">
      <dgm:prSet loTypeId="urn:microsoft.com/office/officeart/2005/8/layout/radial2" loCatId="" qsTypeId="urn:microsoft.com/office/officeart/2005/8/quickstyle/simple4" qsCatId="simple" csTypeId="urn:microsoft.com/office/officeart/2005/8/colors/accent4_2" csCatId="accent4" phldr="1"/>
      <dgm:spPr/>
      <dgm:t>
        <a:bodyPr/>
        <a:lstStyle/>
        <a:p>
          <a:endParaRPr lang="en-US"/>
        </a:p>
      </dgm:t>
    </dgm:pt>
    <dgm:pt modelId="{60A2BA2F-F01F-5043-96D0-80B12C3D5027}">
      <dgm:prSet phldrT="[Text]"/>
      <dgm:spPr/>
      <dgm:t>
        <a:bodyPr/>
        <a:lstStyle/>
        <a:p>
          <a:r>
            <a:rPr lang="en-US" dirty="0">
              <a:solidFill>
                <a:schemeClr val="tx1"/>
              </a:solidFill>
            </a:rPr>
            <a:t>Denied Suffrage</a:t>
          </a:r>
        </a:p>
      </dgm:t>
    </dgm:pt>
    <dgm:pt modelId="{6E6C74CF-C979-6546-B1E4-D2BF08ACCA14}" type="parTrans" cxnId="{873678E2-0DE3-2F4B-BBE4-F2F554AE04EC}">
      <dgm:prSet/>
      <dgm:spPr/>
      <dgm:t>
        <a:bodyPr/>
        <a:lstStyle/>
        <a:p>
          <a:endParaRPr lang="en-US"/>
        </a:p>
      </dgm:t>
    </dgm:pt>
    <dgm:pt modelId="{FFD841C0-DAE1-F245-BF47-771C4AF5D66F}" type="sibTrans" cxnId="{873678E2-0DE3-2F4B-BBE4-F2F554AE04EC}">
      <dgm:prSet/>
      <dgm:spPr/>
      <dgm:t>
        <a:bodyPr/>
        <a:lstStyle/>
        <a:p>
          <a:endParaRPr lang="en-US"/>
        </a:p>
      </dgm:t>
    </dgm:pt>
    <dgm:pt modelId="{4040A08B-3F98-9244-AE90-5B6D6492619E}">
      <dgm:prSet phldrT="[Text]"/>
      <dgm:spPr/>
      <dgm:t>
        <a:bodyPr/>
        <a:lstStyle/>
        <a:p>
          <a:r>
            <a:rPr lang="en-US" dirty="0">
              <a:solidFill>
                <a:schemeClr val="tx1"/>
              </a:solidFill>
            </a:rPr>
            <a:t>Laws prohibiting women from divorce</a:t>
          </a:r>
        </a:p>
      </dgm:t>
    </dgm:pt>
    <dgm:pt modelId="{12C70512-A29F-3847-85D6-2E5774E591A9}" type="parTrans" cxnId="{D238C0E4-04F8-1342-AA2B-526AECE915EA}">
      <dgm:prSet/>
      <dgm:spPr/>
      <dgm:t>
        <a:bodyPr/>
        <a:lstStyle/>
        <a:p>
          <a:endParaRPr lang="en-US"/>
        </a:p>
      </dgm:t>
    </dgm:pt>
    <dgm:pt modelId="{46079B29-99E4-1546-A24B-65FC8E6574DA}" type="sibTrans" cxnId="{D238C0E4-04F8-1342-AA2B-526AECE915EA}">
      <dgm:prSet/>
      <dgm:spPr/>
      <dgm:t>
        <a:bodyPr/>
        <a:lstStyle/>
        <a:p>
          <a:endParaRPr lang="en-US"/>
        </a:p>
      </dgm:t>
    </dgm:pt>
    <dgm:pt modelId="{A3C9FFC4-8F7F-834E-B7CD-8BB82D0D4702}">
      <dgm:prSet phldrT="[Text]"/>
      <dgm:spPr/>
      <dgm:t>
        <a:bodyPr/>
        <a:lstStyle/>
        <a:p>
          <a:r>
            <a:rPr lang="en-US" dirty="0">
              <a:solidFill>
                <a:schemeClr val="tx1"/>
              </a:solidFill>
            </a:rPr>
            <a:t>Ideology of Feminine Fulfillment</a:t>
          </a:r>
        </a:p>
      </dgm:t>
    </dgm:pt>
    <dgm:pt modelId="{68B10A45-6864-C745-BF24-E9662D777744}" type="parTrans" cxnId="{6AE33257-8860-2D47-9419-DC5B7C39409A}">
      <dgm:prSet/>
      <dgm:spPr/>
      <dgm:t>
        <a:bodyPr/>
        <a:lstStyle/>
        <a:p>
          <a:endParaRPr lang="en-US"/>
        </a:p>
      </dgm:t>
    </dgm:pt>
    <dgm:pt modelId="{50FA5525-0147-9841-A8D8-19EC12CD8C4B}" type="sibTrans" cxnId="{6AE33257-8860-2D47-9419-DC5B7C39409A}">
      <dgm:prSet/>
      <dgm:spPr/>
      <dgm:t>
        <a:bodyPr/>
        <a:lstStyle/>
        <a:p>
          <a:endParaRPr lang="en-US"/>
        </a:p>
      </dgm:t>
    </dgm:pt>
    <dgm:pt modelId="{3C90AF81-66B9-0442-9D68-814310339F4F}">
      <dgm:prSet phldrT="[Text]"/>
      <dgm:spPr/>
      <dgm:t>
        <a:bodyPr/>
        <a:lstStyle/>
        <a:p>
          <a:r>
            <a:rPr lang="en-US" dirty="0">
              <a:solidFill>
                <a:schemeClr val="tx1"/>
              </a:solidFill>
            </a:rPr>
            <a:t>Gender Gap in Pay</a:t>
          </a:r>
        </a:p>
      </dgm:t>
    </dgm:pt>
    <dgm:pt modelId="{265CCB32-F8D1-5B47-86E1-3C9B095E32E0}" type="parTrans" cxnId="{F4325DA3-3B24-674E-AF03-DC207FB2B6DC}">
      <dgm:prSet/>
      <dgm:spPr/>
      <dgm:t>
        <a:bodyPr/>
        <a:lstStyle/>
        <a:p>
          <a:endParaRPr lang="en-US"/>
        </a:p>
      </dgm:t>
    </dgm:pt>
    <dgm:pt modelId="{57AF2BA1-3C50-F646-A5C3-F3659E979476}" type="sibTrans" cxnId="{F4325DA3-3B24-674E-AF03-DC207FB2B6DC}">
      <dgm:prSet/>
      <dgm:spPr/>
      <dgm:t>
        <a:bodyPr/>
        <a:lstStyle/>
        <a:p>
          <a:endParaRPr lang="en-US"/>
        </a:p>
      </dgm:t>
    </dgm:pt>
    <dgm:pt modelId="{1640F907-B1D7-2A4B-810F-D81C671AB917}">
      <dgm:prSet phldrT="[Text]"/>
      <dgm:spPr/>
      <dgm:t>
        <a:bodyPr/>
        <a:lstStyle/>
        <a:p>
          <a:r>
            <a:rPr lang="en-US" dirty="0">
              <a:solidFill>
                <a:schemeClr val="tx1"/>
              </a:solidFill>
            </a:rPr>
            <a:t>Gendered Division of Household labor</a:t>
          </a:r>
        </a:p>
      </dgm:t>
    </dgm:pt>
    <dgm:pt modelId="{BA643486-ABBD-4148-904D-997E2DAFC2DD}" type="parTrans" cxnId="{D83BC88A-8E27-B548-816C-86D989EA01FD}">
      <dgm:prSet/>
      <dgm:spPr/>
      <dgm:t>
        <a:bodyPr/>
        <a:lstStyle/>
        <a:p>
          <a:endParaRPr lang="en-US"/>
        </a:p>
      </dgm:t>
    </dgm:pt>
    <dgm:pt modelId="{3A86CD12-16F1-8049-9A54-031447E25E3A}" type="sibTrans" cxnId="{D83BC88A-8E27-B548-816C-86D989EA01FD}">
      <dgm:prSet/>
      <dgm:spPr/>
      <dgm:t>
        <a:bodyPr/>
        <a:lstStyle/>
        <a:p>
          <a:endParaRPr lang="en-US"/>
        </a:p>
      </dgm:t>
    </dgm:pt>
    <dgm:pt modelId="{B6315926-1C18-F04E-83FE-EB890B0FEDB4}" type="pres">
      <dgm:prSet presAssocID="{63152514-6A78-D149-AE9E-42A387956423}" presName="composite" presStyleCnt="0">
        <dgm:presLayoutVars>
          <dgm:chMax val="5"/>
          <dgm:dir/>
          <dgm:animLvl val="ctr"/>
          <dgm:resizeHandles val="exact"/>
        </dgm:presLayoutVars>
      </dgm:prSet>
      <dgm:spPr/>
    </dgm:pt>
    <dgm:pt modelId="{8D4DDD39-CFA6-2141-BAE7-0BA59E1D5298}" type="pres">
      <dgm:prSet presAssocID="{63152514-6A78-D149-AE9E-42A387956423}" presName="cycle" presStyleCnt="0"/>
      <dgm:spPr/>
    </dgm:pt>
    <dgm:pt modelId="{CD49AFBC-22B7-9C4E-97BA-17B11C6AA94F}" type="pres">
      <dgm:prSet presAssocID="{63152514-6A78-D149-AE9E-42A387956423}" presName="centerShape" presStyleCnt="0"/>
      <dgm:spPr/>
    </dgm:pt>
    <dgm:pt modelId="{62FBD336-FCC5-C84C-8E93-47AF53A6B102}" type="pres">
      <dgm:prSet presAssocID="{63152514-6A78-D149-AE9E-42A387956423}" presName="connSite" presStyleLbl="node1" presStyleIdx="0" presStyleCnt="6"/>
      <dgm:spPr/>
    </dgm:pt>
    <dgm:pt modelId="{684B9CCB-594F-284D-A89A-ACCC35A25FB8}" type="pres">
      <dgm:prSet presAssocID="{63152514-6A78-D149-AE9E-42A387956423}" presName="visible" presStyleLbl="node1" presStyleIdx="0" presStyleCnt="6" custLinFactNeighborX="6348" custLinFactNeighborY="3175"/>
      <dgm:spPr/>
    </dgm:pt>
    <dgm:pt modelId="{CA3816E4-6D5B-F246-AF9D-F15F31D44508}" type="pres">
      <dgm:prSet presAssocID="{6E6C74CF-C979-6546-B1E4-D2BF08ACCA14}" presName="Name25" presStyleLbl="parChTrans1D1" presStyleIdx="0" presStyleCnt="5"/>
      <dgm:spPr/>
    </dgm:pt>
    <dgm:pt modelId="{1B3713F3-3006-F047-9716-6C0BD522AA1A}" type="pres">
      <dgm:prSet presAssocID="{60A2BA2F-F01F-5043-96D0-80B12C3D5027}" presName="node" presStyleCnt="0"/>
      <dgm:spPr/>
    </dgm:pt>
    <dgm:pt modelId="{6615AEC9-C2E3-7D44-A0B4-AB914EE9351D}" type="pres">
      <dgm:prSet presAssocID="{60A2BA2F-F01F-5043-96D0-80B12C3D5027}" presName="parentNode" presStyleLbl="node1" presStyleIdx="1" presStyleCnt="6" custLinFactNeighborY="-110">
        <dgm:presLayoutVars>
          <dgm:chMax val="1"/>
          <dgm:bulletEnabled val="1"/>
        </dgm:presLayoutVars>
      </dgm:prSet>
      <dgm:spPr/>
    </dgm:pt>
    <dgm:pt modelId="{ABFC6780-4712-9844-890A-CD257D9486B9}" type="pres">
      <dgm:prSet presAssocID="{60A2BA2F-F01F-5043-96D0-80B12C3D5027}" presName="childNode" presStyleLbl="revTx" presStyleIdx="0" presStyleCnt="0">
        <dgm:presLayoutVars>
          <dgm:bulletEnabled val="1"/>
        </dgm:presLayoutVars>
      </dgm:prSet>
      <dgm:spPr/>
    </dgm:pt>
    <dgm:pt modelId="{8741B257-5FE0-CB41-BFBA-74B0793EF4F2}" type="pres">
      <dgm:prSet presAssocID="{12C70512-A29F-3847-85D6-2E5774E591A9}" presName="Name25" presStyleLbl="parChTrans1D1" presStyleIdx="1" presStyleCnt="5"/>
      <dgm:spPr/>
    </dgm:pt>
    <dgm:pt modelId="{FC43F462-49F6-684D-B971-01EF1412B587}" type="pres">
      <dgm:prSet presAssocID="{4040A08B-3F98-9244-AE90-5B6D6492619E}" presName="node" presStyleCnt="0"/>
      <dgm:spPr/>
    </dgm:pt>
    <dgm:pt modelId="{B01ABE0A-4587-B141-A179-4CA9A2FCB35F}" type="pres">
      <dgm:prSet presAssocID="{4040A08B-3F98-9244-AE90-5B6D6492619E}" presName="parentNode" presStyleLbl="node1" presStyleIdx="2" presStyleCnt="6">
        <dgm:presLayoutVars>
          <dgm:chMax val="1"/>
          <dgm:bulletEnabled val="1"/>
        </dgm:presLayoutVars>
      </dgm:prSet>
      <dgm:spPr/>
    </dgm:pt>
    <dgm:pt modelId="{5601C976-A4B6-6740-A78A-895EBE65F82B}" type="pres">
      <dgm:prSet presAssocID="{4040A08B-3F98-9244-AE90-5B6D6492619E}" presName="childNode" presStyleLbl="revTx" presStyleIdx="0" presStyleCnt="0">
        <dgm:presLayoutVars>
          <dgm:bulletEnabled val="1"/>
        </dgm:presLayoutVars>
      </dgm:prSet>
      <dgm:spPr/>
    </dgm:pt>
    <dgm:pt modelId="{1FB2DBF3-3A5C-1B44-AA6A-930AB57BFC47}" type="pres">
      <dgm:prSet presAssocID="{68B10A45-6864-C745-BF24-E9662D777744}" presName="Name25" presStyleLbl="parChTrans1D1" presStyleIdx="2" presStyleCnt="5"/>
      <dgm:spPr/>
    </dgm:pt>
    <dgm:pt modelId="{93DDAB0E-C57E-E143-B06D-53680D1E843F}" type="pres">
      <dgm:prSet presAssocID="{A3C9FFC4-8F7F-834E-B7CD-8BB82D0D4702}" presName="node" presStyleCnt="0"/>
      <dgm:spPr/>
    </dgm:pt>
    <dgm:pt modelId="{FEA4C224-28CC-494E-AB1A-749BAAE0C6FC}" type="pres">
      <dgm:prSet presAssocID="{A3C9FFC4-8F7F-834E-B7CD-8BB82D0D4702}" presName="parentNode" presStyleLbl="node1" presStyleIdx="3" presStyleCnt="6">
        <dgm:presLayoutVars>
          <dgm:chMax val="1"/>
          <dgm:bulletEnabled val="1"/>
        </dgm:presLayoutVars>
      </dgm:prSet>
      <dgm:spPr/>
    </dgm:pt>
    <dgm:pt modelId="{A8FF5BF7-1EF6-BE4A-BE8B-EF78B6D04851}" type="pres">
      <dgm:prSet presAssocID="{A3C9FFC4-8F7F-834E-B7CD-8BB82D0D4702}" presName="childNode" presStyleLbl="revTx" presStyleIdx="0" presStyleCnt="0">
        <dgm:presLayoutVars>
          <dgm:bulletEnabled val="1"/>
        </dgm:presLayoutVars>
      </dgm:prSet>
      <dgm:spPr/>
    </dgm:pt>
    <dgm:pt modelId="{234134E4-E872-EA42-9146-7B328CBEF816}" type="pres">
      <dgm:prSet presAssocID="{265CCB32-F8D1-5B47-86E1-3C9B095E32E0}" presName="Name25" presStyleLbl="parChTrans1D1" presStyleIdx="3" presStyleCnt="5"/>
      <dgm:spPr/>
    </dgm:pt>
    <dgm:pt modelId="{E6AC72A5-B212-CA42-87CE-B95F6FB2DDDA}" type="pres">
      <dgm:prSet presAssocID="{3C90AF81-66B9-0442-9D68-814310339F4F}" presName="node" presStyleCnt="0"/>
      <dgm:spPr/>
    </dgm:pt>
    <dgm:pt modelId="{CEF41A56-1ABC-6B4C-AC70-03196A145195}" type="pres">
      <dgm:prSet presAssocID="{3C90AF81-66B9-0442-9D68-814310339F4F}" presName="parentNode" presStyleLbl="node1" presStyleIdx="4" presStyleCnt="6">
        <dgm:presLayoutVars>
          <dgm:chMax val="1"/>
          <dgm:bulletEnabled val="1"/>
        </dgm:presLayoutVars>
      </dgm:prSet>
      <dgm:spPr/>
    </dgm:pt>
    <dgm:pt modelId="{CD990A4D-9080-D34D-9DC5-978331FE466D}" type="pres">
      <dgm:prSet presAssocID="{3C90AF81-66B9-0442-9D68-814310339F4F}" presName="childNode" presStyleLbl="revTx" presStyleIdx="0" presStyleCnt="0">
        <dgm:presLayoutVars>
          <dgm:bulletEnabled val="1"/>
        </dgm:presLayoutVars>
      </dgm:prSet>
      <dgm:spPr/>
    </dgm:pt>
    <dgm:pt modelId="{A1855F14-E9C4-0147-8C60-F9E5635178A7}" type="pres">
      <dgm:prSet presAssocID="{BA643486-ABBD-4148-904D-997E2DAFC2DD}" presName="Name25" presStyleLbl="parChTrans1D1" presStyleIdx="4" presStyleCnt="5"/>
      <dgm:spPr/>
    </dgm:pt>
    <dgm:pt modelId="{89376389-451E-4D44-9919-BC58EC6B78BF}" type="pres">
      <dgm:prSet presAssocID="{1640F907-B1D7-2A4B-810F-D81C671AB917}" presName="node" presStyleCnt="0"/>
      <dgm:spPr/>
    </dgm:pt>
    <dgm:pt modelId="{404DFB2C-15A1-C341-BD9C-2CC44EFF0E6F}" type="pres">
      <dgm:prSet presAssocID="{1640F907-B1D7-2A4B-810F-D81C671AB917}" presName="parentNode" presStyleLbl="node1" presStyleIdx="5" presStyleCnt="6">
        <dgm:presLayoutVars>
          <dgm:chMax val="1"/>
          <dgm:bulletEnabled val="1"/>
        </dgm:presLayoutVars>
      </dgm:prSet>
      <dgm:spPr/>
    </dgm:pt>
    <dgm:pt modelId="{E9B0E5A8-03A7-4245-9A8D-83ACD38B2C34}" type="pres">
      <dgm:prSet presAssocID="{1640F907-B1D7-2A4B-810F-D81C671AB917}" presName="childNode" presStyleLbl="revTx" presStyleIdx="0" presStyleCnt="0">
        <dgm:presLayoutVars>
          <dgm:bulletEnabled val="1"/>
        </dgm:presLayoutVars>
      </dgm:prSet>
      <dgm:spPr/>
    </dgm:pt>
  </dgm:ptLst>
  <dgm:cxnLst>
    <dgm:cxn modelId="{4FE65B05-52A4-1B4C-A108-EADE769F2FC2}" type="presOf" srcId="{A3C9FFC4-8F7F-834E-B7CD-8BB82D0D4702}" destId="{FEA4C224-28CC-494E-AB1A-749BAAE0C6FC}" srcOrd="0" destOrd="0" presId="urn:microsoft.com/office/officeart/2005/8/layout/radial2"/>
    <dgm:cxn modelId="{D0C21917-FE16-5F46-9FC5-21576BF9FF30}" type="presOf" srcId="{4040A08B-3F98-9244-AE90-5B6D6492619E}" destId="{B01ABE0A-4587-B141-A179-4CA9A2FCB35F}" srcOrd="0" destOrd="0" presId="urn:microsoft.com/office/officeart/2005/8/layout/radial2"/>
    <dgm:cxn modelId="{AA9A8C2D-7201-4A46-B73F-994437BA02D0}" type="presOf" srcId="{60A2BA2F-F01F-5043-96D0-80B12C3D5027}" destId="{6615AEC9-C2E3-7D44-A0B4-AB914EE9351D}" srcOrd="0" destOrd="0" presId="urn:microsoft.com/office/officeart/2005/8/layout/radial2"/>
    <dgm:cxn modelId="{E58E1E33-92FB-534C-9539-958BFC444791}" type="presOf" srcId="{1640F907-B1D7-2A4B-810F-D81C671AB917}" destId="{404DFB2C-15A1-C341-BD9C-2CC44EFF0E6F}" srcOrd="0" destOrd="0" presId="urn:microsoft.com/office/officeart/2005/8/layout/radial2"/>
    <dgm:cxn modelId="{FEA8013B-5E64-7142-A6A7-D38FA0FDBFEE}" type="presOf" srcId="{68B10A45-6864-C745-BF24-E9662D777744}" destId="{1FB2DBF3-3A5C-1B44-AA6A-930AB57BFC47}" srcOrd="0" destOrd="0" presId="urn:microsoft.com/office/officeart/2005/8/layout/radial2"/>
    <dgm:cxn modelId="{6AE33257-8860-2D47-9419-DC5B7C39409A}" srcId="{63152514-6A78-D149-AE9E-42A387956423}" destId="{A3C9FFC4-8F7F-834E-B7CD-8BB82D0D4702}" srcOrd="2" destOrd="0" parTransId="{68B10A45-6864-C745-BF24-E9662D777744}" sibTransId="{50FA5525-0147-9841-A8D8-19EC12CD8C4B}"/>
    <dgm:cxn modelId="{F5F5DD59-E946-D141-8C83-D7819AB5860E}" type="presOf" srcId="{3C90AF81-66B9-0442-9D68-814310339F4F}" destId="{CEF41A56-1ABC-6B4C-AC70-03196A145195}" srcOrd="0" destOrd="0" presId="urn:microsoft.com/office/officeart/2005/8/layout/radial2"/>
    <dgm:cxn modelId="{D83BC88A-8E27-B548-816C-86D989EA01FD}" srcId="{63152514-6A78-D149-AE9E-42A387956423}" destId="{1640F907-B1D7-2A4B-810F-D81C671AB917}" srcOrd="4" destOrd="0" parTransId="{BA643486-ABBD-4148-904D-997E2DAFC2DD}" sibTransId="{3A86CD12-16F1-8049-9A54-031447E25E3A}"/>
    <dgm:cxn modelId="{BB26C39A-DACF-FF40-848C-9364ED8D9470}" type="presOf" srcId="{BA643486-ABBD-4148-904D-997E2DAFC2DD}" destId="{A1855F14-E9C4-0147-8C60-F9E5635178A7}" srcOrd="0" destOrd="0" presId="urn:microsoft.com/office/officeart/2005/8/layout/radial2"/>
    <dgm:cxn modelId="{F4325DA3-3B24-674E-AF03-DC207FB2B6DC}" srcId="{63152514-6A78-D149-AE9E-42A387956423}" destId="{3C90AF81-66B9-0442-9D68-814310339F4F}" srcOrd="3" destOrd="0" parTransId="{265CCB32-F8D1-5B47-86E1-3C9B095E32E0}" sibTransId="{57AF2BA1-3C50-F646-A5C3-F3659E979476}"/>
    <dgm:cxn modelId="{BF8767AD-29D5-494E-9268-1F467269258D}" type="presOf" srcId="{265CCB32-F8D1-5B47-86E1-3C9B095E32E0}" destId="{234134E4-E872-EA42-9146-7B328CBEF816}" srcOrd="0" destOrd="0" presId="urn:microsoft.com/office/officeart/2005/8/layout/radial2"/>
    <dgm:cxn modelId="{7AC6E1BD-AD90-054F-9433-EE4D42D4D0BB}" type="presOf" srcId="{12C70512-A29F-3847-85D6-2E5774E591A9}" destId="{8741B257-5FE0-CB41-BFBA-74B0793EF4F2}" srcOrd="0" destOrd="0" presId="urn:microsoft.com/office/officeart/2005/8/layout/radial2"/>
    <dgm:cxn modelId="{F3F383D2-0BB2-104F-AD15-B4DFFE242B40}" type="presOf" srcId="{6E6C74CF-C979-6546-B1E4-D2BF08ACCA14}" destId="{CA3816E4-6D5B-F246-AF9D-F15F31D44508}" srcOrd="0" destOrd="0" presId="urn:microsoft.com/office/officeart/2005/8/layout/radial2"/>
    <dgm:cxn modelId="{A31C6EE1-447A-404E-98C2-F2316A2FC28D}" type="presOf" srcId="{63152514-6A78-D149-AE9E-42A387956423}" destId="{B6315926-1C18-F04E-83FE-EB890B0FEDB4}" srcOrd="0" destOrd="0" presId="urn:microsoft.com/office/officeart/2005/8/layout/radial2"/>
    <dgm:cxn modelId="{873678E2-0DE3-2F4B-BBE4-F2F554AE04EC}" srcId="{63152514-6A78-D149-AE9E-42A387956423}" destId="{60A2BA2F-F01F-5043-96D0-80B12C3D5027}" srcOrd="0" destOrd="0" parTransId="{6E6C74CF-C979-6546-B1E4-D2BF08ACCA14}" sibTransId="{FFD841C0-DAE1-F245-BF47-771C4AF5D66F}"/>
    <dgm:cxn modelId="{D238C0E4-04F8-1342-AA2B-526AECE915EA}" srcId="{63152514-6A78-D149-AE9E-42A387956423}" destId="{4040A08B-3F98-9244-AE90-5B6D6492619E}" srcOrd="1" destOrd="0" parTransId="{12C70512-A29F-3847-85D6-2E5774E591A9}" sibTransId="{46079B29-99E4-1546-A24B-65FC8E6574DA}"/>
    <dgm:cxn modelId="{21BB71F9-84D6-1943-A404-F14813A5193F}" type="presParOf" srcId="{B6315926-1C18-F04E-83FE-EB890B0FEDB4}" destId="{8D4DDD39-CFA6-2141-BAE7-0BA59E1D5298}" srcOrd="0" destOrd="0" presId="urn:microsoft.com/office/officeart/2005/8/layout/radial2"/>
    <dgm:cxn modelId="{3189A3E4-5C9E-9B42-9952-C46D1CB0BD83}" type="presParOf" srcId="{8D4DDD39-CFA6-2141-BAE7-0BA59E1D5298}" destId="{CD49AFBC-22B7-9C4E-97BA-17B11C6AA94F}" srcOrd="0" destOrd="0" presId="urn:microsoft.com/office/officeart/2005/8/layout/radial2"/>
    <dgm:cxn modelId="{8DAA8618-D616-2845-949E-F506BB91CECE}" type="presParOf" srcId="{CD49AFBC-22B7-9C4E-97BA-17B11C6AA94F}" destId="{62FBD336-FCC5-C84C-8E93-47AF53A6B102}" srcOrd="0" destOrd="0" presId="urn:microsoft.com/office/officeart/2005/8/layout/radial2"/>
    <dgm:cxn modelId="{A1FB0DDB-4F08-9643-A5A9-B75D4A5B51A7}" type="presParOf" srcId="{CD49AFBC-22B7-9C4E-97BA-17B11C6AA94F}" destId="{684B9CCB-594F-284D-A89A-ACCC35A25FB8}" srcOrd="1" destOrd="0" presId="urn:microsoft.com/office/officeart/2005/8/layout/radial2"/>
    <dgm:cxn modelId="{A8A0BB93-A0E5-0E4C-9F62-D2D3CB101620}" type="presParOf" srcId="{8D4DDD39-CFA6-2141-BAE7-0BA59E1D5298}" destId="{CA3816E4-6D5B-F246-AF9D-F15F31D44508}" srcOrd="1" destOrd="0" presId="urn:microsoft.com/office/officeart/2005/8/layout/radial2"/>
    <dgm:cxn modelId="{876F2695-F5D0-2C40-98DD-6982EF695FA5}" type="presParOf" srcId="{8D4DDD39-CFA6-2141-BAE7-0BA59E1D5298}" destId="{1B3713F3-3006-F047-9716-6C0BD522AA1A}" srcOrd="2" destOrd="0" presId="urn:microsoft.com/office/officeart/2005/8/layout/radial2"/>
    <dgm:cxn modelId="{2EFF7493-22F8-DF47-975C-3528C51C250B}" type="presParOf" srcId="{1B3713F3-3006-F047-9716-6C0BD522AA1A}" destId="{6615AEC9-C2E3-7D44-A0B4-AB914EE9351D}" srcOrd="0" destOrd="0" presId="urn:microsoft.com/office/officeart/2005/8/layout/radial2"/>
    <dgm:cxn modelId="{FF47A71D-2A22-A74C-81CB-5691B2DDEDE6}" type="presParOf" srcId="{1B3713F3-3006-F047-9716-6C0BD522AA1A}" destId="{ABFC6780-4712-9844-890A-CD257D9486B9}" srcOrd="1" destOrd="0" presId="urn:microsoft.com/office/officeart/2005/8/layout/radial2"/>
    <dgm:cxn modelId="{387FD954-EB1F-8B44-85B4-A47D025D59EE}" type="presParOf" srcId="{8D4DDD39-CFA6-2141-BAE7-0BA59E1D5298}" destId="{8741B257-5FE0-CB41-BFBA-74B0793EF4F2}" srcOrd="3" destOrd="0" presId="urn:microsoft.com/office/officeart/2005/8/layout/radial2"/>
    <dgm:cxn modelId="{595071CE-A3E0-D546-A5BE-A656C4BDFBEA}" type="presParOf" srcId="{8D4DDD39-CFA6-2141-BAE7-0BA59E1D5298}" destId="{FC43F462-49F6-684D-B971-01EF1412B587}" srcOrd="4" destOrd="0" presId="urn:microsoft.com/office/officeart/2005/8/layout/radial2"/>
    <dgm:cxn modelId="{6FF62362-5045-3046-B36C-B3EC9D1AEC2A}" type="presParOf" srcId="{FC43F462-49F6-684D-B971-01EF1412B587}" destId="{B01ABE0A-4587-B141-A179-4CA9A2FCB35F}" srcOrd="0" destOrd="0" presId="urn:microsoft.com/office/officeart/2005/8/layout/radial2"/>
    <dgm:cxn modelId="{683AAE5B-870A-644D-924D-5F30B3BA84A2}" type="presParOf" srcId="{FC43F462-49F6-684D-B971-01EF1412B587}" destId="{5601C976-A4B6-6740-A78A-895EBE65F82B}" srcOrd="1" destOrd="0" presId="urn:microsoft.com/office/officeart/2005/8/layout/radial2"/>
    <dgm:cxn modelId="{AAF33C29-B34D-5D42-B95F-5C1D77C46915}" type="presParOf" srcId="{8D4DDD39-CFA6-2141-BAE7-0BA59E1D5298}" destId="{1FB2DBF3-3A5C-1B44-AA6A-930AB57BFC47}" srcOrd="5" destOrd="0" presId="urn:microsoft.com/office/officeart/2005/8/layout/radial2"/>
    <dgm:cxn modelId="{745199C8-6B3D-674E-8D62-B1D886054410}" type="presParOf" srcId="{8D4DDD39-CFA6-2141-BAE7-0BA59E1D5298}" destId="{93DDAB0E-C57E-E143-B06D-53680D1E843F}" srcOrd="6" destOrd="0" presId="urn:microsoft.com/office/officeart/2005/8/layout/radial2"/>
    <dgm:cxn modelId="{594A77C8-9E54-904C-962E-52CBB0816613}" type="presParOf" srcId="{93DDAB0E-C57E-E143-B06D-53680D1E843F}" destId="{FEA4C224-28CC-494E-AB1A-749BAAE0C6FC}" srcOrd="0" destOrd="0" presId="urn:microsoft.com/office/officeart/2005/8/layout/radial2"/>
    <dgm:cxn modelId="{EEA370ED-70F6-C048-973D-08A6388A1ABA}" type="presParOf" srcId="{93DDAB0E-C57E-E143-B06D-53680D1E843F}" destId="{A8FF5BF7-1EF6-BE4A-BE8B-EF78B6D04851}" srcOrd="1" destOrd="0" presId="urn:microsoft.com/office/officeart/2005/8/layout/radial2"/>
    <dgm:cxn modelId="{00EF4EFB-0902-AB4E-8618-BA5BF6D5B1C1}" type="presParOf" srcId="{8D4DDD39-CFA6-2141-BAE7-0BA59E1D5298}" destId="{234134E4-E872-EA42-9146-7B328CBEF816}" srcOrd="7" destOrd="0" presId="urn:microsoft.com/office/officeart/2005/8/layout/radial2"/>
    <dgm:cxn modelId="{242A3AAD-7851-F44F-93D1-2A49222BD8D0}" type="presParOf" srcId="{8D4DDD39-CFA6-2141-BAE7-0BA59E1D5298}" destId="{E6AC72A5-B212-CA42-87CE-B95F6FB2DDDA}" srcOrd="8" destOrd="0" presId="urn:microsoft.com/office/officeart/2005/8/layout/radial2"/>
    <dgm:cxn modelId="{AB23D555-0169-5746-89C4-633950C37DA7}" type="presParOf" srcId="{E6AC72A5-B212-CA42-87CE-B95F6FB2DDDA}" destId="{CEF41A56-1ABC-6B4C-AC70-03196A145195}" srcOrd="0" destOrd="0" presId="urn:microsoft.com/office/officeart/2005/8/layout/radial2"/>
    <dgm:cxn modelId="{90B25875-985F-3245-9CAD-6F41E7FFB94A}" type="presParOf" srcId="{E6AC72A5-B212-CA42-87CE-B95F6FB2DDDA}" destId="{CD990A4D-9080-D34D-9DC5-978331FE466D}" srcOrd="1" destOrd="0" presId="urn:microsoft.com/office/officeart/2005/8/layout/radial2"/>
    <dgm:cxn modelId="{1ADF59F3-2397-2F4C-80D7-CDD904792504}" type="presParOf" srcId="{8D4DDD39-CFA6-2141-BAE7-0BA59E1D5298}" destId="{A1855F14-E9C4-0147-8C60-F9E5635178A7}" srcOrd="9" destOrd="0" presId="urn:microsoft.com/office/officeart/2005/8/layout/radial2"/>
    <dgm:cxn modelId="{253F5471-AEC4-1341-AF78-021AEA8EBA8F}" type="presParOf" srcId="{8D4DDD39-CFA6-2141-BAE7-0BA59E1D5298}" destId="{89376389-451E-4D44-9919-BC58EC6B78BF}" srcOrd="10" destOrd="0" presId="urn:microsoft.com/office/officeart/2005/8/layout/radial2"/>
    <dgm:cxn modelId="{6B5829BA-F058-0243-979E-7C6A089ABF6F}" type="presParOf" srcId="{89376389-451E-4D44-9919-BC58EC6B78BF}" destId="{404DFB2C-15A1-C341-BD9C-2CC44EFF0E6F}" srcOrd="0" destOrd="0" presId="urn:microsoft.com/office/officeart/2005/8/layout/radial2"/>
    <dgm:cxn modelId="{AE23306C-1106-F64B-9017-D30ACE7CFBE8}" type="presParOf" srcId="{89376389-451E-4D44-9919-BC58EC6B78BF}" destId="{E9B0E5A8-03A7-4245-9A8D-83ACD38B2C34}"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31D86D3-4B8B-5E49-8375-4391124881E9}" type="doc">
      <dgm:prSet loTypeId="urn:microsoft.com/office/officeart/2005/8/layout/process1" loCatId="" qsTypeId="urn:microsoft.com/office/officeart/2005/8/quickstyle/3D1" qsCatId="3D" csTypeId="urn:microsoft.com/office/officeart/2005/8/colors/colorful1" csCatId="colorful" phldr="1"/>
      <dgm:spPr/>
      <dgm:t>
        <a:bodyPr/>
        <a:lstStyle/>
        <a:p>
          <a:endParaRPr lang="en-US"/>
        </a:p>
      </dgm:t>
    </dgm:pt>
    <dgm:pt modelId="{F4BB139E-3115-6647-B32F-91213FD2DF23}">
      <dgm:prSet custT="1"/>
      <dgm:spPr/>
      <dgm:t>
        <a:bodyPr/>
        <a:lstStyle/>
        <a:p>
          <a:pPr rtl="0"/>
          <a:r>
            <a:rPr lang="en-US" sz="2600" dirty="0"/>
            <a:t>Develop a Feminist Theory/</a:t>
          </a:r>
        </a:p>
        <a:p>
          <a:pPr rtl="0"/>
          <a:r>
            <a:rPr lang="en-US" sz="2600" dirty="0"/>
            <a:t>Social Analysis </a:t>
          </a:r>
        </a:p>
      </dgm:t>
    </dgm:pt>
    <dgm:pt modelId="{2EC49486-40EC-9947-AB66-6FA2ED6FF8F7}" type="parTrans" cxnId="{0526911A-F7DA-5847-BBE6-3D80E3B56EEA}">
      <dgm:prSet/>
      <dgm:spPr/>
      <dgm:t>
        <a:bodyPr/>
        <a:lstStyle/>
        <a:p>
          <a:endParaRPr lang="en-US"/>
        </a:p>
      </dgm:t>
    </dgm:pt>
    <dgm:pt modelId="{40AF9AAE-E767-4848-B202-F5E876FE916D}" type="sibTrans" cxnId="{0526911A-F7DA-5847-BBE6-3D80E3B56EEA}">
      <dgm:prSet/>
      <dgm:spPr/>
      <dgm:t>
        <a:bodyPr/>
        <a:lstStyle/>
        <a:p>
          <a:endParaRPr lang="en-US" dirty="0"/>
        </a:p>
      </dgm:t>
    </dgm:pt>
    <dgm:pt modelId="{9E01AAED-C9CB-1947-B6E2-D8F98C7C0FAC}">
      <dgm:prSet custT="1"/>
      <dgm:spPr/>
      <dgm:t>
        <a:bodyPr/>
        <a:lstStyle/>
        <a:p>
          <a:pPr rtl="0"/>
          <a:r>
            <a:rPr lang="en-US" sz="2200" dirty="0"/>
            <a:t>Raise Awareness of Female Oppression Among Women</a:t>
          </a:r>
        </a:p>
      </dgm:t>
    </dgm:pt>
    <dgm:pt modelId="{3D20B562-BBAF-7E42-AEBE-04A6F4844398}" type="parTrans" cxnId="{A653E199-D78B-0244-9799-B1D6D8059285}">
      <dgm:prSet/>
      <dgm:spPr/>
      <dgm:t>
        <a:bodyPr/>
        <a:lstStyle/>
        <a:p>
          <a:endParaRPr lang="en-US"/>
        </a:p>
      </dgm:t>
    </dgm:pt>
    <dgm:pt modelId="{84FD4754-D499-8B41-B171-27E7C6D9EC25}" type="sibTrans" cxnId="{A653E199-D78B-0244-9799-B1D6D8059285}">
      <dgm:prSet/>
      <dgm:spPr/>
      <dgm:t>
        <a:bodyPr/>
        <a:lstStyle/>
        <a:p>
          <a:endParaRPr lang="en-US" dirty="0"/>
        </a:p>
      </dgm:t>
    </dgm:pt>
    <dgm:pt modelId="{2DC293E6-E1B8-FD48-8A08-693CBDF36F64}">
      <dgm:prSet/>
      <dgm:spPr/>
      <dgm:t>
        <a:bodyPr/>
        <a:lstStyle/>
        <a:p>
          <a:pPr rtl="0"/>
          <a:r>
            <a:rPr lang="en-US" dirty="0"/>
            <a:t>Organize</a:t>
          </a:r>
        </a:p>
      </dgm:t>
    </dgm:pt>
    <dgm:pt modelId="{54EE06E7-3419-E84E-A0D4-6FB0C1BA3433}" type="parTrans" cxnId="{7E065F91-754D-4E47-BFEF-3A82397B878B}">
      <dgm:prSet/>
      <dgm:spPr/>
      <dgm:t>
        <a:bodyPr/>
        <a:lstStyle/>
        <a:p>
          <a:endParaRPr lang="en-US"/>
        </a:p>
      </dgm:t>
    </dgm:pt>
    <dgm:pt modelId="{848921DF-EE6A-4F40-AE07-5ACB6D9792E0}" type="sibTrans" cxnId="{7E065F91-754D-4E47-BFEF-3A82397B878B}">
      <dgm:prSet/>
      <dgm:spPr/>
      <dgm:t>
        <a:bodyPr/>
        <a:lstStyle/>
        <a:p>
          <a:endParaRPr lang="en-US" dirty="0"/>
        </a:p>
      </dgm:t>
    </dgm:pt>
    <dgm:pt modelId="{4CBDD8E7-0B50-F642-A770-AD1934D3EE2F}">
      <dgm:prSet/>
      <dgm:spPr/>
      <dgm:t>
        <a:bodyPr anchor="ctr" anchorCtr="0"/>
        <a:lstStyle/>
        <a:p>
          <a:pPr algn="ctr" rtl="0"/>
          <a:r>
            <a:rPr lang="en-US" dirty="0"/>
            <a:t>Act</a:t>
          </a:r>
        </a:p>
      </dgm:t>
    </dgm:pt>
    <dgm:pt modelId="{AFAFB5E0-9507-344D-879A-3B92C69193E5}" type="parTrans" cxnId="{C05141FF-4F6A-8544-A714-0D37D9731B83}">
      <dgm:prSet/>
      <dgm:spPr/>
      <dgm:t>
        <a:bodyPr/>
        <a:lstStyle/>
        <a:p>
          <a:endParaRPr lang="en-US"/>
        </a:p>
      </dgm:t>
    </dgm:pt>
    <dgm:pt modelId="{29DC4443-15C7-924D-BD1A-876C254E6BE9}" type="sibTrans" cxnId="{C05141FF-4F6A-8544-A714-0D37D9731B83}">
      <dgm:prSet/>
      <dgm:spPr/>
      <dgm:t>
        <a:bodyPr/>
        <a:lstStyle/>
        <a:p>
          <a:endParaRPr lang="en-US"/>
        </a:p>
      </dgm:t>
    </dgm:pt>
    <dgm:pt modelId="{BA97F6A2-C5D1-624D-B474-DF405705F11E}">
      <dgm:prSet/>
      <dgm:spPr/>
      <dgm:t>
        <a:bodyPr anchor="ctr" anchorCtr="0"/>
        <a:lstStyle/>
        <a:p>
          <a:pPr algn="l" rtl="0"/>
          <a:r>
            <a:rPr lang="en-US" dirty="0"/>
            <a:t>Protest &amp; Activism</a:t>
          </a:r>
        </a:p>
      </dgm:t>
    </dgm:pt>
    <dgm:pt modelId="{319DB643-A083-924A-992E-23152A22EDCE}" type="parTrans" cxnId="{52926F77-D5FD-B84A-A2A7-AAFEF0F9A2EA}">
      <dgm:prSet/>
      <dgm:spPr/>
      <dgm:t>
        <a:bodyPr/>
        <a:lstStyle/>
        <a:p>
          <a:endParaRPr lang="en-US"/>
        </a:p>
      </dgm:t>
    </dgm:pt>
    <dgm:pt modelId="{3F069374-7F7D-F945-AA1B-E8833B0C491D}" type="sibTrans" cxnId="{52926F77-D5FD-B84A-A2A7-AAFEF0F9A2EA}">
      <dgm:prSet/>
      <dgm:spPr/>
      <dgm:t>
        <a:bodyPr/>
        <a:lstStyle/>
        <a:p>
          <a:endParaRPr lang="en-US"/>
        </a:p>
      </dgm:t>
    </dgm:pt>
    <dgm:pt modelId="{80288FF6-C000-5647-81A1-D54D09B496FB}">
      <dgm:prSet/>
      <dgm:spPr/>
      <dgm:t>
        <a:bodyPr anchor="ctr" anchorCtr="0"/>
        <a:lstStyle/>
        <a:p>
          <a:pPr algn="l" rtl="0"/>
          <a:r>
            <a:rPr lang="en-US" dirty="0"/>
            <a:t>Legislative Changes</a:t>
          </a:r>
        </a:p>
      </dgm:t>
    </dgm:pt>
    <dgm:pt modelId="{FD023548-E1B4-5E48-993D-2E325F455B81}" type="parTrans" cxnId="{A99B0651-B382-2F4E-8988-D37A8B9B5CC5}">
      <dgm:prSet/>
      <dgm:spPr/>
      <dgm:t>
        <a:bodyPr/>
        <a:lstStyle/>
        <a:p>
          <a:endParaRPr lang="en-US"/>
        </a:p>
      </dgm:t>
    </dgm:pt>
    <dgm:pt modelId="{F9AFE45C-5F96-9A42-9D06-0F6EB50A9702}" type="sibTrans" cxnId="{A99B0651-B382-2F4E-8988-D37A8B9B5CC5}">
      <dgm:prSet/>
      <dgm:spPr/>
      <dgm:t>
        <a:bodyPr/>
        <a:lstStyle/>
        <a:p>
          <a:endParaRPr lang="en-US"/>
        </a:p>
      </dgm:t>
    </dgm:pt>
    <dgm:pt modelId="{2DD7F0C3-4C50-5D43-B753-593E94991945}" type="pres">
      <dgm:prSet presAssocID="{731D86D3-4B8B-5E49-8375-4391124881E9}" presName="Name0" presStyleCnt="0">
        <dgm:presLayoutVars>
          <dgm:dir/>
          <dgm:resizeHandles val="exact"/>
        </dgm:presLayoutVars>
      </dgm:prSet>
      <dgm:spPr/>
    </dgm:pt>
    <dgm:pt modelId="{0E6598D6-50EE-934B-9B35-E14071C713BD}" type="pres">
      <dgm:prSet presAssocID="{F4BB139E-3115-6647-B32F-91213FD2DF23}" presName="node" presStyleLbl="node1" presStyleIdx="0" presStyleCnt="4" custScaleY="225788">
        <dgm:presLayoutVars>
          <dgm:bulletEnabled val="1"/>
        </dgm:presLayoutVars>
      </dgm:prSet>
      <dgm:spPr/>
    </dgm:pt>
    <dgm:pt modelId="{77475A57-03FB-AB49-8243-159CF55A7905}" type="pres">
      <dgm:prSet presAssocID="{40AF9AAE-E767-4848-B202-F5E876FE916D}" presName="sibTrans" presStyleLbl="sibTrans2D1" presStyleIdx="0" presStyleCnt="3"/>
      <dgm:spPr/>
    </dgm:pt>
    <dgm:pt modelId="{6F60D045-904D-BD46-BA20-619B1C021816}" type="pres">
      <dgm:prSet presAssocID="{40AF9AAE-E767-4848-B202-F5E876FE916D}" presName="connectorText" presStyleLbl="sibTrans2D1" presStyleIdx="0" presStyleCnt="3"/>
      <dgm:spPr/>
    </dgm:pt>
    <dgm:pt modelId="{BA3FEA52-8142-294C-B918-7C2C175606FB}" type="pres">
      <dgm:prSet presAssocID="{9E01AAED-C9CB-1947-B6E2-D8F98C7C0FAC}" presName="node" presStyleLbl="node1" presStyleIdx="1" presStyleCnt="4" custScaleY="227699">
        <dgm:presLayoutVars>
          <dgm:bulletEnabled val="1"/>
        </dgm:presLayoutVars>
      </dgm:prSet>
      <dgm:spPr/>
    </dgm:pt>
    <dgm:pt modelId="{4CB35500-198A-B44B-9346-BB26DEC9394E}" type="pres">
      <dgm:prSet presAssocID="{84FD4754-D499-8B41-B171-27E7C6D9EC25}" presName="sibTrans" presStyleLbl="sibTrans2D1" presStyleIdx="1" presStyleCnt="3"/>
      <dgm:spPr/>
    </dgm:pt>
    <dgm:pt modelId="{DE101498-23C3-934B-B281-A6745964695C}" type="pres">
      <dgm:prSet presAssocID="{84FD4754-D499-8B41-B171-27E7C6D9EC25}" presName="connectorText" presStyleLbl="sibTrans2D1" presStyleIdx="1" presStyleCnt="3"/>
      <dgm:spPr/>
    </dgm:pt>
    <dgm:pt modelId="{DBD97787-9C62-9647-8E83-3AA20C43AE07}" type="pres">
      <dgm:prSet presAssocID="{2DC293E6-E1B8-FD48-8A08-693CBDF36F64}" presName="node" presStyleLbl="node1" presStyleIdx="2" presStyleCnt="4" custScaleY="227699">
        <dgm:presLayoutVars>
          <dgm:bulletEnabled val="1"/>
        </dgm:presLayoutVars>
      </dgm:prSet>
      <dgm:spPr/>
    </dgm:pt>
    <dgm:pt modelId="{60DB6E62-39AC-9348-946E-7F380B16C6CC}" type="pres">
      <dgm:prSet presAssocID="{848921DF-EE6A-4F40-AE07-5ACB6D9792E0}" presName="sibTrans" presStyleLbl="sibTrans2D1" presStyleIdx="2" presStyleCnt="3"/>
      <dgm:spPr/>
    </dgm:pt>
    <dgm:pt modelId="{6BF88CDA-11D7-FD4F-BAD4-04AD31A7625A}" type="pres">
      <dgm:prSet presAssocID="{848921DF-EE6A-4F40-AE07-5ACB6D9792E0}" presName="connectorText" presStyleLbl="sibTrans2D1" presStyleIdx="2" presStyleCnt="3"/>
      <dgm:spPr/>
    </dgm:pt>
    <dgm:pt modelId="{CC5EC052-D00E-464C-8351-6A78AB028EB6}" type="pres">
      <dgm:prSet presAssocID="{4CBDD8E7-0B50-F642-A770-AD1934D3EE2F}" presName="node" presStyleLbl="node1" presStyleIdx="3" presStyleCnt="4" custScaleY="227699" custLinFactNeighborX="0">
        <dgm:presLayoutVars>
          <dgm:bulletEnabled val="1"/>
        </dgm:presLayoutVars>
      </dgm:prSet>
      <dgm:spPr/>
    </dgm:pt>
  </dgm:ptLst>
  <dgm:cxnLst>
    <dgm:cxn modelId="{05454F05-292B-1E4E-AA2A-DD0E3A1A7D41}" type="presOf" srcId="{40AF9AAE-E767-4848-B202-F5E876FE916D}" destId="{77475A57-03FB-AB49-8243-159CF55A7905}" srcOrd="0" destOrd="0" presId="urn:microsoft.com/office/officeart/2005/8/layout/process1"/>
    <dgm:cxn modelId="{85DD7B06-0FBD-5748-9A77-F78E5DC9583C}" type="presOf" srcId="{848921DF-EE6A-4F40-AE07-5ACB6D9792E0}" destId="{60DB6E62-39AC-9348-946E-7F380B16C6CC}" srcOrd="0" destOrd="0" presId="urn:microsoft.com/office/officeart/2005/8/layout/process1"/>
    <dgm:cxn modelId="{0526911A-F7DA-5847-BBE6-3D80E3B56EEA}" srcId="{731D86D3-4B8B-5E49-8375-4391124881E9}" destId="{F4BB139E-3115-6647-B32F-91213FD2DF23}" srcOrd="0" destOrd="0" parTransId="{2EC49486-40EC-9947-AB66-6FA2ED6FF8F7}" sibTransId="{40AF9AAE-E767-4848-B202-F5E876FE916D}"/>
    <dgm:cxn modelId="{111FBC26-96D1-4C49-9686-C692CEB7654F}" type="presOf" srcId="{BA97F6A2-C5D1-624D-B474-DF405705F11E}" destId="{CC5EC052-D00E-464C-8351-6A78AB028EB6}" srcOrd="0" destOrd="1" presId="urn:microsoft.com/office/officeart/2005/8/layout/process1"/>
    <dgm:cxn modelId="{1571383E-CCB0-7A40-A331-4920A65F44F9}" type="presOf" srcId="{4CBDD8E7-0B50-F642-A770-AD1934D3EE2F}" destId="{CC5EC052-D00E-464C-8351-6A78AB028EB6}" srcOrd="0" destOrd="0" presId="urn:microsoft.com/office/officeart/2005/8/layout/process1"/>
    <dgm:cxn modelId="{2CA74248-B03B-A74C-BCFD-52A5A17BF090}" type="presOf" srcId="{2DC293E6-E1B8-FD48-8A08-693CBDF36F64}" destId="{DBD97787-9C62-9647-8E83-3AA20C43AE07}" srcOrd="0" destOrd="0" presId="urn:microsoft.com/office/officeart/2005/8/layout/process1"/>
    <dgm:cxn modelId="{A99B0651-B382-2F4E-8988-D37A8B9B5CC5}" srcId="{4CBDD8E7-0B50-F642-A770-AD1934D3EE2F}" destId="{80288FF6-C000-5647-81A1-D54D09B496FB}" srcOrd="1" destOrd="0" parTransId="{FD023548-E1B4-5E48-993D-2E325F455B81}" sibTransId="{F9AFE45C-5F96-9A42-9D06-0F6EB50A9702}"/>
    <dgm:cxn modelId="{A64BB774-0E33-4942-BDAD-3C4740C606E8}" type="presOf" srcId="{848921DF-EE6A-4F40-AE07-5ACB6D9792E0}" destId="{6BF88CDA-11D7-FD4F-BAD4-04AD31A7625A}" srcOrd="1" destOrd="0" presId="urn:microsoft.com/office/officeart/2005/8/layout/process1"/>
    <dgm:cxn modelId="{52926F77-D5FD-B84A-A2A7-AAFEF0F9A2EA}" srcId="{4CBDD8E7-0B50-F642-A770-AD1934D3EE2F}" destId="{BA97F6A2-C5D1-624D-B474-DF405705F11E}" srcOrd="0" destOrd="0" parTransId="{319DB643-A083-924A-992E-23152A22EDCE}" sibTransId="{3F069374-7F7D-F945-AA1B-E8833B0C491D}"/>
    <dgm:cxn modelId="{666C8882-A43C-6448-930C-258CBEB7529B}" type="presOf" srcId="{80288FF6-C000-5647-81A1-D54D09B496FB}" destId="{CC5EC052-D00E-464C-8351-6A78AB028EB6}" srcOrd="0" destOrd="2" presId="urn:microsoft.com/office/officeart/2005/8/layout/process1"/>
    <dgm:cxn modelId="{7E065F91-754D-4E47-BFEF-3A82397B878B}" srcId="{731D86D3-4B8B-5E49-8375-4391124881E9}" destId="{2DC293E6-E1B8-FD48-8A08-693CBDF36F64}" srcOrd="2" destOrd="0" parTransId="{54EE06E7-3419-E84E-A0D4-6FB0C1BA3433}" sibTransId="{848921DF-EE6A-4F40-AE07-5ACB6D9792E0}"/>
    <dgm:cxn modelId="{7BBB8E98-5900-A544-AB2E-D7069EE1F09C}" type="presOf" srcId="{F4BB139E-3115-6647-B32F-91213FD2DF23}" destId="{0E6598D6-50EE-934B-9B35-E14071C713BD}" srcOrd="0" destOrd="0" presId="urn:microsoft.com/office/officeart/2005/8/layout/process1"/>
    <dgm:cxn modelId="{A653E199-D78B-0244-9799-B1D6D8059285}" srcId="{731D86D3-4B8B-5E49-8375-4391124881E9}" destId="{9E01AAED-C9CB-1947-B6E2-D8F98C7C0FAC}" srcOrd="1" destOrd="0" parTransId="{3D20B562-BBAF-7E42-AEBE-04A6F4844398}" sibTransId="{84FD4754-D499-8B41-B171-27E7C6D9EC25}"/>
    <dgm:cxn modelId="{B273A49E-DB9F-9E4E-9044-B79FDFFF92D4}" type="presOf" srcId="{84FD4754-D499-8B41-B171-27E7C6D9EC25}" destId="{DE101498-23C3-934B-B281-A6745964695C}" srcOrd="1" destOrd="0" presId="urn:microsoft.com/office/officeart/2005/8/layout/process1"/>
    <dgm:cxn modelId="{3FB232BD-0AE3-9B48-B7BF-A59F017B088D}" type="presOf" srcId="{731D86D3-4B8B-5E49-8375-4391124881E9}" destId="{2DD7F0C3-4C50-5D43-B753-593E94991945}" srcOrd="0" destOrd="0" presId="urn:microsoft.com/office/officeart/2005/8/layout/process1"/>
    <dgm:cxn modelId="{7018ACC4-76AD-C64F-B00C-2572716B9B1F}" type="presOf" srcId="{9E01AAED-C9CB-1947-B6E2-D8F98C7C0FAC}" destId="{BA3FEA52-8142-294C-B918-7C2C175606FB}" srcOrd="0" destOrd="0" presId="urn:microsoft.com/office/officeart/2005/8/layout/process1"/>
    <dgm:cxn modelId="{F62182F8-06E4-FD42-BF93-E9A754C65A4E}" type="presOf" srcId="{84FD4754-D499-8B41-B171-27E7C6D9EC25}" destId="{4CB35500-198A-B44B-9346-BB26DEC9394E}" srcOrd="0" destOrd="0" presId="urn:microsoft.com/office/officeart/2005/8/layout/process1"/>
    <dgm:cxn modelId="{E7E72AFE-BE07-4641-A0EB-BA2DB9E087D6}" type="presOf" srcId="{40AF9AAE-E767-4848-B202-F5E876FE916D}" destId="{6F60D045-904D-BD46-BA20-619B1C021816}" srcOrd="1" destOrd="0" presId="urn:microsoft.com/office/officeart/2005/8/layout/process1"/>
    <dgm:cxn modelId="{C05141FF-4F6A-8544-A714-0D37D9731B83}" srcId="{731D86D3-4B8B-5E49-8375-4391124881E9}" destId="{4CBDD8E7-0B50-F642-A770-AD1934D3EE2F}" srcOrd="3" destOrd="0" parTransId="{AFAFB5E0-9507-344D-879A-3B92C69193E5}" sibTransId="{29DC4443-15C7-924D-BD1A-876C254E6BE9}"/>
    <dgm:cxn modelId="{22CD8D03-519E-724F-B973-9F622A5DF304}" type="presParOf" srcId="{2DD7F0C3-4C50-5D43-B753-593E94991945}" destId="{0E6598D6-50EE-934B-9B35-E14071C713BD}" srcOrd="0" destOrd="0" presId="urn:microsoft.com/office/officeart/2005/8/layout/process1"/>
    <dgm:cxn modelId="{3DB7A579-1E91-FD4B-A29E-A95CE15C160B}" type="presParOf" srcId="{2DD7F0C3-4C50-5D43-B753-593E94991945}" destId="{77475A57-03FB-AB49-8243-159CF55A7905}" srcOrd="1" destOrd="0" presId="urn:microsoft.com/office/officeart/2005/8/layout/process1"/>
    <dgm:cxn modelId="{65CFD830-70A2-9148-A335-C765C136BB2C}" type="presParOf" srcId="{77475A57-03FB-AB49-8243-159CF55A7905}" destId="{6F60D045-904D-BD46-BA20-619B1C021816}" srcOrd="0" destOrd="0" presId="urn:microsoft.com/office/officeart/2005/8/layout/process1"/>
    <dgm:cxn modelId="{D4DC027C-908A-4D48-9C6C-7E0AAE9E30A6}" type="presParOf" srcId="{2DD7F0C3-4C50-5D43-B753-593E94991945}" destId="{BA3FEA52-8142-294C-B918-7C2C175606FB}" srcOrd="2" destOrd="0" presId="urn:microsoft.com/office/officeart/2005/8/layout/process1"/>
    <dgm:cxn modelId="{D5D9A4AE-48DC-EE40-BC71-FB5CB775AB9E}" type="presParOf" srcId="{2DD7F0C3-4C50-5D43-B753-593E94991945}" destId="{4CB35500-198A-B44B-9346-BB26DEC9394E}" srcOrd="3" destOrd="0" presId="urn:microsoft.com/office/officeart/2005/8/layout/process1"/>
    <dgm:cxn modelId="{15146018-EA1C-3C4E-B940-0B4C386A8A57}" type="presParOf" srcId="{4CB35500-198A-B44B-9346-BB26DEC9394E}" destId="{DE101498-23C3-934B-B281-A6745964695C}" srcOrd="0" destOrd="0" presId="urn:microsoft.com/office/officeart/2005/8/layout/process1"/>
    <dgm:cxn modelId="{C6D3EDF0-9DF7-7747-AD61-16D9FD326F93}" type="presParOf" srcId="{2DD7F0C3-4C50-5D43-B753-593E94991945}" destId="{DBD97787-9C62-9647-8E83-3AA20C43AE07}" srcOrd="4" destOrd="0" presId="urn:microsoft.com/office/officeart/2005/8/layout/process1"/>
    <dgm:cxn modelId="{B392BE77-6A47-9243-B612-920EB463B0D6}" type="presParOf" srcId="{2DD7F0C3-4C50-5D43-B753-593E94991945}" destId="{60DB6E62-39AC-9348-946E-7F380B16C6CC}" srcOrd="5" destOrd="0" presId="urn:microsoft.com/office/officeart/2005/8/layout/process1"/>
    <dgm:cxn modelId="{99CEE566-8BC8-EA49-B33C-19E7E751152D}" type="presParOf" srcId="{60DB6E62-39AC-9348-946E-7F380B16C6CC}" destId="{6BF88CDA-11D7-FD4F-BAD4-04AD31A7625A}" srcOrd="0" destOrd="0" presId="urn:microsoft.com/office/officeart/2005/8/layout/process1"/>
    <dgm:cxn modelId="{0037A04B-A3B8-BA4F-9AF6-C7EED34CAE1B}" type="presParOf" srcId="{2DD7F0C3-4C50-5D43-B753-593E94991945}" destId="{CC5EC052-D00E-464C-8351-6A78AB028EB6}"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F62837E-410A-8E46-9582-CE190D0129DC}" type="doc">
      <dgm:prSet loTypeId="urn:microsoft.com/office/officeart/2005/8/layout/list1" loCatId="" qsTypeId="urn:microsoft.com/office/officeart/2005/8/quickstyle/simple4" qsCatId="simple" csTypeId="urn:microsoft.com/office/officeart/2005/8/colors/colorful1" csCatId="colorful" phldr="1"/>
      <dgm:spPr/>
      <dgm:t>
        <a:bodyPr/>
        <a:lstStyle/>
        <a:p>
          <a:endParaRPr lang="en-US"/>
        </a:p>
      </dgm:t>
    </dgm:pt>
    <dgm:pt modelId="{EE82B604-1009-E346-9987-408BCEF1E46D}">
      <dgm:prSet/>
      <dgm:spPr/>
      <dgm:t>
        <a:bodyPr/>
        <a:lstStyle/>
        <a:p>
          <a:pPr rtl="0"/>
          <a:r>
            <a:rPr lang="en-US"/>
            <a:t>Equal Pay Act 1963</a:t>
          </a:r>
        </a:p>
      </dgm:t>
    </dgm:pt>
    <dgm:pt modelId="{4B6DE3F1-AA30-A842-AB55-DD6A74FE133A}" type="parTrans" cxnId="{2FCD8885-21A8-E84E-BD63-2CEA321BBE97}">
      <dgm:prSet/>
      <dgm:spPr/>
      <dgm:t>
        <a:bodyPr/>
        <a:lstStyle/>
        <a:p>
          <a:endParaRPr lang="en-US"/>
        </a:p>
      </dgm:t>
    </dgm:pt>
    <dgm:pt modelId="{4FD226F8-603C-2944-970C-86DF40FF6840}" type="sibTrans" cxnId="{2FCD8885-21A8-E84E-BD63-2CEA321BBE97}">
      <dgm:prSet/>
      <dgm:spPr/>
      <dgm:t>
        <a:bodyPr/>
        <a:lstStyle/>
        <a:p>
          <a:endParaRPr lang="en-US"/>
        </a:p>
      </dgm:t>
    </dgm:pt>
    <dgm:pt modelId="{4AAFE757-E4C3-BE4E-A04F-22FC12F60256}">
      <dgm:prSet/>
      <dgm:spPr/>
      <dgm:t>
        <a:bodyPr/>
        <a:lstStyle/>
        <a:p>
          <a:pPr rtl="0"/>
          <a:r>
            <a:rPr lang="en-US"/>
            <a:t>Civil Rights Act 1964</a:t>
          </a:r>
        </a:p>
      </dgm:t>
    </dgm:pt>
    <dgm:pt modelId="{724E71E4-2B86-EF44-92B2-E6488DF23579}" type="parTrans" cxnId="{C840BBCB-1E8F-E84A-A5AA-13AC91546A51}">
      <dgm:prSet/>
      <dgm:spPr/>
      <dgm:t>
        <a:bodyPr/>
        <a:lstStyle/>
        <a:p>
          <a:endParaRPr lang="en-US"/>
        </a:p>
      </dgm:t>
    </dgm:pt>
    <dgm:pt modelId="{4265701D-C525-7C41-A554-94661316ADB5}" type="sibTrans" cxnId="{C840BBCB-1E8F-E84A-A5AA-13AC91546A51}">
      <dgm:prSet/>
      <dgm:spPr/>
      <dgm:t>
        <a:bodyPr/>
        <a:lstStyle/>
        <a:p>
          <a:endParaRPr lang="en-US"/>
        </a:p>
      </dgm:t>
    </dgm:pt>
    <dgm:pt modelId="{A07CBC7E-602E-B648-AE4D-7DBCC0C992E7}">
      <dgm:prSet/>
      <dgm:spPr/>
      <dgm:t>
        <a:bodyPr/>
        <a:lstStyle/>
        <a:p>
          <a:pPr rtl="0"/>
          <a:r>
            <a:rPr lang="en-US"/>
            <a:t>No Fault Divorce Laws 1970-2010</a:t>
          </a:r>
        </a:p>
      </dgm:t>
    </dgm:pt>
    <dgm:pt modelId="{AB9B2971-8E6E-8B43-B240-9C898DA8F939}" type="parTrans" cxnId="{49790495-DF07-0444-B6F5-A6E9BF19A5CA}">
      <dgm:prSet/>
      <dgm:spPr/>
      <dgm:t>
        <a:bodyPr/>
        <a:lstStyle/>
        <a:p>
          <a:endParaRPr lang="en-US"/>
        </a:p>
      </dgm:t>
    </dgm:pt>
    <dgm:pt modelId="{2CDCB9C1-96F3-3443-BC06-0FB044BE2991}" type="sibTrans" cxnId="{49790495-DF07-0444-B6F5-A6E9BF19A5CA}">
      <dgm:prSet/>
      <dgm:spPr/>
      <dgm:t>
        <a:bodyPr/>
        <a:lstStyle/>
        <a:p>
          <a:endParaRPr lang="en-US"/>
        </a:p>
      </dgm:t>
    </dgm:pt>
    <dgm:pt modelId="{FD7FC572-4356-244E-9006-C81AD2ED5DD7}">
      <dgm:prSet/>
      <dgm:spPr/>
      <dgm:t>
        <a:bodyPr/>
        <a:lstStyle/>
        <a:p>
          <a:pPr rtl="0"/>
          <a:r>
            <a:rPr lang="en-US"/>
            <a:t>Marital Rape Laws 1975-1993</a:t>
          </a:r>
        </a:p>
      </dgm:t>
    </dgm:pt>
    <dgm:pt modelId="{65222FF4-C86E-E94C-859F-653538C07D29}" type="parTrans" cxnId="{D635F9AD-86CF-3C4D-BEE3-79051C99BBC5}">
      <dgm:prSet/>
      <dgm:spPr/>
      <dgm:t>
        <a:bodyPr/>
        <a:lstStyle/>
        <a:p>
          <a:endParaRPr lang="en-US"/>
        </a:p>
      </dgm:t>
    </dgm:pt>
    <dgm:pt modelId="{B728196C-9D61-604E-ADC4-4880665FC557}" type="sibTrans" cxnId="{D635F9AD-86CF-3C4D-BEE3-79051C99BBC5}">
      <dgm:prSet/>
      <dgm:spPr/>
      <dgm:t>
        <a:bodyPr/>
        <a:lstStyle/>
        <a:p>
          <a:endParaRPr lang="en-US"/>
        </a:p>
      </dgm:t>
    </dgm:pt>
    <dgm:pt modelId="{0506498A-8E51-0B47-8EB3-D99D3A62D7BC}">
      <dgm:prSet/>
      <dgm:spPr/>
      <dgm:t>
        <a:bodyPr/>
        <a:lstStyle/>
        <a:p>
          <a:pPr rtl="0"/>
          <a:r>
            <a:rPr lang="en-US"/>
            <a:t>Title IX 1972</a:t>
          </a:r>
        </a:p>
      </dgm:t>
    </dgm:pt>
    <dgm:pt modelId="{3CEA84BF-A070-024E-BB7D-75E250EBF28F}" type="parTrans" cxnId="{EB43A067-23C2-154A-865F-96207B39B494}">
      <dgm:prSet/>
      <dgm:spPr/>
      <dgm:t>
        <a:bodyPr/>
        <a:lstStyle/>
        <a:p>
          <a:endParaRPr lang="en-US"/>
        </a:p>
      </dgm:t>
    </dgm:pt>
    <dgm:pt modelId="{80B2D702-4F6B-9249-BE22-43F305FAD06C}" type="sibTrans" cxnId="{EB43A067-23C2-154A-865F-96207B39B494}">
      <dgm:prSet/>
      <dgm:spPr/>
      <dgm:t>
        <a:bodyPr/>
        <a:lstStyle/>
        <a:p>
          <a:endParaRPr lang="en-US"/>
        </a:p>
      </dgm:t>
    </dgm:pt>
    <dgm:pt modelId="{41E2A536-DAA3-4C4F-8D45-09214A285A04}">
      <dgm:prSet/>
      <dgm:spPr/>
      <dgm:t>
        <a:bodyPr/>
        <a:lstStyle/>
        <a:p>
          <a:pPr rtl="0"/>
          <a:r>
            <a:rPr lang="en-US" dirty="0"/>
            <a:t>Pregnancy Discrimination Act 1978</a:t>
          </a:r>
        </a:p>
      </dgm:t>
    </dgm:pt>
    <dgm:pt modelId="{0B07E6E9-08D2-5C48-BD36-463AF3A76FEF}" type="parTrans" cxnId="{1FFA6B02-7D28-B74A-8F66-FCF4523B998A}">
      <dgm:prSet/>
      <dgm:spPr/>
      <dgm:t>
        <a:bodyPr/>
        <a:lstStyle/>
        <a:p>
          <a:endParaRPr lang="en-US"/>
        </a:p>
      </dgm:t>
    </dgm:pt>
    <dgm:pt modelId="{DD4938DF-0109-9D4A-BA1C-E9E4AD3FC88E}" type="sibTrans" cxnId="{1FFA6B02-7D28-B74A-8F66-FCF4523B998A}">
      <dgm:prSet/>
      <dgm:spPr/>
      <dgm:t>
        <a:bodyPr/>
        <a:lstStyle/>
        <a:p>
          <a:endParaRPr lang="en-US"/>
        </a:p>
      </dgm:t>
    </dgm:pt>
    <dgm:pt modelId="{E428F689-8B8C-F143-8F4E-8F7E186E6112}" type="pres">
      <dgm:prSet presAssocID="{BF62837E-410A-8E46-9582-CE190D0129DC}" presName="linear" presStyleCnt="0">
        <dgm:presLayoutVars>
          <dgm:dir/>
          <dgm:animLvl val="lvl"/>
          <dgm:resizeHandles val="exact"/>
        </dgm:presLayoutVars>
      </dgm:prSet>
      <dgm:spPr/>
    </dgm:pt>
    <dgm:pt modelId="{F2C5BB22-49D9-7144-8898-DFB28F8DADD4}" type="pres">
      <dgm:prSet presAssocID="{EE82B604-1009-E346-9987-408BCEF1E46D}" presName="parentLin" presStyleCnt="0"/>
      <dgm:spPr/>
    </dgm:pt>
    <dgm:pt modelId="{8B7E7EA0-C697-8D49-A7B0-27743EA2B17A}" type="pres">
      <dgm:prSet presAssocID="{EE82B604-1009-E346-9987-408BCEF1E46D}" presName="parentLeftMargin" presStyleLbl="node1" presStyleIdx="0" presStyleCnt="6"/>
      <dgm:spPr/>
    </dgm:pt>
    <dgm:pt modelId="{0ED40B49-B671-DF44-95B2-8B5877FC417F}" type="pres">
      <dgm:prSet presAssocID="{EE82B604-1009-E346-9987-408BCEF1E46D}" presName="parentText" presStyleLbl="node1" presStyleIdx="0" presStyleCnt="6">
        <dgm:presLayoutVars>
          <dgm:chMax val="0"/>
          <dgm:bulletEnabled val="1"/>
        </dgm:presLayoutVars>
      </dgm:prSet>
      <dgm:spPr/>
    </dgm:pt>
    <dgm:pt modelId="{5FAB1766-6A63-164E-AEA8-87E10CA970EB}" type="pres">
      <dgm:prSet presAssocID="{EE82B604-1009-E346-9987-408BCEF1E46D}" presName="negativeSpace" presStyleCnt="0"/>
      <dgm:spPr/>
    </dgm:pt>
    <dgm:pt modelId="{6D5EDFBC-1662-5649-8E6D-8FCF3E2EC4A9}" type="pres">
      <dgm:prSet presAssocID="{EE82B604-1009-E346-9987-408BCEF1E46D}" presName="childText" presStyleLbl="conFgAcc1" presStyleIdx="0" presStyleCnt="6">
        <dgm:presLayoutVars>
          <dgm:bulletEnabled val="1"/>
        </dgm:presLayoutVars>
      </dgm:prSet>
      <dgm:spPr/>
    </dgm:pt>
    <dgm:pt modelId="{7E12DF1C-9C6B-DF44-AF56-E44E5CD4AFD3}" type="pres">
      <dgm:prSet presAssocID="{4FD226F8-603C-2944-970C-86DF40FF6840}" presName="spaceBetweenRectangles" presStyleCnt="0"/>
      <dgm:spPr/>
    </dgm:pt>
    <dgm:pt modelId="{771BF095-3BD0-F444-863F-1E3540981953}" type="pres">
      <dgm:prSet presAssocID="{4AAFE757-E4C3-BE4E-A04F-22FC12F60256}" presName="parentLin" presStyleCnt="0"/>
      <dgm:spPr/>
    </dgm:pt>
    <dgm:pt modelId="{733A262C-2106-E848-B15C-B4BFAF4495F8}" type="pres">
      <dgm:prSet presAssocID="{4AAFE757-E4C3-BE4E-A04F-22FC12F60256}" presName="parentLeftMargin" presStyleLbl="node1" presStyleIdx="0" presStyleCnt="6"/>
      <dgm:spPr/>
    </dgm:pt>
    <dgm:pt modelId="{37DC6633-389A-864E-8C79-646D03B5B390}" type="pres">
      <dgm:prSet presAssocID="{4AAFE757-E4C3-BE4E-A04F-22FC12F60256}" presName="parentText" presStyleLbl="node1" presStyleIdx="1" presStyleCnt="6">
        <dgm:presLayoutVars>
          <dgm:chMax val="0"/>
          <dgm:bulletEnabled val="1"/>
        </dgm:presLayoutVars>
      </dgm:prSet>
      <dgm:spPr/>
    </dgm:pt>
    <dgm:pt modelId="{025EEF3E-FCBE-364B-BF07-FCD633C55BC3}" type="pres">
      <dgm:prSet presAssocID="{4AAFE757-E4C3-BE4E-A04F-22FC12F60256}" presName="negativeSpace" presStyleCnt="0"/>
      <dgm:spPr/>
    </dgm:pt>
    <dgm:pt modelId="{FCA4E88D-95D0-2C44-93B4-372233DE3D02}" type="pres">
      <dgm:prSet presAssocID="{4AAFE757-E4C3-BE4E-A04F-22FC12F60256}" presName="childText" presStyleLbl="conFgAcc1" presStyleIdx="1" presStyleCnt="6">
        <dgm:presLayoutVars>
          <dgm:bulletEnabled val="1"/>
        </dgm:presLayoutVars>
      </dgm:prSet>
      <dgm:spPr/>
    </dgm:pt>
    <dgm:pt modelId="{99B797F8-9E40-B14F-97D3-29F2D49C6E5E}" type="pres">
      <dgm:prSet presAssocID="{4265701D-C525-7C41-A554-94661316ADB5}" presName="spaceBetweenRectangles" presStyleCnt="0"/>
      <dgm:spPr/>
    </dgm:pt>
    <dgm:pt modelId="{5EB847F9-26D1-C440-8061-04149CB91055}" type="pres">
      <dgm:prSet presAssocID="{A07CBC7E-602E-B648-AE4D-7DBCC0C992E7}" presName="parentLin" presStyleCnt="0"/>
      <dgm:spPr/>
    </dgm:pt>
    <dgm:pt modelId="{D0FCA9A8-B5C5-9D48-B234-30113A48B5EF}" type="pres">
      <dgm:prSet presAssocID="{A07CBC7E-602E-B648-AE4D-7DBCC0C992E7}" presName="parentLeftMargin" presStyleLbl="node1" presStyleIdx="1" presStyleCnt="6"/>
      <dgm:spPr/>
    </dgm:pt>
    <dgm:pt modelId="{C174FA34-6295-EF43-B16B-575E65031F48}" type="pres">
      <dgm:prSet presAssocID="{A07CBC7E-602E-B648-AE4D-7DBCC0C992E7}" presName="parentText" presStyleLbl="node1" presStyleIdx="2" presStyleCnt="6">
        <dgm:presLayoutVars>
          <dgm:chMax val="0"/>
          <dgm:bulletEnabled val="1"/>
        </dgm:presLayoutVars>
      </dgm:prSet>
      <dgm:spPr/>
    </dgm:pt>
    <dgm:pt modelId="{605EDC68-FEE5-9B47-A66F-B64B84B7CE10}" type="pres">
      <dgm:prSet presAssocID="{A07CBC7E-602E-B648-AE4D-7DBCC0C992E7}" presName="negativeSpace" presStyleCnt="0"/>
      <dgm:spPr/>
    </dgm:pt>
    <dgm:pt modelId="{8D9D98B5-B278-3D4C-BE66-42C84FDBEE4E}" type="pres">
      <dgm:prSet presAssocID="{A07CBC7E-602E-B648-AE4D-7DBCC0C992E7}" presName="childText" presStyleLbl="conFgAcc1" presStyleIdx="2" presStyleCnt="6">
        <dgm:presLayoutVars>
          <dgm:bulletEnabled val="1"/>
        </dgm:presLayoutVars>
      </dgm:prSet>
      <dgm:spPr/>
    </dgm:pt>
    <dgm:pt modelId="{E70AB8C5-5488-3045-BF89-CE18494FE656}" type="pres">
      <dgm:prSet presAssocID="{2CDCB9C1-96F3-3443-BC06-0FB044BE2991}" presName="spaceBetweenRectangles" presStyleCnt="0"/>
      <dgm:spPr/>
    </dgm:pt>
    <dgm:pt modelId="{FC06D6DB-A2BD-0D4B-BA29-175DD1800736}" type="pres">
      <dgm:prSet presAssocID="{FD7FC572-4356-244E-9006-C81AD2ED5DD7}" presName="parentLin" presStyleCnt="0"/>
      <dgm:spPr/>
    </dgm:pt>
    <dgm:pt modelId="{5BBC6415-A77E-A148-9858-11ACD0506034}" type="pres">
      <dgm:prSet presAssocID="{FD7FC572-4356-244E-9006-C81AD2ED5DD7}" presName="parentLeftMargin" presStyleLbl="node1" presStyleIdx="2" presStyleCnt="6"/>
      <dgm:spPr/>
    </dgm:pt>
    <dgm:pt modelId="{971269AD-03C9-D940-AB9F-50464B4B7153}" type="pres">
      <dgm:prSet presAssocID="{FD7FC572-4356-244E-9006-C81AD2ED5DD7}" presName="parentText" presStyleLbl="node1" presStyleIdx="3" presStyleCnt="6">
        <dgm:presLayoutVars>
          <dgm:chMax val="0"/>
          <dgm:bulletEnabled val="1"/>
        </dgm:presLayoutVars>
      </dgm:prSet>
      <dgm:spPr/>
    </dgm:pt>
    <dgm:pt modelId="{E28C0D73-8BAB-9C4C-8AB1-6BA82C367F91}" type="pres">
      <dgm:prSet presAssocID="{FD7FC572-4356-244E-9006-C81AD2ED5DD7}" presName="negativeSpace" presStyleCnt="0"/>
      <dgm:spPr/>
    </dgm:pt>
    <dgm:pt modelId="{014E8F29-845E-A741-952F-6B1B9BDB23F5}" type="pres">
      <dgm:prSet presAssocID="{FD7FC572-4356-244E-9006-C81AD2ED5DD7}" presName="childText" presStyleLbl="conFgAcc1" presStyleIdx="3" presStyleCnt="6">
        <dgm:presLayoutVars>
          <dgm:bulletEnabled val="1"/>
        </dgm:presLayoutVars>
      </dgm:prSet>
      <dgm:spPr/>
    </dgm:pt>
    <dgm:pt modelId="{A05AE1EB-D7E0-9E4E-97C8-A2DE17D7C931}" type="pres">
      <dgm:prSet presAssocID="{B728196C-9D61-604E-ADC4-4880665FC557}" presName="spaceBetweenRectangles" presStyleCnt="0"/>
      <dgm:spPr/>
    </dgm:pt>
    <dgm:pt modelId="{0489EBCD-A567-4841-9A48-AED5FC5E6CF5}" type="pres">
      <dgm:prSet presAssocID="{0506498A-8E51-0B47-8EB3-D99D3A62D7BC}" presName="parentLin" presStyleCnt="0"/>
      <dgm:spPr/>
    </dgm:pt>
    <dgm:pt modelId="{792D3126-AABB-244D-883A-3824C993D775}" type="pres">
      <dgm:prSet presAssocID="{0506498A-8E51-0B47-8EB3-D99D3A62D7BC}" presName="parentLeftMargin" presStyleLbl="node1" presStyleIdx="3" presStyleCnt="6"/>
      <dgm:spPr/>
    </dgm:pt>
    <dgm:pt modelId="{8C73E246-5AAA-C244-8E88-E6C750B3221C}" type="pres">
      <dgm:prSet presAssocID="{0506498A-8E51-0B47-8EB3-D99D3A62D7BC}" presName="parentText" presStyleLbl="node1" presStyleIdx="4" presStyleCnt="6">
        <dgm:presLayoutVars>
          <dgm:chMax val="0"/>
          <dgm:bulletEnabled val="1"/>
        </dgm:presLayoutVars>
      </dgm:prSet>
      <dgm:spPr/>
    </dgm:pt>
    <dgm:pt modelId="{D352AA69-BC65-4C40-960A-243167AD4078}" type="pres">
      <dgm:prSet presAssocID="{0506498A-8E51-0B47-8EB3-D99D3A62D7BC}" presName="negativeSpace" presStyleCnt="0"/>
      <dgm:spPr/>
    </dgm:pt>
    <dgm:pt modelId="{238F10D4-200C-6747-8E26-25CDA5353281}" type="pres">
      <dgm:prSet presAssocID="{0506498A-8E51-0B47-8EB3-D99D3A62D7BC}" presName="childText" presStyleLbl="conFgAcc1" presStyleIdx="4" presStyleCnt="6">
        <dgm:presLayoutVars>
          <dgm:bulletEnabled val="1"/>
        </dgm:presLayoutVars>
      </dgm:prSet>
      <dgm:spPr/>
    </dgm:pt>
    <dgm:pt modelId="{C6EA253C-912B-B441-8AA3-81ADD730979B}" type="pres">
      <dgm:prSet presAssocID="{80B2D702-4F6B-9249-BE22-43F305FAD06C}" presName="spaceBetweenRectangles" presStyleCnt="0"/>
      <dgm:spPr/>
    </dgm:pt>
    <dgm:pt modelId="{A130C716-4291-ED41-8C16-0F8A618D59A9}" type="pres">
      <dgm:prSet presAssocID="{41E2A536-DAA3-4C4F-8D45-09214A285A04}" presName="parentLin" presStyleCnt="0"/>
      <dgm:spPr/>
    </dgm:pt>
    <dgm:pt modelId="{90839F0C-641D-0D47-9B66-5161CC66C575}" type="pres">
      <dgm:prSet presAssocID="{41E2A536-DAA3-4C4F-8D45-09214A285A04}" presName="parentLeftMargin" presStyleLbl="node1" presStyleIdx="4" presStyleCnt="6"/>
      <dgm:spPr/>
    </dgm:pt>
    <dgm:pt modelId="{C21484CB-1F8A-D143-BFD8-6EDABF2AC915}" type="pres">
      <dgm:prSet presAssocID="{41E2A536-DAA3-4C4F-8D45-09214A285A04}" presName="parentText" presStyleLbl="node1" presStyleIdx="5" presStyleCnt="6">
        <dgm:presLayoutVars>
          <dgm:chMax val="0"/>
          <dgm:bulletEnabled val="1"/>
        </dgm:presLayoutVars>
      </dgm:prSet>
      <dgm:spPr/>
    </dgm:pt>
    <dgm:pt modelId="{B602273F-CA20-D648-972E-808962F4E145}" type="pres">
      <dgm:prSet presAssocID="{41E2A536-DAA3-4C4F-8D45-09214A285A04}" presName="negativeSpace" presStyleCnt="0"/>
      <dgm:spPr/>
    </dgm:pt>
    <dgm:pt modelId="{881DFFB0-EA4E-254D-B133-4DAAAF406BB5}" type="pres">
      <dgm:prSet presAssocID="{41E2A536-DAA3-4C4F-8D45-09214A285A04}" presName="childText" presStyleLbl="conFgAcc1" presStyleIdx="5" presStyleCnt="6">
        <dgm:presLayoutVars>
          <dgm:bulletEnabled val="1"/>
        </dgm:presLayoutVars>
      </dgm:prSet>
      <dgm:spPr/>
    </dgm:pt>
  </dgm:ptLst>
  <dgm:cxnLst>
    <dgm:cxn modelId="{1FFA6B02-7D28-B74A-8F66-FCF4523B998A}" srcId="{BF62837E-410A-8E46-9582-CE190D0129DC}" destId="{41E2A536-DAA3-4C4F-8D45-09214A285A04}" srcOrd="5" destOrd="0" parTransId="{0B07E6E9-08D2-5C48-BD36-463AF3A76FEF}" sibTransId="{DD4938DF-0109-9D4A-BA1C-E9E4AD3FC88E}"/>
    <dgm:cxn modelId="{DA0B582F-0196-A84B-85FC-AF0B3FD8FF32}" type="presOf" srcId="{FD7FC572-4356-244E-9006-C81AD2ED5DD7}" destId="{971269AD-03C9-D940-AB9F-50464B4B7153}" srcOrd="1" destOrd="0" presId="urn:microsoft.com/office/officeart/2005/8/layout/list1"/>
    <dgm:cxn modelId="{B831E24B-BBB4-CD4E-A116-07D37BCB2DD3}" type="presOf" srcId="{BF62837E-410A-8E46-9582-CE190D0129DC}" destId="{E428F689-8B8C-F143-8F4E-8F7E186E6112}" srcOrd="0" destOrd="0" presId="urn:microsoft.com/office/officeart/2005/8/layout/list1"/>
    <dgm:cxn modelId="{4D195651-5D2A-F04F-A01D-C597918DDB38}" type="presOf" srcId="{4AAFE757-E4C3-BE4E-A04F-22FC12F60256}" destId="{37DC6633-389A-864E-8C79-646D03B5B390}" srcOrd="1" destOrd="0" presId="urn:microsoft.com/office/officeart/2005/8/layout/list1"/>
    <dgm:cxn modelId="{68F6E258-02F5-AA45-8BF8-F4109E9E0249}" type="presOf" srcId="{41E2A536-DAA3-4C4F-8D45-09214A285A04}" destId="{90839F0C-641D-0D47-9B66-5161CC66C575}" srcOrd="0" destOrd="0" presId="urn:microsoft.com/office/officeart/2005/8/layout/list1"/>
    <dgm:cxn modelId="{24D3385C-2E21-A04D-B39C-041C392D1149}" type="presOf" srcId="{41E2A536-DAA3-4C4F-8D45-09214A285A04}" destId="{C21484CB-1F8A-D143-BFD8-6EDABF2AC915}" srcOrd="1" destOrd="0" presId="urn:microsoft.com/office/officeart/2005/8/layout/list1"/>
    <dgm:cxn modelId="{EB43A067-23C2-154A-865F-96207B39B494}" srcId="{BF62837E-410A-8E46-9582-CE190D0129DC}" destId="{0506498A-8E51-0B47-8EB3-D99D3A62D7BC}" srcOrd="4" destOrd="0" parTransId="{3CEA84BF-A070-024E-BB7D-75E250EBF28F}" sibTransId="{80B2D702-4F6B-9249-BE22-43F305FAD06C}"/>
    <dgm:cxn modelId="{2FCD8885-21A8-E84E-BD63-2CEA321BBE97}" srcId="{BF62837E-410A-8E46-9582-CE190D0129DC}" destId="{EE82B604-1009-E346-9987-408BCEF1E46D}" srcOrd="0" destOrd="0" parTransId="{4B6DE3F1-AA30-A842-AB55-DD6A74FE133A}" sibTransId="{4FD226F8-603C-2944-970C-86DF40FF6840}"/>
    <dgm:cxn modelId="{4A5DF788-D7C2-E44F-A1F1-1E1850D4F3B4}" type="presOf" srcId="{A07CBC7E-602E-B648-AE4D-7DBCC0C992E7}" destId="{C174FA34-6295-EF43-B16B-575E65031F48}" srcOrd="1" destOrd="0" presId="urn:microsoft.com/office/officeart/2005/8/layout/list1"/>
    <dgm:cxn modelId="{A6A81C8E-5D33-AB4B-AF70-3B994D2B5C36}" type="presOf" srcId="{EE82B604-1009-E346-9987-408BCEF1E46D}" destId="{8B7E7EA0-C697-8D49-A7B0-27743EA2B17A}" srcOrd="0" destOrd="0" presId="urn:microsoft.com/office/officeart/2005/8/layout/list1"/>
    <dgm:cxn modelId="{49790495-DF07-0444-B6F5-A6E9BF19A5CA}" srcId="{BF62837E-410A-8E46-9582-CE190D0129DC}" destId="{A07CBC7E-602E-B648-AE4D-7DBCC0C992E7}" srcOrd="2" destOrd="0" parTransId="{AB9B2971-8E6E-8B43-B240-9C898DA8F939}" sibTransId="{2CDCB9C1-96F3-3443-BC06-0FB044BE2991}"/>
    <dgm:cxn modelId="{9A3707A4-0E44-1041-8F3E-1EAEA70C5F10}" type="presOf" srcId="{0506498A-8E51-0B47-8EB3-D99D3A62D7BC}" destId="{8C73E246-5AAA-C244-8E88-E6C750B3221C}" srcOrd="1" destOrd="0" presId="urn:microsoft.com/office/officeart/2005/8/layout/list1"/>
    <dgm:cxn modelId="{D635F9AD-86CF-3C4D-BEE3-79051C99BBC5}" srcId="{BF62837E-410A-8E46-9582-CE190D0129DC}" destId="{FD7FC572-4356-244E-9006-C81AD2ED5DD7}" srcOrd="3" destOrd="0" parTransId="{65222FF4-C86E-E94C-859F-653538C07D29}" sibTransId="{B728196C-9D61-604E-ADC4-4880665FC557}"/>
    <dgm:cxn modelId="{5F3360BA-AA52-1340-9D02-4A22C98FEC3C}" type="presOf" srcId="{4AAFE757-E4C3-BE4E-A04F-22FC12F60256}" destId="{733A262C-2106-E848-B15C-B4BFAF4495F8}" srcOrd="0" destOrd="0" presId="urn:microsoft.com/office/officeart/2005/8/layout/list1"/>
    <dgm:cxn modelId="{2912E8C2-E0B9-A94B-AF53-B68C7E17DF3B}" type="presOf" srcId="{A07CBC7E-602E-B648-AE4D-7DBCC0C992E7}" destId="{D0FCA9A8-B5C5-9D48-B234-30113A48B5EF}" srcOrd="0" destOrd="0" presId="urn:microsoft.com/office/officeart/2005/8/layout/list1"/>
    <dgm:cxn modelId="{8821ECC5-DA8A-E54D-881E-F44770A7A973}" type="presOf" srcId="{0506498A-8E51-0B47-8EB3-D99D3A62D7BC}" destId="{792D3126-AABB-244D-883A-3824C993D775}" srcOrd="0" destOrd="0" presId="urn:microsoft.com/office/officeart/2005/8/layout/list1"/>
    <dgm:cxn modelId="{C840BBCB-1E8F-E84A-A5AA-13AC91546A51}" srcId="{BF62837E-410A-8E46-9582-CE190D0129DC}" destId="{4AAFE757-E4C3-BE4E-A04F-22FC12F60256}" srcOrd="1" destOrd="0" parTransId="{724E71E4-2B86-EF44-92B2-E6488DF23579}" sibTransId="{4265701D-C525-7C41-A554-94661316ADB5}"/>
    <dgm:cxn modelId="{A4710CD9-AE6D-324D-A4CF-F3EAF9FEFADD}" type="presOf" srcId="{EE82B604-1009-E346-9987-408BCEF1E46D}" destId="{0ED40B49-B671-DF44-95B2-8B5877FC417F}" srcOrd="1" destOrd="0" presId="urn:microsoft.com/office/officeart/2005/8/layout/list1"/>
    <dgm:cxn modelId="{A84B92E1-6CB8-874F-BA84-FED447F3D2AF}" type="presOf" srcId="{FD7FC572-4356-244E-9006-C81AD2ED5DD7}" destId="{5BBC6415-A77E-A148-9858-11ACD0506034}" srcOrd="0" destOrd="0" presId="urn:microsoft.com/office/officeart/2005/8/layout/list1"/>
    <dgm:cxn modelId="{E09ECE61-3B30-A24A-ABA2-5F5337CED8EB}" type="presParOf" srcId="{E428F689-8B8C-F143-8F4E-8F7E186E6112}" destId="{F2C5BB22-49D9-7144-8898-DFB28F8DADD4}" srcOrd="0" destOrd="0" presId="urn:microsoft.com/office/officeart/2005/8/layout/list1"/>
    <dgm:cxn modelId="{947D0418-1DC5-DC46-BA07-9C5558C70001}" type="presParOf" srcId="{F2C5BB22-49D9-7144-8898-DFB28F8DADD4}" destId="{8B7E7EA0-C697-8D49-A7B0-27743EA2B17A}" srcOrd="0" destOrd="0" presId="urn:microsoft.com/office/officeart/2005/8/layout/list1"/>
    <dgm:cxn modelId="{3DC16D10-ED2B-0A42-96C9-03C118E2C309}" type="presParOf" srcId="{F2C5BB22-49D9-7144-8898-DFB28F8DADD4}" destId="{0ED40B49-B671-DF44-95B2-8B5877FC417F}" srcOrd="1" destOrd="0" presId="urn:microsoft.com/office/officeart/2005/8/layout/list1"/>
    <dgm:cxn modelId="{4C670736-99A7-1B40-92D4-78E16DF147EF}" type="presParOf" srcId="{E428F689-8B8C-F143-8F4E-8F7E186E6112}" destId="{5FAB1766-6A63-164E-AEA8-87E10CA970EB}" srcOrd="1" destOrd="0" presId="urn:microsoft.com/office/officeart/2005/8/layout/list1"/>
    <dgm:cxn modelId="{B3465826-F26E-0A48-8053-BD9C68E1A948}" type="presParOf" srcId="{E428F689-8B8C-F143-8F4E-8F7E186E6112}" destId="{6D5EDFBC-1662-5649-8E6D-8FCF3E2EC4A9}" srcOrd="2" destOrd="0" presId="urn:microsoft.com/office/officeart/2005/8/layout/list1"/>
    <dgm:cxn modelId="{55C1FDBA-6AF6-2C46-A7BF-4E67F1DDAC5B}" type="presParOf" srcId="{E428F689-8B8C-F143-8F4E-8F7E186E6112}" destId="{7E12DF1C-9C6B-DF44-AF56-E44E5CD4AFD3}" srcOrd="3" destOrd="0" presId="urn:microsoft.com/office/officeart/2005/8/layout/list1"/>
    <dgm:cxn modelId="{FA737BC6-F64D-504D-9551-9D8E499382EE}" type="presParOf" srcId="{E428F689-8B8C-F143-8F4E-8F7E186E6112}" destId="{771BF095-3BD0-F444-863F-1E3540981953}" srcOrd="4" destOrd="0" presId="urn:microsoft.com/office/officeart/2005/8/layout/list1"/>
    <dgm:cxn modelId="{E926EA58-F2FC-774F-BFF1-FD2A12B6CEF3}" type="presParOf" srcId="{771BF095-3BD0-F444-863F-1E3540981953}" destId="{733A262C-2106-E848-B15C-B4BFAF4495F8}" srcOrd="0" destOrd="0" presId="urn:microsoft.com/office/officeart/2005/8/layout/list1"/>
    <dgm:cxn modelId="{7CB69FE8-7A8A-CC46-B936-9E57A3F76657}" type="presParOf" srcId="{771BF095-3BD0-F444-863F-1E3540981953}" destId="{37DC6633-389A-864E-8C79-646D03B5B390}" srcOrd="1" destOrd="0" presId="urn:microsoft.com/office/officeart/2005/8/layout/list1"/>
    <dgm:cxn modelId="{68EFB974-F3F9-A840-8B81-84115D42E204}" type="presParOf" srcId="{E428F689-8B8C-F143-8F4E-8F7E186E6112}" destId="{025EEF3E-FCBE-364B-BF07-FCD633C55BC3}" srcOrd="5" destOrd="0" presId="urn:microsoft.com/office/officeart/2005/8/layout/list1"/>
    <dgm:cxn modelId="{25C95A5C-0F98-5449-B73F-03F0BA6068A4}" type="presParOf" srcId="{E428F689-8B8C-F143-8F4E-8F7E186E6112}" destId="{FCA4E88D-95D0-2C44-93B4-372233DE3D02}" srcOrd="6" destOrd="0" presId="urn:microsoft.com/office/officeart/2005/8/layout/list1"/>
    <dgm:cxn modelId="{12AB4F55-6534-7647-958F-7CAF416BE716}" type="presParOf" srcId="{E428F689-8B8C-F143-8F4E-8F7E186E6112}" destId="{99B797F8-9E40-B14F-97D3-29F2D49C6E5E}" srcOrd="7" destOrd="0" presId="urn:microsoft.com/office/officeart/2005/8/layout/list1"/>
    <dgm:cxn modelId="{1DDCB968-4D58-6342-9092-72595E1277A0}" type="presParOf" srcId="{E428F689-8B8C-F143-8F4E-8F7E186E6112}" destId="{5EB847F9-26D1-C440-8061-04149CB91055}" srcOrd="8" destOrd="0" presId="urn:microsoft.com/office/officeart/2005/8/layout/list1"/>
    <dgm:cxn modelId="{4F7198F2-DC7A-BA43-A039-3F69CCCF4CFC}" type="presParOf" srcId="{5EB847F9-26D1-C440-8061-04149CB91055}" destId="{D0FCA9A8-B5C5-9D48-B234-30113A48B5EF}" srcOrd="0" destOrd="0" presId="urn:microsoft.com/office/officeart/2005/8/layout/list1"/>
    <dgm:cxn modelId="{A9E31749-1AF5-AD4D-95DD-9C1E2DD4456D}" type="presParOf" srcId="{5EB847F9-26D1-C440-8061-04149CB91055}" destId="{C174FA34-6295-EF43-B16B-575E65031F48}" srcOrd="1" destOrd="0" presId="urn:microsoft.com/office/officeart/2005/8/layout/list1"/>
    <dgm:cxn modelId="{2A309846-0F7A-3B4A-B53E-4AF375B36CE9}" type="presParOf" srcId="{E428F689-8B8C-F143-8F4E-8F7E186E6112}" destId="{605EDC68-FEE5-9B47-A66F-B64B84B7CE10}" srcOrd="9" destOrd="0" presId="urn:microsoft.com/office/officeart/2005/8/layout/list1"/>
    <dgm:cxn modelId="{3ADB3665-5362-E54A-A75D-F376B532FC00}" type="presParOf" srcId="{E428F689-8B8C-F143-8F4E-8F7E186E6112}" destId="{8D9D98B5-B278-3D4C-BE66-42C84FDBEE4E}" srcOrd="10" destOrd="0" presId="urn:microsoft.com/office/officeart/2005/8/layout/list1"/>
    <dgm:cxn modelId="{60A82BBD-F98F-9E4C-A335-28AAC9BE38C7}" type="presParOf" srcId="{E428F689-8B8C-F143-8F4E-8F7E186E6112}" destId="{E70AB8C5-5488-3045-BF89-CE18494FE656}" srcOrd="11" destOrd="0" presId="urn:microsoft.com/office/officeart/2005/8/layout/list1"/>
    <dgm:cxn modelId="{FDF5B8FD-94AF-DE43-AC7C-6A027251202C}" type="presParOf" srcId="{E428F689-8B8C-F143-8F4E-8F7E186E6112}" destId="{FC06D6DB-A2BD-0D4B-BA29-175DD1800736}" srcOrd="12" destOrd="0" presId="urn:microsoft.com/office/officeart/2005/8/layout/list1"/>
    <dgm:cxn modelId="{C29300FF-0D88-124E-9957-83B0DEF3862E}" type="presParOf" srcId="{FC06D6DB-A2BD-0D4B-BA29-175DD1800736}" destId="{5BBC6415-A77E-A148-9858-11ACD0506034}" srcOrd="0" destOrd="0" presId="urn:microsoft.com/office/officeart/2005/8/layout/list1"/>
    <dgm:cxn modelId="{60803010-2489-A044-89A2-718316F86F6F}" type="presParOf" srcId="{FC06D6DB-A2BD-0D4B-BA29-175DD1800736}" destId="{971269AD-03C9-D940-AB9F-50464B4B7153}" srcOrd="1" destOrd="0" presId="urn:microsoft.com/office/officeart/2005/8/layout/list1"/>
    <dgm:cxn modelId="{4C852AF7-F9CC-DA4D-890D-584A622A654F}" type="presParOf" srcId="{E428F689-8B8C-F143-8F4E-8F7E186E6112}" destId="{E28C0D73-8BAB-9C4C-8AB1-6BA82C367F91}" srcOrd="13" destOrd="0" presId="urn:microsoft.com/office/officeart/2005/8/layout/list1"/>
    <dgm:cxn modelId="{0108E5A4-417E-044A-8684-AF62F3F36C66}" type="presParOf" srcId="{E428F689-8B8C-F143-8F4E-8F7E186E6112}" destId="{014E8F29-845E-A741-952F-6B1B9BDB23F5}" srcOrd="14" destOrd="0" presId="urn:microsoft.com/office/officeart/2005/8/layout/list1"/>
    <dgm:cxn modelId="{8C7C5DA7-C667-AA4C-A3BE-C065F5617B97}" type="presParOf" srcId="{E428F689-8B8C-F143-8F4E-8F7E186E6112}" destId="{A05AE1EB-D7E0-9E4E-97C8-A2DE17D7C931}" srcOrd="15" destOrd="0" presId="urn:microsoft.com/office/officeart/2005/8/layout/list1"/>
    <dgm:cxn modelId="{3A96554E-6C65-6C42-B7E5-6FD86FFDD525}" type="presParOf" srcId="{E428F689-8B8C-F143-8F4E-8F7E186E6112}" destId="{0489EBCD-A567-4841-9A48-AED5FC5E6CF5}" srcOrd="16" destOrd="0" presId="urn:microsoft.com/office/officeart/2005/8/layout/list1"/>
    <dgm:cxn modelId="{29880AF0-0E9E-0F44-9390-F715EBE5A578}" type="presParOf" srcId="{0489EBCD-A567-4841-9A48-AED5FC5E6CF5}" destId="{792D3126-AABB-244D-883A-3824C993D775}" srcOrd="0" destOrd="0" presId="urn:microsoft.com/office/officeart/2005/8/layout/list1"/>
    <dgm:cxn modelId="{E20D65F8-FBD3-C740-8B21-5B735DE3D55D}" type="presParOf" srcId="{0489EBCD-A567-4841-9A48-AED5FC5E6CF5}" destId="{8C73E246-5AAA-C244-8E88-E6C750B3221C}" srcOrd="1" destOrd="0" presId="urn:microsoft.com/office/officeart/2005/8/layout/list1"/>
    <dgm:cxn modelId="{071ECF4B-24AE-1E4A-9935-F38FB92B1ADC}" type="presParOf" srcId="{E428F689-8B8C-F143-8F4E-8F7E186E6112}" destId="{D352AA69-BC65-4C40-960A-243167AD4078}" srcOrd="17" destOrd="0" presId="urn:microsoft.com/office/officeart/2005/8/layout/list1"/>
    <dgm:cxn modelId="{71B5D967-CFE7-224B-81E8-E56B506B7424}" type="presParOf" srcId="{E428F689-8B8C-F143-8F4E-8F7E186E6112}" destId="{238F10D4-200C-6747-8E26-25CDA5353281}" srcOrd="18" destOrd="0" presId="urn:microsoft.com/office/officeart/2005/8/layout/list1"/>
    <dgm:cxn modelId="{19377847-6F6E-AA4D-BF9D-13BB838D3993}" type="presParOf" srcId="{E428F689-8B8C-F143-8F4E-8F7E186E6112}" destId="{C6EA253C-912B-B441-8AA3-81ADD730979B}" srcOrd="19" destOrd="0" presId="urn:microsoft.com/office/officeart/2005/8/layout/list1"/>
    <dgm:cxn modelId="{3B08A11A-1F4B-8149-8A4E-82FEA883ECCB}" type="presParOf" srcId="{E428F689-8B8C-F143-8F4E-8F7E186E6112}" destId="{A130C716-4291-ED41-8C16-0F8A618D59A9}" srcOrd="20" destOrd="0" presId="urn:microsoft.com/office/officeart/2005/8/layout/list1"/>
    <dgm:cxn modelId="{C5B6CD7C-B092-3E4A-AF52-9BAD33DEF870}" type="presParOf" srcId="{A130C716-4291-ED41-8C16-0F8A618D59A9}" destId="{90839F0C-641D-0D47-9B66-5161CC66C575}" srcOrd="0" destOrd="0" presId="urn:microsoft.com/office/officeart/2005/8/layout/list1"/>
    <dgm:cxn modelId="{04D83966-7492-AA4D-A894-2D04DEDEE36D}" type="presParOf" srcId="{A130C716-4291-ED41-8C16-0F8A618D59A9}" destId="{C21484CB-1F8A-D143-BFD8-6EDABF2AC915}" srcOrd="1" destOrd="0" presId="urn:microsoft.com/office/officeart/2005/8/layout/list1"/>
    <dgm:cxn modelId="{CC856B0B-42BB-0041-83EB-A1E8538C491E}" type="presParOf" srcId="{E428F689-8B8C-F143-8F4E-8F7E186E6112}" destId="{B602273F-CA20-D648-972E-808962F4E145}" srcOrd="21" destOrd="0" presId="urn:microsoft.com/office/officeart/2005/8/layout/list1"/>
    <dgm:cxn modelId="{65EE5B9C-E5A2-8842-A90D-8B1326593D88}" type="presParOf" srcId="{E428F689-8B8C-F143-8F4E-8F7E186E6112}" destId="{881DFFB0-EA4E-254D-B133-4DAAAF406BB5}" srcOrd="2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855F14-E9C4-0147-8C60-F9E5635178A7}">
      <dsp:nvSpPr>
        <dsp:cNvPr id="0" name=""/>
        <dsp:cNvSpPr/>
      </dsp:nvSpPr>
      <dsp:spPr>
        <a:xfrm rot="3370748">
          <a:off x="2288932" y="4917518"/>
          <a:ext cx="2022211" cy="38671"/>
        </a:xfrm>
        <a:custGeom>
          <a:avLst/>
          <a:gdLst/>
          <a:ahLst/>
          <a:cxnLst/>
          <a:rect l="0" t="0" r="0" b="0"/>
          <a:pathLst>
            <a:path>
              <a:moveTo>
                <a:pt x="0" y="19335"/>
              </a:moveTo>
              <a:lnTo>
                <a:pt x="2022211" y="19335"/>
              </a:lnTo>
            </a:path>
          </a:pathLst>
        </a:custGeom>
        <a:noFill/>
        <a:ln w="9525" cap="flat" cmpd="sng" algn="ctr">
          <a:solidFill>
            <a:schemeClr val="accent4">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34134E4-E872-EA42-9146-7B328CBEF816}">
      <dsp:nvSpPr>
        <dsp:cNvPr id="0" name=""/>
        <dsp:cNvSpPr/>
      </dsp:nvSpPr>
      <dsp:spPr>
        <a:xfrm rot="1739719">
          <a:off x="2850465" y="4210773"/>
          <a:ext cx="1814539" cy="38671"/>
        </a:xfrm>
        <a:custGeom>
          <a:avLst/>
          <a:gdLst/>
          <a:ahLst/>
          <a:cxnLst/>
          <a:rect l="0" t="0" r="0" b="0"/>
          <a:pathLst>
            <a:path>
              <a:moveTo>
                <a:pt x="0" y="19335"/>
              </a:moveTo>
              <a:lnTo>
                <a:pt x="1814539" y="19335"/>
              </a:lnTo>
            </a:path>
          </a:pathLst>
        </a:custGeom>
        <a:noFill/>
        <a:ln w="9525" cap="flat" cmpd="sng" algn="ctr">
          <a:solidFill>
            <a:schemeClr val="accent4">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FB2DBF3-3A5C-1B44-AA6A-930AB57BFC47}">
      <dsp:nvSpPr>
        <dsp:cNvPr id="0" name=""/>
        <dsp:cNvSpPr/>
      </dsp:nvSpPr>
      <dsp:spPr>
        <a:xfrm>
          <a:off x="2964183" y="3389924"/>
          <a:ext cx="1820815" cy="38671"/>
        </a:xfrm>
        <a:custGeom>
          <a:avLst/>
          <a:gdLst/>
          <a:ahLst/>
          <a:cxnLst/>
          <a:rect l="0" t="0" r="0" b="0"/>
          <a:pathLst>
            <a:path>
              <a:moveTo>
                <a:pt x="0" y="19335"/>
              </a:moveTo>
              <a:lnTo>
                <a:pt x="1820815" y="19335"/>
              </a:lnTo>
            </a:path>
          </a:pathLst>
        </a:custGeom>
        <a:noFill/>
        <a:ln w="9525" cap="flat" cmpd="sng" algn="ctr">
          <a:solidFill>
            <a:schemeClr val="accent4">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741B257-5FE0-CB41-BFBA-74B0793EF4F2}">
      <dsp:nvSpPr>
        <dsp:cNvPr id="0" name=""/>
        <dsp:cNvSpPr/>
      </dsp:nvSpPr>
      <dsp:spPr>
        <a:xfrm rot="19860281">
          <a:off x="2850465" y="2569074"/>
          <a:ext cx="1814539" cy="38671"/>
        </a:xfrm>
        <a:custGeom>
          <a:avLst/>
          <a:gdLst/>
          <a:ahLst/>
          <a:cxnLst/>
          <a:rect l="0" t="0" r="0" b="0"/>
          <a:pathLst>
            <a:path>
              <a:moveTo>
                <a:pt x="0" y="19335"/>
              </a:moveTo>
              <a:lnTo>
                <a:pt x="1814539" y="19335"/>
              </a:lnTo>
            </a:path>
          </a:pathLst>
        </a:custGeom>
        <a:noFill/>
        <a:ln w="9525" cap="flat" cmpd="sng" algn="ctr">
          <a:solidFill>
            <a:schemeClr val="accent4">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A3816E4-6D5B-F246-AF9D-F15F31D44508}">
      <dsp:nvSpPr>
        <dsp:cNvPr id="0" name=""/>
        <dsp:cNvSpPr/>
      </dsp:nvSpPr>
      <dsp:spPr>
        <a:xfrm rot="18280492">
          <a:off x="2301821" y="1843019"/>
          <a:ext cx="2089799" cy="38671"/>
        </a:xfrm>
        <a:custGeom>
          <a:avLst/>
          <a:gdLst/>
          <a:ahLst/>
          <a:cxnLst/>
          <a:rect l="0" t="0" r="0" b="0"/>
          <a:pathLst>
            <a:path>
              <a:moveTo>
                <a:pt x="0" y="19335"/>
              </a:moveTo>
              <a:lnTo>
                <a:pt x="2089799" y="19335"/>
              </a:lnTo>
            </a:path>
          </a:pathLst>
        </a:custGeom>
        <a:noFill/>
        <a:ln w="9525" cap="flat" cmpd="sng" algn="ctr">
          <a:solidFill>
            <a:schemeClr val="accent4">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84B9CCB-594F-284D-A89A-ACCC35A25FB8}">
      <dsp:nvSpPr>
        <dsp:cNvPr id="0" name=""/>
        <dsp:cNvSpPr/>
      </dsp:nvSpPr>
      <dsp:spPr>
        <a:xfrm>
          <a:off x="1419040" y="2489368"/>
          <a:ext cx="1964531" cy="1964531"/>
        </a:xfrm>
        <a:prstGeom prst="ellipse">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615AEC9-C2E3-7D44-A0B4-AB914EE9351D}">
      <dsp:nvSpPr>
        <dsp:cNvPr id="0" name=""/>
        <dsp:cNvSpPr/>
      </dsp:nvSpPr>
      <dsp:spPr>
        <a:xfrm>
          <a:off x="3704142" y="938"/>
          <a:ext cx="1099759" cy="1099759"/>
        </a:xfrm>
        <a:prstGeom prst="ellipse">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Denied Suffrage</a:t>
          </a:r>
        </a:p>
      </dsp:txBody>
      <dsp:txXfrm>
        <a:off x="3865198" y="161994"/>
        <a:ext cx="777647" cy="777647"/>
      </dsp:txXfrm>
    </dsp:sp>
    <dsp:sp modelId="{B01ABE0A-4587-B141-A179-4CA9A2FCB35F}">
      <dsp:nvSpPr>
        <dsp:cNvPr id="0" name=""/>
        <dsp:cNvSpPr/>
      </dsp:nvSpPr>
      <dsp:spPr>
        <a:xfrm>
          <a:off x="4477416" y="1273577"/>
          <a:ext cx="1178718" cy="1178718"/>
        </a:xfrm>
        <a:prstGeom prst="ellipse">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Laws prohibiting women from divorce</a:t>
          </a:r>
        </a:p>
      </dsp:txBody>
      <dsp:txXfrm>
        <a:off x="4650035" y="1446196"/>
        <a:ext cx="833480" cy="833480"/>
      </dsp:txXfrm>
    </dsp:sp>
    <dsp:sp modelId="{FEA4C224-28CC-494E-AB1A-749BAAE0C6FC}">
      <dsp:nvSpPr>
        <dsp:cNvPr id="0" name=""/>
        <dsp:cNvSpPr/>
      </dsp:nvSpPr>
      <dsp:spPr>
        <a:xfrm>
          <a:off x="4784999" y="2819900"/>
          <a:ext cx="1178718" cy="1178718"/>
        </a:xfrm>
        <a:prstGeom prst="ellipse">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Ideology of Feminine Fulfillment</a:t>
          </a:r>
        </a:p>
      </dsp:txBody>
      <dsp:txXfrm>
        <a:off x="4957618" y="2992519"/>
        <a:ext cx="833480" cy="833480"/>
      </dsp:txXfrm>
    </dsp:sp>
    <dsp:sp modelId="{CEF41A56-1ABC-6B4C-AC70-03196A145195}">
      <dsp:nvSpPr>
        <dsp:cNvPr id="0" name=""/>
        <dsp:cNvSpPr/>
      </dsp:nvSpPr>
      <dsp:spPr>
        <a:xfrm>
          <a:off x="4477416" y="4366223"/>
          <a:ext cx="1178718" cy="1178718"/>
        </a:xfrm>
        <a:prstGeom prst="ellipse">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Gender Gap in Pay</a:t>
          </a:r>
        </a:p>
      </dsp:txBody>
      <dsp:txXfrm>
        <a:off x="4650035" y="4538842"/>
        <a:ext cx="833480" cy="833480"/>
      </dsp:txXfrm>
    </dsp:sp>
    <dsp:sp modelId="{404DFB2C-15A1-C341-BD9C-2CC44EFF0E6F}">
      <dsp:nvSpPr>
        <dsp:cNvPr id="0" name=""/>
        <dsp:cNvSpPr/>
      </dsp:nvSpPr>
      <dsp:spPr>
        <a:xfrm>
          <a:off x="3601495" y="5677132"/>
          <a:ext cx="1178718" cy="1178718"/>
        </a:xfrm>
        <a:prstGeom prst="ellipse">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Gendered Division of Household labor</a:t>
          </a:r>
        </a:p>
      </dsp:txBody>
      <dsp:txXfrm>
        <a:off x="3774114" y="5849751"/>
        <a:ext cx="833480" cy="8334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6598D6-50EE-934B-9B35-E14071C713BD}">
      <dsp:nvSpPr>
        <dsp:cNvPr id="0" name=""/>
        <dsp:cNvSpPr/>
      </dsp:nvSpPr>
      <dsp:spPr>
        <a:xfrm>
          <a:off x="7631" y="0"/>
          <a:ext cx="1579680" cy="4525963"/>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kern="1200" dirty="0"/>
            <a:t>Develop a Feminist Theory/</a:t>
          </a:r>
        </a:p>
        <a:p>
          <a:pPr marL="0" lvl="0" indent="0" algn="ctr" defTabSz="1155700" rtl="0">
            <a:lnSpc>
              <a:spcPct val="90000"/>
            </a:lnSpc>
            <a:spcBef>
              <a:spcPct val="0"/>
            </a:spcBef>
            <a:spcAft>
              <a:spcPct val="35000"/>
            </a:spcAft>
            <a:buNone/>
          </a:pPr>
          <a:r>
            <a:rPr lang="en-US" sz="2600" kern="1200" dirty="0"/>
            <a:t>Social Analysis </a:t>
          </a:r>
        </a:p>
      </dsp:txBody>
      <dsp:txXfrm>
        <a:off x="53898" y="46267"/>
        <a:ext cx="1487146" cy="4433429"/>
      </dsp:txXfrm>
    </dsp:sp>
    <dsp:sp modelId="{77475A57-03FB-AB49-8243-159CF55A7905}">
      <dsp:nvSpPr>
        <dsp:cNvPr id="0" name=""/>
        <dsp:cNvSpPr/>
      </dsp:nvSpPr>
      <dsp:spPr>
        <a:xfrm>
          <a:off x="1745279" y="2067101"/>
          <a:ext cx="334892" cy="391760"/>
        </a:xfrm>
        <a:prstGeom prst="rightArrow">
          <a:avLst>
            <a:gd name="adj1" fmla="val 60000"/>
            <a:gd name="adj2" fmla="val 5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a:off x="1745279" y="2145453"/>
        <a:ext cx="234424" cy="235056"/>
      </dsp:txXfrm>
    </dsp:sp>
    <dsp:sp modelId="{BA3FEA52-8142-294C-B918-7C2C175606FB}">
      <dsp:nvSpPr>
        <dsp:cNvPr id="0" name=""/>
        <dsp:cNvSpPr/>
      </dsp:nvSpPr>
      <dsp:spPr>
        <a:xfrm>
          <a:off x="2219183" y="-19153"/>
          <a:ext cx="1579680" cy="4564269"/>
        </a:xfrm>
        <a:prstGeom prst="roundRect">
          <a:avLst>
            <a:gd name="adj" fmla="val 1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dirty="0"/>
            <a:t>Raise Awareness of Female Oppression Among Women</a:t>
          </a:r>
        </a:p>
      </dsp:txBody>
      <dsp:txXfrm>
        <a:off x="2265450" y="27114"/>
        <a:ext cx="1487146" cy="4471735"/>
      </dsp:txXfrm>
    </dsp:sp>
    <dsp:sp modelId="{4CB35500-198A-B44B-9346-BB26DEC9394E}">
      <dsp:nvSpPr>
        <dsp:cNvPr id="0" name=""/>
        <dsp:cNvSpPr/>
      </dsp:nvSpPr>
      <dsp:spPr>
        <a:xfrm>
          <a:off x="3956831" y="2067101"/>
          <a:ext cx="334892" cy="391760"/>
        </a:xfrm>
        <a:prstGeom prst="rightArrow">
          <a:avLst>
            <a:gd name="adj1" fmla="val 60000"/>
            <a:gd name="adj2" fmla="val 5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a:off x="3956831" y="2145453"/>
        <a:ext cx="234424" cy="235056"/>
      </dsp:txXfrm>
    </dsp:sp>
    <dsp:sp modelId="{DBD97787-9C62-9647-8E83-3AA20C43AE07}">
      <dsp:nvSpPr>
        <dsp:cNvPr id="0" name=""/>
        <dsp:cNvSpPr/>
      </dsp:nvSpPr>
      <dsp:spPr>
        <a:xfrm>
          <a:off x="4430736" y="-19153"/>
          <a:ext cx="1579680" cy="4564269"/>
        </a:xfrm>
        <a:prstGeom prst="roundRect">
          <a:avLst>
            <a:gd name="adj" fmla="val 1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Organize</a:t>
          </a:r>
        </a:p>
      </dsp:txBody>
      <dsp:txXfrm>
        <a:off x="4477003" y="27114"/>
        <a:ext cx="1487146" cy="4471735"/>
      </dsp:txXfrm>
    </dsp:sp>
    <dsp:sp modelId="{60DB6E62-39AC-9348-946E-7F380B16C6CC}">
      <dsp:nvSpPr>
        <dsp:cNvPr id="0" name=""/>
        <dsp:cNvSpPr/>
      </dsp:nvSpPr>
      <dsp:spPr>
        <a:xfrm>
          <a:off x="6168384" y="2067101"/>
          <a:ext cx="334892" cy="391760"/>
        </a:xfrm>
        <a:prstGeom prst="rightArrow">
          <a:avLst>
            <a:gd name="adj1" fmla="val 60000"/>
            <a:gd name="adj2" fmla="val 5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a:off x="6168384" y="2145453"/>
        <a:ext cx="234424" cy="235056"/>
      </dsp:txXfrm>
    </dsp:sp>
    <dsp:sp modelId="{CC5EC052-D00E-464C-8351-6A78AB028EB6}">
      <dsp:nvSpPr>
        <dsp:cNvPr id="0" name=""/>
        <dsp:cNvSpPr/>
      </dsp:nvSpPr>
      <dsp:spPr>
        <a:xfrm>
          <a:off x="6642288" y="-19153"/>
          <a:ext cx="1579680" cy="4564269"/>
        </a:xfrm>
        <a:prstGeom prst="roundRect">
          <a:avLst>
            <a:gd name="adj" fmla="val 10000"/>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Act</a:t>
          </a:r>
        </a:p>
        <a:p>
          <a:pPr marL="171450" lvl="1" indent="-171450" algn="l" defTabSz="844550" rtl="0">
            <a:lnSpc>
              <a:spcPct val="90000"/>
            </a:lnSpc>
            <a:spcBef>
              <a:spcPct val="0"/>
            </a:spcBef>
            <a:spcAft>
              <a:spcPct val="15000"/>
            </a:spcAft>
            <a:buChar char="•"/>
          </a:pPr>
          <a:r>
            <a:rPr lang="en-US" sz="1900" kern="1200" dirty="0"/>
            <a:t>Protest &amp; Activism</a:t>
          </a:r>
        </a:p>
        <a:p>
          <a:pPr marL="171450" lvl="1" indent="-171450" algn="l" defTabSz="844550" rtl="0">
            <a:lnSpc>
              <a:spcPct val="90000"/>
            </a:lnSpc>
            <a:spcBef>
              <a:spcPct val="0"/>
            </a:spcBef>
            <a:spcAft>
              <a:spcPct val="15000"/>
            </a:spcAft>
            <a:buChar char="•"/>
          </a:pPr>
          <a:r>
            <a:rPr lang="en-US" sz="1900" kern="1200" dirty="0"/>
            <a:t>Legislative Changes</a:t>
          </a:r>
        </a:p>
      </dsp:txBody>
      <dsp:txXfrm>
        <a:off x="6688555" y="27114"/>
        <a:ext cx="1487146" cy="44717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5EDFBC-1662-5649-8E6D-8FCF3E2EC4A9}">
      <dsp:nvSpPr>
        <dsp:cNvPr id="0" name=""/>
        <dsp:cNvSpPr/>
      </dsp:nvSpPr>
      <dsp:spPr>
        <a:xfrm>
          <a:off x="0" y="365061"/>
          <a:ext cx="8229600" cy="4032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ED40B49-B671-DF44-95B2-8B5877FC417F}">
      <dsp:nvSpPr>
        <dsp:cNvPr id="0" name=""/>
        <dsp:cNvSpPr/>
      </dsp:nvSpPr>
      <dsp:spPr>
        <a:xfrm>
          <a:off x="411480" y="128901"/>
          <a:ext cx="5760720" cy="472320"/>
        </a:xfrm>
        <a:prstGeom prst="round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711200" rtl="0">
            <a:lnSpc>
              <a:spcPct val="90000"/>
            </a:lnSpc>
            <a:spcBef>
              <a:spcPct val="0"/>
            </a:spcBef>
            <a:spcAft>
              <a:spcPct val="35000"/>
            </a:spcAft>
            <a:buNone/>
          </a:pPr>
          <a:r>
            <a:rPr lang="en-US" sz="1600" kern="1200"/>
            <a:t>Equal Pay Act 1963</a:t>
          </a:r>
        </a:p>
      </dsp:txBody>
      <dsp:txXfrm>
        <a:off x="434537" y="151958"/>
        <a:ext cx="5714606" cy="426206"/>
      </dsp:txXfrm>
    </dsp:sp>
    <dsp:sp modelId="{FCA4E88D-95D0-2C44-93B4-372233DE3D02}">
      <dsp:nvSpPr>
        <dsp:cNvPr id="0" name=""/>
        <dsp:cNvSpPr/>
      </dsp:nvSpPr>
      <dsp:spPr>
        <a:xfrm>
          <a:off x="0" y="1090821"/>
          <a:ext cx="8229600" cy="403200"/>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37DC6633-389A-864E-8C79-646D03B5B390}">
      <dsp:nvSpPr>
        <dsp:cNvPr id="0" name=""/>
        <dsp:cNvSpPr/>
      </dsp:nvSpPr>
      <dsp:spPr>
        <a:xfrm>
          <a:off x="411480" y="854661"/>
          <a:ext cx="5760720" cy="472320"/>
        </a:xfrm>
        <a:prstGeom prst="roundRect">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711200" rtl="0">
            <a:lnSpc>
              <a:spcPct val="90000"/>
            </a:lnSpc>
            <a:spcBef>
              <a:spcPct val="0"/>
            </a:spcBef>
            <a:spcAft>
              <a:spcPct val="35000"/>
            </a:spcAft>
            <a:buNone/>
          </a:pPr>
          <a:r>
            <a:rPr lang="en-US" sz="1600" kern="1200"/>
            <a:t>Civil Rights Act 1964</a:t>
          </a:r>
        </a:p>
      </dsp:txBody>
      <dsp:txXfrm>
        <a:off x="434537" y="877718"/>
        <a:ext cx="5714606" cy="426206"/>
      </dsp:txXfrm>
    </dsp:sp>
    <dsp:sp modelId="{8D9D98B5-B278-3D4C-BE66-42C84FDBEE4E}">
      <dsp:nvSpPr>
        <dsp:cNvPr id="0" name=""/>
        <dsp:cNvSpPr/>
      </dsp:nvSpPr>
      <dsp:spPr>
        <a:xfrm>
          <a:off x="0" y="1816581"/>
          <a:ext cx="8229600" cy="403200"/>
        </a:xfrm>
        <a:prstGeom prst="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174FA34-6295-EF43-B16B-575E65031F48}">
      <dsp:nvSpPr>
        <dsp:cNvPr id="0" name=""/>
        <dsp:cNvSpPr/>
      </dsp:nvSpPr>
      <dsp:spPr>
        <a:xfrm>
          <a:off x="411480" y="1580421"/>
          <a:ext cx="5760720" cy="472320"/>
        </a:xfrm>
        <a:prstGeom prst="roundRect">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711200" rtl="0">
            <a:lnSpc>
              <a:spcPct val="90000"/>
            </a:lnSpc>
            <a:spcBef>
              <a:spcPct val="0"/>
            </a:spcBef>
            <a:spcAft>
              <a:spcPct val="35000"/>
            </a:spcAft>
            <a:buNone/>
          </a:pPr>
          <a:r>
            <a:rPr lang="en-US" sz="1600" kern="1200"/>
            <a:t>No Fault Divorce Laws 1970-2010</a:t>
          </a:r>
        </a:p>
      </dsp:txBody>
      <dsp:txXfrm>
        <a:off x="434537" y="1603478"/>
        <a:ext cx="5714606" cy="426206"/>
      </dsp:txXfrm>
    </dsp:sp>
    <dsp:sp modelId="{014E8F29-845E-A741-952F-6B1B9BDB23F5}">
      <dsp:nvSpPr>
        <dsp:cNvPr id="0" name=""/>
        <dsp:cNvSpPr/>
      </dsp:nvSpPr>
      <dsp:spPr>
        <a:xfrm>
          <a:off x="0" y="2542341"/>
          <a:ext cx="8229600" cy="403200"/>
        </a:xfrm>
        <a:prstGeom prst="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71269AD-03C9-D940-AB9F-50464B4B7153}">
      <dsp:nvSpPr>
        <dsp:cNvPr id="0" name=""/>
        <dsp:cNvSpPr/>
      </dsp:nvSpPr>
      <dsp:spPr>
        <a:xfrm>
          <a:off x="411480" y="2306181"/>
          <a:ext cx="5760720" cy="472320"/>
        </a:xfrm>
        <a:prstGeom prst="roundRect">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711200" rtl="0">
            <a:lnSpc>
              <a:spcPct val="90000"/>
            </a:lnSpc>
            <a:spcBef>
              <a:spcPct val="0"/>
            </a:spcBef>
            <a:spcAft>
              <a:spcPct val="35000"/>
            </a:spcAft>
            <a:buNone/>
          </a:pPr>
          <a:r>
            <a:rPr lang="en-US" sz="1600" kern="1200"/>
            <a:t>Marital Rape Laws 1975-1993</a:t>
          </a:r>
        </a:p>
      </dsp:txBody>
      <dsp:txXfrm>
        <a:off x="434537" y="2329238"/>
        <a:ext cx="5714606" cy="426206"/>
      </dsp:txXfrm>
    </dsp:sp>
    <dsp:sp modelId="{238F10D4-200C-6747-8E26-25CDA5353281}">
      <dsp:nvSpPr>
        <dsp:cNvPr id="0" name=""/>
        <dsp:cNvSpPr/>
      </dsp:nvSpPr>
      <dsp:spPr>
        <a:xfrm>
          <a:off x="0" y="3268101"/>
          <a:ext cx="8229600" cy="403200"/>
        </a:xfrm>
        <a:prstGeom prst="rect">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C73E246-5AAA-C244-8E88-E6C750B3221C}">
      <dsp:nvSpPr>
        <dsp:cNvPr id="0" name=""/>
        <dsp:cNvSpPr/>
      </dsp:nvSpPr>
      <dsp:spPr>
        <a:xfrm>
          <a:off x="411480" y="3031941"/>
          <a:ext cx="5760720" cy="472320"/>
        </a:xfrm>
        <a:prstGeom prst="roundRect">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711200" rtl="0">
            <a:lnSpc>
              <a:spcPct val="90000"/>
            </a:lnSpc>
            <a:spcBef>
              <a:spcPct val="0"/>
            </a:spcBef>
            <a:spcAft>
              <a:spcPct val="35000"/>
            </a:spcAft>
            <a:buNone/>
          </a:pPr>
          <a:r>
            <a:rPr lang="en-US" sz="1600" kern="1200"/>
            <a:t>Title IX 1972</a:t>
          </a:r>
        </a:p>
      </dsp:txBody>
      <dsp:txXfrm>
        <a:off x="434537" y="3054998"/>
        <a:ext cx="5714606" cy="426206"/>
      </dsp:txXfrm>
    </dsp:sp>
    <dsp:sp modelId="{881DFFB0-EA4E-254D-B133-4DAAAF406BB5}">
      <dsp:nvSpPr>
        <dsp:cNvPr id="0" name=""/>
        <dsp:cNvSpPr/>
      </dsp:nvSpPr>
      <dsp:spPr>
        <a:xfrm>
          <a:off x="0" y="3993861"/>
          <a:ext cx="8229600" cy="4032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21484CB-1F8A-D143-BFD8-6EDABF2AC915}">
      <dsp:nvSpPr>
        <dsp:cNvPr id="0" name=""/>
        <dsp:cNvSpPr/>
      </dsp:nvSpPr>
      <dsp:spPr>
        <a:xfrm>
          <a:off x="411480" y="3757701"/>
          <a:ext cx="5760720" cy="472320"/>
        </a:xfrm>
        <a:prstGeom prst="round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711200" rtl="0">
            <a:lnSpc>
              <a:spcPct val="90000"/>
            </a:lnSpc>
            <a:spcBef>
              <a:spcPct val="0"/>
            </a:spcBef>
            <a:spcAft>
              <a:spcPct val="35000"/>
            </a:spcAft>
            <a:buNone/>
          </a:pPr>
          <a:r>
            <a:rPr lang="en-US" sz="1600" kern="1200" dirty="0"/>
            <a:t>Pregnancy Discrimination Act 1978</a:t>
          </a:r>
        </a:p>
      </dsp:txBody>
      <dsp:txXfrm>
        <a:off x="434537" y="3780758"/>
        <a:ext cx="5714606" cy="426206"/>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EB4100-32FA-854C-80CC-A462CB1EB534}" type="datetimeFigureOut">
              <a:rPr lang="en-US" smtClean="0"/>
              <a:t>3/26/19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042415E-30FC-2849-9551-5A4907B49302}" type="slidenum">
              <a:rPr lang="en-US" smtClean="0"/>
              <a:t>‹#›</a:t>
            </a:fld>
            <a:endParaRPr lang="en-US" dirty="0"/>
          </a:p>
        </p:txBody>
      </p:sp>
    </p:spTree>
    <p:extLst>
      <p:ext uri="{BB962C8B-B14F-4D97-AF65-F5344CB8AC3E}">
        <p14:creationId xmlns:p14="http://schemas.microsoft.com/office/powerpoint/2010/main" val="124822794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D7EEB6-9E96-4D4E-AEC0-EFC1E19CB30A}" type="datetimeFigureOut">
              <a:rPr lang="en-US" smtClean="0"/>
              <a:t>3/26/19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B6FC97-24C5-6B41-A43A-DB1F654AF237}" type="slidenum">
              <a:rPr lang="en-US" smtClean="0"/>
              <a:t>‹#›</a:t>
            </a:fld>
            <a:endParaRPr lang="en-US" dirty="0"/>
          </a:p>
        </p:txBody>
      </p:sp>
    </p:spTree>
    <p:extLst>
      <p:ext uri="{BB962C8B-B14F-4D97-AF65-F5344CB8AC3E}">
        <p14:creationId xmlns:p14="http://schemas.microsoft.com/office/powerpoint/2010/main" val="1273734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D7EEB6-9E96-4D4E-AEC0-EFC1E19CB30A}" type="datetimeFigureOut">
              <a:rPr lang="en-US" smtClean="0"/>
              <a:t>3/26/19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B6FC97-24C5-6B41-A43A-DB1F654AF237}" type="slidenum">
              <a:rPr lang="en-US" smtClean="0"/>
              <a:t>‹#›</a:t>
            </a:fld>
            <a:endParaRPr lang="en-US" dirty="0"/>
          </a:p>
        </p:txBody>
      </p:sp>
    </p:spTree>
    <p:extLst>
      <p:ext uri="{BB962C8B-B14F-4D97-AF65-F5344CB8AC3E}">
        <p14:creationId xmlns:p14="http://schemas.microsoft.com/office/powerpoint/2010/main" val="2912417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D7EEB6-9E96-4D4E-AEC0-EFC1E19CB30A}" type="datetimeFigureOut">
              <a:rPr lang="en-US" smtClean="0"/>
              <a:t>3/26/19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B6FC97-24C5-6B41-A43A-DB1F654AF237}" type="slidenum">
              <a:rPr lang="en-US" smtClean="0"/>
              <a:t>‹#›</a:t>
            </a:fld>
            <a:endParaRPr lang="en-US" dirty="0"/>
          </a:p>
        </p:txBody>
      </p:sp>
    </p:spTree>
    <p:extLst>
      <p:ext uri="{BB962C8B-B14F-4D97-AF65-F5344CB8AC3E}">
        <p14:creationId xmlns:p14="http://schemas.microsoft.com/office/powerpoint/2010/main" val="4169394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D7EEB6-9E96-4D4E-AEC0-EFC1E19CB30A}" type="datetimeFigureOut">
              <a:rPr lang="en-US" smtClean="0"/>
              <a:t>3/26/19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B6FC97-24C5-6B41-A43A-DB1F654AF237}" type="slidenum">
              <a:rPr lang="en-US" smtClean="0"/>
              <a:t>‹#›</a:t>
            </a:fld>
            <a:endParaRPr lang="en-US" dirty="0"/>
          </a:p>
        </p:txBody>
      </p:sp>
    </p:spTree>
    <p:extLst>
      <p:ext uri="{BB962C8B-B14F-4D97-AF65-F5344CB8AC3E}">
        <p14:creationId xmlns:p14="http://schemas.microsoft.com/office/powerpoint/2010/main" val="1060043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D7EEB6-9E96-4D4E-AEC0-EFC1E19CB30A}" type="datetimeFigureOut">
              <a:rPr lang="en-US" smtClean="0"/>
              <a:t>3/26/19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B6FC97-24C5-6B41-A43A-DB1F654AF237}" type="slidenum">
              <a:rPr lang="en-US" smtClean="0"/>
              <a:t>‹#›</a:t>
            </a:fld>
            <a:endParaRPr lang="en-US" dirty="0"/>
          </a:p>
        </p:txBody>
      </p:sp>
    </p:spTree>
    <p:extLst>
      <p:ext uri="{BB962C8B-B14F-4D97-AF65-F5344CB8AC3E}">
        <p14:creationId xmlns:p14="http://schemas.microsoft.com/office/powerpoint/2010/main" val="712493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D7EEB6-9E96-4D4E-AEC0-EFC1E19CB30A}" type="datetimeFigureOut">
              <a:rPr lang="en-US" smtClean="0"/>
              <a:t>3/26/19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B6FC97-24C5-6B41-A43A-DB1F654AF237}" type="slidenum">
              <a:rPr lang="en-US" smtClean="0"/>
              <a:t>‹#›</a:t>
            </a:fld>
            <a:endParaRPr lang="en-US" dirty="0"/>
          </a:p>
        </p:txBody>
      </p:sp>
    </p:spTree>
    <p:extLst>
      <p:ext uri="{BB962C8B-B14F-4D97-AF65-F5344CB8AC3E}">
        <p14:creationId xmlns:p14="http://schemas.microsoft.com/office/powerpoint/2010/main" val="354716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D7EEB6-9E96-4D4E-AEC0-EFC1E19CB30A}" type="datetimeFigureOut">
              <a:rPr lang="en-US" smtClean="0"/>
              <a:t>3/26/19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9B6FC97-24C5-6B41-A43A-DB1F654AF237}" type="slidenum">
              <a:rPr lang="en-US" smtClean="0"/>
              <a:t>‹#›</a:t>
            </a:fld>
            <a:endParaRPr lang="en-US" dirty="0"/>
          </a:p>
        </p:txBody>
      </p:sp>
    </p:spTree>
    <p:extLst>
      <p:ext uri="{BB962C8B-B14F-4D97-AF65-F5344CB8AC3E}">
        <p14:creationId xmlns:p14="http://schemas.microsoft.com/office/powerpoint/2010/main" val="422141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D7EEB6-9E96-4D4E-AEC0-EFC1E19CB30A}" type="datetimeFigureOut">
              <a:rPr lang="en-US" smtClean="0"/>
              <a:t>3/26/19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9B6FC97-24C5-6B41-A43A-DB1F654AF237}" type="slidenum">
              <a:rPr lang="en-US" smtClean="0"/>
              <a:t>‹#›</a:t>
            </a:fld>
            <a:endParaRPr lang="en-US" dirty="0"/>
          </a:p>
        </p:txBody>
      </p:sp>
    </p:spTree>
    <p:extLst>
      <p:ext uri="{BB962C8B-B14F-4D97-AF65-F5344CB8AC3E}">
        <p14:creationId xmlns:p14="http://schemas.microsoft.com/office/powerpoint/2010/main" val="1809975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D7EEB6-9E96-4D4E-AEC0-EFC1E19CB30A}" type="datetimeFigureOut">
              <a:rPr lang="en-US" smtClean="0"/>
              <a:t>3/26/19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9B6FC97-24C5-6B41-A43A-DB1F654AF237}" type="slidenum">
              <a:rPr lang="en-US" smtClean="0"/>
              <a:t>‹#›</a:t>
            </a:fld>
            <a:endParaRPr lang="en-US" dirty="0"/>
          </a:p>
        </p:txBody>
      </p:sp>
    </p:spTree>
    <p:extLst>
      <p:ext uri="{BB962C8B-B14F-4D97-AF65-F5344CB8AC3E}">
        <p14:creationId xmlns:p14="http://schemas.microsoft.com/office/powerpoint/2010/main" val="1426929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D7EEB6-9E96-4D4E-AEC0-EFC1E19CB30A}" type="datetimeFigureOut">
              <a:rPr lang="en-US" smtClean="0"/>
              <a:t>3/26/19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B6FC97-24C5-6B41-A43A-DB1F654AF237}" type="slidenum">
              <a:rPr lang="en-US" smtClean="0"/>
              <a:t>‹#›</a:t>
            </a:fld>
            <a:endParaRPr lang="en-US" dirty="0"/>
          </a:p>
        </p:txBody>
      </p:sp>
    </p:spTree>
    <p:extLst>
      <p:ext uri="{BB962C8B-B14F-4D97-AF65-F5344CB8AC3E}">
        <p14:creationId xmlns:p14="http://schemas.microsoft.com/office/powerpoint/2010/main" val="731854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D7EEB6-9E96-4D4E-AEC0-EFC1E19CB30A}" type="datetimeFigureOut">
              <a:rPr lang="en-US" smtClean="0"/>
              <a:t>3/26/19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B6FC97-24C5-6B41-A43A-DB1F654AF237}" type="slidenum">
              <a:rPr lang="en-US" smtClean="0"/>
              <a:t>‹#›</a:t>
            </a:fld>
            <a:endParaRPr lang="en-US" dirty="0"/>
          </a:p>
        </p:txBody>
      </p:sp>
    </p:spTree>
    <p:extLst>
      <p:ext uri="{BB962C8B-B14F-4D97-AF65-F5344CB8AC3E}">
        <p14:creationId xmlns:p14="http://schemas.microsoft.com/office/powerpoint/2010/main" val="944942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D7EEB6-9E96-4D4E-AEC0-EFC1E19CB30A}" type="datetimeFigureOut">
              <a:rPr lang="en-US" smtClean="0"/>
              <a:t>3/26/19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B6FC97-24C5-6B41-A43A-DB1F654AF237}" type="slidenum">
              <a:rPr lang="en-US" smtClean="0"/>
              <a:t>‹#›</a:t>
            </a:fld>
            <a:endParaRPr lang="en-US" dirty="0"/>
          </a:p>
        </p:txBody>
      </p:sp>
    </p:spTree>
    <p:extLst>
      <p:ext uri="{BB962C8B-B14F-4D97-AF65-F5344CB8AC3E}">
        <p14:creationId xmlns:p14="http://schemas.microsoft.com/office/powerpoint/2010/main" val="17782481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p:cNvPicPr>
          <p:nvPr/>
        </p:nvPicPr>
        <p:blipFill>
          <a:blip r:embed="rId2">
            <a:alphaModFix amt="47000"/>
            <a:extLst>
              <a:ext uri="{28A0092B-C50C-407E-A947-70E740481C1C}">
                <a14:useLocalDpi xmlns:a14="http://schemas.microsoft.com/office/drawing/2010/main" val="0"/>
              </a:ext>
            </a:extLst>
          </a:blip>
          <a:srcRect/>
          <a:stretch>
            <a:fillRect/>
          </a:stretch>
        </p:blipFill>
        <p:spPr bwMode="auto">
          <a:xfrm>
            <a:off x="0" y="20638"/>
            <a:ext cx="9144000" cy="6858000"/>
          </a:xfrm>
          <a:prstGeom prst="rect">
            <a:avLst/>
          </a:prstGeom>
          <a:noFill/>
          <a:ln>
            <a:noFill/>
          </a:ln>
          <a:extLst>
            <a:ext uri="{909E8E84-426E-40dd-AFC4-6F175D3DCCD1}">
              <a14:hiddenFill xmlns:a14="http://schemas.microsoft.com/office/drawing/2010/main" xmlns="">
                <a:solidFill>
                  <a:srgbClr val="FFFFFF">
                    <a:alpha val="47058"/>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0" name="Title 1"/>
          <p:cNvSpPr>
            <a:spLocks/>
          </p:cNvSpPr>
          <p:nvPr/>
        </p:nvSpPr>
        <p:spPr bwMode="auto">
          <a:xfrm>
            <a:off x="91076" y="310904"/>
            <a:ext cx="91440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algn="ctr"/>
            <a:r>
              <a:rPr lang="en-US" sz="2400" i="1" dirty="0">
                <a:latin typeface="Didot"/>
                <a:cs typeface="Didot"/>
              </a:rPr>
              <a:t>L25 &amp; L26: The Women’s Right Movement &amp; Feminist Activism</a:t>
            </a:r>
          </a:p>
          <a:p>
            <a:pPr algn="ctr"/>
            <a:r>
              <a:rPr lang="en-US" sz="2400" i="1" dirty="0">
                <a:latin typeface="Didot"/>
                <a:cs typeface="Didot"/>
              </a:rPr>
              <a:t>1960s &amp; 1970s</a:t>
            </a:r>
          </a:p>
          <a:p>
            <a:pPr algn="ctr"/>
            <a:r>
              <a:rPr lang="en-US" sz="2400" u="sng" dirty="0">
                <a:latin typeface="Didot" charset="0"/>
              </a:rPr>
              <a:t>The Struggle for Equality</a:t>
            </a:r>
            <a:endParaRPr lang="en-US" sz="2400" dirty="0">
              <a:latin typeface="Didot" charset="0"/>
            </a:endParaRPr>
          </a:p>
          <a:p>
            <a:pPr algn="ctr"/>
            <a:endParaRPr lang="en-US" sz="2600" i="1" u="sng" dirty="0">
              <a:latin typeface="Didot"/>
              <a:cs typeface="Didot"/>
            </a:endParaRPr>
          </a:p>
        </p:txBody>
      </p:sp>
      <p:sp>
        <p:nvSpPr>
          <p:cNvPr id="8" name="Rectangle 12"/>
          <p:cNvSpPr>
            <a:spLocks noChangeArrowheads="1"/>
          </p:cNvSpPr>
          <p:nvPr/>
        </p:nvSpPr>
        <p:spPr bwMode="auto">
          <a:xfrm>
            <a:off x="304799" y="1453904"/>
            <a:ext cx="4440557" cy="4870696"/>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txBody>
          <a:bodyPr/>
          <a:lstStyle/>
          <a:p>
            <a:pPr marL="609600" indent="-609600" algn="ctr" eaLnBrk="1" hangingPunct="1">
              <a:spcBef>
                <a:spcPct val="20000"/>
              </a:spcBef>
              <a:defRPr/>
            </a:pPr>
            <a:r>
              <a:rPr lang="en-US" sz="2200" b="1" u="sng" dirty="0">
                <a:latin typeface="Didot" charset="0"/>
              </a:rPr>
              <a:t>Agenda</a:t>
            </a:r>
          </a:p>
          <a:p>
            <a:pPr marL="609600" indent="-609600" eaLnBrk="1" hangingPunct="1">
              <a:spcBef>
                <a:spcPct val="20000"/>
              </a:spcBef>
              <a:defRPr/>
            </a:pPr>
            <a:r>
              <a:rPr lang="en-US" sz="2200" b="1" u="sng" dirty="0">
                <a:latin typeface="Didot" charset="0"/>
              </a:rPr>
              <a:t>Objective</a:t>
            </a:r>
            <a:r>
              <a:rPr lang="en-US" sz="2200" b="1" dirty="0">
                <a:latin typeface="Didot" charset="0"/>
              </a:rPr>
              <a:t>:</a:t>
            </a:r>
          </a:p>
          <a:p>
            <a:pPr marL="609600" indent="-609600" eaLnBrk="1" hangingPunct="1">
              <a:spcBef>
                <a:spcPct val="20000"/>
              </a:spcBef>
              <a:defRPr/>
            </a:pPr>
            <a:r>
              <a:rPr lang="en-US" sz="2200" b="1" dirty="0">
                <a:latin typeface="Didot" charset="0"/>
              </a:rPr>
              <a:t>To understand…</a:t>
            </a:r>
          </a:p>
          <a:p>
            <a:pPr marL="609600" indent="-609600" eaLnBrk="1" hangingPunct="1">
              <a:spcBef>
                <a:spcPct val="20000"/>
              </a:spcBef>
              <a:buFontTx/>
              <a:buAutoNum type="arabicPeriod"/>
              <a:defRPr/>
            </a:pPr>
            <a:r>
              <a:rPr lang="en-US" sz="2200" b="1" dirty="0">
                <a:latin typeface="Didot"/>
                <a:cs typeface="Didot"/>
              </a:rPr>
              <a:t>The formation of the women’s rights movement and its goals, objectives, and accomplishments.</a:t>
            </a:r>
          </a:p>
          <a:p>
            <a:pPr eaLnBrk="1" hangingPunct="1">
              <a:spcBef>
                <a:spcPct val="20000"/>
              </a:spcBef>
              <a:defRPr/>
            </a:pPr>
            <a:endParaRPr lang="en-US" sz="2200" b="1" u="sng" dirty="0">
              <a:latin typeface="Didot" charset="0"/>
            </a:endParaRPr>
          </a:p>
          <a:p>
            <a:pPr marL="609600" indent="-609600" eaLnBrk="1" hangingPunct="1">
              <a:spcBef>
                <a:spcPct val="20000"/>
              </a:spcBef>
              <a:defRPr/>
            </a:pPr>
            <a:r>
              <a:rPr lang="en-US" sz="2200" b="1" u="sng" dirty="0">
                <a:latin typeface="Didot" charset="0"/>
              </a:rPr>
              <a:t>Schedule</a:t>
            </a:r>
            <a:r>
              <a:rPr lang="en-US" sz="2200" b="1" dirty="0">
                <a:latin typeface="Didot" charset="0"/>
              </a:rPr>
              <a:t>: </a:t>
            </a:r>
          </a:p>
          <a:p>
            <a:pPr marL="609600" indent="-609600" eaLnBrk="1" hangingPunct="1">
              <a:spcBef>
                <a:spcPct val="20000"/>
              </a:spcBef>
              <a:buAutoNum type="arabicPeriod"/>
              <a:defRPr/>
            </a:pPr>
            <a:r>
              <a:rPr lang="en-US" sz="2200" b="1" dirty="0">
                <a:latin typeface="Didot" charset="0"/>
              </a:rPr>
              <a:t>Video: </a:t>
            </a:r>
            <a:r>
              <a:rPr lang="en-US" sz="2200" b="1" i="1" dirty="0">
                <a:latin typeface="Didot" charset="0"/>
              </a:rPr>
              <a:t>Makers: Women who Make America</a:t>
            </a:r>
          </a:p>
          <a:p>
            <a:pPr marL="609600" indent="-609600" eaLnBrk="1" hangingPunct="1">
              <a:spcBef>
                <a:spcPct val="20000"/>
              </a:spcBef>
              <a:buAutoNum type="arabicPeriod"/>
              <a:defRPr/>
            </a:pPr>
            <a:r>
              <a:rPr lang="en-US" sz="2200" b="1" dirty="0">
                <a:latin typeface="Didot" charset="0"/>
              </a:rPr>
              <a:t>Discussion</a:t>
            </a:r>
          </a:p>
          <a:p>
            <a:pPr eaLnBrk="1" hangingPunct="1">
              <a:spcBef>
                <a:spcPct val="20000"/>
              </a:spcBef>
              <a:defRPr/>
            </a:pPr>
            <a:endParaRPr lang="en-US" sz="2200" b="1" dirty="0"/>
          </a:p>
          <a:p>
            <a:pPr marL="609600" indent="-609600" eaLnBrk="1" hangingPunct="1">
              <a:spcBef>
                <a:spcPct val="20000"/>
              </a:spcBef>
              <a:defRPr/>
            </a:pPr>
            <a:r>
              <a:rPr lang="en-US" sz="2200" b="1" u="sng" dirty="0"/>
              <a:t> </a:t>
            </a:r>
          </a:p>
        </p:txBody>
      </p:sp>
      <p:sp>
        <p:nvSpPr>
          <p:cNvPr id="17412" name="Rectangle 12"/>
          <p:cNvSpPr txBox="1">
            <a:spLocks noChangeArrowheads="1"/>
          </p:cNvSpPr>
          <p:nvPr/>
        </p:nvSpPr>
        <p:spPr bwMode="auto">
          <a:xfrm>
            <a:off x="5146372" y="1453904"/>
            <a:ext cx="3715406" cy="4870696"/>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marL="457200" indent="-457200">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indent="0" algn="ctr">
              <a:spcBef>
                <a:spcPct val="20000"/>
              </a:spcBef>
              <a:buClr>
                <a:schemeClr val="tx1"/>
              </a:buClr>
              <a:defRPr/>
            </a:pPr>
            <a:r>
              <a:rPr lang="en-US" b="1" u="sng" dirty="0">
                <a:latin typeface="Didot" charset="0"/>
              </a:rPr>
              <a:t>Homework</a:t>
            </a:r>
          </a:p>
          <a:p>
            <a:pPr marL="0" indent="0">
              <a:spcBef>
                <a:spcPct val="20000"/>
              </a:spcBef>
              <a:buClr>
                <a:schemeClr val="tx1"/>
              </a:buClr>
            </a:pPr>
            <a:endParaRPr lang="en-US" b="1" dirty="0">
              <a:latin typeface="Didot" charset="0"/>
            </a:endParaRPr>
          </a:p>
          <a:p>
            <a:pPr marL="0" indent="0">
              <a:spcBef>
                <a:spcPct val="20000"/>
              </a:spcBef>
              <a:buClr>
                <a:schemeClr val="tx1"/>
              </a:buClr>
            </a:pPr>
            <a:r>
              <a:rPr lang="en-US" sz="2000" b="1" dirty="0">
                <a:latin typeface="Didot" charset="0"/>
              </a:rPr>
              <a:t>None! </a:t>
            </a:r>
          </a:p>
          <a:p>
            <a:pPr marL="0" indent="0">
              <a:spcBef>
                <a:spcPct val="20000"/>
              </a:spcBef>
              <a:buClr>
                <a:schemeClr val="tx1"/>
              </a:buClr>
            </a:pPr>
            <a:endParaRPr lang="en-US" sz="2000" b="1" dirty="0">
              <a:latin typeface="Didot" charset="0"/>
            </a:endParaRPr>
          </a:p>
          <a:p>
            <a:pPr eaLnBrk="1" hangingPunct="1">
              <a:spcBef>
                <a:spcPct val="20000"/>
              </a:spcBef>
              <a:buClr>
                <a:schemeClr val="tx1"/>
              </a:buClr>
              <a:buFont typeface="Arial" charset="0"/>
              <a:buAutoNum type="arabicPeriod"/>
            </a:pPr>
            <a:endParaRPr lang="en-US" sz="2200" b="1" dirty="0">
              <a:latin typeface="Didot" charset="0"/>
            </a:endParaRPr>
          </a:p>
        </p:txBody>
      </p:sp>
    </p:spTree>
    <p:extLst>
      <p:ext uri="{BB962C8B-B14F-4D97-AF65-F5344CB8AC3E}">
        <p14:creationId xmlns:p14="http://schemas.microsoft.com/office/powerpoint/2010/main" val="2981115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BDD49-1BB9-C343-BDB4-0501CB1A2E4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8FE537A-C7E0-1B46-AD21-F663DA2676C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200FE99-39CB-5B46-8168-66F59E11DC3D}"/>
              </a:ext>
            </a:extLst>
          </p:cNvPr>
          <p:cNvPicPr>
            <a:picLocks noChangeAspect="1"/>
          </p:cNvPicPr>
          <p:nvPr/>
        </p:nvPicPr>
        <p:blipFill>
          <a:blip r:embed="rId2"/>
          <a:stretch>
            <a:fillRect/>
          </a:stretch>
        </p:blipFill>
        <p:spPr>
          <a:xfrm>
            <a:off x="211646" y="274638"/>
            <a:ext cx="8711738" cy="5444836"/>
          </a:xfrm>
          <a:prstGeom prst="rect">
            <a:avLst/>
          </a:prstGeom>
        </p:spPr>
      </p:pic>
    </p:spTree>
    <p:extLst>
      <p:ext uri="{BB962C8B-B14F-4D97-AF65-F5344CB8AC3E}">
        <p14:creationId xmlns:p14="http://schemas.microsoft.com/office/powerpoint/2010/main" val="1859176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latin typeface="Didot"/>
                <a:cs typeface="Didot"/>
              </a:rPr>
              <a:t>No-Fault Divorce</a:t>
            </a:r>
          </a:p>
        </p:txBody>
      </p:sp>
      <p:sp>
        <p:nvSpPr>
          <p:cNvPr id="3" name="Content Placeholder 2"/>
          <p:cNvSpPr>
            <a:spLocks noGrp="1"/>
          </p:cNvSpPr>
          <p:nvPr>
            <p:ph idx="1"/>
          </p:nvPr>
        </p:nvSpPr>
        <p:spPr>
          <a:xfrm>
            <a:off x="457200" y="1172315"/>
            <a:ext cx="8229600" cy="4525963"/>
          </a:xfrm>
        </p:spPr>
        <p:txBody>
          <a:bodyPr>
            <a:normAutofit/>
          </a:bodyPr>
          <a:lstStyle/>
          <a:p>
            <a:r>
              <a:rPr lang="en-US" dirty="0">
                <a:latin typeface="Didot"/>
                <a:cs typeface="Didot"/>
              </a:rPr>
              <a:t>No-fault divorce is a divorce in which the dissolution of the marriage does not require proof of wrongdoing by either party.</a:t>
            </a:r>
          </a:p>
          <a:p>
            <a:r>
              <a:rPr lang="en-US" dirty="0">
                <a:latin typeface="Didot"/>
                <a:cs typeface="Didot"/>
              </a:rPr>
              <a:t>In 1970, California became the first state to pass no-fault divorce.</a:t>
            </a:r>
          </a:p>
          <a:p>
            <a:r>
              <a:rPr lang="en-US" dirty="0">
                <a:latin typeface="Didot"/>
                <a:cs typeface="Didot"/>
              </a:rPr>
              <a:t>In 2010, New York became the last state.</a:t>
            </a:r>
          </a:p>
        </p:txBody>
      </p:sp>
    </p:spTree>
    <p:extLst>
      <p:ext uri="{BB962C8B-B14F-4D97-AF65-F5344CB8AC3E}">
        <p14:creationId xmlns:p14="http://schemas.microsoft.com/office/powerpoint/2010/main" val="14353299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EE8BB-3E39-1E40-BCDA-1FE15B4A070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5376C5B-DE8A-A54F-8B8B-CB9A2724F356}"/>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051BC954-5164-1C48-B8E9-E2CF1900A30E}"/>
              </a:ext>
            </a:extLst>
          </p:cNvPr>
          <p:cNvPicPr>
            <a:picLocks noChangeAspect="1"/>
          </p:cNvPicPr>
          <p:nvPr/>
        </p:nvPicPr>
        <p:blipFill>
          <a:blip r:embed="rId2"/>
          <a:stretch>
            <a:fillRect/>
          </a:stretch>
        </p:blipFill>
        <p:spPr>
          <a:xfrm>
            <a:off x="0" y="912958"/>
            <a:ext cx="9084757" cy="5097173"/>
          </a:xfrm>
          <a:prstGeom prst="rect">
            <a:avLst/>
          </a:prstGeom>
        </p:spPr>
      </p:pic>
    </p:spTree>
    <p:extLst>
      <p:ext uri="{BB962C8B-B14F-4D97-AF65-F5344CB8AC3E}">
        <p14:creationId xmlns:p14="http://schemas.microsoft.com/office/powerpoint/2010/main" val="20372252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Didot"/>
                <a:cs typeface="Didot"/>
              </a:rPr>
              <a:t>Illegalization of Marital Rape</a:t>
            </a:r>
          </a:p>
        </p:txBody>
      </p:sp>
      <p:sp>
        <p:nvSpPr>
          <p:cNvPr id="3" name="Content Placeholder 2"/>
          <p:cNvSpPr>
            <a:spLocks noGrp="1"/>
          </p:cNvSpPr>
          <p:nvPr>
            <p:ph idx="1"/>
          </p:nvPr>
        </p:nvSpPr>
        <p:spPr/>
        <p:txBody>
          <a:bodyPr>
            <a:normAutofit/>
          </a:bodyPr>
          <a:lstStyle/>
          <a:p>
            <a:r>
              <a:rPr lang="en-US" dirty="0">
                <a:solidFill>
                  <a:srgbClr val="000000"/>
                </a:solidFill>
                <a:latin typeface="Didot"/>
                <a:cs typeface="Didot"/>
              </a:rPr>
              <a:t>Many United States rape statutes precluded the prosecution of spouses, including estranged, or even legally separated couples.</a:t>
            </a:r>
          </a:p>
          <a:p>
            <a:r>
              <a:rPr lang="en-US" dirty="0">
                <a:solidFill>
                  <a:srgbClr val="000000"/>
                </a:solidFill>
                <a:latin typeface="Didot"/>
                <a:cs typeface="Didot"/>
              </a:rPr>
              <a:t>In 1975 South Dakota became the first U.S. state to remove this exception.</a:t>
            </a:r>
          </a:p>
          <a:p>
            <a:r>
              <a:rPr lang="en-US" dirty="0">
                <a:solidFill>
                  <a:srgbClr val="000000"/>
                </a:solidFill>
                <a:latin typeface="Didot"/>
                <a:cs typeface="Didot"/>
              </a:rPr>
              <a:t>In 1993, North Carolina became the last state to remove the exemption.</a:t>
            </a:r>
          </a:p>
        </p:txBody>
      </p:sp>
    </p:spTree>
    <p:extLst>
      <p:ext uri="{BB962C8B-B14F-4D97-AF65-F5344CB8AC3E}">
        <p14:creationId xmlns:p14="http://schemas.microsoft.com/office/powerpoint/2010/main" val="13579509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latin typeface="Didot"/>
                <a:cs typeface="Didot"/>
              </a:rPr>
              <a:t>Title IX (1972)</a:t>
            </a:r>
          </a:p>
        </p:txBody>
      </p:sp>
      <p:sp>
        <p:nvSpPr>
          <p:cNvPr id="3" name="Content Placeholder 2"/>
          <p:cNvSpPr>
            <a:spLocks noGrp="1"/>
          </p:cNvSpPr>
          <p:nvPr>
            <p:ph idx="1"/>
          </p:nvPr>
        </p:nvSpPr>
        <p:spPr>
          <a:xfrm>
            <a:off x="457200" y="1002694"/>
            <a:ext cx="5207151" cy="5855306"/>
          </a:xfrm>
        </p:spPr>
        <p:txBody>
          <a:bodyPr>
            <a:normAutofit fontScale="70000" lnSpcReduction="20000"/>
          </a:bodyPr>
          <a:lstStyle/>
          <a:p>
            <a:r>
              <a:rPr lang="en-US" sz="3100" dirty="0">
                <a:latin typeface="Didot"/>
                <a:cs typeface="Didot"/>
              </a:rPr>
              <a:t>Portion of the Education Amendments of 1972</a:t>
            </a:r>
          </a:p>
          <a:p>
            <a:r>
              <a:rPr lang="en-US" sz="3100" dirty="0">
                <a:latin typeface="Didot"/>
                <a:cs typeface="Didot"/>
              </a:rPr>
              <a:t>States that: </a:t>
            </a:r>
          </a:p>
          <a:p>
            <a:pPr lvl="1"/>
            <a:r>
              <a:rPr lang="en-US" sz="3100" dirty="0">
                <a:latin typeface="Didot"/>
                <a:cs typeface="Didot"/>
              </a:rPr>
              <a:t>No person in the United States shall, on the basis of sex, be excluded from participation in, be denied the benefits of, or be subjected to discrimination under any education program or activity receiving federal financial assistance...</a:t>
            </a:r>
          </a:p>
          <a:p>
            <a:r>
              <a:rPr lang="en-US" sz="3100" dirty="0">
                <a:latin typeface="Didot"/>
                <a:cs typeface="Didot"/>
              </a:rPr>
              <a:t>In short, Prohibits sex discrimination in schools whether academic or athletic.</a:t>
            </a:r>
          </a:p>
          <a:p>
            <a:r>
              <a:rPr lang="en-US" sz="3100" dirty="0">
                <a:latin typeface="Didot"/>
                <a:cs typeface="Didot"/>
              </a:rPr>
              <a:t>Major effects on the equal creation and funding of women’s athletics</a:t>
            </a:r>
          </a:p>
          <a:p>
            <a:r>
              <a:rPr lang="en-US" sz="3100" dirty="0">
                <a:latin typeface="Didot"/>
                <a:cs typeface="Didot"/>
              </a:rPr>
              <a:t>Signed into law by President </a:t>
            </a:r>
            <a:r>
              <a:rPr lang="en-US" dirty="0">
                <a:latin typeface="Didot"/>
                <a:cs typeface="Didot"/>
              </a:rPr>
              <a:t>Nixon</a:t>
            </a:r>
          </a:p>
        </p:txBody>
      </p:sp>
      <p:pic>
        <p:nvPicPr>
          <p:cNvPr id="4" name="Picture 3"/>
          <p:cNvPicPr>
            <a:picLocks noChangeAspect="1"/>
          </p:cNvPicPr>
          <p:nvPr/>
        </p:nvPicPr>
        <p:blipFill>
          <a:blip r:embed="rId2"/>
          <a:stretch>
            <a:fillRect/>
          </a:stretch>
        </p:blipFill>
        <p:spPr>
          <a:xfrm>
            <a:off x="5867400" y="1600200"/>
            <a:ext cx="3276600" cy="4064000"/>
          </a:xfrm>
          <a:prstGeom prst="rect">
            <a:avLst/>
          </a:prstGeom>
        </p:spPr>
      </p:pic>
    </p:spTree>
    <p:extLst>
      <p:ext uri="{BB962C8B-B14F-4D97-AF65-F5344CB8AC3E}">
        <p14:creationId xmlns:p14="http://schemas.microsoft.com/office/powerpoint/2010/main" val="26063528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dirty="0">
                <a:latin typeface="Didot"/>
                <a:cs typeface="Didot"/>
              </a:rPr>
              <a:t>Pregnancy Discrimination Act (1978)</a:t>
            </a:r>
          </a:p>
        </p:txBody>
      </p:sp>
      <p:sp>
        <p:nvSpPr>
          <p:cNvPr id="3" name="Content Placeholder 2"/>
          <p:cNvSpPr>
            <a:spLocks noGrp="1"/>
          </p:cNvSpPr>
          <p:nvPr>
            <p:ph idx="1"/>
          </p:nvPr>
        </p:nvSpPr>
        <p:spPr>
          <a:xfrm>
            <a:off x="150381" y="1143000"/>
            <a:ext cx="8419456" cy="5391214"/>
          </a:xfrm>
        </p:spPr>
        <p:txBody>
          <a:bodyPr>
            <a:normAutofit fontScale="70000" lnSpcReduction="20000"/>
          </a:bodyPr>
          <a:lstStyle/>
          <a:p>
            <a:r>
              <a:rPr lang="en-US" dirty="0">
                <a:latin typeface="Didot"/>
                <a:cs typeface="Didot"/>
              </a:rPr>
              <a:t>Prohibits sex discrimination on the basis of pregnancy.</a:t>
            </a:r>
          </a:p>
          <a:p>
            <a:r>
              <a:rPr lang="en-US" dirty="0">
                <a:latin typeface="Didot"/>
                <a:cs typeface="Didot"/>
              </a:rPr>
              <a:t>Specifically…</a:t>
            </a:r>
          </a:p>
          <a:p>
            <a:pPr lvl="1"/>
            <a:r>
              <a:rPr lang="en-US" b="1" dirty="0">
                <a:latin typeface="Didot"/>
                <a:cs typeface="Didot"/>
              </a:rPr>
              <a:t>Hiring</a:t>
            </a:r>
            <a:r>
              <a:rPr lang="en-US" dirty="0">
                <a:latin typeface="Didot"/>
                <a:cs typeface="Didot"/>
              </a:rPr>
              <a:t> </a:t>
            </a:r>
          </a:p>
          <a:p>
            <a:pPr lvl="2"/>
            <a:r>
              <a:rPr lang="en-US" dirty="0">
                <a:latin typeface="Didot"/>
                <a:cs typeface="Didot"/>
              </a:rPr>
              <a:t>An employer cannot refuse to </a:t>
            </a:r>
          </a:p>
          <a:p>
            <a:pPr marL="914400" lvl="2" indent="0">
              <a:buNone/>
            </a:pPr>
            <a:r>
              <a:rPr lang="en-US" dirty="0">
                <a:latin typeface="Didot"/>
                <a:cs typeface="Didot"/>
              </a:rPr>
              <a:t>    hire a pregnant woman because </a:t>
            </a:r>
          </a:p>
          <a:p>
            <a:pPr marL="914400" lvl="2" indent="0">
              <a:buNone/>
            </a:pPr>
            <a:r>
              <a:rPr lang="en-US" dirty="0">
                <a:latin typeface="Didot"/>
                <a:cs typeface="Didot"/>
              </a:rPr>
              <a:t>    of her pregnancy, </a:t>
            </a:r>
          </a:p>
          <a:p>
            <a:pPr lvl="1"/>
            <a:r>
              <a:rPr lang="en-US" b="1" dirty="0">
                <a:latin typeface="Didot"/>
                <a:cs typeface="Didot"/>
              </a:rPr>
              <a:t>Pregnancy and Maternity Leave </a:t>
            </a:r>
          </a:p>
          <a:p>
            <a:pPr lvl="2"/>
            <a:r>
              <a:rPr lang="en-US" dirty="0">
                <a:latin typeface="Didot"/>
                <a:cs typeface="Didot"/>
              </a:rPr>
              <a:t>An employer may not single out </a:t>
            </a:r>
          </a:p>
          <a:p>
            <a:pPr marL="914400" lvl="2" indent="0">
              <a:buNone/>
            </a:pPr>
            <a:r>
              <a:rPr lang="en-US" dirty="0">
                <a:latin typeface="Didot"/>
                <a:cs typeface="Didot"/>
              </a:rPr>
              <a:t>     pregnancy-related conditions for </a:t>
            </a:r>
          </a:p>
          <a:p>
            <a:pPr marL="914400" lvl="2" indent="0">
              <a:buNone/>
            </a:pPr>
            <a:r>
              <a:rPr lang="en-US" dirty="0">
                <a:latin typeface="Didot"/>
                <a:cs typeface="Didot"/>
              </a:rPr>
              <a:t>     special procedures to determine </a:t>
            </a:r>
          </a:p>
          <a:p>
            <a:pPr marL="914400" lvl="2" indent="0">
              <a:buNone/>
            </a:pPr>
            <a:r>
              <a:rPr lang="en-US" dirty="0">
                <a:latin typeface="Didot"/>
                <a:cs typeface="Didot"/>
              </a:rPr>
              <a:t>     an employee's ability to work. </a:t>
            </a:r>
          </a:p>
          <a:p>
            <a:pPr lvl="2"/>
            <a:r>
              <a:rPr lang="en-US" dirty="0">
                <a:latin typeface="Didot"/>
                <a:cs typeface="Didot"/>
              </a:rPr>
              <a:t>If an employee is temporarily unable </a:t>
            </a:r>
          </a:p>
          <a:p>
            <a:pPr marL="1136650" lvl="2" indent="-222250">
              <a:buNone/>
            </a:pPr>
            <a:r>
              <a:rPr lang="en-US" dirty="0">
                <a:latin typeface="Didot"/>
                <a:cs typeface="Didot"/>
              </a:rPr>
              <a:t>    to perform her job because of her pregnancy, the employer must treat        her the same as any other temporarily disabled employee. </a:t>
            </a:r>
          </a:p>
          <a:p>
            <a:pPr lvl="2"/>
            <a:r>
              <a:rPr lang="en-US" dirty="0">
                <a:latin typeface="Didot"/>
                <a:cs typeface="Didot"/>
              </a:rPr>
              <a:t>Pregnant employees must be permitted to work as long as they are able to perform their jobs. </a:t>
            </a:r>
          </a:p>
          <a:p>
            <a:pPr lvl="2"/>
            <a:r>
              <a:rPr lang="en-US" dirty="0">
                <a:latin typeface="Didot"/>
                <a:cs typeface="Didot"/>
              </a:rPr>
              <a:t>Employers must hold open a job for a pregnancy-related absence the same length of time jobs are held open for employees on sick or disability leave.</a:t>
            </a:r>
          </a:p>
        </p:txBody>
      </p:sp>
      <p:pic>
        <p:nvPicPr>
          <p:cNvPr id="4" name="Picture 3"/>
          <p:cNvPicPr>
            <a:picLocks noChangeAspect="1"/>
          </p:cNvPicPr>
          <p:nvPr/>
        </p:nvPicPr>
        <p:blipFill>
          <a:blip r:embed="rId2"/>
          <a:stretch>
            <a:fillRect/>
          </a:stretch>
        </p:blipFill>
        <p:spPr>
          <a:xfrm>
            <a:off x="4855345" y="1637731"/>
            <a:ext cx="4141436" cy="2585872"/>
          </a:xfrm>
          <a:prstGeom prst="rect">
            <a:avLst/>
          </a:prstGeom>
        </p:spPr>
      </p:pic>
    </p:spTree>
    <p:extLst>
      <p:ext uri="{BB962C8B-B14F-4D97-AF65-F5344CB8AC3E}">
        <p14:creationId xmlns:p14="http://schemas.microsoft.com/office/powerpoint/2010/main" val="90780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33176-5FCE-CA4B-A12D-0E6B0839D78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2BC609B-887A-664B-B951-2338FF42D9F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D2D5AD0-6448-1641-88DD-A1832AFF2A60}"/>
              </a:ext>
            </a:extLst>
          </p:cNvPr>
          <p:cNvPicPr>
            <a:picLocks noChangeAspect="1"/>
          </p:cNvPicPr>
          <p:nvPr/>
        </p:nvPicPr>
        <p:blipFill>
          <a:blip r:embed="rId2"/>
          <a:stretch>
            <a:fillRect/>
          </a:stretch>
        </p:blipFill>
        <p:spPr>
          <a:xfrm>
            <a:off x="498764" y="0"/>
            <a:ext cx="8188036" cy="6816719"/>
          </a:xfrm>
          <a:prstGeom prst="rect">
            <a:avLst/>
          </a:prstGeom>
        </p:spPr>
      </p:pic>
    </p:spTree>
    <p:extLst>
      <p:ext uri="{BB962C8B-B14F-4D97-AF65-F5344CB8AC3E}">
        <p14:creationId xmlns:p14="http://schemas.microsoft.com/office/powerpoint/2010/main" val="40591853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60D63-70B2-7E40-A43A-57C73BE521B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5B279C1-3F76-C04D-B13A-EFE1664C141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8AE28D1-CEE3-4A48-A156-01BB7D401B4F}"/>
              </a:ext>
            </a:extLst>
          </p:cNvPr>
          <p:cNvPicPr>
            <a:picLocks noChangeAspect="1"/>
          </p:cNvPicPr>
          <p:nvPr/>
        </p:nvPicPr>
        <p:blipFill>
          <a:blip r:embed="rId2"/>
          <a:stretch>
            <a:fillRect/>
          </a:stretch>
        </p:blipFill>
        <p:spPr>
          <a:xfrm>
            <a:off x="311727" y="0"/>
            <a:ext cx="8520545" cy="6852344"/>
          </a:xfrm>
          <a:prstGeom prst="rect">
            <a:avLst/>
          </a:prstGeom>
        </p:spPr>
      </p:pic>
    </p:spTree>
    <p:extLst>
      <p:ext uri="{BB962C8B-B14F-4D97-AF65-F5344CB8AC3E}">
        <p14:creationId xmlns:p14="http://schemas.microsoft.com/office/powerpoint/2010/main" val="23312017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latin typeface="Didot" charset="0"/>
                <a:ea typeface="Didot" charset="0"/>
                <a:cs typeface="Didot" charset="0"/>
              </a:rPr>
              <a:t>The Comstock Laws</a:t>
            </a:r>
          </a:p>
        </p:txBody>
      </p:sp>
      <p:sp>
        <p:nvSpPr>
          <p:cNvPr id="3" name="Content Placeholder 2"/>
          <p:cNvSpPr>
            <a:spLocks noGrp="1"/>
          </p:cNvSpPr>
          <p:nvPr>
            <p:ph idx="1"/>
          </p:nvPr>
        </p:nvSpPr>
        <p:spPr>
          <a:xfrm>
            <a:off x="237067" y="1143000"/>
            <a:ext cx="5554133" cy="5477933"/>
          </a:xfrm>
        </p:spPr>
        <p:txBody>
          <a:bodyPr>
            <a:normAutofit fontScale="85000" lnSpcReduction="20000"/>
          </a:bodyPr>
          <a:lstStyle/>
          <a:p>
            <a:r>
              <a:rPr lang="en-US" dirty="0">
                <a:latin typeface="Didot" charset="0"/>
                <a:ea typeface="Didot" charset="0"/>
                <a:cs typeface="Didot" charset="0"/>
              </a:rPr>
              <a:t>Set of federal acts past in the 1870s that made it a crime to: </a:t>
            </a:r>
          </a:p>
          <a:p>
            <a:pPr lvl="1"/>
            <a:r>
              <a:rPr lang="en-US" dirty="0">
                <a:latin typeface="Didot" charset="0"/>
                <a:ea typeface="Didot" charset="0"/>
                <a:cs typeface="Didot" charset="0"/>
              </a:rPr>
              <a:t>Use the U.S. Postal Service to send any of the following items, or information regarding these items, in the U.S. mail:</a:t>
            </a:r>
          </a:p>
          <a:p>
            <a:pPr lvl="2"/>
            <a:r>
              <a:rPr lang="en-US" dirty="0">
                <a:latin typeface="Didot" charset="0"/>
                <a:ea typeface="Didot" charset="0"/>
                <a:cs typeface="Didot" charset="0"/>
              </a:rPr>
              <a:t>Obscenity</a:t>
            </a:r>
          </a:p>
          <a:p>
            <a:pPr lvl="2"/>
            <a:r>
              <a:rPr lang="en-US" dirty="0">
                <a:latin typeface="Didot" charset="0"/>
                <a:ea typeface="Didot" charset="0"/>
                <a:cs typeface="Didot" charset="0"/>
              </a:rPr>
              <a:t>Contraceptives</a:t>
            </a:r>
          </a:p>
          <a:p>
            <a:pPr lvl="2"/>
            <a:r>
              <a:rPr lang="en-US" dirty="0" err="1">
                <a:latin typeface="Didot" charset="0"/>
                <a:ea typeface="Didot" charset="0"/>
                <a:cs typeface="Didot" charset="0"/>
              </a:rPr>
              <a:t>Abortifacients</a:t>
            </a:r>
            <a:r>
              <a:rPr lang="en-US" dirty="0">
                <a:latin typeface="Didot" charset="0"/>
                <a:ea typeface="Didot" charset="0"/>
                <a:cs typeface="Didot" charset="0"/>
              </a:rPr>
              <a:t> </a:t>
            </a:r>
          </a:p>
          <a:p>
            <a:pPr lvl="2"/>
            <a:r>
              <a:rPr lang="en-US" dirty="0">
                <a:latin typeface="Didot" charset="0"/>
                <a:ea typeface="Didot" charset="0"/>
                <a:cs typeface="Didot" charset="0"/>
              </a:rPr>
              <a:t>Sex Toys</a:t>
            </a:r>
          </a:p>
          <a:p>
            <a:pPr lvl="2"/>
            <a:r>
              <a:rPr lang="en-US" dirty="0">
                <a:latin typeface="Didot" charset="0"/>
                <a:ea typeface="Didot" charset="0"/>
                <a:cs typeface="Didot" charset="0"/>
              </a:rPr>
              <a:t>Personal letters with sexual content or information</a:t>
            </a:r>
          </a:p>
          <a:p>
            <a:pPr lvl="1"/>
            <a:r>
              <a:rPr lang="en-US" dirty="0">
                <a:latin typeface="Didot" charset="0"/>
                <a:ea typeface="Didot" charset="0"/>
                <a:cs typeface="Didot" charset="0"/>
              </a:rPr>
              <a:t>Sell, lend or give away any obscene publication or contraception or abortion devices </a:t>
            </a:r>
          </a:p>
          <a:p>
            <a:pPr lvl="1"/>
            <a:r>
              <a:rPr lang="en-US" dirty="0">
                <a:latin typeface="Didot" charset="0"/>
                <a:ea typeface="Didot" charset="0"/>
                <a:cs typeface="Didot" charset="0"/>
              </a:rPr>
              <a:t>Import contraceptive information or devices </a:t>
            </a:r>
          </a:p>
          <a:p>
            <a:pPr lvl="1"/>
            <a:endParaRPr lang="en-US" dirty="0"/>
          </a:p>
        </p:txBody>
      </p:sp>
      <p:pic>
        <p:nvPicPr>
          <p:cNvPr id="4" name="Picture 3"/>
          <p:cNvPicPr>
            <a:picLocks noChangeAspect="1"/>
          </p:cNvPicPr>
          <p:nvPr/>
        </p:nvPicPr>
        <p:blipFill>
          <a:blip r:embed="rId2"/>
          <a:stretch>
            <a:fillRect/>
          </a:stretch>
        </p:blipFill>
        <p:spPr>
          <a:xfrm>
            <a:off x="5892800" y="1905000"/>
            <a:ext cx="2794000" cy="2806700"/>
          </a:xfrm>
          <a:prstGeom prst="rect">
            <a:avLst/>
          </a:prstGeom>
        </p:spPr>
      </p:pic>
    </p:spTree>
    <p:extLst>
      <p:ext uri="{BB962C8B-B14F-4D97-AF65-F5344CB8AC3E}">
        <p14:creationId xmlns:p14="http://schemas.microsoft.com/office/powerpoint/2010/main" val="21174112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039" y="40676"/>
            <a:ext cx="8229600" cy="1143000"/>
          </a:xfrm>
        </p:spPr>
        <p:txBody>
          <a:bodyPr/>
          <a:lstStyle/>
          <a:p>
            <a:r>
              <a:rPr lang="en-US" dirty="0">
                <a:latin typeface="Didot"/>
                <a:cs typeface="Didot"/>
              </a:rPr>
              <a:t>The Birth Control Pill</a:t>
            </a:r>
          </a:p>
        </p:txBody>
      </p:sp>
      <p:sp>
        <p:nvSpPr>
          <p:cNvPr id="3" name="Content Placeholder 2"/>
          <p:cNvSpPr>
            <a:spLocks noGrp="1"/>
          </p:cNvSpPr>
          <p:nvPr>
            <p:ph idx="1"/>
          </p:nvPr>
        </p:nvSpPr>
        <p:spPr>
          <a:xfrm>
            <a:off x="457200" y="1229702"/>
            <a:ext cx="5409939" cy="5628298"/>
          </a:xfrm>
        </p:spPr>
        <p:txBody>
          <a:bodyPr>
            <a:normAutofit fontScale="62500" lnSpcReduction="20000"/>
          </a:bodyPr>
          <a:lstStyle/>
          <a:p>
            <a:r>
              <a:rPr lang="en-US" dirty="0">
                <a:latin typeface="Didot"/>
                <a:cs typeface="Didot"/>
              </a:rPr>
              <a:t>What is the birth control pill?  How does it work?</a:t>
            </a:r>
          </a:p>
          <a:p>
            <a:r>
              <a:rPr lang="en-US" dirty="0">
                <a:latin typeface="Didot"/>
                <a:cs typeface="Didot"/>
              </a:rPr>
              <a:t>Developed here in Massachusetts through a combination of work by reproductive physiologist Gregory </a:t>
            </a:r>
            <a:r>
              <a:rPr lang="en-US" dirty="0" err="1">
                <a:latin typeface="Didot"/>
                <a:cs typeface="Didot"/>
              </a:rPr>
              <a:t>Pincus</a:t>
            </a:r>
            <a:r>
              <a:rPr lang="en-US" dirty="0">
                <a:latin typeface="Didot"/>
                <a:cs typeface="Didot"/>
              </a:rPr>
              <a:t> and Professor of Gynecology John Rock.</a:t>
            </a:r>
          </a:p>
          <a:p>
            <a:pPr lvl="1"/>
            <a:r>
              <a:rPr lang="en-US" dirty="0">
                <a:latin typeface="Didot"/>
                <a:cs typeface="Didot"/>
              </a:rPr>
              <a:t>Work was started through the encouragement and persuasion of Margaret Sanger</a:t>
            </a:r>
          </a:p>
          <a:p>
            <a:pPr lvl="1"/>
            <a:r>
              <a:rPr lang="en-US" dirty="0">
                <a:latin typeface="Didot"/>
                <a:cs typeface="Didot"/>
              </a:rPr>
              <a:t>Sanger helped secured funding through philanthropist Katharine Dexter McCormick </a:t>
            </a:r>
          </a:p>
          <a:p>
            <a:r>
              <a:rPr lang="en-US" dirty="0">
                <a:latin typeface="Didot"/>
                <a:cs typeface="Didot"/>
              </a:rPr>
              <a:t>Approved by FDA in 1957 for treatment of menstrual disorders</a:t>
            </a:r>
          </a:p>
          <a:p>
            <a:r>
              <a:rPr lang="en-US" dirty="0">
                <a:latin typeface="Didot"/>
                <a:cs typeface="Didot"/>
              </a:rPr>
              <a:t>Contraceptives were not available to married women in all states until 1965 (</a:t>
            </a:r>
            <a:r>
              <a:rPr lang="en-US" i="1" dirty="0">
                <a:latin typeface="Didot"/>
                <a:cs typeface="Didot"/>
              </a:rPr>
              <a:t>Griswold vs. Connecticut</a:t>
            </a:r>
            <a:r>
              <a:rPr lang="en-US" dirty="0">
                <a:latin typeface="Didot"/>
                <a:cs typeface="Didot"/>
              </a:rPr>
              <a:t>)</a:t>
            </a:r>
          </a:p>
          <a:p>
            <a:r>
              <a:rPr lang="en-US" dirty="0">
                <a:latin typeface="Didot"/>
                <a:cs typeface="Didot"/>
              </a:rPr>
              <a:t>Contraceptives were not available to unmarried women in all states until 1972 (</a:t>
            </a:r>
            <a:r>
              <a:rPr lang="en-US" i="1" dirty="0" err="1">
                <a:latin typeface="Didot"/>
                <a:cs typeface="Didot"/>
              </a:rPr>
              <a:t>Eisenstadt</a:t>
            </a:r>
            <a:r>
              <a:rPr lang="en-US" i="1" dirty="0">
                <a:latin typeface="Didot"/>
                <a:cs typeface="Didot"/>
              </a:rPr>
              <a:t> vs. Baird)</a:t>
            </a:r>
            <a:endParaRPr lang="en-US" dirty="0">
              <a:latin typeface="Didot"/>
              <a:cs typeface="Didot"/>
            </a:endParaRPr>
          </a:p>
        </p:txBody>
      </p:sp>
      <p:pic>
        <p:nvPicPr>
          <p:cNvPr id="4" name="Picture 3"/>
          <p:cNvPicPr>
            <a:picLocks noChangeAspect="1"/>
          </p:cNvPicPr>
          <p:nvPr/>
        </p:nvPicPr>
        <p:blipFill>
          <a:blip r:embed="rId2"/>
          <a:stretch>
            <a:fillRect/>
          </a:stretch>
        </p:blipFill>
        <p:spPr>
          <a:xfrm>
            <a:off x="5867139" y="1417638"/>
            <a:ext cx="3111500" cy="3530600"/>
          </a:xfrm>
          <a:prstGeom prst="rect">
            <a:avLst/>
          </a:prstGeom>
        </p:spPr>
      </p:pic>
    </p:spTree>
    <p:extLst>
      <p:ext uri="{BB962C8B-B14F-4D97-AF65-F5344CB8AC3E}">
        <p14:creationId xmlns:p14="http://schemas.microsoft.com/office/powerpoint/2010/main" val="4622243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253"/>
            <a:ext cx="8229600" cy="1143000"/>
          </a:xfrm>
        </p:spPr>
        <p:txBody>
          <a:bodyPr/>
          <a:lstStyle/>
          <a:p>
            <a:r>
              <a:rPr lang="en-US" dirty="0">
                <a:latin typeface="Didot"/>
                <a:cs typeface="Didot"/>
              </a:rPr>
              <a:t>Women’s Rights Movement</a:t>
            </a:r>
          </a:p>
        </p:txBody>
      </p:sp>
      <p:sp>
        <p:nvSpPr>
          <p:cNvPr id="3" name="Content Placeholder 2"/>
          <p:cNvSpPr>
            <a:spLocks noGrp="1"/>
          </p:cNvSpPr>
          <p:nvPr>
            <p:ph idx="1"/>
          </p:nvPr>
        </p:nvSpPr>
        <p:spPr>
          <a:xfrm>
            <a:off x="123020" y="972269"/>
            <a:ext cx="8799586" cy="5885731"/>
          </a:xfrm>
        </p:spPr>
        <p:txBody>
          <a:bodyPr>
            <a:normAutofit fontScale="92500" lnSpcReduction="20000"/>
          </a:bodyPr>
          <a:lstStyle/>
          <a:p>
            <a:r>
              <a:rPr lang="en-US" dirty="0">
                <a:latin typeface="Didot"/>
                <a:cs typeface="Didot"/>
              </a:rPr>
              <a:t>1960-early 1980s</a:t>
            </a:r>
          </a:p>
          <a:p>
            <a:r>
              <a:rPr lang="en-US" dirty="0">
                <a:latin typeface="Didot"/>
                <a:cs typeface="Didot"/>
              </a:rPr>
              <a:t>Also called:</a:t>
            </a:r>
          </a:p>
          <a:p>
            <a:pPr lvl="1"/>
            <a:r>
              <a:rPr lang="en-US" dirty="0">
                <a:latin typeface="Didot"/>
                <a:cs typeface="Didot"/>
              </a:rPr>
              <a:t>Second Wave Feminism</a:t>
            </a:r>
          </a:p>
          <a:p>
            <a:pPr lvl="1"/>
            <a:r>
              <a:rPr lang="en-US" dirty="0">
                <a:latin typeface="Didot"/>
                <a:cs typeface="Didot"/>
              </a:rPr>
              <a:t>Women’s Liberation </a:t>
            </a:r>
          </a:p>
          <a:p>
            <a:pPr marL="457200" lvl="1" indent="0">
              <a:buNone/>
            </a:pPr>
            <a:r>
              <a:rPr lang="en-US" dirty="0">
                <a:latin typeface="Didot"/>
                <a:cs typeface="Didot"/>
              </a:rPr>
              <a:t>    Movement</a:t>
            </a:r>
          </a:p>
          <a:p>
            <a:r>
              <a:rPr lang="en-US" dirty="0">
                <a:latin typeface="Didot"/>
                <a:cs typeface="Didot"/>
              </a:rPr>
              <a:t>Focus:</a:t>
            </a:r>
          </a:p>
          <a:p>
            <a:pPr lvl="1"/>
            <a:r>
              <a:rPr lang="en-US" dirty="0">
                <a:latin typeface="Didot"/>
                <a:cs typeface="Didot"/>
              </a:rPr>
              <a:t>Not focused on one issue</a:t>
            </a:r>
          </a:p>
          <a:p>
            <a:pPr lvl="1"/>
            <a:r>
              <a:rPr lang="en-US" u="sng" dirty="0">
                <a:latin typeface="Didot"/>
                <a:cs typeface="Didot"/>
              </a:rPr>
              <a:t>Not a single </a:t>
            </a:r>
            <a:r>
              <a:rPr lang="en-US" dirty="0">
                <a:latin typeface="Didot"/>
                <a:cs typeface="Didot"/>
              </a:rPr>
              <a:t>issue movement, instead it is designed to identify and expose a central institution of oppression in women’s lives, and then make widespread change across a range of issues in an effort to undo that source of oppression.   </a:t>
            </a:r>
          </a:p>
          <a:p>
            <a:pPr lvl="1"/>
            <a:r>
              <a:rPr lang="en-US" dirty="0">
                <a:latin typeface="Didot"/>
                <a:cs typeface="Didot"/>
              </a:rPr>
              <a:t>“The personal is political”</a:t>
            </a:r>
          </a:p>
          <a:p>
            <a:pPr lvl="2"/>
            <a:r>
              <a:rPr lang="en-US" dirty="0">
                <a:latin typeface="Didot"/>
                <a:cs typeface="Didot"/>
              </a:rPr>
              <a:t>What do you think this means?</a:t>
            </a:r>
          </a:p>
        </p:txBody>
      </p:sp>
      <p:pic>
        <p:nvPicPr>
          <p:cNvPr id="4" name="Picture 3"/>
          <p:cNvPicPr>
            <a:picLocks noChangeAspect="1"/>
          </p:cNvPicPr>
          <p:nvPr/>
        </p:nvPicPr>
        <p:blipFill>
          <a:blip r:embed="rId2"/>
          <a:stretch>
            <a:fillRect/>
          </a:stretch>
        </p:blipFill>
        <p:spPr>
          <a:xfrm>
            <a:off x="4520338" y="972269"/>
            <a:ext cx="4623662" cy="2737694"/>
          </a:xfrm>
          <a:prstGeom prst="rect">
            <a:avLst/>
          </a:prstGeom>
        </p:spPr>
      </p:pic>
    </p:spTree>
    <p:extLst>
      <p:ext uri="{BB962C8B-B14F-4D97-AF65-F5344CB8AC3E}">
        <p14:creationId xmlns:p14="http://schemas.microsoft.com/office/powerpoint/2010/main" val="41131148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253"/>
            <a:ext cx="8229600" cy="1143000"/>
          </a:xfrm>
        </p:spPr>
        <p:txBody>
          <a:bodyPr/>
          <a:lstStyle/>
          <a:p>
            <a:r>
              <a:rPr lang="en-US" i="1" dirty="0">
                <a:latin typeface="Didot"/>
                <a:cs typeface="Didot"/>
              </a:rPr>
              <a:t>Griswold v. Connecticut</a:t>
            </a:r>
            <a:r>
              <a:rPr lang="en-US" dirty="0">
                <a:latin typeface="Didot"/>
                <a:cs typeface="Didot"/>
              </a:rPr>
              <a:t> (1965)</a:t>
            </a:r>
            <a:endParaRPr lang="en-US" i="1" dirty="0">
              <a:latin typeface="Didot"/>
              <a:cs typeface="Didot"/>
            </a:endParaRPr>
          </a:p>
        </p:txBody>
      </p:sp>
      <p:sp>
        <p:nvSpPr>
          <p:cNvPr id="3" name="Content Placeholder 2"/>
          <p:cNvSpPr>
            <a:spLocks noGrp="1"/>
          </p:cNvSpPr>
          <p:nvPr>
            <p:ph idx="1"/>
          </p:nvPr>
        </p:nvSpPr>
        <p:spPr>
          <a:xfrm>
            <a:off x="206565" y="1146145"/>
            <a:ext cx="5608167" cy="5711855"/>
          </a:xfrm>
        </p:spPr>
        <p:txBody>
          <a:bodyPr>
            <a:noAutofit/>
          </a:bodyPr>
          <a:lstStyle/>
          <a:p>
            <a:r>
              <a:rPr lang="en-US" sz="1600" dirty="0">
                <a:latin typeface="Didot"/>
                <a:cs typeface="Didot"/>
              </a:rPr>
              <a:t>Facts:</a:t>
            </a:r>
          </a:p>
          <a:p>
            <a:pPr lvl="1"/>
            <a:r>
              <a:rPr lang="en-US" sz="1600" dirty="0">
                <a:latin typeface="Didot"/>
                <a:cs typeface="Didot"/>
              </a:rPr>
              <a:t>Connecticut had a law that prohibited the use of “any drug, medicinal article or instrument for the purpose of preventing conception.” </a:t>
            </a:r>
          </a:p>
          <a:p>
            <a:pPr lvl="1"/>
            <a:r>
              <a:rPr lang="en-US" sz="1600" dirty="0">
                <a:latin typeface="Didot"/>
                <a:cs typeface="Didot"/>
              </a:rPr>
              <a:t>The law was passed in 1879 and almost never enforced</a:t>
            </a:r>
          </a:p>
          <a:p>
            <a:pPr lvl="1"/>
            <a:r>
              <a:rPr lang="en-US" sz="1600" dirty="0">
                <a:latin typeface="Didot"/>
                <a:cs typeface="Didot"/>
              </a:rPr>
              <a:t>Women’s rights advocates wanted to challenge the law in the Supreme Court with the hope that it would be overturned </a:t>
            </a:r>
          </a:p>
          <a:p>
            <a:pPr lvl="1"/>
            <a:r>
              <a:rPr lang="en-US" sz="1600" dirty="0">
                <a:latin typeface="Didot"/>
                <a:cs typeface="Didot"/>
              </a:rPr>
              <a:t>Estelle Griswold and C. Lee Buxton opened a birth control clinic in New Haven.  They were arrested, tried, found guilty, and fined $100 each.</a:t>
            </a:r>
          </a:p>
          <a:p>
            <a:r>
              <a:rPr lang="en-US" sz="1600" dirty="0">
                <a:latin typeface="Didot"/>
                <a:cs typeface="Didot"/>
              </a:rPr>
              <a:t>Argument:</a:t>
            </a:r>
          </a:p>
          <a:p>
            <a:pPr lvl="1"/>
            <a:r>
              <a:rPr lang="en-US" sz="1600" dirty="0">
                <a:latin typeface="Didot"/>
                <a:cs typeface="Didot"/>
              </a:rPr>
              <a:t>Griswold argued that the law violated her 14</a:t>
            </a:r>
            <a:r>
              <a:rPr lang="en-US" sz="1600" baseline="30000" dirty="0">
                <a:latin typeface="Didot"/>
                <a:cs typeface="Didot"/>
              </a:rPr>
              <a:t>th</a:t>
            </a:r>
            <a:r>
              <a:rPr lang="en-US" sz="1600" dirty="0">
                <a:latin typeface="Didot"/>
                <a:cs typeface="Didot"/>
              </a:rPr>
              <a:t> Amendment right to liberty</a:t>
            </a:r>
          </a:p>
          <a:p>
            <a:r>
              <a:rPr lang="en-US" sz="1600" dirty="0">
                <a:latin typeface="Didot"/>
                <a:cs typeface="Didot"/>
              </a:rPr>
              <a:t>Ruling:</a:t>
            </a:r>
          </a:p>
          <a:p>
            <a:pPr lvl="1"/>
            <a:r>
              <a:rPr lang="en-US" sz="1600" dirty="0">
                <a:latin typeface="Didot"/>
                <a:cs typeface="Didot"/>
              </a:rPr>
              <a:t>The Court invalidated the Connecticut law 7-2, stating that it violated a woman’s constitutional right to privacy</a:t>
            </a:r>
          </a:p>
          <a:p>
            <a:pPr lvl="1"/>
            <a:r>
              <a:rPr lang="en-US" sz="1600" dirty="0">
                <a:latin typeface="Didot"/>
                <a:cs typeface="Didot"/>
              </a:rPr>
              <a:t>Made contraception available to all married couples</a:t>
            </a:r>
          </a:p>
        </p:txBody>
      </p:sp>
      <p:pic>
        <p:nvPicPr>
          <p:cNvPr id="4" name="Picture 3"/>
          <p:cNvPicPr>
            <a:picLocks noChangeAspect="1"/>
          </p:cNvPicPr>
          <p:nvPr/>
        </p:nvPicPr>
        <p:blipFill>
          <a:blip r:embed="rId2"/>
          <a:stretch>
            <a:fillRect/>
          </a:stretch>
        </p:blipFill>
        <p:spPr>
          <a:xfrm>
            <a:off x="5969000" y="1417638"/>
            <a:ext cx="3175000" cy="4889500"/>
          </a:xfrm>
          <a:prstGeom prst="rect">
            <a:avLst/>
          </a:prstGeom>
        </p:spPr>
      </p:pic>
    </p:spTree>
    <p:extLst>
      <p:ext uri="{BB962C8B-B14F-4D97-AF65-F5344CB8AC3E}">
        <p14:creationId xmlns:p14="http://schemas.microsoft.com/office/powerpoint/2010/main" val="11570219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965"/>
            <a:ext cx="8229600" cy="1143000"/>
          </a:xfrm>
        </p:spPr>
        <p:txBody>
          <a:bodyPr/>
          <a:lstStyle/>
          <a:p>
            <a:r>
              <a:rPr lang="en-US" dirty="0">
                <a:latin typeface="Didot"/>
                <a:cs typeface="Didot"/>
              </a:rPr>
              <a:t>The Right to Privacy</a:t>
            </a:r>
          </a:p>
        </p:txBody>
      </p:sp>
      <p:sp>
        <p:nvSpPr>
          <p:cNvPr id="3" name="Content Placeholder 2"/>
          <p:cNvSpPr>
            <a:spLocks noGrp="1"/>
          </p:cNvSpPr>
          <p:nvPr>
            <p:ph idx="1"/>
          </p:nvPr>
        </p:nvSpPr>
        <p:spPr>
          <a:xfrm>
            <a:off x="300762" y="1166965"/>
            <a:ext cx="8722098" cy="3900335"/>
          </a:xfrm>
        </p:spPr>
        <p:txBody>
          <a:bodyPr>
            <a:normAutofit fontScale="85000" lnSpcReduction="20000"/>
          </a:bodyPr>
          <a:lstStyle/>
          <a:p>
            <a:r>
              <a:rPr lang="en-US" dirty="0">
                <a:latin typeface="Didot"/>
                <a:cs typeface="Didot"/>
              </a:rPr>
              <a:t>Bill of Rights does not explicitly mention “privacy”</a:t>
            </a:r>
          </a:p>
          <a:p>
            <a:r>
              <a:rPr lang="en-US" dirty="0">
                <a:latin typeface="Didot"/>
                <a:cs typeface="Didot"/>
              </a:rPr>
              <a:t>So where does the court find a right to privacy?</a:t>
            </a:r>
          </a:p>
          <a:p>
            <a:pPr lvl="1"/>
            <a:r>
              <a:rPr lang="en-US" dirty="0">
                <a:latin typeface="Didot"/>
                <a:cs typeface="Didot"/>
              </a:rPr>
              <a:t>The Court argued that the right was to be found in the “penumbras” and “emanations” of other constitutional protections.</a:t>
            </a:r>
          </a:p>
          <a:p>
            <a:pPr lvl="1"/>
            <a:r>
              <a:rPr lang="en-US" dirty="0">
                <a:latin typeface="Didot"/>
                <a:cs typeface="Didot"/>
              </a:rPr>
              <a:t>Huh?</a:t>
            </a:r>
          </a:p>
          <a:p>
            <a:pPr lvl="2"/>
            <a:r>
              <a:rPr lang="en-US" dirty="0">
                <a:latin typeface="Didot"/>
                <a:cs typeface="Didot"/>
              </a:rPr>
              <a:t>Think about car headlights at night.  The beam of light that shoots out from the car is light emanating from the original source, the light bulb.</a:t>
            </a:r>
          </a:p>
          <a:p>
            <a:pPr lvl="2"/>
            <a:r>
              <a:rPr lang="en-US" dirty="0">
                <a:latin typeface="Didot"/>
                <a:cs typeface="Didot"/>
              </a:rPr>
              <a:t>The Court argued that the Bill of Rights is similar, it lists a specific set of rights, but emanating from these rights are other, related, rights not specifically enumerated.</a:t>
            </a:r>
          </a:p>
        </p:txBody>
      </p:sp>
      <p:pic>
        <p:nvPicPr>
          <p:cNvPr id="4" name="Picture 3"/>
          <p:cNvPicPr>
            <a:picLocks noChangeAspect="1"/>
          </p:cNvPicPr>
          <p:nvPr/>
        </p:nvPicPr>
        <p:blipFill>
          <a:blip r:embed="rId2"/>
          <a:stretch>
            <a:fillRect/>
          </a:stretch>
        </p:blipFill>
        <p:spPr>
          <a:xfrm>
            <a:off x="2298700" y="5067300"/>
            <a:ext cx="4533900" cy="1790700"/>
          </a:xfrm>
          <a:prstGeom prst="rect">
            <a:avLst/>
          </a:prstGeom>
        </p:spPr>
      </p:pic>
    </p:spTree>
    <p:extLst>
      <p:ext uri="{BB962C8B-B14F-4D97-AF65-F5344CB8AC3E}">
        <p14:creationId xmlns:p14="http://schemas.microsoft.com/office/powerpoint/2010/main" val="6035236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Didot"/>
                <a:cs typeface="Didot"/>
              </a:rPr>
              <a:t>The Right to Privacy</a:t>
            </a:r>
          </a:p>
        </p:txBody>
      </p:sp>
      <p:sp>
        <p:nvSpPr>
          <p:cNvPr id="3" name="Content Placeholder 2"/>
          <p:cNvSpPr>
            <a:spLocks noGrp="1"/>
          </p:cNvSpPr>
          <p:nvPr>
            <p:ph idx="1"/>
          </p:nvPr>
        </p:nvSpPr>
        <p:spPr/>
        <p:txBody>
          <a:bodyPr>
            <a:normAutofit fontScale="92500" lnSpcReduction="10000"/>
          </a:bodyPr>
          <a:lstStyle/>
          <a:p>
            <a:r>
              <a:rPr lang="en-US" dirty="0">
                <a:latin typeface="Didot"/>
                <a:cs typeface="Didot"/>
              </a:rPr>
              <a:t>The Court argued that the First Amendment had a penumbra that included a right to privacy.</a:t>
            </a:r>
          </a:p>
          <a:p>
            <a:r>
              <a:rPr lang="en-US" dirty="0">
                <a:latin typeface="Didot"/>
                <a:cs typeface="Didot"/>
              </a:rPr>
              <a:t>Take a look at the first amendment.  Do you see the argument for such a right?</a:t>
            </a:r>
          </a:p>
          <a:p>
            <a:pPr lvl="1"/>
            <a:r>
              <a:rPr lang="en-US" dirty="0">
                <a:latin typeface="Didot"/>
                <a:cs typeface="Didot"/>
              </a:rPr>
              <a:t>Congress shall make no law respecting an establishment of religion, or prohibiting the free exercise thereof; or abridging the freedom of speech, or of the press; or the right of the people peaceably to assemble, and to petition the Government for a redress of grievances.</a:t>
            </a:r>
          </a:p>
        </p:txBody>
      </p:sp>
    </p:spTree>
    <p:extLst>
      <p:ext uri="{BB962C8B-B14F-4D97-AF65-F5344CB8AC3E}">
        <p14:creationId xmlns:p14="http://schemas.microsoft.com/office/powerpoint/2010/main" val="8572081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Didot"/>
                <a:cs typeface="Didot"/>
              </a:rPr>
              <a:t>The Right to Privacy</a:t>
            </a:r>
          </a:p>
        </p:txBody>
      </p:sp>
      <p:sp>
        <p:nvSpPr>
          <p:cNvPr id="3" name="Content Placeholder 2"/>
          <p:cNvSpPr>
            <a:spLocks noGrp="1"/>
          </p:cNvSpPr>
          <p:nvPr>
            <p:ph idx="1"/>
          </p:nvPr>
        </p:nvSpPr>
        <p:spPr>
          <a:xfrm>
            <a:off x="457200" y="1363584"/>
            <a:ext cx="8229600" cy="3649663"/>
          </a:xfrm>
        </p:spPr>
        <p:txBody>
          <a:bodyPr>
            <a:normAutofit fontScale="70000" lnSpcReduction="20000"/>
          </a:bodyPr>
          <a:lstStyle/>
          <a:p>
            <a:r>
              <a:rPr lang="en-US" dirty="0">
                <a:latin typeface="Didot"/>
                <a:cs typeface="Didot"/>
              </a:rPr>
              <a:t>Justice Douglas, writing for the majority, contended that the Bill of Right’s specific guarantees have “penumbras,” created by “emanations from these guarantees that help given them life and opinion.”  In other words, the “spirit” of the First Amendment (free speech and association), Third Amendment (prohibition of the forced quartering of troops), Fourth Amendment (freedom from searches and seizures), Fifth Amendment (freedom from self-incrimination), and Ninth Amendment (non-enumerated rights), as applied against the states by the Fourteenth Amendment, creates a general “right to privacy” that cannot be unduly infringed.</a:t>
            </a:r>
          </a:p>
          <a:p>
            <a:endParaRPr lang="en-US" dirty="0"/>
          </a:p>
        </p:txBody>
      </p:sp>
      <p:pic>
        <p:nvPicPr>
          <p:cNvPr id="4" name="Picture 3"/>
          <p:cNvPicPr>
            <a:picLocks noChangeAspect="1"/>
          </p:cNvPicPr>
          <p:nvPr/>
        </p:nvPicPr>
        <p:blipFill>
          <a:blip r:embed="rId2"/>
          <a:stretch>
            <a:fillRect/>
          </a:stretch>
        </p:blipFill>
        <p:spPr>
          <a:xfrm>
            <a:off x="2298700" y="5067300"/>
            <a:ext cx="4533900" cy="1790700"/>
          </a:xfrm>
          <a:prstGeom prst="rect">
            <a:avLst/>
          </a:prstGeom>
        </p:spPr>
      </p:pic>
    </p:spTree>
    <p:extLst>
      <p:ext uri="{BB962C8B-B14F-4D97-AF65-F5344CB8AC3E}">
        <p14:creationId xmlns:p14="http://schemas.microsoft.com/office/powerpoint/2010/main" val="17774427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Didot"/>
                <a:cs typeface="Didot"/>
              </a:rPr>
              <a:t>The Right to Privacy</a:t>
            </a:r>
          </a:p>
        </p:txBody>
      </p:sp>
      <p:sp>
        <p:nvSpPr>
          <p:cNvPr id="3" name="Content Placeholder 2"/>
          <p:cNvSpPr>
            <a:spLocks noGrp="1"/>
          </p:cNvSpPr>
          <p:nvPr>
            <p:ph idx="1"/>
          </p:nvPr>
        </p:nvSpPr>
        <p:spPr/>
        <p:txBody>
          <a:bodyPr/>
          <a:lstStyle/>
          <a:p>
            <a:r>
              <a:rPr lang="en-US" dirty="0">
                <a:latin typeface="Didot"/>
                <a:cs typeface="Didot"/>
              </a:rPr>
              <a:t>The Right to Privacy articulated in </a:t>
            </a:r>
            <a:r>
              <a:rPr lang="en-US" i="1" dirty="0">
                <a:latin typeface="Didot"/>
                <a:cs typeface="Didot"/>
              </a:rPr>
              <a:t>Griswold</a:t>
            </a:r>
            <a:r>
              <a:rPr lang="en-US" dirty="0">
                <a:latin typeface="Didot"/>
                <a:cs typeface="Didot"/>
              </a:rPr>
              <a:t>, goes on to form the basis of major supreme court rulings on sex and reproduction.</a:t>
            </a:r>
          </a:p>
          <a:p>
            <a:pPr lvl="1"/>
            <a:r>
              <a:rPr lang="en-US" i="1" dirty="0">
                <a:latin typeface="Didot"/>
                <a:cs typeface="Didot"/>
              </a:rPr>
              <a:t>Roe vs. Wade</a:t>
            </a:r>
            <a:r>
              <a:rPr lang="en-US" dirty="0">
                <a:latin typeface="Didot"/>
                <a:cs typeface="Didot"/>
              </a:rPr>
              <a:t> (1973)</a:t>
            </a:r>
          </a:p>
          <a:p>
            <a:pPr lvl="1"/>
            <a:r>
              <a:rPr lang="en-US" i="1" dirty="0">
                <a:latin typeface="Didot"/>
                <a:cs typeface="Didot"/>
              </a:rPr>
              <a:t>Lawrence vs. Texas </a:t>
            </a:r>
            <a:r>
              <a:rPr lang="en-US" dirty="0">
                <a:latin typeface="Didot"/>
                <a:cs typeface="Didot"/>
              </a:rPr>
              <a:t>(2003)</a:t>
            </a:r>
          </a:p>
        </p:txBody>
      </p:sp>
    </p:spTree>
    <p:extLst>
      <p:ext uri="{BB962C8B-B14F-4D97-AF65-F5344CB8AC3E}">
        <p14:creationId xmlns:p14="http://schemas.microsoft.com/office/powerpoint/2010/main" val="19823997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i="1" dirty="0" err="1">
                <a:latin typeface="Didot"/>
                <a:cs typeface="Didot"/>
              </a:rPr>
              <a:t>Eisenstadt</a:t>
            </a:r>
            <a:r>
              <a:rPr lang="en-US" i="1" dirty="0">
                <a:latin typeface="Didot"/>
                <a:cs typeface="Didot"/>
              </a:rPr>
              <a:t> Vs. Baird </a:t>
            </a:r>
            <a:r>
              <a:rPr lang="en-US" dirty="0">
                <a:latin typeface="Didot"/>
                <a:cs typeface="Didot"/>
              </a:rPr>
              <a:t>(1972)</a:t>
            </a:r>
            <a:endParaRPr lang="en-US" i="1" dirty="0">
              <a:latin typeface="Didot"/>
              <a:cs typeface="Didot"/>
            </a:endParaRPr>
          </a:p>
        </p:txBody>
      </p:sp>
      <p:sp>
        <p:nvSpPr>
          <p:cNvPr id="3" name="Content Placeholder 2"/>
          <p:cNvSpPr>
            <a:spLocks noGrp="1"/>
          </p:cNvSpPr>
          <p:nvPr>
            <p:ph idx="1"/>
          </p:nvPr>
        </p:nvSpPr>
        <p:spPr>
          <a:xfrm>
            <a:off x="290109" y="1143000"/>
            <a:ext cx="8733387" cy="5508195"/>
          </a:xfrm>
        </p:spPr>
        <p:txBody>
          <a:bodyPr>
            <a:normAutofit fontScale="62500" lnSpcReduction="20000"/>
          </a:bodyPr>
          <a:lstStyle/>
          <a:p>
            <a:r>
              <a:rPr lang="en-US" dirty="0">
                <a:latin typeface="Didot"/>
                <a:cs typeface="Didot"/>
              </a:rPr>
              <a:t>Facts:</a:t>
            </a:r>
          </a:p>
          <a:p>
            <a:pPr lvl="1"/>
            <a:r>
              <a:rPr lang="en-US" dirty="0">
                <a:latin typeface="Didot"/>
                <a:cs typeface="Didot"/>
              </a:rPr>
              <a:t>Massachusetts law prohibited the </a:t>
            </a:r>
          </a:p>
          <a:p>
            <a:pPr marL="457200" lvl="1" indent="0">
              <a:buNone/>
            </a:pPr>
            <a:r>
              <a:rPr lang="en-US" dirty="0">
                <a:latin typeface="Didot"/>
                <a:cs typeface="Didot"/>
              </a:rPr>
              <a:t>    distribution of contraceptives to </a:t>
            </a:r>
          </a:p>
          <a:p>
            <a:pPr marL="457200" lvl="1" indent="0">
              <a:buNone/>
            </a:pPr>
            <a:r>
              <a:rPr lang="en-US" dirty="0">
                <a:latin typeface="Didot"/>
                <a:cs typeface="Didot"/>
              </a:rPr>
              <a:t>     unmarried people.</a:t>
            </a:r>
          </a:p>
          <a:p>
            <a:pPr lvl="1"/>
            <a:r>
              <a:rPr lang="en-US" dirty="0">
                <a:latin typeface="Didot"/>
                <a:cs typeface="Didot"/>
              </a:rPr>
              <a:t>William Baird was charged with a felony </a:t>
            </a:r>
          </a:p>
          <a:p>
            <a:pPr marL="457200" lvl="1" indent="0">
              <a:buNone/>
            </a:pPr>
            <a:r>
              <a:rPr lang="en-US" dirty="0">
                <a:latin typeface="Didot"/>
                <a:cs typeface="Didot"/>
              </a:rPr>
              <a:t>     for distributing contraceptive foams after </a:t>
            </a:r>
          </a:p>
          <a:p>
            <a:pPr marL="457200" lvl="1" indent="0">
              <a:buNone/>
            </a:pPr>
            <a:r>
              <a:rPr lang="en-US" dirty="0">
                <a:latin typeface="Didot"/>
                <a:cs typeface="Didot"/>
              </a:rPr>
              <a:t>     lectures on birth control and population </a:t>
            </a:r>
          </a:p>
          <a:p>
            <a:pPr marL="457200" lvl="1" indent="0">
              <a:buNone/>
            </a:pPr>
            <a:r>
              <a:rPr lang="en-US" dirty="0">
                <a:latin typeface="Didot"/>
                <a:cs typeface="Didot"/>
              </a:rPr>
              <a:t>     control at Boston University.  </a:t>
            </a:r>
          </a:p>
          <a:p>
            <a:pPr lvl="1"/>
            <a:r>
              <a:rPr lang="en-US" dirty="0">
                <a:latin typeface="Didot"/>
                <a:cs typeface="Didot"/>
              </a:rPr>
              <a:t>Test case; the violation was prearranged</a:t>
            </a:r>
          </a:p>
          <a:p>
            <a:r>
              <a:rPr lang="en-US" dirty="0">
                <a:latin typeface="Didot"/>
                <a:cs typeface="Didot"/>
              </a:rPr>
              <a:t>Argument:</a:t>
            </a:r>
          </a:p>
          <a:p>
            <a:pPr lvl="1"/>
            <a:r>
              <a:rPr lang="en-US" dirty="0">
                <a:latin typeface="Didot"/>
                <a:cs typeface="Didot"/>
              </a:rPr>
              <a:t>Baird argued the law was a violation of the equal protection clause of the 14</a:t>
            </a:r>
            <a:r>
              <a:rPr lang="en-US" baseline="30000" dirty="0">
                <a:latin typeface="Didot"/>
                <a:cs typeface="Didot"/>
              </a:rPr>
              <a:t>th</a:t>
            </a:r>
            <a:r>
              <a:rPr lang="en-US" dirty="0">
                <a:latin typeface="Didot"/>
                <a:cs typeface="Didot"/>
              </a:rPr>
              <a:t> Amendment to deny unmarried couples the right to use contraception when married couples did have that right.</a:t>
            </a:r>
          </a:p>
          <a:p>
            <a:r>
              <a:rPr lang="en-US" dirty="0">
                <a:latin typeface="Didot"/>
                <a:cs typeface="Didot"/>
              </a:rPr>
              <a:t>Ruling:</a:t>
            </a:r>
          </a:p>
          <a:p>
            <a:pPr lvl="1"/>
            <a:r>
              <a:rPr lang="en-US" dirty="0">
                <a:latin typeface="Didot"/>
                <a:cs typeface="Didot"/>
              </a:rPr>
              <a:t>In a 6-1 decision, Court ruled that since </a:t>
            </a:r>
            <a:r>
              <a:rPr lang="en-US" i="1">
                <a:latin typeface="Didot"/>
                <a:cs typeface="Didot"/>
              </a:rPr>
              <a:t>Griswold</a:t>
            </a:r>
            <a:r>
              <a:rPr lang="en-US">
                <a:latin typeface="Didot"/>
                <a:cs typeface="Didot"/>
              </a:rPr>
              <a:t> allowed </a:t>
            </a:r>
            <a:r>
              <a:rPr lang="en-US" dirty="0">
                <a:latin typeface="Didot"/>
                <a:cs typeface="Didot"/>
              </a:rPr>
              <a:t>the distribution of contraception to married couples, it was discriminatory (and hence a violation of the equal protection clause) to deny contraception to unmarried couples.  </a:t>
            </a:r>
          </a:p>
          <a:p>
            <a:pPr lvl="1"/>
            <a:r>
              <a:rPr lang="en-US" dirty="0">
                <a:latin typeface="Didot"/>
                <a:cs typeface="Didot"/>
              </a:rPr>
              <a:t>Made contraception legal to all persons in the United States</a:t>
            </a:r>
          </a:p>
        </p:txBody>
      </p:sp>
      <p:pic>
        <p:nvPicPr>
          <p:cNvPr id="4" name="Picture 3"/>
          <p:cNvPicPr>
            <a:picLocks noChangeAspect="1"/>
          </p:cNvPicPr>
          <p:nvPr/>
        </p:nvPicPr>
        <p:blipFill>
          <a:blip r:embed="rId2"/>
          <a:stretch>
            <a:fillRect/>
          </a:stretch>
        </p:blipFill>
        <p:spPr>
          <a:xfrm>
            <a:off x="5592676" y="1293403"/>
            <a:ext cx="3094124" cy="2165887"/>
          </a:xfrm>
          <a:prstGeom prst="rect">
            <a:avLst/>
          </a:prstGeom>
        </p:spPr>
      </p:pic>
    </p:spTree>
    <p:extLst>
      <p:ext uri="{BB962C8B-B14F-4D97-AF65-F5344CB8AC3E}">
        <p14:creationId xmlns:p14="http://schemas.microsoft.com/office/powerpoint/2010/main" val="21308953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i="1" dirty="0">
                <a:latin typeface="Didot"/>
                <a:cs typeface="Didot"/>
              </a:rPr>
              <a:t>Roe vs. Wade </a:t>
            </a:r>
            <a:r>
              <a:rPr lang="en-US" dirty="0">
                <a:latin typeface="Didot"/>
                <a:cs typeface="Didot"/>
              </a:rPr>
              <a:t>1973</a:t>
            </a:r>
            <a:endParaRPr lang="en-US" i="1" dirty="0">
              <a:latin typeface="Didot"/>
              <a:cs typeface="Didot"/>
            </a:endParaRPr>
          </a:p>
        </p:txBody>
      </p:sp>
      <p:sp>
        <p:nvSpPr>
          <p:cNvPr id="3" name="Content Placeholder 2"/>
          <p:cNvSpPr>
            <a:spLocks noGrp="1"/>
          </p:cNvSpPr>
          <p:nvPr>
            <p:ph idx="1"/>
          </p:nvPr>
        </p:nvSpPr>
        <p:spPr>
          <a:xfrm>
            <a:off x="457200" y="1002693"/>
            <a:ext cx="8229600" cy="5531521"/>
          </a:xfrm>
        </p:spPr>
        <p:txBody>
          <a:bodyPr>
            <a:normAutofit fontScale="70000" lnSpcReduction="20000"/>
          </a:bodyPr>
          <a:lstStyle/>
          <a:p>
            <a:r>
              <a:rPr lang="en-US" dirty="0">
                <a:latin typeface="Didot"/>
                <a:cs typeface="Didot"/>
              </a:rPr>
              <a:t>Facts:</a:t>
            </a:r>
          </a:p>
          <a:p>
            <a:pPr lvl="1"/>
            <a:r>
              <a:rPr lang="en-US" dirty="0">
                <a:latin typeface="Didot"/>
                <a:cs typeface="Didot"/>
              </a:rPr>
              <a:t>In 1969 Norma L. </a:t>
            </a:r>
            <a:r>
              <a:rPr lang="en-US" dirty="0" err="1">
                <a:latin typeface="Didot"/>
                <a:cs typeface="Didot"/>
              </a:rPr>
              <a:t>McCovery</a:t>
            </a:r>
            <a:r>
              <a:rPr lang="en-US" dirty="0">
                <a:latin typeface="Didot"/>
                <a:cs typeface="Didot"/>
              </a:rPr>
              <a:t> </a:t>
            </a:r>
          </a:p>
          <a:p>
            <a:pPr marL="457200" lvl="1" indent="0">
              <a:buNone/>
            </a:pPr>
            <a:r>
              <a:rPr lang="en-US" dirty="0">
                <a:latin typeface="Didot"/>
                <a:cs typeface="Didot"/>
              </a:rPr>
              <a:t>   (Jane Roe) became pregnant </a:t>
            </a:r>
          </a:p>
          <a:p>
            <a:pPr marL="457200" lvl="1" indent="0">
              <a:buNone/>
            </a:pPr>
            <a:r>
              <a:rPr lang="en-US" dirty="0">
                <a:latin typeface="Didot"/>
                <a:cs typeface="Didot"/>
              </a:rPr>
              <a:t>    for the third time.  Though </a:t>
            </a:r>
          </a:p>
          <a:p>
            <a:pPr marL="457200" lvl="1" indent="0">
              <a:buNone/>
            </a:pPr>
            <a:r>
              <a:rPr lang="en-US" dirty="0">
                <a:latin typeface="Didot"/>
                <a:cs typeface="Didot"/>
              </a:rPr>
              <a:t>   she desired to end her </a:t>
            </a:r>
          </a:p>
          <a:p>
            <a:pPr marL="457200" lvl="1" indent="0">
              <a:buNone/>
            </a:pPr>
            <a:r>
              <a:rPr lang="en-US" dirty="0">
                <a:latin typeface="Didot"/>
                <a:cs typeface="Didot"/>
              </a:rPr>
              <a:t>   pregnancy, she could not attain </a:t>
            </a:r>
          </a:p>
          <a:p>
            <a:pPr marL="457200" lvl="1" indent="0">
              <a:buNone/>
            </a:pPr>
            <a:r>
              <a:rPr lang="en-US" dirty="0">
                <a:latin typeface="Didot"/>
                <a:cs typeface="Didot"/>
              </a:rPr>
              <a:t>   an abortion because it was </a:t>
            </a:r>
          </a:p>
          <a:p>
            <a:pPr marL="457200" lvl="1" indent="0">
              <a:buNone/>
            </a:pPr>
            <a:r>
              <a:rPr lang="en-US" dirty="0">
                <a:latin typeface="Didot"/>
                <a:cs typeface="Didot"/>
              </a:rPr>
              <a:t>   illegal under Texas state law.</a:t>
            </a:r>
          </a:p>
          <a:p>
            <a:pPr lvl="1"/>
            <a:r>
              <a:rPr lang="en-US" dirty="0">
                <a:latin typeface="Didot"/>
                <a:cs typeface="Didot"/>
              </a:rPr>
              <a:t>She was referred to attorneys who </a:t>
            </a:r>
          </a:p>
          <a:p>
            <a:pPr marL="685800" lvl="1" indent="-228600">
              <a:buNone/>
            </a:pPr>
            <a:r>
              <a:rPr lang="en-US" dirty="0">
                <a:latin typeface="Didot"/>
                <a:cs typeface="Didot"/>
              </a:rPr>
              <a:t>    decided to use her case to argue for the unconstitutionality of laws banning abortion.</a:t>
            </a:r>
          </a:p>
          <a:p>
            <a:r>
              <a:rPr lang="en-US" dirty="0">
                <a:latin typeface="Didot"/>
                <a:cs typeface="Didot"/>
              </a:rPr>
              <a:t>Argument:</a:t>
            </a:r>
          </a:p>
          <a:p>
            <a:pPr lvl="1"/>
            <a:r>
              <a:rPr lang="en-US" dirty="0">
                <a:latin typeface="Didot"/>
                <a:cs typeface="Didot"/>
              </a:rPr>
              <a:t>Doe argued that the right to privacy articulated in </a:t>
            </a:r>
            <a:r>
              <a:rPr lang="en-US" i="1" dirty="0">
                <a:latin typeface="Didot"/>
                <a:cs typeface="Didot"/>
              </a:rPr>
              <a:t>Griswold</a:t>
            </a:r>
            <a:r>
              <a:rPr lang="en-US" dirty="0">
                <a:latin typeface="Didot"/>
                <a:cs typeface="Didot"/>
              </a:rPr>
              <a:t> extended to the right to have an abortion.</a:t>
            </a:r>
          </a:p>
          <a:p>
            <a:r>
              <a:rPr lang="en-US" dirty="0">
                <a:latin typeface="Didot"/>
                <a:cs typeface="Didot"/>
              </a:rPr>
              <a:t>Ruling:</a:t>
            </a:r>
          </a:p>
          <a:p>
            <a:pPr lvl="1"/>
            <a:r>
              <a:rPr lang="en-US" dirty="0">
                <a:latin typeface="Didot"/>
                <a:cs typeface="Didot"/>
              </a:rPr>
              <a:t>Court ruled 7-2 that the right to privacy extended to a woman’s decision to have an abortion</a:t>
            </a:r>
          </a:p>
        </p:txBody>
      </p:sp>
      <p:pic>
        <p:nvPicPr>
          <p:cNvPr id="4" name="Picture 3"/>
          <p:cNvPicPr>
            <a:picLocks noChangeAspect="1"/>
          </p:cNvPicPr>
          <p:nvPr/>
        </p:nvPicPr>
        <p:blipFill>
          <a:blip r:embed="rId2"/>
          <a:stretch>
            <a:fillRect/>
          </a:stretch>
        </p:blipFill>
        <p:spPr>
          <a:xfrm>
            <a:off x="5630933" y="1002693"/>
            <a:ext cx="3513067" cy="2631126"/>
          </a:xfrm>
          <a:prstGeom prst="rect">
            <a:avLst/>
          </a:prstGeom>
        </p:spPr>
      </p:pic>
    </p:spTree>
    <p:extLst>
      <p:ext uri="{BB962C8B-B14F-4D97-AF65-F5344CB8AC3E}">
        <p14:creationId xmlns:p14="http://schemas.microsoft.com/office/powerpoint/2010/main" val="3729294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3200"/>
            <a:ext cx="9144000" cy="1143000"/>
          </a:xfrm>
        </p:spPr>
        <p:txBody>
          <a:bodyPr>
            <a:normAutofit fontScale="90000"/>
          </a:bodyPr>
          <a:lstStyle/>
          <a:p>
            <a:br>
              <a:rPr lang="en-US" dirty="0">
                <a:latin typeface="Didot"/>
                <a:cs typeface="Didot"/>
              </a:rPr>
            </a:br>
            <a:r>
              <a:rPr lang="en-US" dirty="0">
                <a:latin typeface="Didot"/>
                <a:cs typeface="Didot"/>
              </a:rPr>
              <a:t>The Equal Rights Amendment (ERA)</a:t>
            </a:r>
          </a:p>
        </p:txBody>
      </p:sp>
      <p:sp>
        <p:nvSpPr>
          <p:cNvPr id="3" name="Content Placeholder 2"/>
          <p:cNvSpPr>
            <a:spLocks noGrp="1"/>
          </p:cNvSpPr>
          <p:nvPr>
            <p:ph idx="1"/>
          </p:nvPr>
        </p:nvSpPr>
        <p:spPr>
          <a:xfrm>
            <a:off x="457200" y="1417638"/>
            <a:ext cx="4555500" cy="5149999"/>
          </a:xfrm>
        </p:spPr>
        <p:txBody>
          <a:bodyPr>
            <a:normAutofit fontScale="70000" lnSpcReduction="20000"/>
          </a:bodyPr>
          <a:lstStyle/>
          <a:p>
            <a:r>
              <a:rPr lang="en-US" dirty="0">
                <a:latin typeface="Didot"/>
                <a:cs typeface="Didot"/>
              </a:rPr>
              <a:t>Proposed amendment to the United States Constitution designed to guarantee equal rights for women.</a:t>
            </a:r>
          </a:p>
          <a:p>
            <a:r>
              <a:rPr lang="en-US" i="1" dirty="0">
                <a:latin typeface="Didot"/>
                <a:cs typeface="Didot"/>
              </a:rPr>
              <a:t>TEXT:</a:t>
            </a:r>
          </a:p>
          <a:p>
            <a:pPr lvl="1"/>
            <a:r>
              <a:rPr lang="en-US" i="1" dirty="0">
                <a:latin typeface="Didot"/>
                <a:cs typeface="Didot"/>
              </a:rPr>
              <a:t>Section 1. Equality of rights under the law shall not be denied or abridged by the United States or by any State on account of sex.</a:t>
            </a:r>
            <a:endParaRPr lang="en-US" dirty="0">
              <a:latin typeface="Didot"/>
              <a:cs typeface="Didot"/>
            </a:endParaRPr>
          </a:p>
          <a:p>
            <a:pPr lvl="1"/>
            <a:r>
              <a:rPr lang="en-US" i="1" dirty="0">
                <a:latin typeface="Didot"/>
                <a:cs typeface="Didot"/>
              </a:rPr>
              <a:t>Section 2</a:t>
            </a:r>
            <a:r>
              <a:rPr lang="en-US" b="1" i="1" dirty="0">
                <a:latin typeface="Didot"/>
                <a:cs typeface="Didot"/>
              </a:rPr>
              <a:t>.</a:t>
            </a:r>
            <a:r>
              <a:rPr lang="en-US" i="1" dirty="0">
                <a:latin typeface="Didot"/>
                <a:cs typeface="Didot"/>
              </a:rPr>
              <a:t> The Congress shall have the power to enforce, by appropriate legislation, the provisions of this article</a:t>
            </a:r>
            <a:r>
              <a:rPr lang="en-US" dirty="0">
                <a:latin typeface="Didot"/>
                <a:cs typeface="Didot"/>
              </a:rPr>
              <a:t>.</a:t>
            </a:r>
          </a:p>
          <a:p>
            <a:pPr lvl="1"/>
            <a:r>
              <a:rPr lang="en-US" i="1" dirty="0">
                <a:latin typeface="Didot"/>
                <a:cs typeface="Didot"/>
              </a:rPr>
              <a:t>Section 3. This amendment shall take effect two years after the date of ratification.</a:t>
            </a:r>
          </a:p>
          <a:p>
            <a:r>
              <a:rPr lang="en-US" dirty="0">
                <a:latin typeface="Didot"/>
                <a:cs typeface="Didot"/>
              </a:rPr>
              <a:t>What does this amendment seek to do?</a:t>
            </a:r>
          </a:p>
        </p:txBody>
      </p:sp>
      <p:pic>
        <p:nvPicPr>
          <p:cNvPr id="4" name="Picture 3"/>
          <p:cNvPicPr>
            <a:picLocks noChangeAspect="1"/>
          </p:cNvPicPr>
          <p:nvPr/>
        </p:nvPicPr>
        <p:blipFill>
          <a:blip r:embed="rId2"/>
          <a:stretch>
            <a:fillRect/>
          </a:stretch>
        </p:blipFill>
        <p:spPr>
          <a:xfrm>
            <a:off x="5012700" y="2069389"/>
            <a:ext cx="4131300" cy="2503818"/>
          </a:xfrm>
          <a:prstGeom prst="rect">
            <a:avLst/>
          </a:prstGeom>
        </p:spPr>
      </p:pic>
    </p:spTree>
    <p:extLst>
      <p:ext uri="{BB962C8B-B14F-4D97-AF65-F5344CB8AC3E}">
        <p14:creationId xmlns:p14="http://schemas.microsoft.com/office/powerpoint/2010/main" val="19166044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965"/>
            <a:ext cx="8229600" cy="1143000"/>
          </a:xfrm>
        </p:spPr>
        <p:txBody>
          <a:bodyPr/>
          <a:lstStyle/>
          <a:p>
            <a:r>
              <a:rPr lang="en-US" dirty="0">
                <a:latin typeface="Didot"/>
                <a:cs typeface="Didot"/>
              </a:rPr>
              <a:t>The ERA goes to the States</a:t>
            </a:r>
          </a:p>
        </p:txBody>
      </p:sp>
      <p:sp>
        <p:nvSpPr>
          <p:cNvPr id="3" name="Content Placeholder 2"/>
          <p:cNvSpPr>
            <a:spLocks noGrp="1"/>
          </p:cNvSpPr>
          <p:nvPr>
            <p:ph idx="1"/>
          </p:nvPr>
        </p:nvSpPr>
        <p:spPr>
          <a:xfrm>
            <a:off x="457200" y="1600200"/>
            <a:ext cx="8229600" cy="4817033"/>
          </a:xfrm>
        </p:spPr>
        <p:txBody>
          <a:bodyPr>
            <a:normAutofit lnSpcReduction="10000"/>
          </a:bodyPr>
          <a:lstStyle/>
          <a:p>
            <a:r>
              <a:rPr lang="en-US" dirty="0">
                <a:latin typeface="Didot"/>
                <a:cs typeface="Didot"/>
              </a:rPr>
              <a:t>In 1971, the ERA </a:t>
            </a:r>
          </a:p>
          <a:p>
            <a:pPr marL="0" indent="0">
              <a:buNone/>
            </a:pPr>
            <a:r>
              <a:rPr lang="en-US" dirty="0">
                <a:latin typeface="Didot"/>
                <a:cs typeface="Didot"/>
              </a:rPr>
              <a:t>   passed the House</a:t>
            </a:r>
          </a:p>
          <a:p>
            <a:pPr marL="0" indent="0">
              <a:buNone/>
            </a:pPr>
            <a:r>
              <a:rPr lang="en-US" dirty="0">
                <a:latin typeface="Didot"/>
                <a:cs typeface="Didot"/>
              </a:rPr>
              <a:t>   and the Senate.</a:t>
            </a:r>
          </a:p>
          <a:p>
            <a:r>
              <a:rPr lang="en-US" dirty="0">
                <a:latin typeface="Didot"/>
                <a:cs typeface="Didot"/>
              </a:rPr>
              <a:t>It was then </a:t>
            </a:r>
          </a:p>
          <a:p>
            <a:pPr marL="0" indent="0">
              <a:buNone/>
            </a:pPr>
            <a:r>
              <a:rPr lang="en-US" dirty="0">
                <a:latin typeface="Didot"/>
                <a:cs typeface="Didot"/>
              </a:rPr>
              <a:t>   presented to state </a:t>
            </a:r>
          </a:p>
          <a:p>
            <a:pPr marL="0" indent="0">
              <a:buNone/>
            </a:pPr>
            <a:r>
              <a:rPr lang="en-US" dirty="0">
                <a:latin typeface="Didot"/>
                <a:cs typeface="Didot"/>
              </a:rPr>
              <a:t>   legislatures for ratification with a seven- 	year deadline for ratification.</a:t>
            </a:r>
          </a:p>
          <a:p>
            <a:r>
              <a:rPr lang="en-US" dirty="0">
                <a:latin typeface="Didot"/>
                <a:cs typeface="Didot"/>
              </a:rPr>
              <a:t>President Richard Nixon endorsed the ERA’s approval.</a:t>
            </a:r>
          </a:p>
        </p:txBody>
      </p:sp>
      <p:pic>
        <p:nvPicPr>
          <p:cNvPr id="4" name="Picture 3"/>
          <p:cNvPicPr>
            <a:picLocks noChangeAspect="1"/>
          </p:cNvPicPr>
          <p:nvPr/>
        </p:nvPicPr>
        <p:blipFill>
          <a:blip r:embed="rId2"/>
          <a:stretch>
            <a:fillRect/>
          </a:stretch>
        </p:blipFill>
        <p:spPr>
          <a:xfrm>
            <a:off x="4201198" y="1166965"/>
            <a:ext cx="4942802" cy="3148037"/>
          </a:xfrm>
          <a:prstGeom prst="rect">
            <a:avLst/>
          </a:prstGeom>
        </p:spPr>
      </p:pic>
    </p:spTree>
    <p:extLst>
      <p:ext uri="{BB962C8B-B14F-4D97-AF65-F5344CB8AC3E}">
        <p14:creationId xmlns:p14="http://schemas.microsoft.com/office/powerpoint/2010/main" val="1166222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Didot"/>
                <a:cs typeface="Didot"/>
              </a:rPr>
              <a:t>The ERA Goes to the States</a:t>
            </a:r>
          </a:p>
        </p:txBody>
      </p:sp>
      <p:sp>
        <p:nvSpPr>
          <p:cNvPr id="3" name="Content Placeholder 2"/>
          <p:cNvSpPr>
            <a:spLocks noGrp="1"/>
          </p:cNvSpPr>
          <p:nvPr>
            <p:ph idx="1"/>
          </p:nvPr>
        </p:nvSpPr>
        <p:spPr/>
        <p:txBody>
          <a:bodyPr>
            <a:normAutofit fontScale="92500" lnSpcReduction="10000"/>
          </a:bodyPr>
          <a:lstStyle/>
          <a:p>
            <a:r>
              <a:rPr lang="en-US" dirty="0">
                <a:latin typeface="Didot"/>
                <a:cs typeface="Didot"/>
              </a:rPr>
              <a:t>Initial pace of ratification was rapid, but then slowed.</a:t>
            </a:r>
          </a:p>
          <a:p>
            <a:pPr lvl="1"/>
            <a:r>
              <a:rPr lang="en-US" dirty="0">
                <a:latin typeface="Didot"/>
                <a:cs typeface="Didot"/>
              </a:rPr>
              <a:t>30 states ratified the ERA by 1973</a:t>
            </a:r>
          </a:p>
          <a:p>
            <a:pPr lvl="1"/>
            <a:r>
              <a:rPr lang="en-US" dirty="0">
                <a:latin typeface="Didot"/>
                <a:cs typeface="Didot"/>
              </a:rPr>
              <a:t>3 states by 1974</a:t>
            </a:r>
          </a:p>
          <a:p>
            <a:pPr lvl="1"/>
            <a:r>
              <a:rPr lang="en-US" dirty="0">
                <a:latin typeface="Didot"/>
                <a:cs typeface="Didot"/>
              </a:rPr>
              <a:t>1 state in 1975 </a:t>
            </a:r>
          </a:p>
          <a:p>
            <a:pPr lvl="1"/>
            <a:r>
              <a:rPr lang="en-US" dirty="0">
                <a:latin typeface="Didot"/>
                <a:cs typeface="Didot"/>
              </a:rPr>
              <a:t>0 states in 1976</a:t>
            </a:r>
          </a:p>
          <a:p>
            <a:pPr lvl="1"/>
            <a:r>
              <a:rPr lang="en-US" dirty="0">
                <a:latin typeface="Didot"/>
                <a:cs typeface="Didot"/>
              </a:rPr>
              <a:t>1 state in 1977</a:t>
            </a:r>
          </a:p>
          <a:p>
            <a:r>
              <a:rPr lang="en-US" dirty="0">
                <a:latin typeface="Didot"/>
                <a:cs typeface="Didot"/>
              </a:rPr>
              <a:t>In 1978, President Jimmy Carter signed a resolution extended the ratification until 1982.</a:t>
            </a:r>
          </a:p>
        </p:txBody>
      </p:sp>
    </p:spTree>
    <p:extLst>
      <p:ext uri="{BB962C8B-B14F-4D97-AF65-F5344CB8AC3E}">
        <p14:creationId xmlns:p14="http://schemas.microsoft.com/office/powerpoint/2010/main" val="15657419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4" name="Content Placeholder 3"/>
          <p:cNvGraphicFramePr>
            <a:graphicFrameLocks noGrp="1"/>
          </p:cNvGraphicFramePr>
          <p:nvPr>
            <p:ph idx="1"/>
            <p:extLst/>
          </p:nvPr>
        </p:nvGraphicFramePr>
        <p:xfrm>
          <a:off x="1320011" y="1"/>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2823821" y="3177113"/>
            <a:ext cx="1737736" cy="538609"/>
          </a:xfrm>
          <a:prstGeom prst="rect">
            <a:avLst/>
          </a:prstGeom>
          <a:noFill/>
        </p:spPr>
        <p:txBody>
          <a:bodyPr wrap="square" rtlCol="0">
            <a:spAutoFit/>
          </a:bodyPr>
          <a:lstStyle/>
          <a:p>
            <a:pPr algn="ctr"/>
            <a:r>
              <a:rPr lang="en-US" sz="2900" dirty="0"/>
              <a:t>Patriarchy</a:t>
            </a:r>
          </a:p>
        </p:txBody>
      </p:sp>
    </p:spTree>
    <p:extLst>
      <p:ext uri="{BB962C8B-B14F-4D97-AF65-F5344CB8AC3E}">
        <p14:creationId xmlns:p14="http://schemas.microsoft.com/office/powerpoint/2010/main" val="18673598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87400" y="0"/>
            <a:ext cx="7567448" cy="6858000"/>
          </a:xfrm>
          <a:prstGeom prst="rect">
            <a:avLst/>
          </a:prstGeom>
        </p:spPr>
      </p:pic>
    </p:spTree>
    <p:extLst>
      <p:ext uri="{BB962C8B-B14F-4D97-AF65-F5344CB8AC3E}">
        <p14:creationId xmlns:p14="http://schemas.microsoft.com/office/powerpoint/2010/main" val="1606122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976"/>
            <a:ext cx="8229600" cy="1143000"/>
          </a:xfrm>
        </p:spPr>
        <p:txBody>
          <a:bodyPr/>
          <a:lstStyle/>
          <a:p>
            <a:r>
              <a:rPr lang="en-US" dirty="0">
                <a:latin typeface="Didot"/>
                <a:cs typeface="Didot"/>
              </a:rPr>
              <a:t>The ERA Fails</a:t>
            </a:r>
          </a:p>
        </p:txBody>
      </p:sp>
      <p:sp>
        <p:nvSpPr>
          <p:cNvPr id="3" name="Content Placeholder 2"/>
          <p:cNvSpPr>
            <a:spLocks noGrp="1"/>
          </p:cNvSpPr>
          <p:nvPr>
            <p:ph idx="1"/>
          </p:nvPr>
        </p:nvSpPr>
        <p:spPr>
          <a:xfrm>
            <a:off x="206802" y="1103534"/>
            <a:ext cx="4872701" cy="5372100"/>
          </a:xfrm>
        </p:spPr>
        <p:txBody>
          <a:bodyPr>
            <a:normAutofit fontScale="77500" lnSpcReduction="20000"/>
          </a:bodyPr>
          <a:lstStyle/>
          <a:p>
            <a:r>
              <a:rPr lang="en-US" dirty="0">
                <a:latin typeface="Didot"/>
                <a:cs typeface="Didot"/>
              </a:rPr>
              <a:t>By the early 1980s, women had repealed oppressive laws that were based on sex, integrated the "boys' clubs" such as military academies, the United States armed forces, NASA, single-sex colleges, men’s clubs, and the Supreme Court had ruled repeatedly in favor of equal rights for women.</a:t>
            </a:r>
          </a:p>
          <a:p>
            <a:r>
              <a:rPr lang="en-US" dirty="0">
                <a:latin typeface="Didot"/>
                <a:cs typeface="Didot"/>
              </a:rPr>
              <a:t>By 1982 (the deadline under Carter’s extension) the ERA was three state’s shy of the needed 38 states for ratification.</a:t>
            </a:r>
          </a:p>
        </p:txBody>
      </p:sp>
      <p:pic>
        <p:nvPicPr>
          <p:cNvPr id="4" name="Picture 3"/>
          <p:cNvPicPr>
            <a:picLocks noChangeAspect="1"/>
          </p:cNvPicPr>
          <p:nvPr/>
        </p:nvPicPr>
        <p:blipFill>
          <a:blip r:embed="rId2"/>
          <a:stretch>
            <a:fillRect/>
          </a:stretch>
        </p:blipFill>
        <p:spPr>
          <a:xfrm>
            <a:off x="5484351" y="1103534"/>
            <a:ext cx="3492500" cy="5372100"/>
          </a:xfrm>
          <a:prstGeom prst="rect">
            <a:avLst/>
          </a:prstGeom>
        </p:spPr>
      </p:pic>
    </p:spTree>
    <p:extLst>
      <p:ext uri="{BB962C8B-B14F-4D97-AF65-F5344CB8AC3E}">
        <p14:creationId xmlns:p14="http://schemas.microsoft.com/office/powerpoint/2010/main" val="227044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Didot"/>
                <a:cs typeface="Didot"/>
              </a:rPr>
              <a:t>Four Goals/Agendas of </a:t>
            </a:r>
            <a:br>
              <a:rPr lang="en-US" dirty="0">
                <a:latin typeface="Didot"/>
                <a:cs typeface="Didot"/>
              </a:rPr>
            </a:br>
            <a:r>
              <a:rPr lang="en-US" dirty="0">
                <a:latin typeface="Didot"/>
                <a:cs typeface="Didot"/>
              </a:rPr>
              <a:t>Second-Wave Feminism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49585545"/>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126100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Didot" charset="0"/>
                <a:ea typeface="Didot" charset="0"/>
                <a:cs typeface="Didot" charset="0"/>
              </a:rPr>
              <a:t>Plan for Our Study </a:t>
            </a:r>
          </a:p>
        </p:txBody>
      </p:sp>
      <p:sp>
        <p:nvSpPr>
          <p:cNvPr id="3" name="Content Placeholder 2"/>
          <p:cNvSpPr>
            <a:spLocks noGrp="1"/>
          </p:cNvSpPr>
          <p:nvPr>
            <p:ph idx="1"/>
          </p:nvPr>
        </p:nvSpPr>
        <p:spPr/>
        <p:txBody>
          <a:bodyPr>
            <a:normAutofit/>
          </a:bodyPr>
          <a:lstStyle/>
          <a:p>
            <a:r>
              <a:rPr lang="en-US" dirty="0">
                <a:latin typeface="Didot" charset="0"/>
                <a:ea typeface="Didot" charset="0"/>
                <a:cs typeface="Didot" charset="0"/>
              </a:rPr>
              <a:t>We are going to organize our exploration of this movement around the documentary </a:t>
            </a:r>
            <a:r>
              <a:rPr lang="en-US" i="1" dirty="0">
                <a:latin typeface="Didot" charset="0"/>
                <a:ea typeface="Didot" charset="0"/>
                <a:cs typeface="Didot" charset="0"/>
              </a:rPr>
              <a:t>Makers: The Women Who Made America </a:t>
            </a:r>
          </a:p>
          <a:p>
            <a:r>
              <a:rPr lang="en-US" dirty="0">
                <a:latin typeface="Didot" charset="0"/>
                <a:ea typeface="Didot" charset="0"/>
                <a:cs typeface="Didot" charset="0"/>
              </a:rPr>
              <a:t>We will watch the documentary and pause at key junctures to explain and add context.  </a:t>
            </a:r>
          </a:p>
          <a:p>
            <a:pPr lvl="1"/>
            <a:r>
              <a:rPr lang="en-US" dirty="0">
                <a:latin typeface="Didot" charset="0"/>
                <a:ea typeface="Didot" charset="0"/>
                <a:cs typeface="Didot" charset="0"/>
              </a:rPr>
              <a:t>Slides to correspond </a:t>
            </a:r>
          </a:p>
          <a:p>
            <a:endParaRPr lang="en-US" dirty="0">
              <a:latin typeface="Didot" charset="0"/>
              <a:ea typeface="Didot" charset="0"/>
              <a:cs typeface="Didot" charset="0"/>
            </a:endParaRPr>
          </a:p>
        </p:txBody>
      </p:sp>
    </p:spTree>
    <p:extLst>
      <p:ext uri="{BB962C8B-B14F-4D97-AF65-F5344CB8AC3E}">
        <p14:creationId xmlns:p14="http://schemas.microsoft.com/office/powerpoint/2010/main" val="34773909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latin typeface="Didot" charset="0"/>
                <a:ea typeface="Didot" charset="0"/>
                <a:cs typeface="Didot" charset="0"/>
              </a:rPr>
              <a:t>Makers </a:t>
            </a:r>
            <a:r>
              <a:rPr lang="en-US" dirty="0">
                <a:latin typeface="Didot" charset="0"/>
                <a:ea typeface="Didot" charset="0"/>
                <a:cs typeface="Didot" charset="0"/>
              </a:rPr>
              <a:t>Timing</a:t>
            </a:r>
            <a:endParaRPr lang="en-US" i="1" dirty="0">
              <a:latin typeface="Didot" charset="0"/>
              <a:ea typeface="Didot" charset="0"/>
              <a:cs typeface="Didot" charset="0"/>
            </a:endParaRPr>
          </a:p>
        </p:txBody>
      </p:sp>
      <p:sp>
        <p:nvSpPr>
          <p:cNvPr id="3" name="Content Placeholder 2"/>
          <p:cNvSpPr>
            <a:spLocks noGrp="1"/>
          </p:cNvSpPr>
          <p:nvPr>
            <p:ph idx="1"/>
          </p:nvPr>
        </p:nvSpPr>
        <p:spPr/>
        <p:txBody>
          <a:bodyPr>
            <a:normAutofit/>
          </a:bodyPr>
          <a:lstStyle/>
          <a:p>
            <a:r>
              <a:rPr lang="en-US" dirty="0">
                <a:latin typeface="Didot" charset="0"/>
                <a:ea typeface="Didot" charset="0"/>
                <a:cs typeface="Didot" charset="0"/>
              </a:rPr>
              <a:t>Episode 1:</a:t>
            </a:r>
          </a:p>
          <a:p>
            <a:pPr lvl="1"/>
            <a:r>
              <a:rPr lang="en-US" dirty="0">
                <a:latin typeface="Didot" charset="0"/>
                <a:ea typeface="Didot" charset="0"/>
                <a:cs typeface="Didot" charset="0"/>
              </a:rPr>
              <a:t>Start at intro text (3:50)-14:40 “dealing with race issues they were familiar with”</a:t>
            </a:r>
          </a:p>
          <a:p>
            <a:pPr lvl="1"/>
            <a:r>
              <a:rPr lang="en-US" dirty="0">
                <a:latin typeface="Didot" charset="0"/>
                <a:ea typeface="Didot" charset="0"/>
                <a:cs typeface="Didot" charset="0"/>
              </a:rPr>
              <a:t>18:30 (creation of Now) end</a:t>
            </a:r>
          </a:p>
          <a:p>
            <a:r>
              <a:rPr lang="en-US" dirty="0">
                <a:latin typeface="Didot" charset="0"/>
                <a:ea typeface="Didot" charset="0"/>
                <a:cs typeface="Didot" charset="0"/>
              </a:rPr>
              <a:t>Episode 2:</a:t>
            </a:r>
          </a:p>
          <a:p>
            <a:pPr lvl="1"/>
            <a:r>
              <a:rPr lang="en-US" dirty="0">
                <a:latin typeface="Didot" charset="0"/>
                <a:ea typeface="Didot" charset="0"/>
                <a:cs typeface="Didot" charset="0"/>
              </a:rPr>
              <a:t>2:40 Battle of the Sexes to to 46:15 (rise of Reagan) </a:t>
            </a:r>
          </a:p>
        </p:txBody>
      </p:sp>
    </p:spTree>
    <p:extLst>
      <p:ext uri="{BB962C8B-B14F-4D97-AF65-F5344CB8AC3E}">
        <p14:creationId xmlns:p14="http://schemas.microsoft.com/office/powerpoint/2010/main" val="3043239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946399" y="526009"/>
            <a:ext cx="3118833" cy="6205997"/>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2998301" y="3745540"/>
            <a:ext cx="2986466" cy="2986466"/>
          </a:xfrm>
          <a:prstGeom prst="rect">
            <a:avLst/>
          </a:prstGeom>
        </p:spPr>
      </p:pic>
      <p:sp>
        <p:nvSpPr>
          <p:cNvPr id="2" name="Title 1"/>
          <p:cNvSpPr>
            <a:spLocks noGrp="1"/>
          </p:cNvSpPr>
          <p:nvPr>
            <p:ph type="title"/>
          </p:nvPr>
        </p:nvSpPr>
        <p:spPr>
          <a:xfrm>
            <a:off x="457200" y="-368300"/>
            <a:ext cx="8229600" cy="1143000"/>
          </a:xfrm>
        </p:spPr>
        <p:txBody>
          <a:bodyPr>
            <a:normAutofit/>
          </a:bodyPr>
          <a:lstStyle/>
          <a:p>
            <a:r>
              <a:rPr lang="en-US" sz="2800" dirty="0">
                <a:latin typeface="Didot"/>
                <a:cs typeface="Didot"/>
              </a:rPr>
              <a:t>Variants of Feminist Theory</a:t>
            </a:r>
          </a:p>
        </p:txBody>
      </p:sp>
      <p:sp>
        <p:nvSpPr>
          <p:cNvPr id="3" name="Content Placeholder 2"/>
          <p:cNvSpPr>
            <a:spLocks noGrp="1"/>
          </p:cNvSpPr>
          <p:nvPr>
            <p:ph sz="half" idx="1"/>
          </p:nvPr>
        </p:nvSpPr>
        <p:spPr>
          <a:xfrm>
            <a:off x="2984500" y="523081"/>
            <a:ext cx="2832100" cy="4525963"/>
          </a:xfrm>
        </p:spPr>
        <p:txBody>
          <a:bodyPr>
            <a:noAutofit/>
          </a:bodyPr>
          <a:lstStyle/>
          <a:p>
            <a:pPr marL="0" indent="0">
              <a:lnSpc>
                <a:spcPct val="80000"/>
              </a:lnSpc>
              <a:buNone/>
            </a:pPr>
            <a:r>
              <a:rPr lang="en-US" sz="1400" b="1" u="sng" dirty="0">
                <a:latin typeface="Didot"/>
                <a:cs typeface="Didot"/>
              </a:rPr>
              <a:t>Liberal Feminism (MAIN!)</a:t>
            </a:r>
          </a:p>
          <a:p>
            <a:pPr>
              <a:lnSpc>
                <a:spcPct val="80000"/>
              </a:lnSpc>
            </a:pPr>
            <a:r>
              <a:rPr lang="en-US" sz="1400" dirty="0">
                <a:latin typeface="Didot"/>
                <a:cs typeface="Didot"/>
              </a:rPr>
              <a:t>Argues that all people are created equal by nature and deserve equal rights. </a:t>
            </a:r>
          </a:p>
          <a:p>
            <a:pPr>
              <a:lnSpc>
                <a:spcPct val="80000"/>
              </a:lnSpc>
            </a:pPr>
            <a:r>
              <a:rPr lang="en-US" sz="1400" dirty="0">
                <a:latin typeface="Didot"/>
                <a:cs typeface="Didot"/>
              </a:rPr>
              <a:t>Equality is obscured because social institutions are designed in accordance with patriarchy.</a:t>
            </a:r>
          </a:p>
          <a:p>
            <a:pPr>
              <a:lnSpc>
                <a:spcPct val="80000"/>
              </a:lnSpc>
            </a:pPr>
            <a:r>
              <a:rPr lang="en-US" sz="1400" dirty="0">
                <a:latin typeface="Didot"/>
                <a:cs typeface="Didot"/>
              </a:rPr>
              <a:t>Need to reform social institutions to make them more </a:t>
            </a:r>
          </a:p>
          <a:p>
            <a:pPr marL="0" indent="0">
              <a:lnSpc>
                <a:spcPct val="80000"/>
              </a:lnSpc>
              <a:buNone/>
            </a:pPr>
            <a:r>
              <a:rPr lang="en-US" sz="1400" dirty="0">
                <a:latin typeface="Didot"/>
                <a:cs typeface="Didot"/>
              </a:rPr>
              <a:t>       equitable </a:t>
            </a:r>
          </a:p>
          <a:p>
            <a:pPr>
              <a:lnSpc>
                <a:spcPct val="80000"/>
              </a:lnSpc>
            </a:pPr>
            <a:r>
              <a:rPr lang="en-US" sz="1400" dirty="0">
                <a:latin typeface="Didot"/>
                <a:cs typeface="Didot"/>
              </a:rPr>
              <a:t>Support legislation that remove barriers to equality for women. </a:t>
            </a:r>
          </a:p>
          <a:p>
            <a:pPr>
              <a:lnSpc>
                <a:spcPct val="80000"/>
              </a:lnSpc>
            </a:pPr>
            <a:r>
              <a:rPr lang="en-US" sz="1400" dirty="0">
                <a:latin typeface="Didot"/>
                <a:cs typeface="Didot"/>
              </a:rPr>
              <a:t>Key Figures:</a:t>
            </a:r>
          </a:p>
          <a:p>
            <a:pPr lvl="1">
              <a:lnSpc>
                <a:spcPct val="80000"/>
              </a:lnSpc>
            </a:pPr>
            <a:r>
              <a:rPr lang="en-US" sz="1400" dirty="0">
                <a:latin typeface="Didot"/>
                <a:cs typeface="Didot"/>
              </a:rPr>
              <a:t> Betty Friedan</a:t>
            </a:r>
          </a:p>
          <a:p>
            <a:pPr lvl="1">
              <a:lnSpc>
                <a:spcPct val="80000"/>
              </a:lnSpc>
            </a:pPr>
            <a:r>
              <a:rPr lang="en-US" sz="1400" dirty="0">
                <a:latin typeface="Didot"/>
                <a:cs typeface="Didot"/>
              </a:rPr>
              <a:t>Gloria Steinem</a:t>
            </a:r>
          </a:p>
          <a:p>
            <a:pPr marL="457200" lvl="1" indent="0">
              <a:lnSpc>
                <a:spcPct val="80000"/>
              </a:lnSpc>
              <a:buNone/>
            </a:pPr>
            <a:endParaRPr lang="en-US" sz="1500" dirty="0"/>
          </a:p>
        </p:txBody>
      </p:sp>
      <p:sp>
        <p:nvSpPr>
          <p:cNvPr id="5" name="Content Placeholder 4"/>
          <p:cNvSpPr>
            <a:spLocks noGrp="1"/>
          </p:cNvSpPr>
          <p:nvPr>
            <p:ph sz="half" idx="2"/>
          </p:nvPr>
        </p:nvSpPr>
        <p:spPr>
          <a:xfrm>
            <a:off x="243266" y="508538"/>
            <a:ext cx="2703134" cy="4525963"/>
          </a:xfrm>
        </p:spPr>
        <p:txBody>
          <a:bodyPr>
            <a:normAutofit/>
          </a:bodyPr>
          <a:lstStyle/>
          <a:p>
            <a:pPr marL="0" indent="0">
              <a:buNone/>
            </a:pPr>
            <a:r>
              <a:rPr lang="en-US" sz="1400" b="1" u="sng" dirty="0">
                <a:latin typeface="Didot"/>
                <a:cs typeface="Didot"/>
              </a:rPr>
              <a:t>Radical Feminism</a:t>
            </a:r>
          </a:p>
          <a:p>
            <a:r>
              <a:rPr lang="en-US" sz="1400" dirty="0">
                <a:latin typeface="Didot"/>
                <a:cs typeface="Didot"/>
              </a:rPr>
              <a:t>Men and women are both equal, but they are fundamentally different.</a:t>
            </a:r>
          </a:p>
          <a:p>
            <a:pPr lvl="1"/>
            <a:r>
              <a:rPr lang="en-US" sz="1400" dirty="0">
                <a:latin typeface="Didot"/>
                <a:cs typeface="Didot"/>
              </a:rPr>
              <a:t>Though some, like Mary Daly, say women are superior.</a:t>
            </a:r>
          </a:p>
          <a:p>
            <a:r>
              <a:rPr lang="en-US" sz="1400" dirty="0">
                <a:latin typeface="Didot"/>
                <a:cs typeface="Didot"/>
              </a:rPr>
              <a:t>Social institutions have been designed to relegate women to inferior roles and positions.</a:t>
            </a:r>
          </a:p>
          <a:p>
            <a:r>
              <a:rPr lang="en-US" sz="1400" dirty="0">
                <a:latin typeface="Didot"/>
                <a:cs typeface="Didot"/>
              </a:rPr>
              <a:t>Overthrow this system by any possible means. </a:t>
            </a:r>
          </a:p>
          <a:p>
            <a:r>
              <a:rPr lang="en-US" sz="1400" dirty="0">
                <a:latin typeface="Didot"/>
                <a:cs typeface="Didot"/>
              </a:rPr>
              <a:t>Key Figures</a:t>
            </a:r>
          </a:p>
          <a:p>
            <a:pPr lvl="1"/>
            <a:r>
              <a:rPr lang="en-US" sz="1400" dirty="0">
                <a:latin typeface="Didot"/>
                <a:cs typeface="Didot"/>
              </a:rPr>
              <a:t>Mary Daly</a:t>
            </a:r>
          </a:p>
          <a:p>
            <a:pPr marL="0" indent="0">
              <a:buNone/>
            </a:pPr>
            <a:endParaRPr lang="en-US" sz="1400" dirty="0"/>
          </a:p>
        </p:txBody>
      </p:sp>
      <p:pic>
        <p:nvPicPr>
          <p:cNvPr id="6" name="Picture 5"/>
          <p:cNvPicPr>
            <a:picLocks noChangeAspect="1"/>
          </p:cNvPicPr>
          <p:nvPr/>
        </p:nvPicPr>
        <p:blipFill>
          <a:blip r:embed="rId3"/>
          <a:stretch>
            <a:fillRect/>
          </a:stretch>
        </p:blipFill>
        <p:spPr>
          <a:xfrm>
            <a:off x="243266" y="4201857"/>
            <a:ext cx="2149920" cy="1350963"/>
          </a:xfrm>
          <a:prstGeom prst="rect">
            <a:avLst/>
          </a:prstGeom>
        </p:spPr>
      </p:pic>
      <p:sp>
        <p:nvSpPr>
          <p:cNvPr id="7" name="TextBox 6"/>
          <p:cNvSpPr txBox="1"/>
          <p:nvPr/>
        </p:nvSpPr>
        <p:spPr>
          <a:xfrm>
            <a:off x="104801" y="5580727"/>
            <a:ext cx="2761133" cy="1277273"/>
          </a:xfrm>
          <a:prstGeom prst="rect">
            <a:avLst/>
          </a:prstGeom>
          <a:noFill/>
          <a:ln>
            <a:solidFill>
              <a:schemeClr val="tx1"/>
            </a:solidFill>
          </a:ln>
        </p:spPr>
        <p:txBody>
          <a:bodyPr wrap="square" rtlCol="0">
            <a:spAutoFit/>
          </a:bodyPr>
          <a:lstStyle/>
          <a:p>
            <a:r>
              <a:rPr lang="en-US" sz="1100" dirty="0"/>
              <a:t>Mary Daly taught at BC for 33 years.  She retired in 1999 after violating the university’s policy by refusing to allow male students in her advanced women’s studies classes.  She allowed male students in her introductory class and privately tutored those who wanted to take advance classes.  </a:t>
            </a:r>
          </a:p>
        </p:txBody>
      </p:sp>
      <p:sp>
        <p:nvSpPr>
          <p:cNvPr id="8" name="Content Placeholder 4"/>
          <p:cNvSpPr txBox="1">
            <a:spLocks/>
          </p:cNvSpPr>
          <p:nvPr/>
        </p:nvSpPr>
        <p:spPr>
          <a:xfrm>
            <a:off x="5956300" y="523081"/>
            <a:ext cx="2915181" cy="3835400"/>
          </a:xfrm>
          <a:prstGeom prst="rect">
            <a:avLst/>
          </a:prstGeom>
        </p:spPr>
        <p:txBody>
          <a:bodyPr vert="horz" lIns="91440" tIns="45720" rIns="91440" bIns="45720" rtlCol="0">
            <a:normAutofit fontScale="250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Font typeface="Arial"/>
              <a:buNone/>
            </a:pPr>
            <a:r>
              <a:rPr lang="en-US" sz="5600" b="1" u="sng" dirty="0">
                <a:latin typeface="Didot"/>
                <a:cs typeface="Didot"/>
              </a:rPr>
              <a:t>Feminist Separatism</a:t>
            </a:r>
          </a:p>
          <a:p>
            <a:r>
              <a:rPr lang="en-US" sz="5600" dirty="0">
                <a:latin typeface="Didot"/>
                <a:cs typeface="Didot"/>
              </a:rPr>
              <a:t>Heterosexuality/Heterosexual sex is a political institution through which gender oppression is maintained.</a:t>
            </a:r>
          </a:p>
          <a:p>
            <a:r>
              <a:rPr lang="en-US" sz="5600" dirty="0">
                <a:latin typeface="Didot"/>
                <a:cs typeface="Didot"/>
              </a:rPr>
              <a:t>Two solutions…</a:t>
            </a:r>
          </a:p>
          <a:p>
            <a:pPr marL="571500" lvl="1" indent="-228600"/>
            <a:r>
              <a:rPr lang="en-US" sz="5600" i="1" dirty="0">
                <a:latin typeface="Didot"/>
                <a:cs typeface="Didot"/>
              </a:rPr>
              <a:t>Radical-Libertarian Separatism</a:t>
            </a:r>
            <a:r>
              <a:rPr lang="en-US" sz="5600" dirty="0">
                <a:latin typeface="Didot"/>
                <a:cs typeface="Didot"/>
              </a:rPr>
              <a:t>: </a:t>
            </a:r>
            <a:r>
              <a:rPr lang="en-US" sz="5400" dirty="0">
                <a:latin typeface="Didot"/>
                <a:cs typeface="Didot"/>
              </a:rPr>
              <a:t>Women should control every aspect of their sexuality—redefine sex.  </a:t>
            </a:r>
            <a:r>
              <a:rPr lang="en-US" sz="5600" dirty="0">
                <a:latin typeface="Didot"/>
                <a:cs typeface="Didot"/>
              </a:rPr>
              <a:t>Advocate artificial means of reproduction so that less time is devoted to pregnancy </a:t>
            </a:r>
          </a:p>
          <a:p>
            <a:pPr marL="571500" lvl="1" indent="-228600"/>
            <a:r>
              <a:rPr lang="en-US" sz="5600" i="1" dirty="0">
                <a:latin typeface="Didot"/>
                <a:cs typeface="Didot"/>
              </a:rPr>
              <a:t>Lesbian-Separatism: </a:t>
            </a:r>
            <a:r>
              <a:rPr lang="en-US" sz="5400" dirty="0">
                <a:latin typeface="Didot"/>
                <a:cs typeface="Didot"/>
              </a:rPr>
              <a:t>The only way to completely escape patriarchy is for men and women to separate and practice homosexuality, allowing women to be in complete control of their sexuality.</a:t>
            </a:r>
          </a:p>
          <a:p>
            <a:pPr marL="571500" indent="-228600">
              <a:buFont typeface="Arial"/>
              <a:buNone/>
            </a:pPr>
            <a:endParaRPr lang="en-US" dirty="0"/>
          </a:p>
        </p:txBody>
      </p:sp>
      <p:pic>
        <p:nvPicPr>
          <p:cNvPr id="9" name="Picture 8"/>
          <p:cNvPicPr>
            <a:picLocks noChangeAspect="1"/>
          </p:cNvPicPr>
          <p:nvPr/>
        </p:nvPicPr>
        <p:blipFill>
          <a:blip r:embed="rId4"/>
          <a:stretch>
            <a:fillRect/>
          </a:stretch>
        </p:blipFill>
        <p:spPr>
          <a:xfrm>
            <a:off x="6890667" y="5695369"/>
            <a:ext cx="1534866" cy="1036637"/>
          </a:xfrm>
          <a:prstGeom prst="rect">
            <a:avLst/>
          </a:prstGeom>
        </p:spPr>
      </p:pic>
      <p:pic>
        <p:nvPicPr>
          <p:cNvPr id="10" name="Picture 9"/>
          <p:cNvPicPr>
            <a:picLocks noChangeAspect="1"/>
          </p:cNvPicPr>
          <p:nvPr/>
        </p:nvPicPr>
        <p:blipFill>
          <a:blip r:embed="rId5"/>
          <a:stretch>
            <a:fillRect/>
          </a:stretch>
        </p:blipFill>
        <p:spPr>
          <a:xfrm>
            <a:off x="6890667" y="4516183"/>
            <a:ext cx="1534866" cy="1036637"/>
          </a:xfrm>
          <a:prstGeom prst="rect">
            <a:avLst/>
          </a:prstGeom>
        </p:spPr>
      </p:pic>
    </p:spTree>
    <p:extLst>
      <p:ext uri="{BB962C8B-B14F-4D97-AF65-F5344CB8AC3E}">
        <p14:creationId xmlns:p14="http://schemas.microsoft.com/office/powerpoint/2010/main" val="24866716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Didot"/>
                <a:cs typeface="Didot"/>
              </a:rPr>
              <a:t>Act: Legislative Change</a:t>
            </a:r>
          </a:p>
        </p:txBody>
      </p:sp>
      <p:graphicFrame>
        <p:nvGraphicFramePr>
          <p:cNvPr id="4" name="Content Placeholder 3"/>
          <p:cNvGraphicFramePr>
            <a:graphicFrameLocks noGrp="1"/>
          </p:cNvGraphicFramePr>
          <p:nvPr>
            <p:ph idx="1"/>
            <p:extLst/>
          </p:nvPr>
        </p:nvGraphicFramePr>
        <p:xfrm>
          <a:off x="457200" y="1648406"/>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561481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Didot"/>
                <a:cs typeface="Didot"/>
              </a:rPr>
              <a:t>Equal Pay Act of 1963</a:t>
            </a:r>
          </a:p>
        </p:txBody>
      </p:sp>
      <p:sp>
        <p:nvSpPr>
          <p:cNvPr id="3" name="Content Placeholder 2"/>
          <p:cNvSpPr>
            <a:spLocks noGrp="1"/>
          </p:cNvSpPr>
          <p:nvPr>
            <p:ph idx="1"/>
          </p:nvPr>
        </p:nvSpPr>
        <p:spPr>
          <a:xfrm>
            <a:off x="457200" y="1600200"/>
            <a:ext cx="4906389" cy="4525963"/>
          </a:xfrm>
        </p:spPr>
        <p:txBody>
          <a:bodyPr>
            <a:normAutofit fontScale="62500" lnSpcReduction="20000"/>
          </a:bodyPr>
          <a:lstStyle/>
          <a:p>
            <a:r>
              <a:rPr lang="en-US" dirty="0">
                <a:latin typeface="Didot"/>
                <a:cs typeface="Didot"/>
              </a:rPr>
              <a:t>States that no employer may pay lower wages to employees of one gender than it pays to employees of the other gender employees within the same establishment for equal work at jobs that require equal skill, effort and responsibility, and that are performed under similar working conditions.</a:t>
            </a:r>
          </a:p>
          <a:p>
            <a:r>
              <a:rPr lang="en-US" dirty="0">
                <a:latin typeface="Didot"/>
                <a:cs typeface="Didot"/>
              </a:rPr>
              <a:t>Huge step forward for gender equity in employment</a:t>
            </a:r>
          </a:p>
          <a:p>
            <a:r>
              <a:rPr lang="en-US" dirty="0">
                <a:latin typeface="Didot"/>
                <a:cs typeface="Didot"/>
              </a:rPr>
              <a:t>But…Does not address inter-occupational inequality for jobs that require the same skill.</a:t>
            </a:r>
          </a:p>
          <a:p>
            <a:pPr lvl="1"/>
            <a:r>
              <a:rPr lang="en-US" dirty="0">
                <a:latin typeface="Didot"/>
                <a:cs typeface="Didot"/>
              </a:rPr>
              <a:t>Maid vs. Janitor</a:t>
            </a:r>
          </a:p>
          <a:p>
            <a:pPr lvl="1"/>
            <a:r>
              <a:rPr lang="en-US" dirty="0">
                <a:latin typeface="Didot"/>
                <a:cs typeface="Didot"/>
              </a:rPr>
              <a:t>“Comparable Worth” Argument</a:t>
            </a:r>
          </a:p>
          <a:p>
            <a:r>
              <a:rPr lang="en-US" dirty="0">
                <a:latin typeface="Didot"/>
                <a:cs typeface="Didot"/>
              </a:rPr>
              <a:t>Signed into law by President Kennedy</a:t>
            </a:r>
          </a:p>
        </p:txBody>
      </p:sp>
      <p:pic>
        <p:nvPicPr>
          <p:cNvPr id="4" name="Picture 3"/>
          <p:cNvPicPr>
            <a:picLocks noChangeAspect="1"/>
          </p:cNvPicPr>
          <p:nvPr/>
        </p:nvPicPr>
        <p:blipFill>
          <a:blip r:embed="rId2"/>
          <a:stretch>
            <a:fillRect/>
          </a:stretch>
        </p:blipFill>
        <p:spPr>
          <a:xfrm>
            <a:off x="5384800" y="1901008"/>
            <a:ext cx="3302000" cy="2933700"/>
          </a:xfrm>
          <a:prstGeom prst="rect">
            <a:avLst/>
          </a:prstGeom>
        </p:spPr>
      </p:pic>
    </p:spTree>
    <p:extLst>
      <p:ext uri="{BB962C8B-B14F-4D97-AF65-F5344CB8AC3E}">
        <p14:creationId xmlns:p14="http://schemas.microsoft.com/office/powerpoint/2010/main" val="22845952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1743</TotalTime>
  <Words>2154</Words>
  <Application>Microsoft Macintosh PowerPoint</Application>
  <PresentationFormat>On-screen Show (4:3)</PresentationFormat>
  <Paragraphs>221</Paragraphs>
  <Slides>31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ＭＳ Ｐゴシック</vt:lpstr>
      <vt:lpstr>Arial</vt:lpstr>
      <vt:lpstr>Calibri</vt:lpstr>
      <vt:lpstr>Didot</vt:lpstr>
      <vt:lpstr>Office Theme</vt:lpstr>
      <vt:lpstr>PowerPoint Presentation</vt:lpstr>
      <vt:lpstr>Women’s Rights Movement</vt:lpstr>
      <vt:lpstr>PowerPoint Presentation</vt:lpstr>
      <vt:lpstr>Four Goals/Agendas of  Second-Wave Feminism </vt:lpstr>
      <vt:lpstr>Plan for Our Study </vt:lpstr>
      <vt:lpstr>Makers Timing</vt:lpstr>
      <vt:lpstr>Variants of Feminist Theory</vt:lpstr>
      <vt:lpstr>Act: Legislative Change</vt:lpstr>
      <vt:lpstr>Equal Pay Act of 1963</vt:lpstr>
      <vt:lpstr>PowerPoint Presentation</vt:lpstr>
      <vt:lpstr>No-Fault Divorce</vt:lpstr>
      <vt:lpstr>PowerPoint Presentation</vt:lpstr>
      <vt:lpstr>Illegalization of Marital Rape</vt:lpstr>
      <vt:lpstr>Title IX (1972)</vt:lpstr>
      <vt:lpstr>Pregnancy Discrimination Act (1978)</vt:lpstr>
      <vt:lpstr>PowerPoint Presentation</vt:lpstr>
      <vt:lpstr>PowerPoint Presentation</vt:lpstr>
      <vt:lpstr>The Comstock Laws</vt:lpstr>
      <vt:lpstr>The Birth Control Pill</vt:lpstr>
      <vt:lpstr>Griswold v. Connecticut (1965)</vt:lpstr>
      <vt:lpstr>The Right to Privacy</vt:lpstr>
      <vt:lpstr>The Right to Privacy</vt:lpstr>
      <vt:lpstr>The Right to Privacy</vt:lpstr>
      <vt:lpstr>The Right to Privacy</vt:lpstr>
      <vt:lpstr>Eisenstadt Vs. Baird (1972)</vt:lpstr>
      <vt:lpstr>Roe vs. Wade 1973</vt:lpstr>
      <vt:lpstr> The Equal Rights Amendment (ERA)</vt:lpstr>
      <vt:lpstr>The ERA goes to the States</vt:lpstr>
      <vt:lpstr>The ERA Goes to the States</vt:lpstr>
      <vt:lpstr>PowerPoint Presentation</vt:lpstr>
      <vt:lpstr>The ERA Fails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Technology Department</dc:creator>
  <cp:lastModifiedBy>Microsoft Office User</cp:lastModifiedBy>
  <cp:revision>91</cp:revision>
  <dcterms:created xsi:type="dcterms:W3CDTF">2012-12-13T14:27:56Z</dcterms:created>
  <dcterms:modified xsi:type="dcterms:W3CDTF">2019-03-26T14:35:55Z</dcterms:modified>
</cp:coreProperties>
</file>