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8" r:id="rId3"/>
    <p:sldId id="279" r:id="rId4"/>
    <p:sldId id="281" r:id="rId5"/>
    <p:sldId id="258" r:id="rId6"/>
    <p:sldId id="261" r:id="rId7"/>
    <p:sldId id="259" r:id="rId8"/>
    <p:sldId id="260" r:id="rId9"/>
    <p:sldId id="262" r:id="rId10"/>
    <p:sldId id="263" r:id="rId11"/>
    <p:sldId id="265" r:id="rId12"/>
    <p:sldId id="282" r:id="rId13"/>
    <p:sldId id="267" r:id="rId14"/>
    <p:sldId id="270" r:id="rId15"/>
    <p:sldId id="268" r:id="rId16"/>
    <p:sldId id="269" r:id="rId17"/>
    <p:sldId id="271" r:id="rId18"/>
    <p:sldId id="272" r:id="rId19"/>
    <p:sldId id="274" r:id="rId20"/>
    <p:sldId id="275" r:id="rId21"/>
    <p:sldId id="284" r:id="rId22"/>
    <p:sldId id="283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718"/>
  </p:normalViewPr>
  <p:slideViewPr>
    <p:cSldViewPr snapToGrid="0" snapToObjects="1">
      <p:cViewPr varScale="1">
        <p:scale>
          <a:sx n="85" d="100"/>
          <a:sy n="85" d="100"/>
        </p:scale>
        <p:origin x="168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6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9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7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7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8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1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1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3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3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2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4DD2-56BE-9A45-9064-645B7B75C26C}" type="datetimeFigureOut">
              <a:rPr lang="en-US" smtClean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27CC-4C28-1142-9AFE-CE2B6E5DB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0792" cy="6857999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91076" y="13581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i="1" dirty="0">
                <a:latin typeface="Didot"/>
                <a:cs typeface="Didot"/>
              </a:rPr>
              <a:t>L: Economic Conflict in the Early Years of the Republic:</a:t>
            </a:r>
          </a:p>
          <a:p>
            <a:pPr algn="ctr"/>
            <a:r>
              <a:rPr lang="en-US" sz="2200" i="1" dirty="0">
                <a:latin typeface="Didot"/>
                <a:cs typeface="Didot"/>
              </a:rPr>
              <a:t>Small Government Agrarianism vs. Big Government Industrialism </a:t>
            </a:r>
          </a:p>
          <a:p>
            <a:pPr algn="ctr"/>
            <a:r>
              <a:rPr lang="en-US" sz="2200" i="1" dirty="0">
                <a:latin typeface="Didot"/>
                <a:cs typeface="Didot"/>
              </a:rPr>
              <a:t>1789-1837</a:t>
            </a:r>
          </a:p>
          <a:p>
            <a:pPr algn="ctr"/>
            <a:r>
              <a:rPr lang="en-US" sz="2200" u="sng" dirty="0">
                <a:latin typeface="Didot"/>
                <a:cs typeface="Didot"/>
              </a:rPr>
              <a:t>An Economic History of the United States</a:t>
            </a:r>
            <a:endParaRPr lang="en-US" sz="2200" u="sng" dirty="0">
              <a:latin typeface="Didot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799" y="1453904"/>
            <a:ext cx="5389856" cy="4870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  <a:defRPr/>
            </a:pPr>
            <a:r>
              <a:rPr lang="en-US" sz="20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2000" b="1" u="sng" dirty="0">
                <a:latin typeface="Didot" charset="0"/>
              </a:rPr>
              <a:t>Objective</a:t>
            </a:r>
            <a:r>
              <a:rPr lang="en-US" sz="2000" b="1" dirty="0">
                <a:latin typeface="Didot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Didot"/>
                <a:cs typeface="Didot"/>
              </a:rPr>
              <a:t>To understand the nature of economic conflict in the early years of the republic.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Didot"/>
                <a:cs typeface="Didot"/>
              </a:rPr>
              <a:t>To understand agrarianism as an economic practice and philosophy.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Didot"/>
                <a:cs typeface="Didot"/>
              </a:rPr>
              <a:t>To understand federalism/industrialism as an economic practice and philosophy.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Didot"/>
                <a:cs typeface="Didot"/>
              </a:rPr>
              <a:t>To understand how and why these two ideas came into conflict in the early years of America and the significance of these clashes.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endParaRPr lang="en-US" sz="2000" b="1" u="sng" dirty="0">
              <a:latin typeface="Didot" charset="0"/>
            </a:endParaRP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2000" b="1" u="sng" dirty="0">
                <a:latin typeface="Didot" charset="0"/>
              </a:rPr>
              <a:t>Schedule</a:t>
            </a:r>
            <a:r>
              <a:rPr lang="en-US" sz="2000" b="1" dirty="0">
                <a:latin typeface="Didot" charset="0"/>
              </a:rPr>
              <a:t>: </a:t>
            </a:r>
          </a:p>
          <a:p>
            <a:pPr marL="609600" indent="-609600" eaLnBrk="1" hangingPunct="1">
              <a:spcBef>
                <a:spcPct val="20000"/>
              </a:spcBef>
              <a:buAutoNum type="arabicPeriod"/>
              <a:defRPr/>
            </a:pPr>
            <a:r>
              <a:rPr lang="en-US" sz="2000" b="1" dirty="0">
                <a:latin typeface="Didot" charset="0"/>
              </a:rPr>
              <a:t>Lecture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200" b="1" dirty="0"/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2200" b="1" u="sng" dirty="0"/>
              <a:t> </a:t>
            </a: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5966084" y="1452317"/>
            <a:ext cx="2903279" cy="4872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u="sng" dirty="0">
                <a:latin typeface="Didot" charset="0"/>
              </a:rPr>
              <a:t>Homework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sz="2200" b="1" dirty="0">
                <a:latin typeface="Didot" charset="0"/>
              </a:rPr>
              <a:t>Read excerpts from </a:t>
            </a:r>
            <a:r>
              <a:rPr lang="en-US" sz="2200" b="1" dirty="0" err="1">
                <a:latin typeface="Didot" charset="0"/>
              </a:rPr>
              <a:t>Foner</a:t>
            </a:r>
            <a:r>
              <a:rPr lang="en-US" sz="2200" b="1" dirty="0">
                <a:latin typeface="Didot" charset="0"/>
              </a:rPr>
              <a:t> </a:t>
            </a:r>
            <a:r>
              <a:rPr lang="en-US" sz="2200" b="1" i="1" dirty="0">
                <a:latin typeface="Didot" charset="0"/>
              </a:rPr>
              <a:t>Free Soil, Free Labor, Free Men </a:t>
            </a:r>
            <a:r>
              <a:rPr lang="en-US" sz="2200" b="1" dirty="0">
                <a:latin typeface="Didot" charset="0"/>
              </a:rPr>
              <a:t>for L2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</a:rPr>
              <a:t>Yellow = Mon 5/6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</a:rPr>
              <a:t>Tan =  Fri 5/3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</a:rPr>
              <a:t>Purple = Mon 5/6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200" b="1" dirty="0">
              <a:latin typeface="Didot" charset="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</a:rPr>
              <a:t>3. Work on Equality Unit Paper Due Fri 5/4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  <a:sym typeface="Wingdings" charset="0"/>
              </a:rPr>
              <a:t> </a:t>
            </a:r>
            <a:endParaRPr lang="en-US" sz="22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76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Didot"/>
                <a:cs typeface="Didot"/>
              </a:rPr>
              <a:t>The Bank of the United States Begins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94" y="123547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Didot"/>
                <a:cs typeface="Didot"/>
              </a:rPr>
              <a:t>Bank of the United States begins operations in 1791, with a charter that allowed it to run for 20 years</a:t>
            </a:r>
          </a:p>
          <a:p>
            <a:pPr lvl="1"/>
            <a:r>
              <a:rPr lang="en-US" dirty="0">
                <a:latin typeface="Didot"/>
                <a:cs typeface="Didot"/>
              </a:rPr>
              <a:t>Despite Republican objections, both the House and Senate finally agreed to Hamilton’s proposal</a:t>
            </a:r>
          </a:p>
          <a:p>
            <a:r>
              <a:rPr lang="en-US" sz="3000" dirty="0">
                <a:latin typeface="Didot"/>
                <a:cs typeface="Didot"/>
              </a:rPr>
              <a:t>Once established, the Bank had an immediate economic effect on the U.S.: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Restored public credit</a:t>
            </a:r>
          </a:p>
          <a:p>
            <a:pPr lvl="1"/>
            <a:r>
              <a:rPr lang="en-US" dirty="0">
                <a:latin typeface="Didot"/>
                <a:cs typeface="Didot"/>
              </a:rPr>
              <a:t>Bonds were selling at home and abroad at prices above their face value</a:t>
            </a:r>
          </a:p>
          <a:p>
            <a:pPr lvl="1"/>
            <a:r>
              <a:rPr lang="en-US" dirty="0">
                <a:latin typeface="Didot"/>
                <a:cs typeface="Didot"/>
              </a:rPr>
              <a:t>Manufacturers profited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from the tariffs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banknot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56" y="4650533"/>
            <a:ext cx="4033643" cy="22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Opposition to Federal Economic Policy Continues to Grow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3085" cy="509902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Small farmers, who formed the vast majority of the population, complained that they had to bear a disproportionate tax burden.  </a:t>
            </a:r>
          </a:p>
          <a:p>
            <a:r>
              <a:rPr lang="en-US" dirty="0">
                <a:latin typeface="Didot"/>
                <a:cs typeface="Didot"/>
              </a:rPr>
              <a:t>Not only did they have to pay property tax to their state governments, but they bore the brunt of the excise tax.</a:t>
            </a:r>
          </a:p>
          <a:p>
            <a:r>
              <a:rPr lang="en-US" dirty="0">
                <a:latin typeface="Didot"/>
                <a:cs typeface="Didot"/>
              </a:rPr>
              <a:t>Many Americans came to believe that the Federalist program served the interests of the small, wealthy elites</a:t>
            </a:r>
          </a:p>
          <a:p>
            <a:r>
              <a:rPr lang="en-US" dirty="0">
                <a:latin typeface="Didot"/>
                <a:cs typeface="Didot"/>
              </a:rPr>
              <a:t>Whiskey Rebellion 1791</a:t>
            </a:r>
          </a:p>
          <a:p>
            <a:pPr lvl="1"/>
            <a:r>
              <a:rPr lang="en-US" dirty="0">
                <a:latin typeface="Didot"/>
                <a:cs typeface="Didot"/>
              </a:rPr>
              <a:t>Tax insurrection among Western Pennsylvania farmers in opposition to the excise tax</a:t>
            </a:r>
          </a:p>
        </p:txBody>
      </p:sp>
      <p:pic>
        <p:nvPicPr>
          <p:cNvPr id="4" name="Picture 3" descr="whiskey_reb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50" y="2475012"/>
            <a:ext cx="3580609" cy="24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9700" y="2130425"/>
            <a:ext cx="8521768" cy="14700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Didot"/>
                <a:cs typeface="Didot"/>
              </a:rPr>
              <a:t>Agrarian Supporters Take Power: </a:t>
            </a:r>
            <a:br>
              <a:rPr lang="en-US" sz="3200" dirty="0">
                <a:latin typeface="Didot"/>
                <a:cs typeface="Didot"/>
              </a:rPr>
            </a:br>
            <a:r>
              <a:rPr lang="en-US" sz="3200" dirty="0">
                <a:latin typeface="Didot"/>
                <a:cs typeface="Didot"/>
              </a:rPr>
              <a:t>Jefferson (Democratic-Republican) - Jackson (Democrat) 1801-1837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4066" y="3886200"/>
            <a:ext cx="7927702" cy="17526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>
                <a:latin typeface="Didot"/>
                <a:cs typeface="Didot"/>
              </a:rPr>
              <a:t>Jefferson Reverses Hamiltonian Economics</a:t>
            </a:r>
          </a:p>
          <a:p>
            <a:r>
              <a:rPr lang="en-US" i="1" dirty="0">
                <a:latin typeface="Didot"/>
                <a:cs typeface="Didot"/>
              </a:rPr>
              <a:t>Northern Industry Continues to Grow and Develop</a:t>
            </a:r>
          </a:p>
          <a:p>
            <a:r>
              <a:rPr lang="en-US" i="1" dirty="0">
                <a:latin typeface="Didot"/>
                <a:cs typeface="Didot"/>
              </a:rPr>
              <a:t>The Cotton Gin Strengthens Agriculture in the South</a:t>
            </a:r>
          </a:p>
          <a:p>
            <a:r>
              <a:rPr lang="en-US" i="1" dirty="0">
                <a:latin typeface="Didot"/>
                <a:cs typeface="Didot"/>
              </a:rPr>
              <a:t>Chief Justice Marshall Keeps the Federalist Flame Alive</a:t>
            </a:r>
          </a:p>
          <a:p>
            <a:r>
              <a:rPr lang="en-US" i="1" dirty="0">
                <a:latin typeface="Didot"/>
                <a:cs typeface="Didot"/>
              </a:rPr>
              <a:t>Jackson Vetoes the Bank and Gives Federalism Its First Defeat</a:t>
            </a:r>
          </a:p>
        </p:txBody>
      </p:sp>
    </p:spTree>
    <p:extLst>
      <p:ext uri="{BB962C8B-B14F-4D97-AF65-F5344CB8AC3E}">
        <p14:creationId xmlns:p14="http://schemas.microsoft.com/office/powerpoint/2010/main" val="111014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459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Didot"/>
                <a:cs typeface="Didot"/>
              </a:rPr>
              <a:t>Republicans Take Power 1801</a:t>
            </a:r>
            <a:br>
              <a:rPr lang="en-US" sz="3200" dirty="0">
                <a:latin typeface="Didot"/>
                <a:cs typeface="Didot"/>
              </a:rPr>
            </a:br>
            <a:r>
              <a:rPr lang="en-US" sz="3200" dirty="0">
                <a:latin typeface="Didot"/>
                <a:cs typeface="Didot"/>
              </a:rPr>
              <a:t>Jefferson Reverses Hamiltonian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414"/>
            <a:ext cx="5647335" cy="515758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Jefferson comes to office in 1801</a:t>
            </a:r>
          </a:p>
          <a:p>
            <a:r>
              <a:rPr lang="en-US" dirty="0">
                <a:latin typeface="Didot"/>
                <a:cs typeface="Didot"/>
              </a:rPr>
              <a:t>Wants to develop the agrarian character of America</a:t>
            </a:r>
          </a:p>
          <a:p>
            <a:r>
              <a:rPr lang="en-US" dirty="0">
                <a:latin typeface="Didot"/>
                <a:cs typeface="Didot"/>
              </a:rPr>
              <a:t>Jefferson administration moves deliberately to reverse Hamilton’s economic programs.</a:t>
            </a:r>
          </a:p>
          <a:p>
            <a:pPr lvl="1"/>
            <a:r>
              <a:rPr lang="en-US" dirty="0">
                <a:latin typeface="Didot"/>
                <a:cs typeface="Didot"/>
              </a:rPr>
              <a:t>Abolished all internal taxes, leaving only custom duties and sale of Western lands as sources of revenue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Reduced government spending by cutting the staff of executive departments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Halved the national debt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1258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5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Didot"/>
                <a:cs typeface="Didot"/>
              </a:rPr>
              <a:t>But Industrial Development Continues in the Private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65" y="1333870"/>
            <a:ext cx="8679118" cy="518097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Various technological innovations occur, however, that push the nation forward to industrialization</a:t>
            </a:r>
          </a:p>
          <a:p>
            <a:pPr lvl="1"/>
            <a:r>
              <a:rPr lang="en-US" dirty="0">
                <a:latin typeface="Didot"/>
                <a:cs typeface="Didot"/>
              </a:rPr>
              <a:t>Spinning Mill</a:t>
            </a:r>
          </a:p>
          <a:p>
            <a:pPr lvl="2"/>
            <a:r>
              <a:rPr lang="en-US" dirty="0">
                <a:latin typeface="Didot"/>
                <a:cs typeface="Didot"/>
              </a:rPr>
              <a:t>Slater memorized plans from a British mill and built the first “factory” in Pawtucket, RI  in 1790</a:t>
            </a:r>
          </a:p>
          <a:p>
            <a:pPr lvl="1"/>
            <a:r>
              <a:rPr lang="en-US" dirty="0">
                <a:latin typeface="Didot"/>
                <a:cs typeface="Didot"/>
              </a:rPr>
              <a:t>Mechanized Flour Mill 1795</a:t>
            </a:r>
          </a:p>
          <a:p>
            <a:pPr lvl="1"/>
            <a:r>
              <a:rPr lang="en-US" dirty="0">
                <a:latin typeface="Didot"/>
                <a:cs typeface="Didot"/>
              </a:rPr>
              <a:t>Cotton Gin 1793</a:t>
            </a:r>
          </a:p>
          <a:p>
            <a:pPr lvl="2"/>
            <a:r>
              <a:rPr lang="en-US" dirty="0">
                <a:latin typeface="Didot"/>
                <a:cs typeface="Didot"/>
              </a:rPr>
              <a:t>Eli Whitney</a:t>
            </a:r>
          </a:p>
          <a:p>
            <a:pPr lvl="2"/>
            <a:r>
              <a:rPr lang="en-US" dirty="0">
                <a:latin typeface="Didot"/>
                <a:cs typeface="Didot"/>
              </a:rPr>
              <a:t>Machine that would separate the sticky cotton seed from the fiber</a:t>
            </a:r>
          </a:p>
          <a:p>
            <a:pPr lvl="2"/>
            <a:r>
              <a:rPr lang="en-US" dirty="0">
                <a:latin typeface="Didot"/>
                <a:cs typeface="Didot"/>
              </a:rPr>
              <a:t>With the device, a single operator </a:t>
            </a:r>
          </a:p>
          <a:p>
            <a:pPr marL="914400" lvl="2" indent="0">
              <a:buNone/>
            </a:pPr>
            <a:r>
              <a:rPr lang="en-US" dirty="0">
                <a:latin typeface="Didot"/>
                <a:cs typeface="Didot"/>
              </a:rPr>
              <a:t>   could clean as much cotton in a few</a:t>
            </a:r>
          </a:p>
          <a:p>
            <a:pPr marL="914400" lvl="2" indent="0">
              <a:buNone/>
            </a:pPr>
            <a:r>
              <a:rPr lang="en-US" dirty="0">
                <a:latin typeface="Didot"/>
                <a:cs typeface="Didot"/>
              </a:rPr>
              <a:t>   hours as a group of workers had </a:t>
            </a:r>
          </a:p>
          <a:p>
            <a:pPr marL="914400" lvl="2" indent="0">
              <a:buNone/>
            </a:pPr>
            <a:r>
              <a:rPr lang="en-US" dirty="0">
                <a:latin typeface="Didot"/>
                <a:cs typeface="Didot"/>
              </a:rPr>
              <a:t>   once needed a whole day to do.</a:t>
            </a:r>
          </a:p>
          <a:p>
            <a:pPr lvl="2"/>
            <a:r>
              <a:rPr lang="en-US" dirty="0">
                <a:latin typeface="Didot"/>
                <a:cs typeface="Didot"/>
              </a:rPr>
              <a:t>Revolutionized the southern cotton </a:t>
            </a:r>
          </a:p>
          <a:p>
            <a:pPr marL="914400" lvl="2" indent="0">
              <a:buNone/>
            </a:pPr>
            <a:r>
              <a:rPr lang="en-US" dirty="0">
                <a:latin typeface="Didot"/>
                <a:cs typeface="Didot"/>
              </a:rPr>
              <a:t>    industry</a:t>
            </a:r>
          </a:p>
          <a:p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454660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Didot"/>
                <a:cs typeface="Didot"/>
              </a:rPr>
              <a:t>Cotton Gin Entrenches Slavery in the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246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The invention of the cotton gin caused massive growth in the production of cotton in the United States</a:t>
            </a:r>
          </a:p>
          <a:p>
            <a:pPr lvl="1"/>
            <a:r>
              <a:rPr lang="en-US" dirty="0">
                <a:latin typeface="Didot"/>
                <a:cs typeface="Didot"/>
              </a:rPr>
              <a:t>1830: 750,000 bales</a:t>
            </a:r>
          </a:p>
          <a:p>
            <a:pPr lvl="1"/>
            <a:r>
              <a:rPr lang="en-US" dirty="0">
                <a:latin typeface="Didot"/>
                <a:cs typeface="Didot"/>
              </a:rPr>
              <a:t>1850: 2.85 million bales</a:t>
            </a:r>
          </a:p>
          <a:p>
            <a:r>
              <a:rPr lang="en-US" dirty="0">
                <a:latin typeface="Didot"/>
                <a:cs typeface="Didot"/>
              </a:rPr>
              <a:t>The south became even more dependent on slavery, with agriculture becoming the largest sector of the Southern economy.</a:t>
            </a:r>
          </a:p>
          <a:p>
            <a:r>
              <a:rPr lang="en-US" dirty="0">
                <a:latin typeface="Didot"/>
                <a:cs typeface="Didot"/>
              </a:rPr>
              <a:t>The number of slaves increased in proportion to increases in cotton production</a:t>
            </a:r>
          </a:p>
          <a:p>
            <a:pPr lvl="1"/>
            <a:r>
              <a:rPr lang="en-US" dirty="0">
                <a:latin typeface="Didot"/>
                <a:cs typeface="Didot"/>
              </a:rPr>
              <a:t>1790: 700,000</a:t>
            </a:r>
          </a:p>
          <a:p>
            <a:pPr lvl="1"/>
            <a:r>
              <a:rPr lang="en-US" dirty="0">
                <a:latin typeface="Didot"/>
                <a:cs typeface="Didot"/>
              </a:rPr>
              <a:t>1850: 3.2 million</a:t>
            </a:r>
          </a:p>
          <a:p>
            <a:r>
              <a:rPr lang="en-US" dirty="0">
                <a:latin typeface="Didot"/>
                <a:cs typeface="Didot"/>
              </a:rPr>
              <a:t>The large supply of domestically produced fiber incentivized the development of American textile industries in the north.</a:t>
            </a:r>
          </a:p>
          <a:p>
            <a:r>
              <a:rPr lang="en-US" dirty="0">
                <a:latin typeface="Didot"/>
                <a:cs typeface="Didot"/>
              </a:rPr>
              <a:t>By 1860, Southern states were providing 2/3</a:t>
            </a:r>
            <a:r>
              <a:rPr lang="en-US" baseline="30000" dirty="0">
                <a:latin typeface="Didot"/>
                <a:cs typeface="Didot"/>
              </a:rPr>
              <a:t>rd</a:t>
            </a:r>
            <a:r>
              <a:rPr lang="en-US" dirty="0">
                <a:latin typeface="Didot"/>
                <a:cs typeface="Didot"/>
              </a:rPr>
              <a:t> of the world’s supply of cotton.</a:t>
            </a:r>
          </a:p>
          <a:p>
            <a:endParaRPr lang="en-US" dirty="0"/>
          </a:p>
        </p:txBody>
      </p:sp>
      <p:pic>
        <p:nvPicPr>
          <p:cNvPr id="4" name="Picture 3" descr="Corbis-E17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29" y="2853693"/>
            <a:ext cx="2911171" cy="22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0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The Cotton Gin Increases the Agrarian/Industrial Divide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The invention of the cotton gin, and its effect on cotton growing, injected a declining agrarian south with new vibrancy</a:t>
            </a:r>
          </a:p>
          <a:p>
            <a:pPr lvl="1"/>
            <a:r>
              <a:rPr lang="en-US" dirty="0">
                <a:latin typeface="Didot"/>
                <a:cs typeface="Didot"/>
              </a:rPr>
              <a:t>Gives new, legitimate claims to developing an agrarian future for the United States, when it looked like it had started to decline by the early 1800s.</a:t>
            </a:r>
          </a:p>
          <a:p>
            <a:r>
              <a:rPr lang="en-US" dirty="0">
                <a:latin typeface="Didot"/>
                <a:cs typeface="Didot"/>
              </a:rPr>
              <a:t>America seemed to be divided into two regions--one becoming increasingly industrial, the other more firmly wedded to agriculture--each supporting its own unique political-economic philosophy. </a:t>
            </a:r>
          </a:p>
        </p:txBody>
      </p:sp>
    </p:spTree>
    <p:extLst>
      <p:ext uri="{BB962C8B-B14F-4D97-AF65-F5344CB8AC3E}">
        <p14:creationId xmlns:p14="http://schemas.microsoft.com/office/powerpoint/2010/main" val="95506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The Marshall Court Keeps the Flame of Federalism Going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35" y="1481318"/>
            <a:ext cx="5865687" cy="537668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John Marshall served as chief justice from 1801 to 1835</a:t>
            </a:r>
          </a:p>
          <a:p>
            <a:pPr lvl="1"/>
            <a:r>
              <a:rPr lang="en-US" dirty="0">
                <a:latin typeface="Didot"/>
                <a:cs typeface="Didot"/>
              </a:rPr>
              <a:t>Last minute appointee of Federalist John Adams during Adams last few months in office</a:t>
            </a:r>
          </a:p>
          <a:p>
            <a:pPr lvl="1"/>
            <a:r>
              <a:rPr lang="en-US" dirty="0">
                <a:latin typeface="Didot"/>
                <a:cs typeface="Didot"/>
              </a:rPr>
              <a:t>Stalwart advocate of Federalism and nemesis of Jeffersonian school of government throughout his tenure</a:t>
            </a:r>
          </a:p>
          <a:p>
            <a:pPr lvl="1"/>
            <a:r>
              <a:rPr lang="en-US" dirty="0">
                <a:latin typeface="Didot"/>
                <a:cs typeface="Didot"/>
              </a:rPr>
              <a:t>Pushes the Federalist vision through the government at a time with the Presidents are trying push through an agrarian vision</a:t>
            </a:r>
          </a:p>
          <a:p>
            <a:r>
              <a:rPr lang="en-US" dirty="0">
                <a:latin typeface="Didot"/>
                <a:cs typeface="Didot"/>
              </a:rPr>
              <a:t>Marshall’s tenure is significant for three reasons:</a:t>
            </a:r>
          </a:p>
          <a:p>
            <a:pPr lvl="1"/>
            <a:r>
              <a:rPr lang="en-US" dirty="0">
                <a:latin typeface="Didot"/>
                <a:cs typeface="Didot"/>
              </a:rPr>
              <a:t>Strengthened the judicial branch at the expense of the executive and legislative branch (</a:t>
            </a:r>
            <a:r>
              <a:rPr lang="en-US" i="1" dirty="0">
                <a:latin typeface="Didot"/>
                <a:cs typeface="Didot"/>
              </a:rPr>
              <a:t>Marbury v. Madison </a:t>
            </a:r>
            <a:r>
              <a:rPr lang="en-US" dirty="0">
                <a:latin typeface="Didot"/>
                <a:cs typeface="Didot"/>
              </a:rPr>
              <a:t>1803)</a:t>
            </a:r>
            <a:r>
              <a:rPr lang="en-US" dirty="0">
                <a:solidFill>
                  <a:srgbClr val="FF0000"/>
                </a:solidFill>
                <a:latin typeface="Didot"/>
                <a:cs typeface="Didot"/>
              </a:rPr>
              <a:t>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  <a:latin typeface="Didot"/>
              <a:cs typeface="Didot"/>
            </a:endParaRPr>
          </a:p>
          <a:p>
            <a:pPr lvl="1"/>
            <a:r>
              <a:rPr lang="en-US" dirty="0">
                <a:latin typeface="Didot"/>
                <a:cs typeface="Didot"/>
              </a:rPr>
              <a:t>Increased the power of the federal government at the expense of the sates (</a:t>
            </a:r>
            <a:r>
              <a:rPr lang="en-US" i="1" dirty="0">
                <a:latin typeface="Didot"/>
                <a:cs typeface="Didot"/>
              </a:rPr>
              <a:t>McCulloch v. Maryland </a:t>
            </a:r>
            <a:r>
              <a:rPr lang="en-US" dirty="0">
                <a:latin typeface="Didot"/>
                <a:cs typeface="Didot"/>
              </a:rPr>
              <a:t>1819)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  <a:latin typeface="Didot"/>
              <a:cs typeface="Didot"/>
            </a:endParaRPr>
          </a:p>
          <a:p>
            <a:pPr lvl="1"/>
            <a:r>
              <a:rPr lang="en-US" dirty="0">
                <a:latin typeface="Didot"/>
                <a:cs typeface="Didot"/>
              </a:rPr>
              <a:t>Advanced the interests of the propertied and commercial class</a:t>
            </a:r>
          </a:p>
        </p:txBody>
      </p:sp>
      <p:pic>
        <p:nvPicPr>
          <p:cNvPr id="4" name="Picture 3" descr="John_Marshall_by_Henry_Inman,_18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22" y="2089667"/>
            <a:ext cx="3005477" cy="37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7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124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Didot"/>
                <a:cs typeface="Didot"/>
              </a:rPr>
              <a:t>Key Marshall Rulings the Promote Business &amp; Commerce Unfettered by Government Intervention (Federalist 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285"/>
            <a:ext cx="8229600" cy="4732479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>
                <a:latin typeface="Didot"/>
                <a:cs typeface="Didot"/>
              </a:rPr>
              <a:t>Fletcher v. Peck </a:t>
            </a:r>
            <a:r>
              <a:rPr lang="en-US" dirty="0">
                <a:latin typeface="Didot"/>
                <a:cs typeface="Didot"/>
              </a:rPr>
              <a:t>(1810)</a:t>
            </a:r>
          </a:p>
          <a:p>
            <a:pPr lvl="1"/>
            <a:r>
              <a:rPr lang="en-US" dirty="0">
                <a:latin typeface="Didot"/>
                <a:cs typeface="Didot"/>
              </a:rPr>
              <a:t>Government land grants were valid contracts that could not be repealed</a:t>
            </a:r>
          </a:p>
          <a:p>
            <a:r>
              <a:rPr lang="en-US" i="1" dirty="0">
                <a:latin typeface="Didot"/>
                <a:cs typeface="Didot"/>
              </a:rPr>
              <a:t>Dartmouth College v. Woodward </a:t>
            </a:r>
            <a:r>
              <a:rPr lang="en-US" dirty="0">
                <a:latin typeface="Didot"/>
                <a:cs typeface="Didot"/>
              </a:rPr>
              <a:t>(1819)</a:t>
            </a:r>
          </a:p>
          <a:p>
            <a:pPr lvl="1"/>
            <a:r>
              <a:rPr lang="en-US" dirty="0">
                <a:latin typeface="Didot"/>
                <a:cs typeface="Didot"/>
              </a:rPr>
              <a:t>Charters were contracts which could not be invalidated by states</a:t>
            </a:r>
          </a:p>
          <a:p>
            <a:pPr lvl="1"/>
            <a:r>
              <a:rPr lang="en-US" dirty="0">
                <a:latin typeface="Didot"/>
                <a:cs typeface="Didot"/>
              </a:rPr>
              <a:t>Further expanded the meaning of the contract clause of the Constitution</a:t>
            </a:r>
          </a:p>
          <a:p>
            <a:pPr lvl="2"/>
            <a:r>
              <a:rPr lang="en-US" b="1" dirty="0">
                <a:latin typeface="Didot"/>
                <a:cs typeface="Didot"/>
              </a:rPr>
              <a:t>Article I, section 10, clause 1</a:t>
            </a:r>
            <a:r>
              <a:rPr lang="en-US" dirty="0">
                <a:latin typeface="Didot"/>
                <a:cs typeface="Didot"/>
              </a:rPr>
              <a:t>. It states: No State shall enter into any Treaty, Alliance, or Confederation; grant Letters of Marque and Reprisal; coin Money; emit Bills of Credit; make any Thing but gold and silver Coin a Tender in Payment of Debts; pass any Bill of Attainder, ex post facto Law, or Law impairing the Obligation of Contracts, or grant any Title of Nobility.</a:t>
            </a:r>
          </a:p>
          <a:p>
            <a:r>
              <a:rPr lang="en-US" i="1" dirty="0">
                <a:latin typeface="Didot"/>
                <a:cs typeface="Didot"/>
              </a:rPr>
              <a:t>McCulloch v. Maryland </a:t>
            </a:r>
            <a:r>
              <a:rPr lang="en-US" dirty="0">
                <a:latin typeface="Didot"/>
                <a:cs typeface="Didot"/>
              </a:rPr>
              <a:t>(1819)</a:t>
            </a:r>
          </a:p>
          <a:p>
            <a:pPr lvl="1"/>
            <a:r>
              <a:rPr lang="en-US" dirty="0">
                <a:latin typeface="Didot"/>
                <a:cs typeface="Didot"/>
              </a:rPr>
              <a:t>Confirmed Hamilton’s “implied powers” interpretation of Congressional powers by upholding the Constitutionality of the Bank of the United States</a:t>
            </a:r>
          </a:p>
          <a:p>
            <a:r>
              <a:rPr lang="en-US" i="1" dirty="0">
                <a:latin typeface="Didot"/>
                <a:cs typeface="Didot"/>
              </a:rPr>
              <a:t>Gibbons v. Ogden </a:t>
            </a:r>
            <a:r>
              <a:rPr lang="en-US" dirty="0">
                <a:latin typeface="Didot"/>
                <a:cs typeface="Didot"/>
              </a:rPr>
              <a:t>(1824)</a:t>
            </a:r>
          </a:p>
          <a:p>
            <a:pPr lvl="1"/>
            <a:r>
              <a:rPr lang="en-US" dirty="0">
                <a:latin typeface="Didot"/>
                <a:cs typeface="Didot"/>
              </a:rPr>
              <a:t>Court strengthened Congress’ power to regulate interstate commerce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4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Andrew Jackson Plans a Final Blow to Hamiltonian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2813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Didot"/>
                <a:cs typeface="Didot"/>
              </a:rPr>
              <a:t>Jackson opposed concentrating power either in the federal government or in powerful business and, in his view, aristocratic institutions associated with it.</a:t>
            </a:r>
          </a:p>
          <a:p>
            <a:r>
              <a:rPr lang="en-US" sz="2800" dirty="0">
                <a:latin typeface="Didot"/>
                <a:cs typeface="Didot"/>
              </a:rPr>
              <a:t>Jackson’s opposition to federal power and aristocratic privilege lay behind his war against the Bank of the United States</a:t>
            </a:r>
          </a:p>
        </p:txBody>
      </p:sp>
      <p:pic>
        <p:nvPicPr>
          <p:cNvPr id="4" name="Picture 3" descr="andrew-jackson-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73" y="4714919"/>
            <a:ext cx="3146997" cy="21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Economic Conflict in the Early Years of the Republic 1789-1837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80" y="1067540"/>
            <a:ext cx="8535723" cy="53243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Didot"/>
              <a:cs typeface="Didot"/>
            </a:endParaRPr>
          </a:p>
          <a:p>
            <a:r>
              <a:rPr lang="en-US" dirty="0">
                <a:latin typeface="Didot"/>
                <a:cs typeface="Didot"/>
              </a:rPr>
              <a:t>The early years of America were characterized by considerable debate between two competing visions of America</a:t>
            </a:r>
          </a:p>
          <a:p>
            <a:r>
              <a:rPr lang="en-US" dirty="0">
                <a:latin typeface="Didot"/>
                <a:cs typeface="Didot"/>
              </a:rPr>
              <a:t>This debate dominated these early years, and was only strengthened as the North and South continued to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develop unique economic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characteristics through the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1800s.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46600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6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9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dot"/>
                <a:cs typeface="Didot"/>
              </a:rPr>
              <a:t>Jackson Destroys the Bank 1832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95" y="962886"/>
            <a:ext cx="8679118" cy="565439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By 1830 the Bank of the United States was a mighty institution.</a:t>
            </a:r>
          </a:p>
          <a:p>
            <a:pPr lvl="1"/>
            <a:r>
              <a:rPr lang="en-US" dirty="0">
                <a:latin typeface="Didot"/>
                <a:cs typeface="Didot"/>
              </a:rPr>
              <a:t>Stately headquarters in Philadelphia</a:t>
            </a:r>
          </a:p>
          <a:p>
            <a:pPr lvl="1"/>
            <a:r>
              <a:rPr lang="en-US" dirty="0">
                <a:latin typeface="Didot"/>
                <a:cs typeface="Didot"/>
              </a:rPr>
              <a:t>29 branches in different cities</a:t>
            </a:r>
          </a:p>
          <a:p>
            <a:pPr lvl="1"/>
            <a:r>
              <a:rPr lang="en-US" dirty="0">
                <a:latin typeface="Didot"/>
                <a:cs typeface="Didot"/>
              </a:rPr>
              <a:t>Was the only pace that the federal government could deposit its own funds</a:t>
            </a:r>
          </a:p>
          <a:p>
            <a:r>
              <a:rPr lang="en-US" dirty="0">
                <a:latin typeface="Didot"/>
                <a:cs typeface="Didot"/>
              </a:rPr>
              <a:t>When the Bank’s charter came up for reauthorization in 1832, Jackson vetoed it.</a:t>
            </a:r>
          </a:p>
          <a:p>
            <a:r>
              <a:rPr lang="en-US" dirty="0">
                <a:latin typeface="Didot"/>
                <a:cs typeface="Didot"/>
              </a:rPr>
              <a:t>A Congressional debate ensued over whether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or not to override Jackson’s veto</a:t>
            </a:r>
          </a:p>
          <a:p>
            <a:r>
              <a:rPr lang="en-US" dirty="0">
                <a:latin typeface="Didot"/>
                <a:cs typeface="Didot"/>
              </a:rPr>
              <a:t>In the meantime, before the bank could be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 eliminated Jackson worked hard to weaken it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Removed the government's deposits from the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 Bank and put them in various state banks</a:t>
            </a:r>
          </a:p>
          <a:p>
            <a:r>
              <a:rPr lang="en-US" dirty="0">
                <a:latin typeface="Didot"/>
                <a:cs typeface="Didot"/>
              </a:rPr>
              <a:t>In response, Nicholas Biddle (The President of the Bank) retaliated by calling in loans and raising interest rates, hoping to ignite a short recession that would persuade Congress to recharter the bank</a:t>
            </a:r>
          </a:p>
          <a:p>
            <a:r>
              <a:rPr lang="en-US" dirty="0">
                <a:latin typeface="Didot"/>
                <a:cs typeface="Didot"/>
              </a:rPr>
              <a:t>Ultimately Biddle’s actions, turned the people against the Bank and Congress did not act to override Jackson’s veto</a:t>
            </a:r>
          </a:p>
          <a:p>
            <a:r>
              <a:rPr lang="en-US" dirty="0">
                <a:latin typeface="Didot"/>
                <a:cs typeface="Didot"/>
              </a:rPr>
              <a:t>The National Bank was extinguished in 1836.  </a:t>
            </a:r>
          </a:p>
        </p:txBody>
      </p:sp>
      <p:pic>
        <p:nvPicPr>
          <p:cNvPr id="4" name="Picture 3" descr="5B25D7D5-C6BA-4C3A-93A0-19C4E2AFDA20_w640_r1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15" y="2581353"/>
            <a:ext cx="2913698" cy="16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latin typeface="Didot"/>
                <a:cs typeface="Didot"/>
              </a:rPr>
              <a:t>A House Divided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By 1840 We Are a Divided Nation:</a:t>
            </a:r>
            <a:br>
              <a:rPr lang="en-US" dirty="0">
                <a:latin typeface="Didot"/>
                <a:cs typeface="Didot"/>
              </a:rPr>
            </a:br>
            <a:r>
              <a:rPr lang="en-US" dirty="0">
                <a:latin typeface="Didot"/>
                <a:cs typeface="Didot"/>
              </a:rPr>
              <a:t>Economic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Didot"/>
                <a:cs typeface="Didot"/>
              </a:rPr>
              <a:t>South</a:t>
            </a:r>
          </a:p>
          <a:p>
            <a:r>
              <a:rPr lang="en-US" dirty="0">
                <a:latin typeface="Didot"/>
                <a:cs typeface="Didot"/>
              </a:rPr>
              <a:t>Firmly entrenched, deeply profitable cotton-growing agricultural economy that relies centrally on slavery as an institution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Didot"/>
                <a:cs typeface="Didot"/>
              </a:rPr>
              <a:t>North</a:t>
            </a:r>
          </a:p>
          <a:p>
            <a:r>
              <a:rPr lang="en-US" dirty="0">
                <a:latin typeface="Didot"/>
                <a:cs typeface="Didot"/>
              </a:rPr>
              <a:t>Industrial, factory-based economy that relies on free labor</a:t>
            </a:r>
          </a:p>
        </p:txBody>
      </p:sp>
    </p:spTree>
    <p:extLst>
      <p:ext uri="{BB962C8B-B14F-4D97-AF65-F5344CB8AC3E}">
        <p14:creationId xmlns:p14="http://schemas.microsoft.com/office/powerpoint/2010/main" val="173588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By 1840 we are a Divided Nation: Political View of Economy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Didot"/>
                <a:cs typeface="Didot"/>
              </a:rPr>
              <a:t>Democrats</a:t>
            </a:r>
          </a:p>
          <a:p>
            <a:r>
              <a:rPr lang="en-US" dirty="0">
                <a:latin typeface="Didot"/>
                <a:cs typeface="Didot"/>
              </a:rPr>
              <a:t>Steadily expand economic and political opportunities for white males</a:t>
            </a:r>
          </a:p>
          <a:p>
            <a:r>
              <a:rPr lang="en-US" dirty="0">
                <a:latin typeface="Didot"/>
                <a:cs typeface="Didot"/>
              </a:rPr>
              <a:t>Endorsed an agrarian view of America</a:t>
            </a:r>
          </a:p>
          <a:p>
            <a:r>
              <a:rPr lang="en-US" dirty="0">
                <a:latin typeface="Didot"/>
                <a:cs typeface="Didot"/>
              </a:rPr>
              <a:t>The role of government in the economy should be limited</a:t>
            </a:r>
          </a:p>
          <a:p>
            <a:r>
              <a:rPr lang="en-US" dirty="0">
                <a:latin typeface="Didot"/>
                <a:cs typeface="Didot"/>
              </a:rPr>
              <a:t>Though, the government should work against aristocratic privilege would stifles the opportunity of the common man</a:t>
            </a:r>
          </a:p>
          <a:p>
            <a:r>
              <a:rPr lang="en-US" dirty="0">
                <a:latin typeface="Didot"/>
                <a:cs typeface="Didot"/>
              </a:rPr>
              <a:t>Members tended to be from the South and West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Didot"/>
                <a:cs typeface="Didot"/>
              </a:rPr>
              <a:t>Whigs</a:t>
            </a:r>
            <a:r>
              <a:rPr lang="en-US" b="1" u="sng">
                <a:latin typeface="Didot"/>
                <a:cs typeface="Didot"/>
              </a:rPr>
              <a:t>/Republicans</a:t>
            </a:r>
            <a:endParaRPr lang="en-US" b="1" u="sng" dirty="0">
              <a:latin typeface="Didot"/>
              <a:cs typeface="Didot"/>
            </a:endParaRPr>
          </a:p>
          <a:p>
            <a:r>
              <a:rPr lang="en-US" dirty="0">
                <a:latin typeface="Didot"/>
                <a:cs typeface="Didot"/>
              </a:rPr>
              <a:t>Favored expanding the power of the federal government in the economy</a:t>
            </a:r>
          </a:p>
          <a:p>
            <a:r>
              <a:rPr lang="en-US" dirty="0">
                <a:latin typeface="Didot"/>
                <a:cs typeface="Didot"/>
              </a:rPr>
              <a:t>Encouraged industrial and commercial development</a:t>
            </a:r>
          </a:p>
          <a:p>
            <a:r>
              <a:rPr lang="en-US" dirty="0">
                <a:latin typeface="Didot"/>
                <a:cs typeface="Didot"/>
              </a:rPr>
              <a:t>Wanted to unite the country under the growing industrial economy</a:t>
            </a:r>
          </a:p>
          <a:p>
            <a:r>
              <a:rPr lang="en-US" dirty="0">
                <a:latin typeface="Didot"/>
                <a:cs typeface="Didot"/>
              </a:rPr>
              <a:t>Their vision was a nation embracing the industrial future and rising to world greatness as a commercial and manufacturing power.</a:t>
            </a:r>
          </a:p>
          <a:p>
            <a:r>
              <a:rPr lang="en-US" dirty="0">
                <a:latin typeface="Didot"/>
                <a:cs typeface="Didot"/>
              </a:rPr>
              <a:t>Members tended to be from the Northeast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1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Didot"/>
                <a:cs typeface="Didot"/>
              </a:rPr>
              <a:t>Competing Economic Ideas of the Period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69046"/>
              </p:ext>
            </p:extLst>
          </p:nvPr>
        </p:nvGraphicFramePr>
        <p:xfrm>
          <a:off x="104932" y="972926"/>
          <a:ext cx="8859186" cy="5765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95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Didot"/>
                          <a:cs typeface="Didot"/>
                        </a:rPr>
                        <a:t>Democrats (Agrarians/Anti-Feds)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Didot"/>
                          <a:cs typeface="Didot"/>
                        </a:rPr>
                        <a:t>Federalists (Industrialism)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Didot"/>
                          <a:cs typeface="Didot"/>
                        </a:rPr>
                        <a:t>Vision for the US</a:t>
                      </a:r>
                      <a:r>
                        <a:rPr lang="en-US" b="1" baseline="0" dirty="0">
                          <a:latin typeface="Didot"/>
                          <a:cs typeface="Didot"/>
                        </a:rPr>
                        <a:t> Economy</a:t>
                      </a:r>
                      <a:endParaRPr lang="en-US" b="1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Small</a:t>
                      </a:r>
                      <a:r>
                        <a:rPr lang="en-US" baseline="0" dirty="0">
                          <a:latin typeface="Didot"/>
                          <a:cs typeface="Didot"/>
                        </a:rPr>
                        <a:t> nation of independent farmers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Major industrial and commercial global</a:t>
                      </a:r>
                      <a:r>
                        <a:rPr lang="en-US" baseline="0" dirty="0">
                          <a:latin typeface="Didot"/>
                          <a:cs typeface="Didot"/>
                        </a:rPr>
                        <a:t> power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Didot"/>
                          <a:cs typeface="Didot"/>
                        </a:rPr>
                        <a:t>View of Government’s Role</a:t>
                      </a:r>
                      <a:r>
                        <a:rPr lang="en-US" b="1" baseline="0" dirty="0">
                          <a:latin typeface="Didot"/>
                          <a:cs typeface="Didot"/>
                        </a:rPr>
                        <a:t> in the Economy</a:t>
                      </a:r>
                      <a:endParaRPr lang="en-US" b="1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Government should only interfere to</a:t>
                      </a:r>
                      <a:r>
                        <a:rPr lang="en-US" baseline="0" dirty="0">
                          <a:latin typeface="Didot"/>
                          <a:cs typeface="Didot"/>
                        </a:rPr>
                        <a:t> eliminate barriers to economic liberty among ordinary Americans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Government</a:t>
                      </a:r>
                      <a:r>
                        <a:rPr lang="en-US" baseline="0" dirty="0">
                          <a:latin typeface="Didot"/>
                          <a:cs typeface="Didot"/>
                        </a:rPr>
                        <a:t> should use its power to promote industry; Government should not interfere however with business contracts and transactions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Didot"/>
                          <a:cs typeface="Didot"/>
                        </a:rPr>
                        <a:t>Region who Endorses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South and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Northeast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Didot"/>
                          <a:cs typeface="Didot"/>
                        </a:rPr>
                        <a:t>Associated Political Parties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Democratic-Republicans</a:t>
                      </a:r>
                    </a:p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Democrats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Federalists</a:t>
                      </a:r>
                    </a:p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Whigs</a:t>
                      </a:r>
                    </a:p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(Republicans)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Didot"/>
                          <a:cs typeface="Didot"/>
                        </a:rPr>
                        <a:t>Key Figures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Thomas Jefferson</a:t>
                      </a:r>
                    </a:p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James Madison</a:t>
                      </a:r>
                    </a:p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Andrew</a:t>
                      </a:r>
                      <a:r>
                        <a:rPr lang="en-US" baseline="0" dirty="0">
                          <a:latin typeface="Didot"/>
                          <a:cs typeface="Didot"/>
                        </a:rPr>
                        <a:t> Jackson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Alexander Hamilton</a:t>
                      </a:r>
                    </a:p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John Adams</a:t>
                      </a:r>
                    </a:p>
                    <a:p>
                      <a:pPr algn="ctr"/>
                      <a:r>
                        <a:rPr lang="en-US" dirty="0">
                          <a:latin typeface="Didot"/>
                          <a:cs typeface="Didot"/>
                        </a:rPr>
                        <a:t>John Marshall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9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The Debate Begins</a:t>
            </a:r>
            <a:br>
              <a:rPr lang="en-US" dirty="0">
                <a:latin typeface="Didot"/>
                <a:cs typeface="Didot"/>
              </a:rPr>
            </a:br>
            <a:r>
              <a:rPr lang="en-US" dirty="0">
                <a:latin typeface="Didot"/>
                <a:cs typeface="Didot"/>
              </a:rPr>
              <a:t>1789-1801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86200"/>
            <a:ext cx="8020332" cy="1752600"/>
          </a:xfrm>
        </p:spPr>
        <p:txBody>
          <a:bodyPr>
            <a:normAutofit/>
          </a:bodyPr>
          <a:lstStyle/>
          <a:p>
            <a:r>
              <a:rPr lang="en-US" i="1" dirty="0">
                <a:latin typeface="Didot"/>
                <a:cs typeface="Didot"/>
              </a:rPr>
              <a:t>Federalists Take Power</a:t>
            </a:r>
          </a:p>
          <a:p>
            <a:r>
              <a:rPr lang="en-US" i="1" dirty="0">
                <a:latin typeface="Didot"/>
                <a:cs typeface="Didot"/>
              </a:rPr>
              <a:t>Hamiltonian Economic Policy Established</a:t>
            </a:r>
          </a:p>
          <a:p>
            <a:r>
              <a:rPr lang="en-US" i="1" dirty="0">
                <a:latin typeface="Didot"/>
                <a:cs typeface="Didot"/>
              </a:rPr>
              <a:t>Republican Opposition Builds</a:t>
            </a:r>
          </a:p>
        </p:txBody>
      </p:sp>
    </p:spTree>
    <p:extLst>
      <p:ext uri="{BB962C8B-B14F-4D97-AF65-F5344CB8AC3E}">
        <p14:creationId xmlns:p14="http://schemas.microsoft.com/office/powerpoint/2010/main" val="106104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Federalists Take Power</a:t>
            </a:r>
            <a:br>
              <a:rPr lang="en-US" dirty="0">
                <a:latin typeface="Didot"/>
                <a:cs typeface="Didot"/>
              </a:rPr>
            </a:br>
            <a:r>
              <a:rPr lang="en-US" dirty="0">
                <a:latin typeface="Didot"/>
                <a:cs typeface="Didot"/>
              </a:rPr>
              <a:t>1789-1801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8588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Under the Presidency of George Washington and then John Adams, the U.S. was ruled by Federalists for the first 12 years of its founding.</a:t>
            </a:r>
          </a:p>
          <a:p>
            <a:r>
              <a:rPr lang="en-US" dirty="0">
                <a:latin typeface="Didot"/>
                <a:cs typeface="Didot"/>
              </a:rPr>
              <a:t>This “luck” went far to establish a precedence for how the American economy should be structured and what the role of the federal government in the economy should be</a:t>
            </a:r>
          </a:p>
          <a:p>
            <a:r>
              <a:rPr lang="en-US" dirty="0">
                <a:latin typeface="Didot"/>
                <a:cs typeface="Didot"/>
              </a:rPr>
              <a:t>Architect of the U.S. economy during this period: Alexander Hamilton (Secretary of the Treasury under Washington)</a:t>
            </a:r>
          </a:p>
        </p:txBody>
      </p:sp>
      <p:pic>
        <p:nvPicPr>
          <p:cNvPr id="4" name="Picture 3" descr="Alexander_Hamil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80" y="2350991"/>
            <a:ext cx="2918536" cy="23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Hamilton’s Economic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Offered a vision of the sort of nation America should become—a nation with a wealthy, enlightened ruling class, a vigorous, independent commercial economy, and a thriving industrial sector; a nation able to play a prominent role in world economic affairs</a:t>
            </a:r>
          </a:p>
        </p:txBody>
      </p:sp>
      <p:pic>
        <p:nvPicPr>
          <p:cNvPr id="4" name="Picture 3" descr="220px-US10dollarbill-Series_200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01" y="5023866"/>
            <a:ext cx="4338812" cy="18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6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Hamiltonian Economic Policy:</a:t>
            </a:r>
            <a:br>
              <a:rPr lang="en-US" dirty="0">
                <a:latin typeface="Didot"/>
                <a:cs typeface="Didot"/>
              </a:rPr>
            </a:br>
            <a:r>
              <a:rPr lang="en-US" dirty="0">
                <a:latin typeface="Didot"/>
                <a:cs typeface="Didot"/>
              </a:rPr>
              <a:t>The National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95" y="1633349"/>
            <a:ext cx="5112324" cy="522465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Hamilton wanted to create a national bank.</a:t>
            </a:r>
          </a:p>
          <a:p>
            <a:r>
              <a:rPr lang="en-US" dirty="0">
                <a:latin typeface="Didot"/>
                <a:cs typeface="Didot"/>
              </a:rPr>
              <a:t>Bank would be a chartered corporation (the weird public/private entity of the pre-capitalist world)</a:t>
            </a:r>
          </a:p>
          <a:p>
            <a:r>
              <a:rPr lang="en-US" dirty="0">
                <a:latin typeface="Didot"/>
                <a:cs typeface="Didot"/>
              </a:rPr>
              <a:t>What Would the Bank Do?</a:t>
            </a:r>
          </a:p>
          <a:p>
            <a:pPr lvl="1"/>
            <a:r>
              <a:rPr lang="en-US" dirty="0">
                <a:latin typeface="Didot"/>
                <a:cs typeface="Didot"/>
              </a:rPr>
              <a:t>Would have a monopoly on the government’s banking business</a:t>
            </a:r>
          </a:p>
          <a:p>
            <a:pPr lvl="1"/>
            <a:r>
              <a:rPr lang="en-US" dirty="0">
                <a:latin typeface="Didot"/>
                <a:cs typeface="Didot"/>
              </a:rPr>
              <a:t>Would give the government a safe place to deposit federal funds</a:t>
            </a:r>
          </a:p>
          <a:p>
            <a:pPr lvl="1"/>
            <a:r>
              <a:rPr lang="en-US" dirty="0">
                <a:latin typeface="Didot"/>
                <a:cs typeface="Didot"/>
              </a:rPr>
              <a:t>Help collect taxes and disburse the governments expenditures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rst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19" y="2646628"/>
            <a:ext cx="3840781" cy="29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0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Didot"/>
                <a:cs typeface="Didot"/>
              </a:rPr>
              <a:t>Hamiltonian Economic Policy</a:t>
            </a:r>
            <a:br>
              <a:rPr lang="en-US" sz="3200" dirty="0">
                <a:latin typeface="Didot"/>
                <a:cs typeface="Didot"/>
              </a:rPr>
            </a:br>
            <a:r>
              <a:rPr lang="en-US" sz="3200" dirty="0">
                <a:latin typeface="Didot"/>
                <a:cs typeface="Didot"/>
              </a:rPr>
              <a:t>Debt &amp; New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35" y="1151308"/>
            <a:ext cx="8535723" cy="546597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Wanted the federal government to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 take ownership of existing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 Revolutionary War debt which was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 now held in the hands of private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(and wealthy) speculators.</a:t>
            </a:r>
          </a:p>
          <a:p>
            <a:r>
              <a:rPr lang="en-US" dirty="0">
                <a:latin typeface="Didot"/>
                <a:cs typeface="Didot"/>
              </a:rPr>
              <a:t>US would fund this debt and raise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 money through the selling of bonds.</a:t>
            </a:r>
          </a:p>
          <a:p>
            <a:r>
              <a:rPr lang="en-US" dirty="0">
                <a:latin typeface="Didot"/>
                <a:cs typeface="Didot"/>
              </a:rPr>
              <a:t>Proposed the creation of two new taxes to fund this debt:</a:t>
            </a:r>
          </a:p>
          <a:p>
            <a:pPr lvl="1"/>
            <a:r>
              <a:rPr lang="en-US" dirty="0">
                <a:latin typeface="Didot"/>
                <a:cs typeface="Didot"/>
              </a:rPr>
              <a:t>Excise tax to be paid by the distillers of alcoholic liquors</a:t>
            </a:r>
          </a:p>
          <a:p>
            <a:pPr lvl="2"/>
            <a:r>
              <a:rPr lang="en-US" dirty="0">
                <a:latin typeface="Didot"/>
                <a:cs typeface="Didot"/>
              </a:rPr>
              <a:t>Would fall most heavily on the whiskey distillers of the backcountry, especially in Pennsylvania, Virginia, and North Carolina—small farmers who converted part of their corn and rye crop into whiskey</a:t>
            </a:r>
          </a:p>
          <a:p>
            <a:pPr lvl="1"/>
            <a:r>
              <a:rPr lang="en-US" dirty="0">
                <a:latin typeface="Didot"/>
                <a:cs typeface="Didot"/>
              </a:rPr>
              <a:t>Import Tariff</a:t>
            </a:r>
          </a:p>
          <a:p>
            <a:pPr lvl="2"/>
            <a:r>
              <a:rPr lang="en-US" dirty="0">
                <a:latin typeface="Didot"/>
                <a:cs typeface="Didot"/>
              </a:rPr>
              <a:t>Would raise revenue but also protect American manufacturing from foreign competition</a:t>
            </a:r>
          </a:p>
          <a:p>
            <a:pPr lvl="2"/>
            <a:r>
              <a:rPr lang="en-US" dirty="0">
                <a:latin typeface="Didot"/>
                <a:cs typeface="Didot"/>
              </a:rPr>
              <a:t>In his “Report on Manufactures” of 1791, Hamilton envisioned a grand scheme for stimulating the growth of industry in the United States.</a:t>
            </a:r>
          </a:p>
        </p:txBody>
      </p:sp>
      <p:pic>
        <p:nvPicPr>
          <p:cNvPr id="4" name="Picture 3" descr="ir01exc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70" y="1151308"/>
            <a:ext cx="3223830" cy="20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Anti-Federalist Response to Hamiltonian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650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Big issues with the bank</a:t>
            </a:r>
          </a:p>
          <a:p>
            <a:pPr lvl="1"/>
            <a:r>
              <a:rPr lang="en-US" dirty="0">
                <a:latin typeface="Didot"/>
                <a:cs typeface="Didot"/>
              </a:rPr>
              <a:t>Argued that because the Constitution did not explicitly call for the creation of a national bank it was not Constitutional</a:t>
            </a:r>
          </a:p>
          <a:p>
            <a:pPr lvl="1"/>
            <a:r>
              <a:rPr lang="en-US" dirty="0">
                <a:latin typeface="Didot"/>
                <a:cs typeface="Didot"/>
              </a:rPr>
              <a:t>Argued that Congress should exercise no powers that the Constitution had not clearly assigned it.</a:t>
            </a:r>
          </a:p>
          <a:p>
            <a:r>
              <a:rPr lang="en-US" dirty="0">
                <a:latin typeface="Didot"/>
                <a:cs typeface="Didot"/>
              </a:rPr>
              <a:t>Hamilton, argued that the creation of the national bank was compatible with the intent of the Constitution</a:t>
            </a:r>
          </a:p>
          <a:p>
            <a:pPr lvl="1"/>
            <a:r>
              <a:rPr lang="en-US" dirty="0">
                <a:latin typeface="Didot"/>
                <a:cs typeface="Didot"/>
              </a:rPr>
              <a:t>“Implied Power Clause” (AKA elastic clause OR necessary and proper clause; Article 1 Section 8)</a:t>
            </a:r>
          </a:p>
          <a:p>
            <a:r>
              <a:rPr lang="en-US" dirty="0">
                <a:latin typeface="Didot"/>
                <a:cs typeface="Didot"/>
              </a:rPr>
              <a:t>Remember: Washington,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Hamilton, Jefferson, and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Madison were all involved in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writing the Constitution—Vague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language at its best!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95" y="4377208"/>
            <a:ext cx="3048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2022</Words>
  <Application>Microsoft Macintosh PowerPoint</Application>
  <PresentationFormat>On-screen Show (4:3)</PresentationFormat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Didot</vt:lpstr>
      <vt:lpstr>Wingdings</vt:lpstr>
      <vt:lpstr>Zapf Dingbats</vt:lpstr>
      <vt:lpstr>Office Theme</vt:lpstr>
      <vt:lpstr>PowerPoint Presentation</vt:lpstr>
      <vt:lpstr>Economic Conflict in the Early Years of the Republic 1789-1837</vt:lpstr>
      <vt:lpstr>Competing Economic Ideas of the Period</vt:lpstr>
      <vt:lpstr>The Debate Begins 1789-1801</vt:lpstr>
      <vt:lpstr>Federalists Take Power 1789-1801</vt:lpstr>
      <vt:lpstr>Hamilton’s Economic Vision</vt:lpstr>
      <vt:lpstr>Hamiltonian Economic Policy: The National Bank</vt:lpstr>
      <vt:lpstr>Hamiltonian Economic Policy Debt &amp; New Taxes</vt:lpstr>
      <vt:lpstr>Anti-Federalist Response to Hamiltonian Economics</vt:lpstr>
      <vt:lpstr>The Bank of the United States Begins Operations</vt:lpstr>
      <vt:lpstr>Opposition to Federal Economic Policy Continues to Grow</vt:lpstr>
      <vt:lpstr>Agrarian Supporters Take Power:  Jefferson (Democratic-Republican) - Jackson (Democrat) 1801-1837</vt:lpstr>
      <vt:lpstr>Republicans Take Power 1801 Jefferson Reverses Hamiltonian Economics</vt:lpstr>
      <vt:lpstr>But Industrial Development Continues in the Private Sector</vt:lpstr>
      <vt:lpstr>Cotton Gin Entrenches Slavery in the South</vt:lpstr>
      <vt:lpstr>The Cotton Gin Increases the Agrarian/Industrial Divide</vt:lpstr>
      <vt:lpstr>The Marshall Court Keeps the Flame of Federalism Going</vt:lpstr>
      <vt:lpstr>Key Marshall Rulings the Promote Business &amp; Commerce Unfettered by Government Intervention (Federalist Idea)</vt:lpstr>
      <vt:lpstr>Andrew Jackson Plans a Final Blow to Hamiltonian Economics</vt:lpstr>
      <vt:lpstr>Jackson Destroys the Bank 1832</vt:lpstr>
      <vt:lpstr>A House Divided</vt:lpstr>
      <vt:lpstr>By 1840 We Are a Divided Nation: Economic Practice</vt:lpstr>
      <vt:lpstr>By 1840 we are a Divided Nation: Political View of Economy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55</cp:revision>
  <dcterms:created xsi:type="dcterms:W3CDTF">2015-01-26T18:03:16Z</dcterms:created>
  <dcterms:modified xsi:type="dcterms:W3CDTF">2019-04-29T15:29:13Z</dcterms:modified>
</cp:coreProperties>
</file>