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21" r:id="rId2"/>
    <p:sldId id="256" r:id="rId3"/>
    <p:sldId id="257" r:id="rId4"/>
    <p:sldId id="264" r:id="rId5"/>
    <p:sldId id="265" r:id="rId6"/>
    <p:sldId id="267" r:id="rId7"/>
    <p:sldId id="272" r:id="rId8"/>
    <p:sldId id="273" r:id="rId9"/>
    <p:sldId id="276" r:id="rId10"/>
    <p:sldId id="275" r:id="rId11"/>
    <p:sldId id="322" r:id="rId12"/>
    <p:sldId id="279" r:id="rId13"/>
    <p:sldId id="280" r:id="rId14"/>
    <p:sldId id="283" r:id="rId15"/>
    <p:sldId id="285" r:id="rId16"/>
    <p:sldId id="311" r:id="rId17"/>
    <p:sldId id="288" r:id="rId18"/>
    <p:sldId id="292" r:id="rId19"/>
    <p:sldId id="293" r:id="rId20"/>
    <p:sldId id="294" r:id="rId21"/>
    <p:sldId id="297" r:id="rId22"/>
    <p:sldId id="301" r:id="rId23"/>
    <p:sldId id="309" r:id="rId24"/>
    <p:sldId id="310" r:id="rId25"/>
    <p:sldId id="319" r:id="rId26"/>
    <p:sldId id="261" r:id="rId27"/>
    <p:sldId id="262" r:id="rId28"/>
    <p:sldId id="263" r:id="rId29"/>
    <p:sldId id="259" r:id="rId30"/>
    <p:sldId id="313" r:id="rId31"/>
    <p:sldId id="314" r:id="rId32"/>
    <p:sldId id="316" r:id="rId33"/>
    <p:sldId id="31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p:restoredTop sz="93662"/>
  </p:normalViewPr>
  <p:slideViewPr>
    <p:cSldViewPr snapToGrid="0" snapToObjects="1">
      <p:cViewPr varScale="1">
        <p:scale>
          <a:sx n="86" d="100"/>
          <a:sy n="86" d="100"/>
        </p:scale>
        <p:origin x="137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5090E-0178-E744-BA55-1A8FF37A6A64}" type="doc">
      <dgm:prSet loTypeId="urn:microsoft.com/office/officeart/2005/8/layout/process2" loCatId="" qsTypeId="urn:microsoft.com/office/officeart/2005/8/quickstyle/simple4" qsCatId="simple" csTypeId="urn:microsoft.com/office/officeart/2005/8/colors/colorful1" csCatId="colorful" phldr="1"/>
      <dgm:spPr/>
      <dgm:t>
        <a:bodyPr/>
        <a:lstStyle/>
        <a:p>
          <a:endParaRPr lang="en-US"/>
        </a:p>
      </dgm:t>
    </dgm:pt>
    <dgm:pt modelId="{4B594D84-EB8F-6C41-A0F8-E58C0BD267A8}">
      <dgm:prSet/>
      <dgm:spPr/>
      <dgm:t>
        <a:bodyPr/>
        <a:lstStyle/>
        <a:p>
          <a:pPr rtl="0"/>
          <a:r>
            <a:rPr lang="en-US" dirty="0"/>
            <a:t>Supply was greater than demand</a:t>
          </a:r>
        </a:p>
      </dgm:t>
    </dgm:pt>
    <dgm:pt modelId="{B73ECD68-AF92-BC46-B8DE-13FDE0911514}" type="parTrans" cxnId="{D80092F8-6E40-364B-93CE-F15A81D1EA17}">
      <dgm:prSet/>
      <dgm:spPr/>
      <dgm:t>
        <a:bodyPr/>
        <a:lstStyle/>
        <a:p>
          <a:endParaRPr lang="en-US"/>
        </a:p>
      </dgm:t>
    </dgm:pt>
    <dgm:pt modelId="{9AC2D3F3-EEDA-C94F-BA5D-D041F7E05230}" type="sibTrans" cxnId="{D80092F8-6E40-364B-93CE-F15A81D1EA17}">
      <dgm:prSet/>
      <dgm:spPr/>
      <dgm:t>
        <a:bodyPr/>
        <a:lstStyle/>
        <a:p>
          <a:endParaRPr lang="en-US"/>
        </a:p>
      </dgm:t>
    </dgm:pt>
    <dgm:pt modelId="{FB1793CA-CD2A-5449-9903-C5689AAEEE66}">
      <dgm:prSet/>
      <dgm:spPr/>
      <dgm:t>
        <a:bodyPr/>
        <a:lstStyle/>
        <a:p>
          <a:pPr rtl="0"/>
          <a:r>
            <a:rPr lang="en-US" dirty="0"/>
            <a:t>Declining prices means declining profits</a:t>
          </a:r>
        </a:p>
      </dgm:t>
    </dgm:pt>
    <dgm:pt modelId="{8CD82D0F-ABFC-3449-875D-3F487A8D9FFB}" type="parTrans" cxnId="{4BC5C2A2-5138-6646-94FA-ECF46BDAD3C9}">
      <dgm:prSet/>
      <dgm:spPr/>
      <dgm:t>
        <a:bodyPr/>
        <a:lstStyle/>
        <a:p>
          <a:endParaRPr lang="en-US"/>
        </a:p>
      </dgm:t>
    </dgm:pt>
    <dgm:pt modelId="{59BD0C59-4FAA-2141-8CE6-425FB2DF425F}" type="sibTrans" cxnId="{4BC5C2A2-5138-6646-94FA-ECF46BDAD3C9}">
      <dgm:prSet/>
      <dgm:spPr/>
      <dgm:t>
        <a:bodyPr/>
        <a:lstStyle/>
        <a:p>
          <a:endParaRPr lang="en-US"/>
        </a:p>
      </dgm:t>
    </dgm:pt>
    <dgm:pt modelId="{A53C869C-4F73-6749-A8FC-C99E71F7F83D}">
      <dgm:prSet/>
      <dgm:spPr/>
      <dgm:t>
        <a:bodyPr/>
        <a:lstStyle/>
        <a:p>
          <a:pPr rtl="0"/>
          <a:r>
            <a:rPr lang="en-US" dirty="0"/>
            <a:t>Declining profits means stock values (for corporations) begin to fall.</a:t>
          </a:r>
        </a:p>
      </dgm:t>
    </dgm:pt>
    <dgm:pt modelId="{A4775ADC-4A37-9145-85B7-2B581AE26D96}" type="parTrans" cxnId="{C3D7E6FE-EA40-3E4F-8ACE-FB9ABA265DE9}">
      <dgm:prSet/>
      <dgm:spPr/>
      <dgm:t>
        <a:bodyPr/>
        <a:lstStyle/>
        <a:p>
          <a:endParaRPr lang="en-US"/>
        </a:p>
      </dgm:t>
    </dgm:pt>
    <dgm:pt modelId="{DD8ADC5D-BB53-6240-A9EB-4E85200655B9}" type="sibTrans" cxnId="{C3D7E6FE-EA40-3E4F-8ACE-FB9ABA265DE9}">
      <dgm:prSet/>
      <dgm:spPr/>
      <dgm:t>
        <a:bodyPr/>
        <a:lstStyle/>
        <a:p>
          <a:endParaRPr lang="en-US"/>
        </a:p>
      </dgm:t>
    </dgm:pt>
    <dgm:pt modelId="{F745274B-2718-EB40-9191-C8AE86150933}">
      <dgm:prSet/>
      <dgm:spPr/>
      <dgm:t>
        <a:bodyPr/>
        <a:lstStyle/>
        <a:p>
          <a:pPr rtl="0"/>
          <a:r>
            <a:rPr lang="en-US" dirty="0"/>
            <a:t>A surplus of goods in the market begins to drive prices down</a:t>
          </a:r>
        </a:p>
      </dgm:t>
    </dgm:pt>
    <dgm:pt modelId="{3FDAE36C-B227-574E-81EA-77401767D21D}" type="parTrans" cxnId="{A22EF12D-557A-5C40-B3FE-2E5BF8C8BCA8}">
      <dgm:prSet/>
      <dgm:spPr/>
      <dgm:t>
        <a:bodyPr/>
        <a:lstStyle/>
        <a:p>
          <a:endParaRPr lang="en-US"/>
        </a:p>
      </dgm:t>
    </dgm:pt>
    <dgm:pt modelId="{E35C840C-F20D-BA45-8F93-3A86F0C99434}" type="sibTrans" cxnId="{A22EF12D-557A-5C40-B3FE-2E5BF8C8BCA8}">
      <dgm:prSet/>
      <dgm:spPr/>
      <dgm:t>
        <a:bodyPr/>
        <a:lstStyle/>
        <a:p>
          <a:endParaRPr lang="en-US"/>
        </a:p>
      </dgm:t>
    </dgm:pt>
    <dgm:pt modelId="{1FDCC388-6386-D245-A3CD-1570D742FFDC}" type="pres">
      <dgm:prSet presAssocID="{A745090E-0178-E744-BA55-1A8FF37A6A64}" presName="linearFlow" presStyleCnt="0">
        <dgm:presLayoutVars>
          <dgm:resizeHandles val="exact"/>
        </dgm:presLayoutVars>
      </dgm:prSet>
      <dgm:spPr/>
    </dgm:pt>
    <dgm:pt modelId="{FF7F5D05-1251-0040-84F3-BDC58A16D61C}" type="pres">
      <dgm:prSet presAssocID="{4B594D84-EB8F-6C41-A0F8-E58C0BD267A8}" presName="node" presStyleLbl="node1" presStyleIdx="0" presStyleCnt="4" custScaleX="271521">
        <dgm:presLayoutVars>
          <dgm:bulletEnabled val="1"/>
        </dgm:presLayoutVars>
      </dgm:prSet>
      <dgm:spPr/>
    </dgm:pt>
    <dgm:pt modelId="{084A2053-4CAC-3240-8347-681C03069425}" type="pres">
      <dgm:prSet presAssocID="{9AC2D3F3-EEDA-C94F-BA5D-D041F7E05230}" presName="sibTrans" presStyleLbl="sibTrans2D1" presStyleIdx="0" presStyleCnt="3"/>
      <dgm:spPr/>
    </dgm:pt>
    <dgm:pt modelId="{BF358968-83FE-6841-B223-A2460E1BF88F}" type="pres">
      <dgm:prSet presAssocID="{9AC2D3F3-EEDA-C94F-BA5D-D041F7E05230}" presName="connectorText" presStyleLbl="sibTrans2D1" presStyleIdx="0" presStyleCnt="3"/>
      <dgm:spPr/>
    </dgm:pt>
    <dgm:pt modelId="{46E50760-C798-AA41-8724-0219FD6EF6C4}" type="pres">
      <dgm:prSet presAssocID="{F745274B-2718-EB40-9191-C8AE86150933}" presName="node" presStyleLbl="node1" presStyleIdx="1" presStyleCnt="4" custScaleX="277193">
        <dgm:presLayoutVars>
          <dgm:bulletEnabled val="1"/>
        </dgm:presLayoutVars>
      </dgm:prSet>
      <dgm:spPr/>
    </dgm:pt>
    <dgm:pt modelId="{C5CE0D9E-2B6F-C546-A4C7-CD0439F97661}" type="pres">
      <dgm:prSet presAssocID="{E35C840C-F20D-BA45-8F93-3A86F0C99434}" presName="sibTrans" presStyleLbl="sibTrans2D1" presStyleIdx="1" presStyleCnt="3"/>
      <dgm:spPr/>
    </dgm:pt>
    <dgm:pt modelId="{B87F52C1-881A-C341-9D78-ADFB23E5AE96}" type="pres">
      <dgm:prSet presAssocID="{E35C840C-F20D-BA45-8F93-3A86F0C99434}" presName="connectorText" presStyleLbl="sibTrans2D1" presStyleIdx="1" presStyleCnt="3"/>
      <dgm:spPr/>
    </dgm:pt>
    <dgm:pt modelId="{4195707A-32E6-7145-86A9-E3B89543DCF1}" type="pres">
      <dgm:prSet presAssocID="{FB1793CA-CD2A-5449-9903-C5689AAEEE66}" presName="node" presStyleLbl="node1" presStyleIdx="2" presStyleCnt="4" custScaleX="274357">
        <dgm:presLayoutVars>
          <dgm:bulletEnabled val="1"/>
        </dgm:presLayoutVars>
      </dgm:prSet>
      <dgm:spPr/>
    </dgm:pt>
    <dgm:pt modelId="{7B5F8CB5-A6AC-A149-AF6E-D30863A2ADE2}" type="pres">
      <dgm:prSet presAssocID="{59BD0C59-4FAA-2141-8CE6-425FB2DF425F}" presName="sibTrans" presStyleLbl="sibTrans2D1" presStyleIdx="2" presStyleCnt="3"/>
      <dgm:spPr/>
    </dgm:pt>
    <dgm:pt modelId="{6F9B0887-292A-E240-86BB-8537A577D251}" type="pres">
      <dgm:prSet presAssocID="{59BD0C59-4FAA-2141-8CE6-425FB2DF425F}" presName="connectorText" presStyleLbl="sibTrans2D1" presStyleIdx="2" presStyleCnt="3"/>
      <dgm:spPr/>
    </dgm:pt>
    <dgm:pt modelId="{FFEF6E7C-CB00-6C41-84F2-1B86FAEC43CE}" type="pres">
      <dgm:prSet presAssocID="{A53C869C-4F73-6749-A8FC-C99E71F7F83D}" presName="node" presStyleLbl="node1" presStyleIdx="3" presStyleCnt="4" custScaleX="275393">
        <dgm:presLayoutVars>
          <dgm:bulletEnabled val="1"/>
        </dgm:presLayoutVars>
      </dgm:prSet>
      <dgm:spPr/>
    </dgm:pt>
  </dgm:ptLst>
  <dgm:cxnLst>
    <dgm:cxn modelId="{E38ED914-4CEE-F743-99C4-42BE313B57FC}" type="presOf" srcId="{A745090E-0178-E744-BA55-1A8FF37A6A64}" destId="{1FDCC388-6386-D245-A3CD-1570D742FFDC}" srcOrd="0" destOrd="0" presId="urn:microsoft.com/office/officeart/2005/8/layout/process2"/>
    <dgm:cxn modelId="{1D65F619-1EEA-324F-A4C7-8AAFDF60377E}" type="presOf" srcId="{9AC2D3F3-EEDA-C94F-BA5D-D041F7E05230}" destId="{BF358968-83FE-6841-B223-A2460E1BF88F}" srcOrd="1" destOrd="0" presId="urn:microsoft.com/office/officeart/2005/8/layout/process2"/>
    <dgm:cxn modelId="{A22EF12D-557A-5C40-B3FE-2E5BF8C8BCA8}" srcId="{A745090E-0178-E744-BA55-1A8FF37A6A64}" destId="{F745274B-2718-EB40-9191-C8AE86150933}" srcOrd="1" destOrd="0" parTransId="{3FDAE36C-B227-574E-81EA-77401767D21D}" sibTransId="{E35C840C-F20D-BA45-8F93-3A86F0C99434}"/>
    <dgm:cxn modelId="{3A20D331-1F1E-6F4E-9FAA-38EC362FDF0F}" type="presOf" srcId="{FB1793CA-CD2A-5449-9903-C5689AAEEE66}" destId="{4195707A-32E6-7145-86A9-E3B89543DCF1}" srcOrd="0" destOrd="0" presId="urn:microsoft.com/office/officeart/2005/8/layout/process2"/>
    <dgm:cxn modelId="{9689A94D-CE52-584D-9649-53A18ADCD901}" type="presOf" srcId="{A53C869C-4F73-6749-A8FC-C99E71F7F83D}" destId="{FFEF6E7C-CB00-6C41-84F2-1B86FAEC43CE}" srcOrd="0" destOrd="0" presId="urn:microsoft.com/office/officeart/2005/8/layout/process2"/>
    <dgm:cxn modelId="{5A1C8751-0D22-E74D-8035-E3FC043A6946}" type="presOf" srcId="{E35C840C-F20D-BA45-8F93-3A86F0C99434}" destId="{B87F52C1-881A-C341-9D78-ADFB23E5AE96}" srcOrd="1" destOrd="0" presId="urn:microsoft.com/office/officeart/2005/8/layout/process2"/>
    <dgm:cxn modelId="{98C2A85C-035F-8047-90A2-586ADB417327}" type="presOf" srcId="{E35C840C-F20D-BA45-8F93-3A86F0C99434}" destId="{C5CE0D9E-2B6F-C546-A4C7-CD0439F97661}" srcOrd="0" destOrd="0" presId="urn:microsoft.com/office/officeart/2005/8/layout/process2"/>
    <dgm:cxn modelId="{0C5ADE83-E5B2-0749-9F6D-7F588198021D}" type="presOf" srcId="{4B594D84-EB8F-6C41-A0F8-E58C0BD267A8}" destId="{FF7F5D05-1251-0040-84F3-BDC58A16D61C}" srcOrd="0" destOrd="0" presId="urn:microsoft.com/office/officeart/2005/8/layout/process2"/>
    <dgm:cxn modelId="{5E8EB484-E9E1-5B46-A3D9-15592CFCF67D}" type="presOf" srcId="{F745274B-2718-EB40-9191-C8AE86150933}" destId="{46E50760-C798-AA41-8724-0219FD6EF6C4}" srcOrd="0" destOrd="0" presId="urn:microsoft.com/office/officeart/2005/8/layout/process2"/>
    <dgm:cxn modelId="{4BC5C2A2-5138-6646-94FA-ECF46BDAD3C9}" srcId="{A745090E-0178-E744-BA55-1A8FF37A6A64}" destId="{FB1793CA-CD2A-5449-9903-C5689AAEEE66}" srcOrd="2" destOrd="0" parTransId="{8CD82D0F-ABFC-3449-875D-3F487A8D9FFB}" sibTransId="{59BD0C59-4FAA-2141-8CE6-425FB2DF425F}"/>
    <dgm:cxn modelId="{251E99BD-811A-0647-A16F-651FF1152AAC}" type="presOf" srcId="{59BD0C59-4FAA-2141-8CE6-425FB2DF425F}" destId="{6F9B0887-292A-E240-86BB-8537A577D251}" srcOrd="1" destOrd="0" presId="urn:microsoft.com/office/officeart/2005/8/layout/process2"/>
    <dgm:cxn modelId="{537A81D2-88DF-804E-9645-B2691016C0CC}" type="presOf" srcId="{9AC2D3F3-EEDA-C94F-BA5D-D041F7E05230}" destId="{084A2053-4CAC-3240-8347-681C03069425}" srcOrd="0" destOrd="0" presId="urn:microsoft.com/office/officeart/2005/8/layout/process2"/>
    <dgm:cxn modelId="{C2FFC5E0-D69D-9844-AD40-19B680D01465}" type="presOf" srcId="{59BD0C59-4FAA-2141-8CE6-425FB2DF425F}" destId="{7B5F8CB5-A6AC-A149-AF6E-D30863A2ADE2}" srcOrd="0" destOrd="0" presId="urn:microsoft.com/office/officeart/2005/8/layout/process2"/>
    <dgm:cxn modelId="{D80092F8-6E40-364B-93CE-F15A81D1EA17}" srcId="{A745090E-0178-E744-BA55-1A8FF37A6A64}" destId="{4B594D84-EB8F-6C41-A0F8-E58C0BD267A8}" srcOrd="0" destOrd="0" parTransId="{B73ECD68-AF92-BC46-B8DE-13FDE0911514}" sibTransId="{9AC2D3F3-EEDA-C94F-BA5D-D041F7E05230}"/>
    <dgm:cxn modelId="{C3D7E6FE-EA40-3E4F-8ACE-FB9ABA265DE9}" srcId="{A745090E-0178-E744-BA55-1A8FF37A6A64}" destId="{A53C869C-4F73-6749-A8FC-C99E71F7F83D}" srcOrd="3" destOrd="0" parTransId="{A4775ADC-4A37-9145-85B7-2B581AE26D96}" sibTransId="{DD8ADC5D-BB53-6240-A9EB-4E85200655B9}"/>
    <dgm:cxn modelId="{F72123C2-1AB6-0141-8F2C-0E73DA369E8E}" type="presParOf" srcId="{1FDCC388-6386-D245-A3CD-1570D742FFDC}" destId="{FF7F5D05-1251-0040-84F3-BDC58A16D61C}" srcOrd="0" destOrd="0" presId="urn:microsoft.com/office/officeart/2005/8/layout/process2"/>
    <dgm:cxn modelId="{63AE81F5-41A4-7A47-9ED3-517387C07284}" type="presParOf" srcId="{1FDCC388-6386-D245-A3CD-1570D742FFDC}" destId="{084A2053-4CAC-3240-8347-681C03069425}" srcOrd="1" destOrd="0" presId="urn:microsoft.com/office/officeart/2005/8/layout/process2"/>
    <dgm:cxn modelId="{973A2CD1-7549-3142-9310-0AF82CB5AD07}" type="presParOf" srcId="{084A2053-4CAC-3240-8347-681C03069425}" destId="{BF358968-83FE-6841-B223-A2460E1BF88F}" srcOrd="0" destOrd="0" presId="urn:microsoft.com/office/officeart/2005/8/layout/process2"/>
    <dgm:cxn modelId="{EF98870D-8BB5-2542-8689-D3A5CDA04913}" type="presParOf" srcId="{1FDCC388-6386-D245-A3CD-1570D742FFDC}" destId="{46E50760-C798-AA41-8724-0219FD6EF6C4}" srcOrd="2" destOrd="0" presId="urn:microsoft.com/office/officeart/2005/8/layout/process2"/>
    <dgm:cxn modelId="{92F0F059-92D8-3148-8F92-1A20EFC95A25}" type="presParOf" srcId="{1FDCC388-6386-D245-A3CD-1570D742FFDC}" destId="{C5CE0D9E-2B6F-C546-A4C7-CD0439F97661}" srcOrd="3" destOrd="0" presId="urn:microsoft.com/office/officeart/2005/8/layout/process2"/>
    <dgm:cxn modelId="{DCE865D8-334D-5E42-8372-F88943F8D077}" type="presParOf" srcId="{C5CE0D9E-2B6F-C546-A4C7-CD0439F97661}" destId="{B87F52C1-881A-C341-9D78-ADFB23E5AE96}" srcOrd="0" destOrd="0" presId="urn:microsoft.com/office/officeart/2005/8/layout/process2"/>
    <dgm:cxn modelId="{87572E31-061F-F14C-9959-904F5466CAAA}" type="presParOf" srcId="{1FDCC388-6386-D245-A3CD-1570D742FFDC}" destId="{4195707A-32E6-7145-86A9-E3B89543DCF1}" srcOrd="4" destOrd="0" presId="urn:microsoft.com/office/officeart/2005/8/layout/process2"/>
    <dgm:cxn modelId="{93D339E8-43B1-E047-8096-CB85C136634E}" type="presParOf" srcId="{1FDCC388-6386-D245-A3CD-1570D742FFDC}" destId="{7B5F8CB5-A6AC-A149-AF6E-D30863A2ADE2}" srcOrd="5" destOrd="0" presId="urn:microsoft.com/office/officeart/2005/8/layout/process2"/>
    <dgm:cxn modelId="{DF159EE5-A88E-C44F-9012-77507B370133}" type="presParOf" srcId="{7B5F8CB5-A6AC-A149-AF6E-D30863A2ADE2}" destId="{6F9B0887-292A-E240-86BB-8537A577D251}" srcOrd="0" destOrd="0" presId="urn:microsoft.com/office/officeart/2005/8/layout/process2"/>
    <dgm:cxn modelId="{97C72393-2304-AE44-9F53-F72F3B3FB58F}" type="presParOf" srcId="{1FDCC388-6386-D245-A3CD-1570D742FFDC}" destId="{FFEF6E7C-CB00-6C41-84F2-1B86FAEC43CE}"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5D05-1251-0040-84F3-BDC58A16D61C}">
      <dsp:nvSpPr>
        <dsp:cNvPr id="0" name=""/>
        <dsp:cNvSpPr/>
      </dsp:nvSpPr>
      <dsp:spPr>
        <a:xfrm>
          <a:off x="2081680" y="2523"/>
          <a:ext cx="4588093" cy="93876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Supply was greater than demand</a:t>
          </a:r>
        </a:p>
      </dsp:txBody>
      <dsp:txXfrm>
        <a:off x="2109175" y="30018"/>
        <a:ext cx="4533103" cy="883773"/>
      </dsp:txXfrm>
    </dsp:sp>
    <dsp:sp modelId="{084A2053-4CAC-3240-8347-681C03069425}">
      <dsp:nvSpPr>
        <dsp:cNvPr id="0" name=""/>
        <dsp:cNvSpPr/>
      </dsp:nvSpPr>
      <dsp:spPr>
        <a:xfrm rot="5400000">
          <a:off x="4199709" y="964756"/>
          <a:ext cx="352036" cy="422443"/>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248995" y="999960"/>
        <a:ext cx="253465" cy="246425"/>
      </dsp:txXfrm>
    </dsp:sp>
    <dsp:sp modelId="{46E50760-C798-AA41-8724-0219FD6EF6C4}">
      <dsp:nvSpPr>
        <dsp:cNvPr id="0" name=""/>
        <dsp:cNvSpPr/>
      </dsp:nvSpPr>
      <dsp:spPr>
        <a:xfrm>
          <a:off x="2033758" y="1410669"/>
          <a:ext cx="4683937" cy="938763"/>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 surplus of goods in the market begins to drive prices down</a:t>
          </a:r>
        </a:p>
      </dsp:txBody>
      <dsp:txXfrm>
        <a:off x="2061253" y="1438164"/>
        <a:ext cx="4628947" cy="883773"/>
      </dsp:txXfrm>
    </dsp:sp>
    <dsp:sp modelId="{C5CE0D9E-2B6F-C546-A4C7-CD0439F97661}">
      <dsp:nvSpPr>
        <dsp:cNvPr id="0" name=""/>
        <dsp:cNvSpPr/>
      </dsp:nvSpPr>
      <dsp:spPr>
        <a:xfrm rot="5400000">
          <a:off x="4199709" y="2372902"/>
          <a:ext cx="352036" cy="422443"/>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248995" y="2408106"/>
        <a:ext cx="253465" cy="246425"/>
      </dsp:txXfrm>
    </dsp:sp>
    <dsp:sp modelId="{4195707A-32E6-7145-86A9-E3B89543DCF1}">
      <dsp:nvSpPr>
        <dsp:cNvPr id="0" name=""/>
        <dsp:cNvSpPr/>
      </dsp:nvSpPr>
      <dsp:spPr>
        <a:xfrm>
          <a:off x="2057719" y="2818814"/>
          <a:ext cx="4636015" cy="93876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Declining prices means declining profits</a:t>
          </a:r>
        </a:p>
      </dsp:txBody>
      <dsp:txXfrm>
        <a:off x="2085214" y="2846309"/>
        <a:ext cx="4581025" cy="883773"/>
      </dsp:txXfrm>
    </dsp:sp>
    <dsp:sp modelId="{7B5F8CB5-A6AC-A149-AF6E-D30863A2ADE2}">
      <dsp:nvSpPr>
        <dsp:cNvPr id="0" name=""/>
        <dsp:cNvSpPr/>
      </dsp:nvSpPr>
      <dsp:spPr>
        <a:xfrm rot="5400000">
          <a:off x="4199709" y="3781047"/>
          <a:ext cx="352036" cy="422443"/>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248995" y="3816251"/>
        <a:ext cx="253465" cy="246425"/>
      </dsp:txXfrm>
    </dsp:sp>
    <dsp:sp modelId="{FFEF6E7C-CB00-6C41-84F2-1B86FAEC43CE}">
      <dsp:nvSpPr>
        <dsp:cNvPr id="0" name=""/>
        <dsp:cNvSpPr/>
      </dsp:nvSpPr>
      <dsp:spPr>
        <a:xfrm>
          <a:off x="2048966" y="4226960"/>
          <a:ext cx="4653521" cy="93876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Declining profits means stock values (for corporations) begin to fall.</a:t>
          </a:r>
        </a:p>
      </dsp:txBody>
      <dsp:txXfrm>
        <a:off x="2076461" y="4254455"/>
        <a:ext cx="4598531" cy="8837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D1B6F-8C90-2642-8722-0A87A9580F2A}" type="datetimeFigureOut">
              <a:rPr lang="en-US" smtClean="0"/>
              <a:t>5/13/19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E641D-5C0C-624A-8F67-DDF4B9F94D81}" type="slidenum">
              <a:rPr lang="en-US" smtClean="0"/>
              <a:t>‹#›</a:t>
            </a:fld>
            <a:endParaRPr lang="en-US"/>
          </a:p>
        </p:txBody>
      </p:sp>
    </p:spTree>
    <p:extLst>
      <p:ext uri="{BB962C8B-B14F-4D97-AF65-F5344CB8AC3E}">
        <p14:creationId xmlns:p14="http://schemas.microsoft.com/office/powerpoint/2010/main" val="4219318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33536-ADBE-A045-98E8-29FF51C65CEA}" type="slidenum">
              <a:rPr lang="en-US"/>
              <a:pPr/>
              <a:t>5</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370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C9BE9-6B31-1F4C-99BC-6B640A602237}" type="slidenum">
              <a:rPr lang="en-US"/>
              <a:pPr/>
              <a:t>6</a:t>
            </a:fld>
            <a:endParaRPr lang="en-US"/>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1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71F12-85EE-0C41-9C25-FC1B4C87F78A}" type="slidenum">
              <a:rPr lang="en-US"/>
              <a:pPr/>
              <a:t>24</a:t>
            </a:fld>
            <a:endParaRPr lang="en-US"/>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1299" name="Rectangle 3"/>
          <p:cNvSpPr>
            <a:spLocks noGrp="1" noChangeArrowheads="1"/>
          </p:cNvSpPr>
          <p:nvPr>
            <p:ph type="body" idx="1"/>
          </p:nvPr>
        </p:nvSpPr>
        <p:spPr>
          <a:xfrm>
            <a:off x="896756" y="4355328"/>
            <a:ext cx="5080058" cy="4130053"/>
          </a:xfrm>
        </p:spPr>
        <p:txBody>
          <a:bodyPr/>
          <a:lstStyle/>
          <a:p>
            <a:endParaRPr lang="en-US"/>
          </a:p>
        </p:txBody>
      </p:sp>
    </p:spTree>
    <p:extLst>
      <p:ext uri="{BB962C8B-B14F-4D97-AF65-F5344CB8AC3E}">
        <p14:creationId xmlns:p14="http://schemas.microsoft.com/office/powerpoint/2010/main" val="99020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041E0A-B56D-6043-81DB-992C1665E886}" type="datetimeFigureOut">
              <a:rPr lang="en-US" smtClean="0"/>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105304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41E0A-B56D-6043-81DB-992C1665E886}" type="datetimeFigureOut">
              <a:rPr lang="en-US" smtClean="0"/>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189805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41E0A-B56D-6043-81DB-992C1665E886}" type="datetimeFigureOut">
              <a:rPr lang="en-US" smtClean="0"/>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129063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E3A1840-6C81-2741-85D7-69C57222CDB2}" type="slidenum">
              <a:rPr lang="en-US"/>
              <a:pPr/>
              <a:t>‹#›</a:t>
            </a:fld>
            <a:endParaRPr lang="en-US"/>
          </a:p>
        </p:txBody>
      </p:sp>
    </p:spTree>
    <p:extLst>
      <p:ext uri="{BB962C8B-B14F-4D97-AF65-F5344CB8AC3E}">
        <p14:creationId xmlns:p14="http://schemas.microsoft.com/office/powerpoint/2010/main" val="31204904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41E0A-B56D-6043-81DB-992C1665E886}" type="datetimeFigureOut">
              <a:rPr lang="en-US" smtClean="0"/>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371496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41E0A-B56D-6043-81DB-992C1665E886}" type="datetimeFigureOut">
              <a:rPr lang="en-US" smtClean="0"/>
              <a:t>5/13/19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359681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041E0A-B56D-6043-81DB-992C1665E886}" type="datetimeFigureOut">
              <a:rPr lang="en-US" smtClean="0"/>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288618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041E0A-B56D-6043-81DB-992C1665E886}" type="datetimeFigureOut">
              <a:rPr lang="en-US" smtClean="0"/>
              <a:t>5/13/19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7938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041E0A-B56D-6043-81DB-992C1665E886}" type="datetimeFigureOut">
              <a:rPr lang="en-US" smtClean="0"/>
              <a:t>5/13/19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299028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41E0A-B56D-6043-81DB-992C1665E886}" type="datetimeFigureOut">
              <a:rPr lang="en-US" smtClean="0"/>
              <a:t>5/13/19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387547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41E0A-B56D-6043-81DB-992C1665E886}" type="datetimeFigureOut">
              <a:rPr lang="en-US" smtClean="0"/>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134587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41E0A-B56D-6043-81DB-992C1665E886}" type="datetimeFigureOut">
              <a:rPr lang="en-US" smtClean="0"/>
              <a:t>5/13/19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18406-4ABA-4A46-BDE2-95CE9BCA781C}" type="slidenum">
              <a:rPr lang="en-US" smtClean="0"/>
              <a:t>‹#›</a:t>
            </a:fld>
            <a:endParaRPr lang="en-US"/>
          </a:p>
        </p:txBody>
      </p:sp>
    </p:spTree>
    <p:extLst>
      <p:ext uri="{BB962C8B-B14F-4D97-AF65-F5344CB8AC3E}">
        <p14:creationId xmlns:p14="http://schemas.microsoft.com/office/powerpoint/2010/main" val="332348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41E0A-B56D-6043-81DB-992C1665E886}" type="datetimeFigureOut">
              <a:rPr lang="en-US" smtClean="0"/>
              <a:t>5/13/19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18406-4ABA-4A46-BDE2-95CE9BCA781C}" type="slidenum">
              <a:rPr lang="en-US" smtClean="0"/>
              <a:t>‹#›</a:t>
            </a:fld>
            <a:endParaRPr lang="en-US"/>
          </a:p>
        </p:txBody>
      </p:sp>
    </p:spTree>
    <p:extLst>
      <p:ext uri="{BB962C8B-B14F-4D97-AF65-F5344CB8AC3E}">
        <p14:creationId xmlns:p14="http://schemas.microsoft.com/office/powerpoint/2010/main" val="46333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3000"/>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alpha val="43137"/>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0" name="Title 1"/>
          <p:cNvSpPr>
            <a:spLocks/>
          </p:cNvSpPr>
          <p:nvPr/>
        </p:nvSpPr>
        <p:spPr bwMode="auto">
          <a:xfrm>
            <a:off x="0" y="557389"/>
            <a:ext cx="9144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sz="3000" i="1" dirty="0">
                <a:latin typeface="Didot" charset="0"/>
                <a:cs typeface="Didot" charset="0"/>
              </a:rPr>
              <a:t>L7: The Great Depression 1929-1930s</a:t>
            </a:r>
          </a:p>
          <a:p>
            <a:pPr algn="ctr"/>
            <a:r>
              <a:rPr lang="en-US" sz="3200" u="sng" dirty="0">
                <a:latin typeface="Didot" charset="0"/>
                <a:cs typeface="Didot" charset="0"/>
              </a:rPr>
              <a:t>An Economic History of the United States</a:t>
            </a:r>
            <a:endParaRPr lang="en-US" sz="3200" dirty="0">
              <a:latin typeface="Didot" charset="0"/>
              <a:cs typeface="Didot" charset="0"/>
            </a:endParaRPr>
          </a:p>
          <a:p>
            <a:pPr algn="ctr"/>
            <a:endParaRPr lang="en-US" sz="3000" i="1" dirty="0">
              <a:latin typeface="Didot" charset="0"/>
              <a:cs typeface="Didot" charset="0"/>
            </a:endParaRPr>
          </a:p>
          <a:p>
            <a:pPr algn="ctr"/>
            <a:endParaRPr lang="en-US" sz="3000" i="1" dirty="0">
              <a:latin typeface="Didot" charset="0"/>
              <a:cs typeface="Didot" charset="0"/>
            </a:endParaRPr>
          </a:p>
        </p:txBody>
      </p:sp>
      <p:sp>
        <p:nvSpPr>
          <p:cNvPr id="8" name="Rectangle 12"/>
          <p:cNvSpPr>
            <a:spLocks noChangeArrowheads="1"/>
          </p:cNvSpPr>
          <p:nvPr/>
        </p:nvSpPr>
        <p:spPr bwMode="auto">
          <a:xfrm>
            <a:off x="304799" y="1524000"/>
            <a:ext cx="5157034" cy="493888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a:lstStyle/>
          <a:p>
            <a:pPr marL="609600" indent="-609600" algn="ctr" eaLnBrk="1" hangingPunct="1">
              <a:spcBef>
                <a:spcPct val="20000"/>
              </a:spcBef>
              <a:defRPr/>
            </a:pPr>
            <a:r>
              <a:rPr lang="en-US" sz="2200" b="1" u="sng" dirty="0">
                <a:latin typeface="Didot"/>
                <a:cs typeface="Didot"/>
              </a:rPr>
              <a:t>Agenda</a:t>
            </a:r>
          </a:p>
          <a:p>
            <a:pPr marL="609600" indent="-609600" eaLnBrk="1" hangingPunct="1">
              <a:spcBef>
                <a:spcPct val="20000"/>
              </a:spcBef>
              <a:defRPr/>
            </a:pPr>
            <a:r>
              <a:rPr lang="en-US" sz="2200" b="1" u="sng" dirty="0">
                <a:latin typeface="Didot"/>
                <a:cs typeface="Didot"/>
              </a:rPr>
              <a:t>Objective</a:t>
            </a:r>
            <a:r>
              <a:rPr lang="en-US" sz="2200" b="1" dirty="0">
                <a:latin typeface="Didot"/>
                <a:cs typeface="Didot"/>
              </a:rPr>
              <a:t>:</a:t>
            </a:r>
          </a:p>
          <a:p>
            <a:pPr marL="457200" indent="-457200">
              <a:buAutoNum type="arabicPeriod"/>
            </a:pPr>
            <a:r>
              <a:rPr lang="en-US" sz="2200" b="1" dirty="0">
                <a:latin typeface="Didot"/>
                <a:cs typeface="Didot"/>
              </a:rPr>
              <a:t>To understand economic life in the 1920s and how it contributed to the Great Depression.</a:t>
            </a:r>
          </a:p>
          <a:p>
            <a:pPr marL="457200" indent="-457200">
              <a:buAutoNum type="arabicPeriod"/>
            </a:pPr>
            <a:r>
              <a:rPr lang="en-US" sz="2200" b="1" dirty="0">
                <a:latin typeface="Didot"/>
                <a:cs typeface="Didot"/>
              </a:rPr>
              <a:t>To understand the experience of the Great Depression and its effects.</a:t>
            </a:r>
          </a:p>
          <a:p>
            <a:pPr marL="457200" indent="-457200">
              <a:buAutoNum type="arabicPeriod"/>
            </a:pPr>
            <a:r>
              <a:rPr lang="en-US" sz="2200" b="1" dirty="0">
                <a:latin typeface="Didot"/>
                <a:cs typeface="Didot"/>
              </a:rPr>
              <a:t>To understand Hoover’s response to the Great Depression</a:t>
            </a:r>
          </a:p>
          <a:p>
            <a:endParaRPr lang="en-US" sz="2200" b="1" dirty="0">
              <a:latin typeface="Didot"/>
              <a:cs typeface="Didot"/>
            </a:endParaRPr>
          </a:p>
          <a:p>
            <a:pPr marL="609600" indent="-609600" eaLnBrk="1" hangingPunct="1">
              <a:spcBef>
                <a:spcPct val="20000"/>
              </a:spcBef>
              <a:defRPr/>
            </a:pPr>
            <a:r>
              <a:rPr lang="en-US" sz="2200" b="1" u="sng" dirty="0">
                <a:latin typeface="Didot"/>
                <a:cs typeface="Didot"/>
              </a:rPr>
              <a:t>Schedule</a:t>
            </a:r>
            <a:r>
              <a:rPr lang="en-US" sz="2200" b="1" dirty="0">
                <a:latin typeface="Didot"/>
                <a:cs typeface="Didot"/>
              </a:rPr>
              <a:t>: </a:t>
            </a:r>
          </a:p>
          <a:p>
            <a:pPr marL="609600" indent="-609600" eaLnBrk="1" hangingPunct="1">
              <a:spcBef>
                <a:spcPct val="20000"/>
              </a:spcBef>
              <a:buAutoNum type="arabicPeriod"/>
              <a:defRPr/>
            </a:pPr>
            <a:r>
              <a:rPr lang="en-US" sz="2200" b="1" dirty="0">
                <a:latin typeface="Didot"/>
                <a:cs typeface="Didot"/>
              </a:rPr>
              <a:t>Lecture and Discussion</a:t>
            </a:r>
          </a:p>
          <a:p>
            <a:pPr eaLnBrk="1" hangingPunct="1">
              <a:spcBef>
                <a:spcPct val="20000"/>
              </a:spcBef>
              <a:defRPr/>
            </a:pPr>
            <a:endParaRPr lang="en-US" sz="2200" b="1" dirty="0"/>
          </a:p>
          <a:p>
            <a:pPr marL="609600" indent="-609600" eaLnBrk="1" hangingPunct="1">
              <a:spcBef>
                <a:spcPct val="20000"/>
              </a:spcBef>
              <a:defRPr/>
            </a:pPr>
            <a:r>
              <a:rPr lang="en-US" sz="2200" b="1" u="sng" dirty="0"/>
              <a:t> </a:t>
            </a:r>
          </a:p>
        </p:txBody>
      </p:sp>
      <p:sp>
        <p:nvSpPr>
          <p:cNvPr id="17412" name="Rectangle 12"/>
          <p:cNvSpPr txBox="1">
            <a:spLocks noChangeArrowheads="1"/>
          </p:cNvSpPr>
          <p:nvPr/>
        </p:nvSpPr>
        <p:spPr bwMode="auto">
          <a:xfrm>
            <a:off x="5741233" y="1524000"/>
            <a:ext cx="3120192" cy="493888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Clr>
                <a:schemeClr val="tx1"/>
              </a:buClr>
              <a:defRPr/>
            </a:pPr>
            <a:r>
              <a:rPr lang="en-US" sz="3200" b="1" u="sng" dirty="0">
                <a:latin typeface="Didot" charset="0"/>
              </a:rPr>
              <a:t>Homework:</a:t>
            </a:r>
            <a:endParaRPr lang="en-US" sz="3200" b="1" dirty="0">
              <a:latin typeface="Didot" charset="0"/>
            </a:endParaRPr>
          </a:p>
          <a:p>
            <a:pPr marL="0" indent="0">
              <a:spcBef>
                <a:spcPct val="20000"/>
              </a:spcBef>
              <a:buClr>
                <a:schemeClr val="tx1"/>
              </a:buClr>
              <a:defRPr/>
            </a:pPr>
            <a:endParaRPr lang="en-US" sz="3200" b="1" dirty="0">
              <a:latin typeface="Didot" charset="0"/>
            </a:endParaRPr>
          </a:p>
          <a:p>
            <a:pPr marL="0" indent="0">
              <a:spcBef>
                <a:spcPct val="20000"/>
              </a:spcBef>
              <a:buClr>
                <a:schemeClr val="tx1"/>
              </a:buClr>
              <a:defRPr/>
            </a:pPr>
            <a:r>
              <a:rPr lang="en-US" sz="3200" b="1" dirty="0">
                <a:latin typeface="Didot" charset="0"/>
              </a:rPr>
              <a:t>Work on Equality Unit Paper Due Wed 5/22!</a:t>
            </a:r>
          </a:p>
        </p:txBody>
      </p:sp>
    </p:spTree>
    <p:extLst>
      <p:ext uri="{BB962C8B-B14F-4D97-AF65-F5344CB8AC3E}">
        <p14:creationId xmlns:p14="http://schemas.microsoft.com/office/powerpoint/2010/main" val="157868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title"/>
          </p:nvPr>
        </p:nvSpPr>
        <p:spPr>
          <a:xfrm>
            <a:off x="457200" y="0"/>
            <a:ext cx="8229600" cy="1143000"/>
          </a:xfrm>
        </p:spPr>
        <p:txBody>
          <a:bodyPr/>
          <a:lstStyle/>
          <a:p>
            <a:r>
              <a:rPr lang="en-US" b="1" dirty="0">
                <a:latin typeface="Didot"/>
                <a:cs typeface="Didot"/>
              </a:rPr>
              <a:t>The Federal Reserve Policies</a:t>
            </a:r>
          </a:p>
        </p:txBody>
      </p:sp>
      <p:sp>
        <p:nvSpPr>
          <p:cNvPr id="216068" name="Rectangle 4"/>
          <p:cNvSpPr>
            <a:spLocks noGrp="1" noChangeArrowheads="1"/>
          </p:cNvSpPr>
          <p:nvPr>
            <p:ph type="body" idx="1"/>
          </p:nvPr>
        </p:nvSpPr>
        <p:spPr>
          <a:xfrm>
            <a:off x="224029" y="681149"/>
            <a:ext cx="8665971" cy="5919465"/>
          </a:xfrm>
        </p:spPr>
        <p:txBody>
          <a:bodyPr>
            <a:normAutofit fontScale="62500" lnSpcReduction="20000"/>
          </a:bodyPr>
          <a:lstStyle/>
          <a:p>
            <a:pPr marL="0" indent="0">
              <a:buNone/>
            </a:pPr>
            <a:endParaRPr lang="en-US" sz="3000" dirty="0">
              <a:solidFill>
                <a:srgbClr val="000000"/>
              </a:solidFill>
              <a:latin typeface="Didot"/>
              <a:cs typeface="Didot"/>
            </a:endParaRPr>
          </a:p>
          <a:p>
            <a:r>
              <a:rPr lang="en-US" dirty="0">
                <a:solidFill>
                  <a:srgbClr val="000000"/>
                </a:solidFill>
                <a:latin typeface="Didot"/>
                <a:cs typeface="Didot"/>
              </a:rPr>
              <a:t>To stimulate economic growth the Fed lowered interest rates </a:t>
            </a:r>
          </a:p>
          <a:p>
            <a:pPr lvl="1"/>
            <a:r>
              <a:rPr lang="en-US" sz="3200" dirty="0">
                <a:solidFill>
                  <a:srgbClr val="000000"/>
                </a:solidFill>
                <a:latin typeface="Didot"/>
                <a:cs typeface="Didot"/>
              </a:rPr>
              <a:t>Lowering the interest rates encouraged buying on credit, why?</a:t>
            </a:r>
          </a:p>
          <a:p>
            <a:pPr lvl="1"/>
            <a:r>
              <a:rPr lang="en-US" sz="3200" dirty="0">
                <a:solidFill>
                  <a:srgbClr val="000000"/>
                </a:solidFill>
                <a:latin typeface="Didot"/>
                <a:cs typeface="Didot"/>
              </a:rPr>
              <a:t>Eventually so many people were buying on credit that inflation increased.</a:t>
            </a:r>
          </a:p>
          <a:p>
            <a:r>
              <a:rPr lang="en-US" dirty="0">
                <a:latin typeface="Didot"/>
                <a:cs typeface="Didot"/>
              </a:rPr>
              <a:t>By 1929 the Fed decided to slow </a:t>
            </a:r>
          </a:p>
          <a:p>
            <a:pPr marL="0" indent="0">
              <a:buNone/>
            </a:pPr>
            <a:r>
              <a:rPr lang="en-US" dirty="0">
                <a:latin typeface="Didot"/>
                <a:cs typeface="Didot"/>
              </a:rPr>
              <a:t>     inflation by increasing interest rates.</a:t>
            </a:r>
          </a:p>
          <a:p>
            <a:pPr lvl="1"/>
            <a:r>
              <a:rPr lang="en-US" sz="3200" dirty="0">
                <a:latin typeface="Didot"/>
                <a:cs typeface="Didot"/>
              </a:rPr>
              <a:t>Raising interest rates means that it </a:t>
            </a:r>
          </a:p>
          <a:p>
            <a:pPr marL="457200" lvl="1" indent="0">
              <a:buNone/>
            </a:pPr>
            <a:r>
              <a:rPr lang="en-US" sz="3200" dirty="0">
                <a:latin typeface="Didot"/>
                <a:cs typeface="Didot"/>
              </a:rPr>
              <a:t>    cost more to borrow and raises the </a:t>
            </a:r>
          </a:p>
          <a:p>
            <a:pPr marL="457200" lvl="1" indent="0">
              <a:buNone/>
            </a:pPr>
            <a:r>
              <a:rPr lang="en-US" sz="3200" dirty="0">
                <a:latin typeface="Didot"/>
                <a:cs typeface="Didot"/>
              </a:rPr>
              <a:t>    price of existing debt set at an </a:t>
            </a:r>
          </a:p>
          <a:p>
            <a:pPr marL="457200" lvl="1" indent="0">
              <a:buNone/>
            </a:pPr>
            <a:r>
              <a:rPr lang="en-US" sz="3200" dirty="0">
                <a:latin typeface="Didot"/>
                <a:cs typeface="Didot"/>
              </a:rPr>
              <a:t>    adjustable rate.  </a:t>
            </a:r>
          </a:p>
          <a:p>
            <a:pPr lvl="1"/>
            <a:r>
              <a:rPr lang="en-US" sz="3200" dirty="0">
                <a:latin typeface="Didot"/>
                <a:cs typeface="Didot"/>
              </a:rPr>
              <a:t>People borrowed less and purchased </a:t>
            </a:r>
          </a:p>
          <a:p>
            <a:pPr marL="457200" lvl="1" indent="0">
              <a:buNone/>
            </a:pPr>
            <a:r>
              <a:rPr lang="en-US" sz="3200" dirty="0">
                <a:latin typeface="Didot"/>
                <a:cs typeface="Didot"/>
              </a:rPr>
              <a:t>    fewer goods. </a:t>
            </a:r>
          </a:p>
          <a:p>
            <a:pPr lvl="1"/>
            <a:r>
              <a:rPr lang="en-US" sz="3200" dirty="0">
                <a:latin typeface="Didot"/>
                <a:cs typeface="Didot"/>
              </a:rPr>
              <a:t>They also started using available cash </a:t>
            </a:r>
          </a:p>
          <a:p>
            <a:pPr marL="457200" lvl="1" indent="0">
              <a:buNone/>
            </a:pPr>
            <a:r>
              <a:rPr lang="en-US" sz="3200" dirty="0">
                <a:latin typeface="Didot"/>
                <a:cs typeface="Didot"/>
              </a:rPr>
              <a:t>     to pay off debt and therefore </a:t>
            </a:r>
          </a:p>
          <a:p>
            <a:pPr marL="457200" lvl="1" indent="0">
              <a:buNone/>
            </a:pPr>
            <a:r>
              <a:rPr lang="en-US" sz="3200" dirty="0">
                <a:latin typeface="Didot"/>
                <a:cs typeface="Didot"/>
              </a:rPr>
              <a:t>     purchased fewer goods.</a:t>
            </a:r>
          </a:p>
          <a:p>
            <a:r>
              <a:rPr lang="en-US" dirty="0">
                <a:latin typeface="Didot"/>
                <a:cs typeface="Didot"/>
              </a:rPr>
              <a:t>Less demand + surplus goods </a:t>
            </a:r>
            <a:r>
              <a:rPr lang="en-US" dirty="0">
                <a:latin typeface="Didot"/>
                <a:cs typeface="Didot"/>
                <a:sym typeface="Wingdings"/>
              </a:rPr>
              <a:t> </a:t>
            </a:r>
          </a:p>
          <a:p>
            <a:pPr marL="0" indent="0">
              <a:buNone/>
            </a:pPr>
            <a:r>
              <a:rPr lang="en-US" dirty="0">
                <a:latin typeface="Didot"/>
                <a:cs typeface="Didot"/>
              </a:rPr>
              <a:t>     declining profits </a:t>
            </a:r>
            <a:r>
              <a:rPr lang="en-US" dirty="0">
                <a:latin typeface="Didot"/>
                <a:cs typeface="Didot"/>
                <a:sym typeface="Wingdings"/>
              </a:rPr>
              <a:t></a:t>
            </a:r>
            <a:r>
              <a:rPr lang="en-US" dirty="0">
                <a:latin typeface="Didot"/>
                <a:cs typeface="Didot"/>
              </a:rPr>
              <a:t> declining stock prices </a:t>
            </a:r>
            <a:r>
              <a:rPr lang="en-US" dirty="0">
                <a:latin typeface="Didot"/>
                <a:cs typeface="Didot"/>
                <a:sym typeface="Wingdings"/>
              </a:rPr>
              <a:t> </a:t>
            </a:r>
          </a:p>
          <a:p>
            <a:pPr marL="0" indent="0">
              <a:buNone/>
            </a:pPr>
            <a:r>
              <a:rPr lang="en-US" dirty="0">
                <a:latin typeface="Didot"/>
                <a:cs typeface="Didot"/>
                <a:sym typeface="Wingdings"/>
              </a:rPr>
              <a:t>     </a:t>
            </a:r>
            <a:r>
              <a:rPr lang="en-US" dirty="0">
                <a:latin typeface="Didot"/>
                <a:cs typeface="Didot"/>
              </a:rPr>
              <a:t>rising unemployment</a:t>
            </a:r>
          </a:p>
          <a:p>
            <a:pPr marL="514350" lvl="1" indent="0">
              <a:buNone/>
            </a:pPr>
            <a:endParaRPr lang="en-US" sz="3200" dirty="0">
              <a:solidFill>
                <a:srgbClr val="000000"/>
              </a:solidFill>
              <a:latin typeface="Didot"/>
              <a:cs typeface="Didot"/>
            </a:endParaRPr>
          </a:p>
          <a:p>
            <a:pPr marL="0" indent="0">
              <a:buNone/>
            </a:pPr>
            <a:endParaRPr lang="en-US" dirty="0">
              <a:solidFill>
                <a:srgbClr val="800000"/>
              </a:solidFill>
            </a:endParaRPr>
          </a:p>
          <a:p>
            <a:endParaRPr lang="en-US" dirty="0">
              <a:solidFill>
                <a:srgbClr val="800000"/>
              </a:solidFill>
            </a:endParaRPr>
          </a:p>
          <a:p>
            <a:endParaRPr lang="en-US" dirty="0"/>
          </a:p>
        </p:txBody>
      </p:sp>
      <p:pic>
        <p:nvPicPr>
          <p:cNvPr id="2" name="Picture 1"/>
          <p:cNvPicPr>
            <a:picLocks noChangeAspect="1"/>
          </p:cNvPicPr>
          <p:nvPr/>
        </p:nvPicPr>
        <p:blipFill>
          <a:blip r:embed="rId2"/>
          <a:stretch>
            <a:fillRect/>
          </a:stretch>
        </p:blipFill>
        <p:spPr>
          <a:xfrm>
            <a:off x="5975990" y="2467429"/>
            <a:ext cx="3168010" cy="3664856"/>
          </a:xfrm>
          <a:prstGeom prst="rect">
            <a:avLst/>
          </a:prstGeom>
        </p:spPr>
      </p:pic>
    </p:spTree>
    <p:extLst>
      <p:ext uri="{BB962C8B-B14F-4D97-AF65-F5344CB8AC3E}">
        <p14:creationId xmlns:p14="http://schemas.microsoft.com/office/powerpoint/2010/main" val="92241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0"/>
            <a:ext cx="8052302" cy="6858000"/>
          </a:xfrm>
          <a:prstGeom prst="rect">
            <a:avLst/>
          </a:prstGeom>
        </p:spPr>
      </p:pic>
    </p:spTree>
    <p:extLst>
      <p:ext uri="{BB962C8B-B14F-4D97-AF65-F5344CB8AC3E}">
        <p14:creationId xmlns:p14="http://schemas.microsoft.com/office/powerpoint/2010/main" val="204719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Rectangle 5"/>
          <p:cNvSpPr>
            <a:spLocks noGrp="1" noChangeArrowheads="1"/>
          </p:cNvSpPr>
          <p:nvPr>
            <p:ph type="title"/>
          </p:nvPr>
        </p:nvSpPr>
        <p:spPr/>
        <p:txBody>
          <a:bodyPr>
            <a:normAutofit fontScale="90000"/>
          </a:bodyPr>
          <a:lstStyle/>
          <a:p>
            <a:br>
              <a:rPr lang="en-US"/>
            </a:br>
            <a:endParaRPr lang="en-US"/>
          </a:p>
        </p:txBody>
      </p:sp>
      <p:sp>
        <p:nvSpPr>
          <p:cNvPr id="242694" name="Text Box 6"/>
          <p:cNvSpPr txBox="1">
            <a:spLocks noChangeArrowheads="1"/>
          </p:cNvSpPr>
          <p:nvPr/>
        </p:nvSpPr>
        <p:spPr bwMode="auto">
          <a:xfrm>
            <a:off x="381000" y="152400"/>
            <a:ext cx="8305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a:solidFill>
                  <a:srgbClr val="000000"/>
                </a:solidFill>
                <a:latin typeface="Didot"/>
                <a:cs typeface="Didot"/>
              </a:rPr>
              <a:t>4.  Stock Market Actions</a:t>
            </a:r>
          </a:p>
        </p:txBody>
      </p:sp>
      <p:pic>
        <p:nvPicPr>
          <p:cNvPr id="242695" name="Picture 7"/>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725714" y="854075"/>
            <a:ext cx="7514771" cy="5927932"/>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0"/>
            <a:ext cx="9144000" cy="1143000"/>
          </a:xfrm>
        </p:spPr>
        <p:txBody>
          <a:bodyPr/>
          <a:lstStyle/>
          <a:p>
            <a:r>
              <a:rPr lang="en-US" sz="4000" b="1" dirty="0">
                <a:latin typeface="Didot"/>
                <a:cs typeface="Didot"/>
              </a:rPr>
              <a:t>The Stock Market</a:t>
            </a:r>
          </a:p>
        </p:txBody>
      </p:sp>
      <p:sp>
        <p:nvSpPr>
          <p:cNvPr id="120838" name="Rectangle 6"/>
          <p:cNvSpPr>
            <a:spLocks noGrp="1" noChangeArrowheads="1"/>
          </p:cNvSpPr>
          <p:nvPr>
            <p:ph type="body" idx="1"/>
          </p:nvPr>
        </p:nvSpPr>
        <p:spPr>
          <a:xfrm>
            <a:off x="304799" y="997856"/>
            <a:ext cx="8567057" cy="5569857"/>
          </a:xfrm>
        </p:spPr>
        <p:txBody>
          <a:bodyPr>
            <a:normAutofit/>
          </a:bodyPr>
          <a:lstStyle/>
          <a:p>
            <a:pPr>
              <a:lnSpc>
                <a:spcPct val="90000"/>
              </a:lnSpc>
            </a:pPr>
            <a:r>
              <a:rPr lang="en-US" sz="2200" dirty="0">
                <a:solidFill>
                  <a:srgbClr val="000000"/>
                </a:solidFill>
                <a:latin typeface="Didot"/>
                <a:cs typeface="Didot"/>
              </a:rPr>
              <a:t>The value of stocks soared in the 1920s as corporate profits rose, fueled by mass consumption (which were in turn fueled by credit which meant that this profit was illusory)</a:t>
            </a:r>
          </a:p>
          <a:p>
            <a:pPr>
              <a:lnSpc>
                <a:spcPct val="90000"/>
              </a:lnSpc>
            </a:pPr>
            <a:r>
              <a:rPr lang="en-US" sz="2200" dirty="0">
                <a:solidFill>
                  <a:srgbClr val="000000"/>
                </a:solidFill>
                <a:latin typeface="Didot"/>
                <a:cs typeface="Didot"/>
              </a:rPr>
              <a:t>Once a rich man’s game, everyone was in the market in the 1920s because stocks could be purchased “on margin”</a:t>
            </a:r>
          </a:p>
          <a:p>
            <a:pPr>
              <a:lnSpc>
                <a:spcPct val="90000"/>
              </a:lnSpc>
            </a:pPr>
            <a:r>
              <a:rPr lang="en-US" sz="2200" dirty="0">
                <a:solidFill>
                  <a:srgbClr val="000000"/>
                </a:solidFill>
                <a:latin typeface="Didot"/>
                <a:cs typeface="Didot"/>
              </a:rPr>
              <a:t>Buying on margin</a:t>
            </a:r>
          </a:p>
          <a:p>
            <a:pPr lvl="1">
              <a:lnSpc>
                <a:spcPct val="90000"/>
              </a:lnSpc>
            </a:pPr>
            <a:r>
              <a:rPr lang="en-US" sz="1800" dirty="0">
                <a:solidFill>
                  <a:srgbClr val="000000"/>
                </a:solidFill>
                <a:latin typeface="Didot"/>
                <a:cs typeface="Didot"/>
              </a:rPr>
              <a:t>Purchasing stocks with a “down payment” rather than paying the entire purchase price up front.</a:t>
            </a:r>
          </a:p>
          <a:p>
            <a:pPr lvl="1">
              <a:lnSpc>
                <a:spcPct val="90000"/>
              </a:lnSpc>
            </a:pPr>
            <a:r>
              <a:rPr lang="en-US" sz="1800" dirty="0">
                <a:solidFill>
                  <a:srgbClr val="000000"/>
                </a:solidFill>
                <a:latin typeface="Didot"/>
                <a:cs typeface="Didot"/>
              </a:rPr>
              <a:t>Idea would be that you would pay back the full value once the stock appreciated.</a:t>
            </a:r>
          </a:p>
          <a:p>
            <a:pPr lvl="2">
              <a:lnSpc>
                <a:spcPct val="90000"/>
              </a:lnSpc>
            </a:pPr>
            <a:r>
              <a:rPr lang="en-US" sz="1400" dirty="0">
                <a:solidFill>
                  <a:srgbClr val="000000"/>
                </a:solidFill>
                <a:latin typeface="Didot"/>
                <a:cs typeface="Didot"/>
              </a:rPr>
              <a:t>Speculators expect the value of the stock to go up in price enough (at least 90% to break even) covering the balance.</a:t>
            </a:r>
          </a:p>
          <a:p>
            <a:pPr lvl="1">
              <a:lnSpc>
                <a:spcPct val="90000"/>
              </a:lnSpc>
            </a:pPr>
            <a:r>
              <a:rPr lang="en-US" sz="1800" dirty="0">
                <a:solidFill>
                  <a:srgbClr val="000000"/>
                </a:solidFill>
                <a:latin typeface="Didot"/>
                <a:cs typeface="Didot"/>
              </a:rPr>
              <a:t>The Margin Requirement in 1926 was 10%. So a $100 share of stock could be yours with only a $10 down payment</a:t>
            </a:r>
          </a:p>
          <a:p>
            <a:pPr>
              <a:lnSpc>
                <a:spcPct val="90000"/>
              </a:lnSpc>
            </a:pPr>
            <a:r>
              <a:rPr lang="en-US" sz="2200" dirty="0">
                <a:solidFill>
                  <a:srgbClr val="000000"/>
                </a:solidFill>
                <a:latin typeface="Didot"/>
                <a:cs typeface="Didot"/>
              </a:rPr>
              <a:t>Buying on margin encouraged thousands of small time, new (inexperienced) investors to purchase stocks</a:t>
            </a:r>
          </a:p>
          <a:p>
            <a:pPr>
              <a:lnSpc>
                <a:spcPct val="90000"/>
              </a:lnSpc>
            </a:pPr>
            <a:r>
              <a:rPr lang="en-US" sz="2200" dirty="0">
                <a:solidFill>
                  <a:srgbClr val="000000"/>
                </a:solidFill>
                <a:latin typeface="Didot"/>
                <a:cs typeface="Didot"/>
              </a:rPr>
              <a:t>As long as corporations were selling goods and turning a profit stock prices rose and buying on the margin was safe.</a:t>
            </a:r>
          </a:p>
        </p:txBody>
      </p:sp>
    </p:spTree>
    <p:extLst>
      <p:ext uri="{BB962C8B-B14F-4D97-AF65-F5344CB8AC3E}">
        <p14:creationId xmlns:p14="http://schemas.microsoft.com/office/powerpoint/2010/main" val="387443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1000" y="38781"/>
            <a:ext cx="8229600" cy="1143000"/>
          </a:xfrm>
        </p:spPr>
        <p:txBody>
          <a:bodyPr/>
          <a:lstStyle/>
          <a:p>
            <a:r>
              <a:rPr lang="en-US" sz="4000" b="1" dirty="0">
                <a:latin typeface="Didot"/>
                <a:cs typeface="Didot"/>
              </a:rPr>
              <a:t>Stock Market: Banks &amp; Margins</a:t>
            </a:r>
          </a:p>
        </p:txBody>
      </p:sp>
      <p:sp>
        <p:nvSpPr>
          <p:cNvPr id="315395" name="Rectangle 3"/>
          <p:cNvSpPr>
            <a:spLocks noGrp="1" noChangeArrowheads="1"/>
          </p:cNvSpPr>
          <p:nvPr>
            <p:ph type="body" idx="1"/>
          </p:nvPr>
        </p:nvSpPr>
        <p:spPr>
          <a:xfrm>
            <a:off x="381000" y="1371600"/>
            <a:ext cx="8509000" cy="4800600"/>
          </a:xfrm>
        </p:spPr>
        <p:txBody>
          <a:bodyPr>
            <a:normAutofit lnSpcReduction="10000"/>
          </a:bodyPr>
          <a:lstStyle/>
          <a:p>
            <a:r>
              <a:rPr lang="en-US" sz="2200" dirty="0">
                <a:latin typeface="Didot"/>
                <a:cs typeface="Didot"/>
              </a:rPr>
              <a:t>In 1927 banks did two things to further weaken the precariousness of buying on margin</a:t>
            </a:r>
          </a:p>
          <a:p>
            <a:pPr lvl="1"/>
            <a:r>
              <a:rPr lang="en-US" sz="2000" dirty="0">
                <a:latin typeface="Didot"/>
                <a:cs typeface="Didot"/>
              </a:rPr>
              <a:t>1) Banks began letting customers borrow money to buy </a:t>
            </a:r>
            <a:br>
              <a:rPr lang="en-US" sz="2000" dirty="0">
                <a:latin typeface="Didot"/>
                <a:cs typeface="Didot"/>
              </a:rPr>
            </a:br>
            <a:r>
              <a:rPr lang="en-US" sz="2000" dirty="0">
                <a:latin typeface="Didot"/>
                <a:cs typeface="Didot"/>
              </a:rPr>
              <a:t>    stocks and used the customers stock holdings as </a:t>
            </a:r>
            <a:br>
              <a:rPr lang="en-US" sz="2000" dirty="0">
                <a:latin typeface="Didot"/>
                <a:cs typeface="Didot"/>
              </a:rPr>
            </a:br>
            <a:r>
              <a:rPr lang="en-US" sz="2000" dirty="0">
                <a:latin typeface="Didot"/>
                <a:cs typeface="Didot"/>
              </a:rPr>
              <a:t>    collateral for the loan. </a:t>
            </a:r>
            <a:br>
              <a:rPr lang="en-US" sz="2000" dirty="0">
                <a:latin typeface="Didot"/>
                <a:cs typeface="Didot"/>
              </a:rPr>
            </a:br>
            <a:r>
              <a:rPr lang="en-US" sz="2000" dirty="0">
                <a:latin typeface="Didot"/>
                <a:cs typeface="Didot"/>
              </a:rPr>
              <a:t>    </a:t>
            </a:r>
            <a:r>
              <a:rPr lang="en-US" sz="2000" i="1" dirty="0">
                <a:latin typeface="Didot"/>
                <a:cs typeface="Didot"/>
              </a:rPr>
              <a:t>They gave money to people with no money to gamble</a:t>
            </a:r>
            <a:br>
              <a:rPr lang="en-US" sz="2000" i="1" dirty="0">
                <a:latin typeface="Didot"/>
                <a:cs typeface="Didot"/>
              </a:rPr>
            </a:br>
            <a:endParaRPr lang="en-US" sz="2000" i="1" dirty="0">
              <a:latin typeface="Didot"/>
              <a:cs typeface="Didot"/>
            </a:endParaRPr>
          </a:p>
          <a:p>
            <a:pPr lvl="1"/>
            <a:r>
              <a:rPr lang="en-US" sz="2000" dirty="0">
                <a:latin typeface="Didot"/>
                <a:cs typeface="Didot"/>
              </a:rPr>
              <a:t>2) Banks started to use depositors money to speculate in the</a:t>
            </a:r>
            <a:br>
              <a:rPr lang="en-US" sz="2000" dirty="0">
                <a:latin typeface="Didot"/>
                <a:cs typeface="Didot"/>
              </a:rPr>
            </a:br>
            <a:r>
              <a:rPr lang="en-US" sz="2000" dirty="0">
                <a:latin typeface="Didot"/>
                <a:cs typeface="Didot"/>
              </a:rPr>
              <a:t>    stock market. Normally banks pay you interest for savings.</a:t>
            </a:r>
            <a:br>
              <a:rPr lang="en-US" sz="2000" dirty="0">
                <a:latin typeface="Didot"/>
                <a:cs typeface="Didot"/>
              </a:rPr>
            </a:br>
            <a:r>
              <a:rPr lang="en-US" sz="2000" dirty="0">
                <a:latin typeface="Didot"/>
                <a:cs typeface="Didot"/>
              </a:rPr>
              <a:t>    Then they loan it to businesses or families that were good</a:t>
            </a:r>
            <a:br>
              <a:rPr lang="en-US" sz="2000" dirty="0">
                <a:latin typeface="Didot"/>
                <a:cs typeface="Didot"/>
              </a:rPr>
            </a:br>
            <a:r>
              <a:rPr lang="en-US" sz="2000" dirty="0">
                <a:latin typeface="Didot"/>
                <a:cs typeface="Didot"/>
              </a:rPr>
              <a:t>    risks to buy homes or start companies etc.</a:t>
            </a:r>
          </a:p>
          <a:p>
            <a:pPr lvl="1">
              <a:buFontTx/>
              <a:buNone/>
            </a:pPr>
            <a:r>
              <a:rPr lang="en-US" sz="2000" dirty="0">
                <a:latin typeface="Didot"/>
                <a:cs typeface="Didot"/>
              </a:rPr>
              <a:t>        </a:t>
            </a:r>
            <a:r>
              <a:rPr lang="en-US" sz="2000" i="1" dirty="0">
                <a:latin typeface="Didot"/>
                <a:cs typeface="Didot"/>
              </a:rPr>
              <a:t>Not speculate in the market!</a:t>
            </a:r>
            <a:r>
              <a:rPr lang="en-US" sz="2000" dirty="0">
                <a:latin typeface="Didot"/>
                <a:cs typeface="Didot"/>
              </a:rPr>
              <a:t>   </a:t>
            </a:r>
          </a:p>
          <a:p>
            <a:pPr lvl="1">
              <a:buFontTx/>
              <a:buNone/>
            </a:pPr>
            <a:endParaRPr lang="en-US" sz="2000" dirty="0">
              <a:latin typeface="Didot"/>
              <a:cs typeface="Didot"/>
            </a:endParaRPr>
          </a:p>
          <a:p>
            <a:r>
              <a:rPr lang="en-US" sz="2200" dirty="0">
                <a:latin typeface="Didot"/>
                <a:cs typeface="Didot"/>
              </a:rPr>
              <a:t>By 1929, banks had made billions of dollars in risky loans with little collateral to back them up if borrowers defaulted</a:t>
            </a:r>
          </a:p>
          <a:p>
            <a:pPr lvl="1">
              <a:buFontTx/>
              <a:buNone/>
            </a:pPr>
            <a:endParaRPr lang="en-US" sz="2200" dirty="0"/>
          </a:p>
          <a:p>
            <a:endParaRPr lang="en-US" sz="2200" dirty="0"/>
          </a:p>
        </p:txBody>
      </p:sp>
    </p:spTree>
    <p:extLst>
      <p:ext uri="{BB962C8B-B14F-4D97-AF65-F5344CB8AC3E}">
        <p14:creationId xmlns:p14="http://schemas.microsoft.com/office/powerpoint/2010/main" val="61841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7" name="Rectangle 15"/>
          <p:cNvSpPr>
            <a:spLocks noGrp="1" noChangeArrowheads="1"/>
          </p:cNvSpPr>
          <p:nvPr>
            <p:ph type="title"/>
          </p:nvPr>
        </p:nvSpPr>
        <p:spPr>
          <a:xfrm>
            <a:off x="457200" y="38781"/>
            <a:ext cx="8229600" cy="1143000"/>
          </a:xfrm>
        </p:spPr>
        <p:txBody>
          <a:bodyPr/>
          <a:lstStyle/>
          <a:p>
            <a:r>
              <a:rPr lang="en-US" sz="4000" b="1" dirty="0">
                <a:latin typeface="Didot"/>
                <a:cs typeface="Didot"/>
              </a:rPr>
              <a:t>Stock Market Crash</a:t>
            </a:r>
          </a:p>
        </p:txBody>
      </p:sp>
      <p:sp>
        <p:nvSpPr>
          <p:cNvPr id="13328" name="Rectangle 16"/>
          <p:cNvSpPr>
            <a:spLocks noGrp="1" noChangeArrowheads="1"/>
          </p:cNvSpPr>
          <p:nvPr>
            <p:ph type="body" idx="1"/>
          </p:nvPr>
        </p:nvSpPr>
        <p:spPr>
          <a:xfrm>
            <a:off x="250371" y="1181780"/>
            <a:ext cx="5101772" cy="5204505"/>
          </a:xfrm>
        </p:spPr>
        <p:txBody>
          <a:bodyPr>
            <a:normAutofit fontScale="92500"/>
          </a:bodyPr>
          <a:lstStyle/>
          <a:p>
            <a:r>
              <a:rPr lang="en-US" sz="2600" dirty="0">
                <a:latin typeface="Didot"/>
                <a:cs typeface="Didot"/>
              </a:rPr>
              <a:t>Black Tuesday, October 29</a:t>
            </a:r>
            <a:r>
              <a:rPr lang="en-US" sz="2600" baseline="30000" dirty="0">
                <a:latin typeface="Didot"/>
                <a:cs typeface="Didot"/>
              </a:rPr>
              <a:t>th</a:t>
            </a:r>
            <a:r>
              <a:rPr lang="en-US" sz="2600" dirty="0">
                <a:latin typeface="Didot"/>
                <a:cs typeface="Didot"/>
              </a:rPr>
              <a:t> 1929. </a:t>
            </a:r>
          </a:p>
          <a:p>
            <a:r>
              <a:rPr lang="en-US" sz="2600" dirty="0">
                <a:latin typeface="Didot"/>
                <a:cs typeface="Didot"/>
              </a:rPr>
              <a:t>The market bubble bursts with a panic sell off of 16 million shares of stock.</a:t>
            </a:r>
          </a:p>
          <a:p>
            <a:r>
              <a:rPr lang="en-US" sz="2600" dirty="0">
                <a:latin typeface="Didot"/>
                <a:cs typeface="Didot"/>
              </a:rPr>
              <a:t>Investors lose $26 billion ($312 billion in 2010)</a:t>
            </a:r>
          </a:p>
          <a:p>
            <a:r>
              <a:rPr lang="en-US" sz="2600" dirty="0">
                <a:latin typeface="Didot"/>
                <a:cs typeface="Didot"/>
              </a:rPr>
              <a:t>It is impossible to know exactly what caused the initial panic but the market crash exposed the other problems in the economy setting into motion a deep lack of confidence in the economy.</a:t>
            </a:r>
          </a:p>
          <a:p>
            <a:pPr>
              <a:buFontTx/>
              <a:buNone/>
            </a:pPr>
            <a:endParaRPr lang="en-US" sz="2000" dirty="0"/>
          </a:p>
          <a:p>
            <a:endParaRPr lang="en-US" sz="2000" dirty="0"/>
          </a:p>
          <a:p>
            <a:endParaRPr lang="en-US" sz="2800" dirty="0"/>
          </a:p>
          <a:p>
            <a:endParaRPr lang="en-US" sz="2800" dirty="0"/>
          </a:p>
        </p:txBody>
      </p:sp>
      <p:pic>
        <p:nvPicPr>
          <p:cNvPr id="2" name="Picture 1"/>
          <p:cNvPicPr>
            <a:picLocks noChangeAspect="1"/>
          </p:cNvPicPr>
          <p:nvPr/>
        </p:nvPicPr>
        <p:blipFill>
          <a:blip r:embed="rId2"/>
          <a:stretch>
            <a:fillRect/>
          </a:stretch>
        </p:blipFill>
        <p:spPr>
          <a:xfrm>
            <a:off x="5352143" y="1181780"/>
            <a:ext cx="3646714" cy="3254692"/>
          </a:xfrm>
          <a:prstGeom prst="rect">
            <a:avLst/>
          </a:prstGeom>
        </p:spPr>
      </p:pic>
    </p:spTree>
    <p:extLst>
      <p:ext uri="{BB962C8B-B14F-4D97-AF65-F5344CB8AC3E}">
        <p14:creationId xmlns:p14="http://schemas.microsoft.com/office/powerpoint/2010/main" val="273141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0"/>
            <a:ext cx="8229600" cy="1143000"/>
          </a:xfrm>
        </p:spPr>
        <p:txBody>
          <a:bodyPr/>
          <a:lstStyle/>
          <a:p>
            <a:r>
              <a:rPr lang="en-US" sz="3200" dirty="0">
                <a:solidFill>
                  <a:srgbClr val="000000"/>
                </a:solidFill>
                <a:latin typeface="Didot"/>
                <a:cs typeface="Didot"/>
              </a:rPr>
              <a:t>Stock Market Boom and Bust</a:t>
            </a:r>
          </a:p>
        </p:txBody>
      </p:sp>
      <p:graphicFrame>
        <p:nvGraphicFramePr>
          <p:cNvPr id="314371" name="Object 3"/>
          <p:cNvGraphicFramePr>
            <a:graphicFrameLocks noGrp="1" noChangeAspect="1"/>
          </p:cNvGraphicFramePr>
          <p:nvPr>
            <p:ph idx="1"/>
          </p:nvPr>
        </p:nvGraphicFramePr>
        <p:xfrm>
          <a:off x="588963" y="1798638"/>
          <a:ext cx="7924800" cy="4364037"/>
        </p:xfrm>
        <a:graphic>
          <a:graphicData uri="http://schemas.openxmlformats.org/presentationml/2006/ole">
            <mc:AlternateContent xmlns:mc="http://schemas.openxmlformats.org/markup-compatibility/2006">
              <mc:Choice xmlns:v="urn:schemas-microsoft-com:vml" Requires="v">
                <p:oleObj spid="_x0000_s34895" name="Chart" r:id="rId3" imgW="9518903" imgH="5248656" progId="Excel.Chart.8">
                  <p:embed/>
                </p:oleObj>
              </mc:Choice>
              <mc:Fallback>
                <p:oleObj name="Chart" r:id="rId3" imgW="9518903" imgH="524865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798638"/>
                        <a:ext cx="7924800" cy="4364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14372" name="Text Box 4"/>
          <p:cNvSpPr txBox="1">
            <a:spLocks noChangeArrowheads="1"/>
          </p:cNvSpPr>
          <p:nvPr/>
        </p:nvSpPr>
        <p:spPr bwMode="auto">
          <a:xfrm>
            <a:off x="588963" y="1322388"/>
            <a:ext cx="24225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S&amp;P Composite Index</a:t>
            </a:r>
          </a:p>
        </p:txBody>
      </p:sp>
    </p:spTree>
    <p:extLst>
      <p:ext uri="{BB962C8B-B14F-4D97-AF65-F5344CB8AC3E}">
        <p14:creationId xmlns:p14="http://schemas.microsoft.com/office/powerpoint/2010/main" val="290107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762000" y="0"/>
            <a:ext cx="7620000" cy="1371600"/>
          </a:xfrm>
        </p:spPr>
        <p:txBody>
          <a:bodyPr/>
          <a:lstStyle/>
          <a:p>
            <a:r>
              <a:rPr lang="en-US" sz="4000" b="1" dirty="0">
                <a:latin typeface="Didot"/>
                <a:cs typeface="Didot"/>
              </a:rPr>
              <a:t>5. Bank Failures</a:t>
            </a:r>
          </a:p>
        </p:txBody>
      </p:sp>
      <p:sp>
        <p:nvSpPr>
          <p:cNvPr id="246789" name="Rectangle 5"/>
          <p:cNvSpPr>
            <a:spLocks noGrp="1" noChangeArrowheads="1"/>
          </p:cNvSpPr>
          <p:nvPr>
            <p:ph type="body" idx="1"/>
          </p:nvPr>
        </p:nvSpPr>
        <p:spPr>
          <a:xfrm>
            <a:off x="304800" y="1208313"/>
            <a:ext cx="5500914" cy="5214257"/>
          </a:xfrm>
        </p:spPr>
        <p:txBody>
          <a:bodyPr>
            <a:normAutofit fontScale="92500" lnSpcReduction="20000"/>
          </a:bodyPr>
          <a:lstStyle/>
          <a:p>
            <a:pPr>
              <a:lnSpc>
                <a:spcPct val="90000"/>
              </a:lnSpc>
            </a:pPr>
            <a:r>
              <a:rPr lang="en-US" sz="2200" dirty="0">
                <a:solidFill>
                  <a:srgbClr val="000000"/>
                </a:solidFill>
                <a:latin typeface="Didot"/>
                <a:cs typeface="Didot"/>
              </a:rPr>
              <a:t>Run on the Banks</a:t>
            </a:r>
          </a:p>
          <a:p>
            <a:pPr lvl="1">
              <a:lnSpc>
                <a:spcPct val="90000"/>
              </a:lnSpc>
            </a:pPr>
            <a:r>
              <a:rPr lang="en-US" sz="1800" dirty="0">
                <a:solidFill>
                  <a:srgbClr val="000000"/>
                </a:solidFill>
                <a:latin typeface="Didot"/>
                <a:cs typeface="Didot"/>
              </a:rPr>
              <a:t>With the loss of confidence in stocks, people began to lose confidence in the security of their money being held in banks.</a:t>
            </a:r>
          </a:p>
          <a:p>
            <a:pPr lvl="1">
              <a:lnSpc>
                <a:spcPct val="90000"/>
              </a:lnSpc>
            </a:pPr>
            <a:r>
              <a:rPr lang="en-US" sz="2200" dirty="0">
                <a:solidFill>
                  <a:srgbClr val="000000"/>
                </a:solidFill>
                <a:latin typeface="Didot"/>
                <a:cs typeface="Didot"/>
              </a:rPr>
              <a:t>Customers raced to their banks to withdraw their savings.</a:t>
            </a:r>
          </a:p>
          <a:p>
            <a:pPr lvl="1">
              <a:lnSpc>
                <a:spcPct val="90000"/>
              </a:lnSpc>
            </a:pPr>
            <a:r>
              <a:rPr lang="en-US" sz="2200" dirty="0">
                <a:solidFill>
                  <a:srgbClr val="000000"/>
                </a:solidFill>
                <a:latin typeface="Didot"/>
                <a:cs typeface="Didot"/>
              </a:rPr>
              <a:t>Customers closed accounts and banks were left without cash reserves putting them on the brink of failure. </a:t>
            </a:r>
          </a:p>
          <a:p>
            <a:pPr>
              <a:lnSpc>
                <a:spcPct val="90000"/>
              </a:lnSpc>
            </a:pPr>
            <a:r>
              <a:rPr lang="en-US" sz="2200" dirty="0">
                <a:solidFill>
                  <a:srgbClr val="000000"/>
                </a:solidFill>
                <a:latin typeface="Didot"/>
                <a:cs typeface="Didot"/>
              </a:rPr>
              <a:t>But the banks don’t have enough money to cash everyone out…</a:t>
            </a:r>
          </a:p>
          <a:p>
            <a:pPr lvl="1">
              <a:lnSpc>
                <a:spcPct val="90000"/>
              </a:lnSpc>
            </a:pPr>
            <a:r>
              <a:rPr lang="en-US" sz="1800" dirty="0">
                <a:solidFill>
                  <a:srgbClr val="000000"/>
                </a:solidFill>
                <a:latin typeface="Didot"/>
                <a:cs typeface="Didot"/>
              </a:rPr>
              <a:t>In 1927, </a:t>
            </a:r>
            <a:r>
              <a:rPr lang="en-US" sz="2200" dirty="0">
                <a:solidFill>
                  <a:srgbClr val="000000"/>
                </a:solidFill>
                <a:latin typeface="Didot"/>
                <a:cs typeface="Didot"/>
              </a:rPr>
              <a:t>the Fed lowered the reserve requirement for banks, so the banks did not have the cash to cover customer withdrawals.</a:t>
            </a:r>
          </a:p>
          <a:p>
            <a:pPr lvl="1">
              <a:lnSpc>
                <a:spcPct val="90000"/>
              </a:lnSpc>
            </a:pPr>
            <a:r>
              <a:rPr lang="en-US" sz="1800" dirty="0">
                <a:solidFill>
                  <a:srgbClr val="000000"/>
                </a:solidFill>
                <a:latin typeface="Didot"/>
                <a:cs typeface="Didot"/>
              </a:rPr>
              <a:t>Some people lost all of their savings</a:t>
            </a:r>
          </a:p>
          <a:p>
            <a:pPr>
              <a:lnSpc>
                <a:spcPct val="90000"/>
              </a:lnSpc>
            </a:pPr>
            <a:r>
              <a:rPr lang="en-US" sz="2200" dirty="0">
                <a:solidFill>
                  <a:srgbClr val="000000"/>
                </a:solidFill>
                <a:latin typeface="Didot"/>
                <a:cs typeface="Didot"/>
              </a:rPr>
              <a:t>Banks started to close, increasing the panic. </a:t>
            </a:r>
          </a:p>
          <a:p>
            <a:pPr lvl="1">
              <a:lnSpc>
                <a:spcPct val="90000"/>
              </a:lnSpc>
            </a:pPr>
            <a:r>
              <a:rPr lang="en-US" sz="1800" dirty="0">
                <a:solidFill>
                  <a:srgbClr val="000000"/>
                </a:solidFill>
                <a:latin typeface="Didot"/>
                <a:cs typeface="Didot"/>
              </a:rPr>
              <a:t>1930, 60 banks fail every month, by 1933 over 9,000 banks fail (40% of the 1929 total)</a:t>
            </a:r>
          </a:p>
          <a:p>
            <a:pPr>
              <a:lnSpc>
                <a:spcPct val="90000"/>
              </a:lnSpc>
            </a:pPr>
            <a:r>
              <a:rPr lang="en-US" sz="2200" dirty="0">
                <a:solidFill>
                  <a:srgbClr val="000000"/>
                </a:solidFill>
                <a:latin typeface="Didot"/>
                <a:cs typeface="Didot"/>
              </a:rPr>
              <a:t>Federal reserve failed to act as a lender of last resort</a:t>
            </a:r>
          </a:p>
          <a:p>
            <a:pPr>
              <a:lnSpc>
                <a:spcPct val="90000"/>
              </a:lnSpc>
            </a:pPr>
            <a:endParaRPr lang="en-US" sz="2200" dirty="0"/>
          </a:p>
        </p:txBody>
      </p:sp>
      <p:pic>
        <p:nvPicPr>
          <p:cNvPr id="2" name="Picture 1"/>
          <p:cNvPicPr>
            <a:picLocks noChangeAspect="1"/>
          </p:cNvPicPr>
          <p:nvPr/>
        </p:nvPicPr>
        <p:blipFill>
          <a:blip r:embed="rId2"/>
          <a:stretch>
            <a:fillRect/>
          </a:stretch>
        </p:blipFill>
        <p:spPr>
          <a:xfrm>
            <a:off x="5588000" y="1208313"/>
            <a:ext cx="3556000" cy="2374900"/>
          </a:xfrm>
          <a:prstGeom prst="rect">
            <a:avLst/>
          </a:prstGeom>
        </p:spPr>
      </p:pic>
      <p:pic>
        <p:nvPicPr>
          <p:cNvPr id="3" name="Picture 2"/>
          <p:cNvPicPr>
            <a:picLocks noChangeAspect="1"/>
          </p:cNvPicPr>
          <p:nvPr/>
        </p:nvPicPr>
        <p:blipFill>
          <a:blip r:embed="rId3"/>
          <a:stretch>
            <a:fillRect/>
          </a:stretch>
        </p:blipFill>
        <p:spPr>
          <a:xfrm>
            <a:off x="5931886" y="3771901"/>
            <a:ext cx="3212114" cy="2269671"/>
          </a:xfrm>
          <a:prstGeom prst="rect">
            <a:avLst/>
          </a:prstGeom>
        </p:spPr>
      </p:pic>
    </p:spTree>
    <p:extLst>
      <p:ext uri="{BB962C8B-B14F-4D97-AF65-F5344CB8AC3E}">
        <p14:creationId xmlns:p14="http://schemas.microsoft.com/office/powerpoint/2010/main" val="144049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5800" y="0"/>
            <a:ext cx="7772400" cy="1143000"/>
          </a:xfrm>
        </p:spPr>
        <p:txBody>
          <a:bodyPr/>
          <a:lstStyle/>
          <a:p>
            <a:r>
              <a:rPr lang="en-US" sz="4000" b="1" dirty="0">
                <a:latin typeface="Didot"/>
                <a:cs typeface="Didot"/>
              </a:rPr>
              <a:t>Bank Failures (Cont.)</a:t>
            </a:r>
          </a:p>
        </p:txBody>
      </p:sp>
      <p:sp>
        <p:nvSpPr>
          <p:cNvPr id="320515" name="Rectangle 3"/>
          <p:cNvSpPr>
            <a:spLocks noGrp="1" noChangeArrowheads="1"/>
          </p:cNvSpPr>
          <p:nvPr>
            <p:ph type="body" idx="1"/>
          </p:nvPr>
        </p:nvSpPr>
        <p:spPr>
          <a:xfrm>
            <a:off x="685800" y="1066799"/>
            <a:ext cx="7772400" cy="5355771"/>
          </a:xfrm>
        </p:spPr>
        <p:txBody>
          <a:bodyPr/>
          <a:lstStyle/>
          <a:p>
            <a:pPr>
              <a:lnSpc>
                <a:spcPct val="90000"/>
              </a:lnSpc>
            </a:pPr>
            <a:r>
              <a:rPr lang="en-US" sz="3000" dirty="0">
                <a:latin typeface="Didot"/>
                <a:cs typeface="Didot"/>
              </a:rPr>
              <a:t>Less money </a:t>
            </a:r>
            <a:r>
              <a:rPr lang="en-US" sz="3000" dirty="0">
                <a:latin typeface="Didot"/>
                <a:cs typeface="Didot"/>
                <a:sym typeface="Wingdings"/>
              </a:rPr>
              <a:t> </a:t>
            </a:r>
            <a:r>
              <a:rPr lang="en-US" sz="3000" dirty="0">
                <a:latin typeface="Didot"/>
                <a:cs typeface="Didot"/>
              </a:rPr>
              <a:t>less consumption </a:t>
            </a:r>
            <a:r>
              <a:rPr lang="en-US" sz="3000" dirty="0">
                <a:latin typeface="Didot"/>
                <a:cs typeface="Didot"/>
                <a:sym typeface="Wingdings"/>
              </a:rPr>
              <a:t> </a:t>
            </a:r>
            <a:r>
              <a:rPr lang="en-US" sz="3000" dirty="0">
                <a:latin typeface="Didot"/>
                <a:cs typeface="Didot"/>
              </a:rPr>
              <a:t>less production</a:t>
            </a:r>
          </a:p>
          <a:p>
            <a:pPr>
              <a:lnSpc>
                <a:spcPct val="90000"/>
              </a:lnSpc>
            </a:pPr>
            <a:r>
              <a:rPr lang="en-US" sz="3000" dirty="0">
                <a:latin typeface="Didot"/>
                <a:cs typeface="Didot"/>
              </a:rPr>
              <a:t>Businesses go bankrupt</a:t>
            </a:r>
          </a:p>
          <a:p>
            <a:pPr>
              <a:lnSpc>
                <a:spcPct val="90000"/>
              </a:lnSpc>
            </a:pPr>
            <a:r>
              <a:rPr lang="en-US" sz="3000" dirty="0">
                <a:latin typeface="Didot"/>
                <a:cs typeface="Didot"/>
              </a:rPr>
              <a:t>People get laid off</a:t>
            </a:r>
          </a:p>
          <a:p>
            <a:pPr>
              <a:lnSpc>
                <a:spcPct val="90000"/>
              </a:lnSpc>
            </a:pPr>
            <a:r>
              <a:rPr lang="en-US" sz="3000" dirty="0">
                <a:latin typeface="Didot"/>
                <a:cs typeface="Didot"/>
              </a:rPr>
              <a:t>Thus the economy begins an irreversible downward spiral.</a:t>
            </a:r>
          </a:p>
          <a:p>
            <a:pPr>
              <a:lnSpc>
                <a:spcPct val="90000"/>
              </a:lnSpc>
            </a:pPr>
            <a:r>
              <a:rPr lang="en-US" sz="3000" dirty="0">
                <a:latin typeface="Didot"/>
                <a:cs typeface="Didot"/>
              </a:rPr>
              <a:t>Banks close and large amounts of money disappear from the economy</a:t>
            </a:r>
          </a:p>
          <a:p>
            <a:pPr>
              <a:lnSpc>
                <a:spcPct val="90000"/>
              </a:lnSpc>
            </a:pPr>
            <a:r>
              <a:rPr lang="en-US" sz="3000" dirty="0">
                <a:latin typeface="Didot"/>
                <a:cs typeface="Didot"/>
              </a:rPr>
              <a:t>By 1931, GNP falls by 18%, unemployment reaches 16% (8 million)</a:t>
            </a:r>
          </a:p>
          <a:p>
            <a:pPr>
              <a:lnSpc>
                <a:spcPct val="90000"/>
              </a:lnSpc>
            </a:pPr>
            <a:endParaRPr lang="en-US" sz="3000" dirty="0"/>
          </a:p>
        </p:txBody>
      </p:sp>
    </p:spTree>
    <p:extLst>
      <p:ext uri="{BB962C8B-B14F-4D97-AF65-F5344CB8AC3E}">
        <p14:creationId xmlns:p14="http://schemas.microsoft.com/office/powerpoint/2010/main" val="362997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0" y="304800"/>
            <a:ext cx="9144000" cy="1143000"/>
          </a:xfrm>
        </p:spPr>
        <p:txBody>
          <a:bodyPr>
            <a:normAutofit fontScale="90000"/>
          </a:bodyPr>
          <a:lstStyle/>
          <a:p>
            <a:r>
              <a:rPr lang="en-US" sz="4000" b="1" dirty="0">
                <a:latin typeface="Didot"/>
                <a:cs typeface="Didot"/>
              </a:rPr>
              <a:t>6. President Herbert Hoover’s Political Decisions</a:t>
            </a:r>
          </a:p>
        </p:txBody>
      </p:sp>
      <p:pic>
        <p:nvPicPr>
          <p:cNvPr id="183299" name="Picture 1027"/>
          <p:cNvPicPr>
            <a:picLocks noChangeAspect="1" noChangeArrowheads="1"/>
          </p:cNvPicPr>
          <p:nvPr/>
        </p:nvPicPr>
        <p:blipFill>
          <a:blip r:embed="rId2">
            <a:extLst>
              <a:ext uri="{28A0092B-C50C-407E-A947-70E740481C1C}">
                <a14:useLocalDpi xmlns:a14="http://schemas.microsoft.com/office/drawing/2010/main" val="0"/>
              </a:ext>
            </a:extLst>
          </a:blip>
          <a:srcRect t="12794" b="9277"/>
          <a:stretch>
            <a:fillRect/>
          </a:stretch>
        </p:blipFill>
        <p:spPr bwMode="auto">
          <a:xfrm>
            <a:off x="685800" y="1447800"/>
            <a:ext cx="7696200" cy="4725988"/>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74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p:cTn id="7" dur="500" fill="hold"/>
                                        <p:tgtEl>
                                          <p:spTgt spid="183299"/>
                                        </p:tgtEl>
                                        <p:attrNameLst>
                                          <p:attrName>ppt_w</p:attrName>
                                        </p:attrNameLst>
                                      </p:cBhvr>
                                      <p:tavLst>
                                        <p:tav tm="0">
                                          <p:val>
                                            <p:fltVal val="0"/>
                                          </p:val>
                                        </p:tav>
                                        <p:tav tm="100000">
                                          <p:val>
                                            <p:strVal val="#ppt_w"/>
                                          </p:val>
                                        </p:tav>
                                      </p:tavLst>
                                    </p:anim>
                                    <p:anim calcmode="lin" valueType="num">
                                      <p:cBhvr>
                                        <p:cTn id="8" dur="500" fill="hold"/>
                                        <p:tgtEl>
                                          <p:spTgt spid="183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latin typeface="Didot"/>
                <a:cs typeface="Didot"/>
              </a:rPr>
              <a:t>Defining the Great Depression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396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0638"/>
            <a:ext cx="8229600" cy="1143000"/>
          </a:xfrm>
        </p:spPr>
        <p:txBody>
          <a:bodyPr>
            <a:normAutofit fontScale="90000"/>
          </a:bodyPr>
          <a:lstStyle/>
          <a:p>
            <a:r>
              <a:rPr lang="en-US" sz="4000" b="1" dirty="0">
                <a:latin typeface="Didot"/>
                <a:cs typeface="Didot"/>
              </a:rPr>
              <a:t>Herbert Hoover’s Political Decisions</a:t>
            </a:r>
          </a:p>
        </p:txBody>
      </p:sp>
      <p:sp>
        <p:nvSpPr>
          <p:cNvPr id="110598" name="Rectangle 6"/>
          <p:cNvSpPr>
            <a:spLocks noGrp="1" noChangeArrowheads="1"/>
          </p:cNvSpPr>
          <p:nvPr>
            <p:ph type="body" idx="1"/>
          </p:nvPr>
        </p:nvSpPr>
        <p:spPr>
          <a:xfrm>
            <a:off x="286658" y="1066799"/>
            <a:ext cx="5918199" cy="5355771"/>
          </a:xfrm>
        </p:spPr>
        <p:txBody>
          <a:bodyPr>
            <a:normAutofit fontScale="85000" lnSpcReduction="20000"/>
          </a:bodyPr>
          <a:lstStyle/>
          <a:p>
            <a:pPr>
              <a:lnSpc>
                <a:spcPct val="90000"/>
              </a:lnSpc>
            </a:pPr>
            <a:r>
              <a:rPr lang="en-US" sz="3100" dirty="0">
                <a:latin typeface="Didot"/>
                <a:cs typeface="Didot"/>
              </a:rPr>
              <a:t>Hoover and his administration strictly adhered to a laissez-faire economic policy</a:t>
            </a:r>
          </a:p>
          <a:p>
            <a:pPr lvl="1">
              <a:lnSpc>
                <a:spcPct val="90000"/>
              </a:lnSpc>
            </a:pPr>
            <a:r>
              <a:rPr lang="ja-JP" altLang="en-US" sz="2400" i="1" dirty="0">
                <a:latin typeface="Didot"/>
                <a:cs typeface="Didot"/>
              </a:rPr>
              <a:t>“</a:t>
            </a:r>
            <a:r>
              <a:rPr lang="en-US" sz="2400" i="1" dirty="0">
                <a:latin typeface="Didot"/>
                <a:cs typeface="Didot"/>
              </a:rPr>
              <a:t>The sole function of the government is to bring about a condition of  affairs favorable to the beneficial development of private enterprise.</a:t>
            </a:r>
            <a:r>
              <a:rPr lang="ja-JP" altLang="en-US" sz="2400" i="1" dirty="0">
                <a:latin typeface="Didot"/>
                <a:cs typeface="Didot"/>
              </a:rPr>
              <a:t>”</a:t>
            </a:r>
            <a:r>
              <a:rPr lang="en-US" sz="2400" dirty="0">
                <a:latin typeface="Didot"/>
                <a:cs typeface="Didot"/>
              </a:rPr>
              <a:t> </a:t>
            </a:r>
            <a:br>
              <a:rPr lang="en-US" sz="2400" dirty="0">
                <a:latin typeface="Didot"/>
                <a:cs typeface="Didot"/>
              </a:rPr>
            </a:br>
            <a:r>
              <a:rPr lang="en-US" sz="2400" dirty="0">
                <a:latin typeface="Didot"/>
                <a:cs typeface="Didot"/>
              </a:rPr>
              <a:t>        ~ President Herbert Hoover (1930)</a:t>
            </a:r>
          </a:p>
          <a:p>
            <a:pPr lvl="1">
              <a:lnSpc>
                <a:spcPct val="90000"/>
              </a:lnSpc>
            </a:pPr>
            <a:r>
              <a:rPr lang="ja-JP" altLang="en-US" sz="2400" i="1" dirty="0">
                <a:latin typeface="Didot"/>
                <a:cs typeface="Didot"/>
              </a:rPr>
              <a:t>“</a:t>
            </a:r>
            <a:r>
              <a:rPr lang="en-US" sz="2400" i="1" dirty="0">
                <a:latin typeface="Didot"/>
                <a:cs typeface="Didot"/>
              </a:rPr>
              <a:t>The Fed will stand by as the market works itself out: Liquidate labor, liquidate stocks, liquidate real estate… values will be adjusted, and enterprising people will pick up the wreck from less-competent people."</a:t>
            </a:r>
            <a:r>
              <a:rPr lang="en-US" sz="2400" dirty="0">
                <a:latin typeface="Didot"/>
                <a:cs typeface="Didot"/>
              </a:rPr>
              <a:t> </a:t>
            </a:r>
          </a:p>
          <a:p>
            <a:pPr>
              <a:lnSpc>
                <a:spcPct val="90000"/>
              </a:lnSpc>
              <a:buFontTx/>
              <a:buNone/>
            </a:pPr>
            <a:r>
              <a:rPr lang="en-US" sz="2400" dirty="0">
                <a:latin typeface="Didot"/>
                <a:cs typeface="Didot"/>
              </a:rPr>
              <a:t>          		~ Andrew Mellon, Secretary of the Treasury (1930)</a:t>
            </a:r>
          </a:p>
          <a:p>
            <a:pPr>
              <a:lnSpc>
                <a:spcPct val="90000"/>
              </a:lnSpc>
            </a:pPr>
            <a:r>
              <a:rPr lang="en-US" sz="3100" dirty="0">
                <a:latin typeface="Didot"/>
                <a:cs typeface="Didot"/>
              </a:rPr>
              <a:t>Believed that private charities, churches, state and local governments, not the Federal Government, should provide relief to the poor.</a:t>
            </a:r>
          </a:p>
          <a:p>
            <a:pPr lvl="1">
              <a:lnSpc>
                <a:spcPct val="90000"/>
              </a:lnSpc>
            </a:pPr>
            <a:endParaRPr lang="en-US" sz="2200" dirty="0"/>
          </a:p>
        </p:txBody>
      </p:sp>
      <p:pic>
        <p:nvPicPr>
          <p:cNvPr id="2" name="Picture 1"/>
          <p:cNvPicPr>
            <a:picLocks noChangeAspect="1"/>
          </p:cNvPicPr>
          <p:nvPr/>
        </p:nvPicPr>
        <p:blipFill>
          <a:blip r:embed="rId2"/>
          <a:stretch>
            <a:fillRect/>
          </a:stretch>
        </p:blipFill>
        <p:spPr>
          <a:xfrm>
            <a:off x="6204857" y="1489529"/>
            <a:ext cx="2794000" cy="3467100"/>
          </a:xfrm>
          <a:prstGeom prst="rect">
            <a:avLst/>
          </a:prstGeom>
        </p:spPr>
      </p:pic>
    </p:spTree>
    <p:extLst>
      <p:ext uri="{BB962C8B-B14F-4D97-AF65-F5344CB8AC3E}">
        <p14:creationId xmlns:p14="http://schemas.microsoft.com/office/powerpoint/2010/main" val="63330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3" name="Rectangle 5"/>
          <p:cNvSpPr>
            <a:spLocks noGrp="1" noChangeArrowheads="1"/>
          </p:cNvSpPr>
          <p:nvPr>
            <p:ph type="title"/>
          </p:nvPr>
        </p:nvSpPr>
        <p:spPr>
          <a:xfrm>
            <a:off x="0" y="38781"/>
            <a:ext cx="9144000" cy="1143000"/>
          </a:xfrm>
        </p:spPr>
        <p:txBody>
          <a:bodyPr>
            <a:normAutofit fontScale="90000"/>
          </a:bodyPr>
          <a:lstStyle/>
          <a:p>
            <a:r>
              <a:rPr lang="en-US" b="1" dirty="0">
                <a:latin typeface="Didot"/>
                <a:cs typeface="Didot"/>
              </a:rPr>
              <a:t>To Stabilize the Economy Hoover Promotes “Voluntary Cooperation”</a:t>
            </a:r>
          </a:p>
        </p:txBody>
      </p:sp>
      <p:sp>
        <p:nvSpPr>
          <p:cNvPr id="324614" name="Rectangle 6"/>
          <p:cNvSpPr>
            <a:spLocks noGrp="1" noChangeArrowheads="1"/>
          </p:cNvSpPr>
          <p:nvPr>
            <p:ph type="body" idx="1"/>
          </p:nvPr>
        </p:nvSpPr>
        <p:spPr>
          <a:xfrm>
            <a:off x="417286" y="1491343"/>
            <a:ext cx="4027714" cy="5181600"/>
          </a:xfrm>
        </p:spPr>
        <p:txBody>
          <a:bodyPr>
            <a:normAutofit/>
          </a:bodyPr>
          <a:lstStyle/>
          <a:p>
            <a:r>
              <a:rPr lang="en-US" sz="2200" dirty="0">
                <a:solidFill>
                  <a:srgbClr val="000000"/>
                </a:solidFill>
                <a:latin typeface="Didot"/>
                <a:cs typeface="Didot"/>
              </a:rPr>
              <a:t>Hoover promoted “voluntary cooperation” between government and business instead of coercive policies.</a:t>
            </a:r>
          </a:p>
          <a:p>
            <a:pPr lvl="1"/>
            <a:r>
              <a:rPr lang="en-US" sz="1800" dirty="0">
                <a:solidFill>
                  <a:srgbClr val="000000"/>
                </a:solidFill>
                <a:latin typeface="Didot"/>
                <a:cs typeface="Didot"/>
              </a:rPr>
              <a:t>Encouraged, but didn’t compel businesses to take measures to ease the Depression.</a:t>
            </a:r>
          </a:p>
          <a:p>
            <a:pPr lvl="1"/>
            <a:r>
              <a:rPr lang="en-US" sz="1800" dirty="0">
                <a:solidFill>
                  <a:srgbClr val="000000"/>
                </a:solidFill>
                <a:latin typeface="Didot"/>
                <a:cs typeface="Didot"/>
              </a:rPr>
              <a:t>For example…</a:t>
            </a:r>
          </a:p>
          <a:p>
            <a:pPr lvl="2"/>
            <a:r>
              <a:rPr lang="en-US" sz="1600" dirty="0">
                <a:solidFill>
                  <a:srgbClr val="000000"/>
                </a:solidFill>
                <a:latin typeface="Didot"/>
                <a:cs typeface="Didot"/>
              </a:rPr>
              <a:t>Asked business leaders to hold wages steady even though profits were falling</a:t>
            </a:r>
          </a:p>
          <a:p>
            <a:pPr lvl="2"/>
            <a:r>
              <a:rPr lang="en-US" sz="1600" dirty="0">
                <a:solidFill>
                  <a:srgbClr val="000000"/>
                </a:solidFill>
                <a:latin typeface="Didot"/>
                <a:cs typeface="Didot"/>
              </a:rPr>
              <a:t>Asked banks to make low interest loans.	</a:t>
            </a:r>
          </a:p>
          <a:p>
            <a:pPr marL="457200" lvl="1" indent="0">
              <a:buNone/>
            </a:pPr>
            <a:endParaRPr lang="en-US" sz="2000" dirty="0"/>
          </a:p>
          <a:p>
            <a:pPr lvl="1"/>
            <a:endParaRPr lang="en-US" sz="2000" dirty="0"/>
          </a:p>
          <a:p>
            <a:pPr>
              <a:buFontTx/>
              <a:buNone/>
            </a:pPr>
            <a:endParaRPr lang="en-US" sz="2400" dirty="0"/>
          </a:p>
        </p:txBody>
      </p:sp>
      <p:pic>
        <p:nvPicPr>
          <p:cNvPr id="2" name="Picture 1"/>
          <p:cNvPicPr>
            <a:picLocks noChangeAspect="1"/>
          </p:cNvPicPr>
          <p:nvPr/>
        </p:nvPicPr>
        <p:blipFill>
          <a:blip r:embed="rId2"/>
          <a:stretch>
            <a:fillRect/>
          </a:stretch>
        </p:blipFill>
        <p:spPr>
          <a:xfrm>
            <a:off x="4584700" y="1371600"/>
            <a:ext cx="4559300" cy="5486400"/>
          </a:xfrm>
          <a:prstGeom prst="rect">
            <a:avLst/>
          </a:prstGeom>
        </p:spPr>
      </p:pic>
    </p:spTree>
    <p:extLst>
      <p:ext uri="{BB962C8B-B14F-4D97-AF65-F5344CB8AC3E}">
        <p14:creationId xmlns:p14="http://schemas.microsoft.com/office/powerpoint/2010/main" val="92886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230850" y="1212850"/>
            <a:ext cx="8583785" cy="4622800"/>
          </a:xfrm>
        </p:spPr>
        <p:txBody>
          <a:bodyPr>
            <a:noAutofit/>
          </a:bodyPr>
          <a:lstStyle/>
          <a:p>
            <a:r>
              <a:rPr lang="en-US" sz="1900" dirty="0">
                <a:solidFill>
                  <a:srgbClr val="000000"/>
                </a:solidFill>
                <a:latin typeface="Didot"/>
                <a:cs typeface="Didot"/>
              </a:rPr>
              <a:t>Other actions taken by Hoover to help the Great Depression actually make it worse: </a:t>
            </a:r>
          </a:p>
          <a:p>
            <a:pPr lvl="1"/>
            <a:r>
              <a:rPr lang="en-US" sz="1800" u="sng" dirty="0">
                <a:solidFill>
                  <a:srgbClr val="000000"/>
                </a:solidFill>
                <a:latin typeface="Didot"/>
                <a:cs typeface="Didot"/>
              </a:rPr>
              <a:t>Smoot-Hawley Tariff 1930 </a:t>
            </a:r>
          </a:p>
          <a:p>
            <a:pPr lvl="2"/>
            <a:r>
              <a:rPr lang="en-US" sz="1500" dirty="0">
                <a:solidFill>
                  <a:srgbClr val="000000"/>
                </a:solidFill>
                <a:latin typeface="Didot"/>
                <a:cs typeface="Didot"/>
              </a:rPr>
              <a:t>Raised tariffs by 50% believing would make imports too expensive and Americans would buy American goods, increasing demand</a:t>
            </a:r>
          </a:p>
          <a:p>
            <a:pPr lvl="2"/>
            <a:r>
              <a:rPr lang="en-US" sz="1500" dirty="0">
                <a:solidFill>
                  <a:srgbClr val="000000"/>
                </a:solidFill>
                <a:latin typeface="Didot"/>
                <a:cs typeface="Didot"/>
              </a:rPr>
              <a:t>European countries retaliated with their own tariffs and U.S. exports fell by almost 70%</a:t>
            </a:r>
          </a:p>
          <a:p>
            <a:pPr lvl="2"/>
            <a:r>
              <a:rPr lang="en-US" sz="1500" dirty="0">
                <a:solidFill>
                  <a:srgbClr val="000000"/>
                </a:solidFill>
                <a:latin typeface="Didot"/>
                <a:cs typeface="Didot"/>
              </a:rPr>
              <a:t>The trade war cost American farmers 1/3 of their market causing agricultural prices to fall and putting more farmers into bankruptcy.</a:t>
            </a:r>
          </a:p>
          <a:p>
            <a:pPr lvl="2"/>
            <a:r>
              <a:rPr lang="en-US" sz="1500" dirty="0">
                <a:solidFill>
                  <a:srgbClr val="000000"/>
                </a:solidFill>
                <a:latin typeface="Didot"/>
                <a:cs typeface="Didot"/>
              </a:rPr>
              <a:t>Tariffs damaged an already shaky economy in Germany which began to default on reparations payments to England and France required by the Versailles Treaty, leading France and England fall behind in their payments on loans from U.S. banks</a:t>
            </a:r>
          </a:p>
          <a:p>
            <a:pPr lvl="1"/>
            <a:r>
              <a:rPr lang="en-US" sz="1800" u="sng" dirty="0">
                <a:solidFill>
                  <a:srgbClr val="000000"/>
                </a:solidFill>
                <a:latin typeface="Didot"/>
                <a:cs typeface="Didot"/>
              </a:rPr>
              <a:t>The Revenue Act of 1932 </a:t>
            </a:r>
          </a:p>
          <a:p>
            <a:pPr lvl="2"/>
            <a:r>
              <a:rPr lang="en-US" sz="1500" dirty="0">
                <a:solidFill>
                  <a:srgbClr val="000000"/>
                </a:solidFill>
                <a:latin typeface="Didot"/>
                <a:cs typeface="Didot"/>
              </a:rPr>
              <a:t>Increase taxes on corporations and all individuals bring more money into the treasury</a:t>
            </a:r>
          </a:p>
          <a:p>
            <a:pPr lvl="2"/>
            <a:r>
              <a:rPr lang="en-US" sz="1500" dirty="0">
                <a:solidFill>
                  <a:srgbClr val="000000"/>
                </a:solidFill>
                <a:latin typeface="Didot"/>
                <a:cs typeface="Didot"/>
              </a:rPr>
              <a:t>Problem?</a:t>
            </a:r>
          </a:p>
          <a:p>
            <a:pPr lvl="1"/>
            <a:r>
              <a:rPr lang="en-US" sz="1800" u="sng" dirty="0">
                <a:solidFill>
                  <a:srgbClr val="000000"/>
                </a:solidFill>
                <a:latin typeface="Didot"/>
                <a:cs typeface="Didot"/>
              </a:rPr>
              <a:t>Balancing the Budget 1932</a:t>
            </a:r>
          </a:p>
          <a:p>
            <a:pPr lvl="2">
              <a:lnSpc>
                <a:spcPct val="90000"/>
              </a:lnSpc>
            </a:pPr>
            <a:r>
              <a:rPr lang="en-US" sz="1500" dirty="0">
                <a:solidFill>
                  <a:srgbClr val="000000"/>
                </a:solidFill>
                <a:latin typeface="Didot"/>
                <a:cs typeface="Didot"/>
              </a:rPr>
              <a:t>Since nothing seemed to help the economy, Hoover and Congress decided to balance the Federal budget, by cutting spending</a:t>
            </a:r>
          </a:p>
          <a:p>
            <a:pPr lvl="2">
              <a:lnSpc>
                <a:spcPct val="90000"/>
              </a:lnSpc>
            </a:pPr>
            <a:r>
              <a:rPr lang="en-US" sz="1500" dirty="0">
                <a:solidFill>
                  <a:srgbClr val="000000"/>
                </a:solidFill>
                <a:latin typeface="Didot"/>
                <a:cs typeface="Didot"/>
              </a:rPr>
              <a:t>Problem? </a:t>
            </a:r>
          </a:p>
        </p:txBody>
      </p:sp>
      <p:sp>
        <p:nvSpPr>
          <p:cNvPr id="330757" name="Rectangle 5"/>
          <p:cNvSpPr>
            <a:spLocks noGrp="1" noChangeArrowheads="1"/>
          </p:cNvSpPr>
          <p:nvPr>
            <p:ph type="title"/>
          </p:nvPr>
        </p:nvSpPr>
        <p:spPr>
          <a:xfrm>
            <a:off x="-679" y="28504"/>
            <a:ext cx="9289142" cy="1143000"/>
          </a:xfrm>
        </p:spPr>
        <p:txBody>
          <a:bodyPr>
            <a:normAutofit/>
          </a:bodyPr>
          <a:lstStyle/>
          <a:p>
            <a:r>
              <a:rPr lang="en-US" sz="3200" b="1" dirty="0">
                <a:latin typeface="Didot"/>
                <a:cs typeface="Didot"/>
              </a:rPr>
              <a:t>Hoover’s Attempts to Make the Depression Better, Actually Make it Worse…</a:t>
            </a:r>
          </a:p>
        </p:txBody>
      </p:sp>
    </p:spTree>
    <p:extLst>
      <p:ext uri="{BB962C8B-B14F-4D97-AF65-F5344CB8AC3E}">
        <p14:creationId xmlns:p14="http://schemas.microsoft.com/office/powerpoint/2010/main" val="231405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a:latin typeface="Didot"/>
                <a:cs typeface="Didot"/>
              </a:rPr>
              <a:t>Effects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34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Text Box 3"/>
          <p:cNvSpPr txBox="1">
            <a:spLocks noChangeArrowheads="1"/>
          </p:cNvSpPr>
          <p:nvPr/>
        </p:nvSpPr>
        <p:spPr bwMode="auto">
          <a:xfrm>
            <a:off x="374650" y="1206500"/>
            <a:ext cx="5454650" cy="3724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spcBef>
                <a:spcPct val="50000"/>
              </a:spcBef>
              <a:buFont typeface="Arial"/>
              <a:buChar char="•"/>
            </a:pPr>
            <a:r>
              <a:rPr lang="en-US" dirty="0">
                <a:latin typeface="Didot"/>
                <a:cs typeface="Didot"/>
              </a:rPr>
              <a:t> </a:t>
            </a:r>
            <a:r>
              <a:rPr lang="en-US" sz="2800" dirty="0">
                <a:latin typeface="Didot"/>
                <a:cs typeface="Didot"/>
              </a:rPr>
              <a:t>Real output (GDP) fell 29%    from 1929 to 1933. </a:t>
            </a:r>
          </a:p>
          <a:p>
            <a:pPr marL="342900" indent="-342900">
              <a:spcBef>
                <a:spcPct val="50000"/>
              </a:spcBef>
              <a:buFont typeface="Arial"/>
              <a:buChar char="•"/>
            </a:pPr>
            <a:r>
              <a:rPr lang="en-US" sz="2400" dirty="0">
                <a:latin typeface="Didot"/>
                <a:cs typeface="Didot"/>
              </a:rPr>
              <a:t> </a:t>
            </a:r>
            <a:r>
              <a:rPr lang="en-US" sz="2800" dirty="0">
                <a:latin typeface="Didot"/>
                <a:cs typeface="Didot"/>
              </a:rPr>
              <a:t>Unemployment increased to 25% of labor force.</a:t>
            </a:r>
          </a:p>
          <a:p>
            <a:pPr marL="342900" indent="-342900">
              <a:spcBef>
                <a:spcPct val="50000"/>
              </a:spcBef>
              <a:buFont typeface="Arial"/>
              <a:buChar char="•"/>
            </a:pPr>
            <a:r>
              <a:rPr lang="en-US" sz="2400" dirty="0">
                <a:latin typeface="Didot"/>
                <a:cs typeface="Didot"/>
              </a:rPr>
              <a:t> </a:t>
            </a:r>
            <a:r>
              <a:rPr lang="en-US" sz="2800" dirty="0">
                <a:latin typeface="Didot"/>
                <a:cs typeface="Didot"/>
              </a:rPr>
              <a:t>Consumer prices fell 25%;  wholesale prices 32%.</a:t>
            </a:r>
          </a:p>
          <a:p>
            <a:pPr marL="342900" indent="-342900">
              <a:spcBef>
                <a:spcPct val="50000"/>
              </a:spcBef>
              <a:buFont typeface="Arial"/>
              <a:buChar char="•"/>
            </a:pPr>
            <a:r>
              <a:rPr lang="en-US" sz="2400" dirty="0">
                <a:latin typeface="Didot"/>
                <a:cs typeface="Didot"/>
              </a:rPr>
              <a:t> </a:t>
            </a:r>
            <a:r>
              <a:rPr lang="en-US" sz="2800" dirty="0">
                <a:latin typeface="Didot"/>
                <a:cs typeface="Didot"/>
              </a:rPr>
              <a:t>Some 9000 banks failed.</a:t>
            </a:r>
          </a:p>
        </p:txBody>
      </p:sp>
      <p:sp>
        <p:nvSpPr>
          <p:cNvPr id="310276" name="Text Box 4"/>
          <p:cNvSpPr txBox="1">
            <a:spLocks noChangeArrowheads="1"/>
          </p:cNvSpPr>
          <p:nvPr/>
        </p:nvSpPr>
        <p:spPr bwMode="auto">
          <a:xfrm>
            <a:off x="0" y="293688"/>
            <a:ext cx="9143999"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3200" dirty="0">
                <a:solidFill>
                  <a:srgbClr val="000000"/>
                </a:solidFill>
                <a:latin typeface="Didot"/>
                <a:cs typeface="Didot"/>
              </a:rPr>
              <a:t>How Great was the Great Depression?</a:t>
            </a:r>
            <a:endParaRPr lang="en-US" sz="2400" dirty="0">
              <a:solidFill>
                <a:srgbClr val="000000"/>
              </a:solidFill>
              <a:latin typeface="Didot"/>
              <a:cs typeface="Didot"/>
            </a:endParaRPr>
          </a:p>
        </p:txBody>
      </p:sp>
      <p:sp>
        <p:nvSpPr>
          <p:cNvPr id="310277" name="Rectangle 5"/>
          <p:cNvSpPr>
            <a:spLocks noChangeArrowheads="1"/>
          </p:cNvSpPr>
          <p:nvPr/>
        </p:nvSpPr>
        <p:spPr bwMode="auto">
          <a:xfrm>
            <a:off x="374650" y="1023938"/>
            <a:ext cx="8513763" cy="17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0278" name="Rectangle 6"/>
          <p:cNvSpPr>
            <a:spLocks noChangeArrowheads="1"/>
          </p:cNvSpPr>
          <p:nvPr/>
        </p:nvSpPr>
        <p:spPr bwMode="auto">
          <a:xfrm>
            <a:off x="374650" y="1023938"/>
            <a:ext cx="8513763" cy="17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0279" name="Rectangle 7"/>
          <p:cNvSpPr>
            <a:spLocks noChangeArrowheads="1"/>
          </p:cNvSpPr>
          <p:nvPr/>
        </p:nvSpPr>
        <p:spPr bwMode="auto">
          <a:xfrm>
            <a:off x="374650" y="1023938"/>
            <a:ext cx="8513763" cy="17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0280" name="Rectangle 8"/>
          <p:cNvSpPr>
            <a:spLocks noChangeArrowheads="1"/>
          </p:cNvSpPr>
          <p:nvPr/>
        </p:nvSpPr>
        <p:spPr bwMode="auto">
          <a:xfrm>
            <a:off x="374650" y="1023938"/>
            <a:ext cx="8513763"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10281" name="Picture 9" descr="1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200150"/>
            <a:ext cx="2870200" cy="5081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4126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0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10600" cy="534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12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830"/>
            <a:ext cx="9144000" cy="6046838"/>
          </a:xfrm>
          <a:prstGeom prst="rect">
            <a:avLst/>
          </a:prstGeom>
          <a:noFill/>
          <a:ln>
            <a:noFill/>
          </a:ln>
          <a:effectLst>
            <a:outerShdw blurRad="63500" dist="99190" dir="3011666"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96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0" y="690562"/>
            <a:ext cx="9075089" cy="5435601"/>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30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115" b="1115"/>
          <a:stretch>
            <a:fillRect/>
          </a:stretch>
        </p:blipFill>
        <p:spPr>
          <a:xfrm>
            <a:off x="0" y="740833"/>
            <a:ext cx="9144000" cy="5028848"/>
          </a:xfrm>
        </p:spPr>
      </p:pic>
    </p:spTree>
    <p:extLst>
      <p:ext uri="{BB962C8B-B14F-4D97-AF65-F5344CB8AC3E}">
        <p14:creationId xmlns:p14="http://schemas.microsoft.com/office/powerpoint/2010/main" val="2438021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1"/>
            <a:ext cx="9144000" cy="6858000"/>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5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a:latin typeface="Didot"/>
                <a:cs typeface="Didot"/>
              </a:rPr>
              <a:t>The Great Depression</a:t>
            </a:r>
          </a:p>
        </p:txBody>
      </p:sp>
      <p:sp>
        <p:nvSpPr>
          <p:cNvPr id="3" name="Content Placeholder 2"/>
          <p:cNvSpPr>
            <a:spLocks noGrp="1"/>
          </p:cNvSpPr>
          <p:nvPr>
            <p:ph idx="1"/>
          </p:nvPr>
        </p:nvSpPr>
        <p:spPr>
          <a:xfrm>
            <a:off x="221341" y="1203552"/>
            <a:ext cx="8671561" cy="4525963"/>
          </a:xfrm>
        </p:spPr>
        <p:txBody>
          <a:bodyPr>
            <a:normAutofit fontScale="92500"/>
          </a:bodyPr>
          <a:lstStyle/>
          <a:p>
            <a:r>
              <a:rPr lang="en-US" dirty="0">
                <a:latin typeface="Didot"/>
                <a:cs typeface="Didot"/>
              </a:rPr>
              <a:t>1929-late 1930s</a:t>
            </a:r>
          </a:p>
          <a:p>
            <a:r>
              <a:rPr lang="en-US" dirty="0">
                <a:latin typeface="Didot"/>
                <a:cs typeface="Didot"/>
              </a:rPr>
              <a:t>Worldwide economic collapse in which unemployment and homelessness skyrocketed, government revenue and international trade </a:t>
            </a:r>
          </a:p>
          <a:p>
            <a:pPr marL="0" indent="0">
              <a:buNone/>
            </a:pPr>
            <a:r>
              <a:rPr lang="en-US" dirty="0">
                <a:latin typeface="Didot"/>
                <a:cs typeface="Didot"/>
              </a:rPr>
              <a:t>   plummeted, the stock</a:t>
            </a:r>
          </a:p>
          <a:p>
            <a:pPr marL="0" indent="0">
              <a:buNone/>
            </a:pPr>
            <a:r>
              <a:rPr lang="en-US" dirty="0">
                <a:latin typeface="Didot"/>
                <a:cs typeface="Didot"/>
              </a:rPr>
              <a:t>   market lost significant</a:t>
            </a:r>
          </a:p>
          <a:p>
            <a:pPr marL="0" indent="0">
              <a:buNone/>
            </a:pPr>
            <a:r>
              <a:rPr lang="en-US" dirty="0">
                <a:latin typeface="Didot"/>
                <a:cs typeface="Didot"/>
              </a:rPr>
              <a:t>   value, and banks </a:t>
            </a:r>
          </a:p>
          <a:p>
            <a:pPr marL="0" indent="0">
              <a:buNone/>
            </a:pPr>
            <a:r>
              <a:rPr lang="en-US" dirty="0">
                <a:latin typeface="Didot"/>
                <a:cs typeface="Didot"/>
              </a:rPr>
              <a:t>   closed. </a:t>
            </a:r>
          </a:p>
        </p:txBody>
      </p:sp>
      <p:pic>
        <p:nvPicPr>
          <p:cNvPr id="4" name="Picture 3"/>
          <p:cNvPicPr>
            <a:picLocks noChangeAspect="1"/>
          </p:cNvPicPr>
          <p:nvPr/>
        </p:nvPicPr>
        <p:blipFill>
          <a:blip r:embed="rId2"/>
          <a:stretch>
            <a:fillRect/>
          </a:stretch>
        </p:blipFill>
        <p:spPr>
          <a:xfrm>
            <a:off x="4735286" y="3292599"/>
            <a:ext cx="4157617" cy="3407882"/>
          </a:xfrm>
          <a:prstGeom prst="rect">
            <a:avLst/>
          </a:prstGeom>
        </p:spPr>
      </p:pic>
    </p:spTree>
    <p:extLst>
      <p:ext uri="{BB962C8B-B14F-4D97-AF65-F5344CB8AC3E}">
        <p14:creationId xmlns:p14="http://schemas.microsoft.com/office/powerpoint/2010/main" val="1970746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normAutofit/>
          </a:bodyPr>
          <a:lstStyle/>
          <a:p>
            <a:endParaRPr lang="en-US" dirty="0"/>
          </a:p>
        </p:txBody>
      </p:sp>
      <p:pic>
        <p:nvPicPr>
          <p:cNvPr id="17411" name="Picture 3" descr="A:\My Pictures\Unemploy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57" y="0"/>
            <a:ext cx="6005286" cy="69357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4918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1" name="Picture 3" descr="A:\My Pictures\NYC Bread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57" y="0"/>
            <a:ext cx="853791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66074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heckerboard(across)">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5" name="Picture 3" descr="A:\My Pictures\relocating.gif"/>
          <p:cNvPicPr>
            <a:picLocks noChangeAspect="1" noChangeArrowheads="1"/>
          </p:cNvPicPr>
          <p:nvPr/>
        </p:nvPicPr>
        <p:blipFill>
          <a:blip r:embed="rId2">
            <a:extLst>
              <a:ext uri="{28A0092B-C50C-407E-A947-70E740481C1C}">
                <a14:useLocalDpi xmlns:a14="http://schemas.microsoft.com/office/drawing/2010/main" val="0"/>
              </a:ext>
            </a:extLst>
          </a:blip>
          <a:srcRect l="1515" t="13263" r="4546" b="13940"/>
          <a:stretch>
            <a:fillRect/>
          </a:stretch>
        </p:blipFill>
        <p:spPr bwMode="auto">
          <a:xfrm>
            <a:off x="0" y="-73659"/>
            <a:ext cx="9144000" cy="69316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9994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1+#ppt_w/2"/>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5029200" cy="1143000"/>
          </a:xfrm>
        </p:spPr>
        <p:txBody>
          <a:bodyPr>
            <a:normAutofit fontScale="90000"/>
          </a:bodyPr>
          <a:lstStyle/>
          <a:p>
            <a:r>
              <a:rPr lang="ja-JP" altLang="en-US" sz="6000" dirty="0">
                <a:solidFill>
                  <a:srgbClr val="000000"/>
                </a:solidFill>
                <a:latin typeface="Didot"/>
                <a:cs typeface="Didot"/>
              </a:rPr>
              <a:t>“</a:t>
            </a:r>
            <a:r>
              <a:rPr lang="en-US" sz="6000" dirty="0" err="1">
                <a:solidFill>
                  <a:srgbClr val="000000"/>
                </a:solidFill>
                <a:latin typeface="Didot"/>
                <a:cs typeface="Didot"/>
              </a:rPr>
              <a:t>Hoovervilles</a:t>
            </a:r>
            <a:r>
              <a:rPr lang="ja-JP" altLang="en-US" sz="6000" dirty="0">
                <a:solidFill>
                  <a:srgbClr val="000000"/>
                </a:solidFill>
                <a:latin typeface="Didot"/>
                <a:cs typeface="Didot"/>
              </a:rPr>
              <a:t>”</a:t>
            </a:r>
            <a:endParaRPr lang="en-US" sz="6000" dirty="0">
              <a:solidFill>
                <a:srgbClr val="000000"/>
              </a:solidFill>
              <a:latin typeface="Didot"/>
              <a:cs typeface="Didot"/>
            </a:endParaRPr>
          </a:p>
        </p:txBody>
      </p:sp>
      <p:sp>
        <p:nvSpPr>
          <p:cNvPr id="15363" name="Rectangle 3"/>
          <p:cNvSpPr>
            <a:spLocks noGrp="1" noChangeArrowheads="1"/>
          </p:cNvSpPr>
          <p:nvPr>
            <p:ph type="body" sz="half" idx="1"/>
          </p:nvPr>
        </p:nvSpPr>
        <p:spPr>
          <a:xfrm>
            <a:off x="0" y="990600"/>
            <a:ext cx="4419600" cy="5867400"/>
          </a:xfrm>
        </p:spPr>
        <p:txBody>
          <a:bodyPr>
            <a:normAutofit lnSpcReduction="10000"/>
          </a:bodyPr>
          <a:lstStyle/>
          <a:p>
            <a:r>
              <a:rPr lang="en-US" dirty="0">
                <a:latin typeface="Didot"/>
                <a:cs typeface="Didot"/>
              </a:rPr>
              <a:t>Some families were forced to live in shanty towns</a:t>
            </a:r>
          </a:p>
          <a:p>
            <a:pPr lvl="1"/>
            <a:r>
              <a:rPr lang="en-US" dirty="0">
                <a:latin typeface="Didot"/>
                <a:cs typeface="Didot"/>
              </a:rPr>
              <a:t>A grouping of shacks and tents in vacant lots</a:t>
            </a:r>
            <a:endParaRPr lang="en-US" sz="2400" dirty="0">
              <a:latin typeface="Didot"/>
              <a:cs typeface="Didot"/>
            </a:endParaRPr>
          </a:p>
          <a:p>
            <a:r>
              <a:rPr lang="en-US" dirty="0">
                <a:latin typeface="Didot"/>
                <a:cs typeface="Didot"/>
              </a:rPr>
              <a:t>They were referred to as </a:t>
            </a:r>
            <a:r>
              <a:rPr lang="ja-JP" altLang="en-US" dirty="0">
                <a:latin typeface="Didot"/>
                <a:cs typeface="Didot"/>
              </a:rPr>
              <a:t>“</a:t>
            </a:r>
            <a:r>
              <a:rPr lang="en-US" dirty="0" err="1">
                <a:latin typeface="Didot"/>
                <a:cs typeface="Didot"/>
              </a:rPr>
              <a:t>Hooverville</a:t>
            </a:r>
            <a:r>
              <a:rPr lang="ja-JP" altLang="en-US" dirty="0">
                <a:latin typeface="Didot"/>
                <a:cs typeface="Didot"/>
              </a:rPr>
              <a:t>”</a:t>
            </a:r>
            <a:r>
              <a:rPr lang="en-US" dirty="0">
                <a:latin typeface="Didot"/>
                <a:cs typeface="Didot"/>
              </a:rPr>
              <a:t> because of President Hoover</a:t>
            </a:r>
            <a:r>
              <a:rPr lang="ja-JP" altLang="en-US" dirty="0">
                <a:latin typeface="Didot"/>
                <a:cs typeface="Didot"/>
              </a:rPr>
              <a:t>’</a:t>
            </a:r>
            <a:r>
              <a:rPr lang="en-US" dirty="0">
                <a:latin typeface="Didot"/>
                <a:cs typeface="Didot"/>
              </a:rPr>
              <a:t>s lack of help during the depression.</a:t>
            </a:r>
            <a:endParaRPr lang="en-US" sz="2800" dirty="0">
              <a:latin typeface="Didot"/>
              <a:cs typeface="Didot"/>
            </a:endParaRPr>
          </a:p>
        </p:txBody>
      </p:sp>
      <p:pic>
        <p:nvPicPr>
          <p:cNvPr id="15365" name="Picture 5" descr="A:\My Pictures\shanty town.gif"/>
          <p:cNvPicPr>
            <a:picLocks noChangeAspect="1" noChangeArrowheads="1"/>
          </p:cNvPicPr>
          <p:nvPr/>
        </p:nvPicPr>
        <p:blipFill>
          <a:blip r:embed="rId2">
            <a:extLst>
              <a:ext uri="{28A0092B-C50C-407E-A947-70E740481C1C}">
                <a14:useLocalDpi xmlns:a14="http://schemas.microsoft.com/office/drawing/2010/main" val="0"/>
              </a:ext>
            </a:extLst>
          </a:blip>
          <a:srcRect t="18159"/>
          <a:stretch>
            <a:fillRect/>
          </a:stretch>
        </p:blipFill>
        <p:spPr bwMode="auto">
          <a:xfrm>
            <a:off x="5715000" y="228600"/>
            <a:ext cx="3200400" cy="27051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7" name="Picture 7" descr="A:\My Pictures\squat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2971800" cy="291782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A:\My Pictures\shan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10000"/>
            <a:ext cx="2232025"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6363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5365"/>
                                        </p:tgtEl>
                                        <p:attrNameLst>
                                          <p:attrName>style.visibility</p:attrName>
                                        </p:attrNameLst>
                                      </p:cBhvr>
                                      <p:to>
                                        <p:strVal val="visible"/>
                                      </p:to>
                                    </p:set>
                                    <p:anim calcmode="lin" valueType="num">
                                      <p:cBhvr>
                                        <p:cTn id="26" dur="500" fill="hold"/>
                                        <p:tgtEl>
                                          <p:spTgt spid="15365"/>
                                        </p:tgtEl>
                                        <p:attrNameLst>
                                          <p:attrName>ppt_w</p:attrName>
                                        </p:attrNameLst>
                                      </p:cBhvr>
                                      <p:tavLst>
                                        <p:tav tm="0">
                                          <p:val>
                                            <p:fltVal val="0"/>
                                          </p:val>
                                        </p:tav>
                                        <p:tav tm="100000">
                                          <p:val>
                                            <p:strVal val="#ppt_w"/>
                                          </p:val>
                                        </p:tav>
                                      </p:tavLst>
                                    </p:anim>
                                    <p:anim calcmode="lin" valueType="num">
                                      <p:cBhvr>
                                        <p:cTn id="27" dur="500" fill="hold"/>
                                        <p:tgtEl>
                                          <p:spTgt spid="15365"/>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2" fill="hold" nodeType="afterEffect">
                                  <p:stCondLst>
                                    <p:cond delay="0"/>
                                  </p:stCondLst>
                                  <p:childTnLst>
                                    <p:set>
                                      <p:cBhvr>
                                        <p:cTn id="30" dur="1" fill="hold">
                                          <p:stCondLst>
                                            <p:cond delay="0"/>
                                          </p:stCondLst>
                                        </p:cTn>
                                        <p:tgtEl>
                                          <p:spTgt spid="15367"/>
                                        </p:tgtEl>
                                        <p:attrNameLst>
                                          <p:attrName>style.visibility</p:attrName>
                                        </p:attrNameLst>
                                      </p:cBhvr>
                                      <p:to>
                                        <p:strVal val="visible"/>
                                      </p:to>
                                    </p:set>
                                    <p:anim calcmode="lin" valueType="num">
                                      <p:cBhvr>
                                        <p:cTn id="31" dur="500" fill="hold"/>
                                        <p:tgtEl>
                                          <p:spTgt spid="15367"/>
                                        </p:tgtEl>
                                        <p:attrNameLst>
                                          <p:attrName>ppt_x</p:attrName>
                                        </p:attrNameLst>
                                      </p:cBhvr>
                                      <p:tavLst>
                                        <p:tav tm="0">
                                          <p:val>
                                            <p:strVal val="#ppt_x+#ppt_w/2"/>
                                          </p:val>
                                        </p:tav>
                                        <p:tav tm="100000">
                                          <p:val>
                                            <p:strVal val="#ppt_x"/>
                                          </p:val>
                                        </p:tav>
                                      </p:tavLst>
                                    </p:anim>
                                    <p:anim calcmode="lin" valueType="num">
                                      <p:cBhvr>
                                        <p:cTn id="32" dur="500" fill="hold"/>
                                        <p:tgtEl>
                                          <p:spTgt spid="15367"/>
                                        </p:tgtEl>
                                        <p:attrNameLst>
                                          <p:attrName>ppt_y</p:attrName>
                                        </p:attrNameLst>
                                      </p:cBhvr>
                                      <p:tavLst>
                                        <p:tav tm="0">
                                          <p:val>
                                            <p:strVal val="#ppt_y"/>
                                          </p:val>
                                        </p:tav>
                                        <p:tav tm="100000">
                                          <p:val>
                                            <p:strVal val="#ppt_y"/>
                                          </p:val>
                                        </p:tav>
                                      </p:tavLst>
                                    </p:anim>
                                    <p:anim calcmode="lin" valueType="num">
                                      <p:cBhvr>
                                        <p:cTn id="33" dur="500" fill="hold"/>
                                        <p:tgtEl>
                                          <p:spTgt spid="15367"/>
                                        </p:tgtEl>
                                        <p:attrNameLst>
                                          <p:attrName>ppt_w</p:attrName>
                                        </p:attrNameLst>
                                      </p:cBhvr>
                                      <p:tavLst>
                                        <p:tav tm="0">
                                          <p:val>
                                            <p:fltVal val="0"/>
                                          </p:val>
                                        </p:tav>
                                        <p:tav tm="100000">
                                          <p:val>
                                            <p:strVal val="#ppt_w"/>
                                          </p:val>
                                        </p:tav>
                                      </p:tavLst>
                                    </p:anim>
                                    <p:anim calcmode="lin" valueType="num">
                                      <p:cBhvr>
                                        <p:cTn id="34" dur="500" fill="hold"/>
                                        <p:tgtEl>
                                          <p:spTgt spid="1536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000"/>
                            </p:stCondLst>
                            <p:childTnLst>
                              <p:par>
                                <p:cTn id="36" presetID="17" presetClass="entr" presetSubtype="4" fill="hold" nodeType="afterEffect">
                                  <p:stCondLst>
                                    <p:cond delay="0"/>
                                  </p:stCondLst>
                                  <p:childTnLst>
                                    <p:set>
                                      <p:cBhvr>
                                        <p:cTn id="37" dur="1" fill="hold">
                                          <p:stCondLst>
                                            <p:cond delay="0"/>
                                          </p:stCondLst>
                                        </p:cTn>
                                        <p:tgtEl>
                                          <p:spTgt spid="15366"/>
                                        </p:tgtEl>
                                        <p:attrNameLst>
                                          <p:attrName>style.visibility</p:attrName>
                                        </p:attrNameLst>
                                      </p:cBhvr>
                                      <p:to>
                                        <p:strVal val="visible"/>
                                      </p:to>
                                    </p:set>
                                    <p:anim calcmode="lin" valueType="num">
                                      <p:cBhvr>
                                        <p:cTn id="38" dur="500" fill="hold"/>
                                        <p:tgtEl>
                                          <p:spTgt spid="15366"/>
                                        </p:tgtEl>
                                        <p:attrNameLst>
                                          <p:attrName>ppt_x</p:attrName>
                                        </p:attrNameLst>
                                      </p:cBhvr>
                                      <p:tavLst>
                                        <p:tav tm="0">
                                          <p:val>
                                            <p:strVal val="#ppt_x"/>
                                          </p:val>
                                        </p:tav>
                                        <p:tav tm="100000">
                                          <p:val>
                                            <p:strVal val="#ppt_x"/>
                                          </p:val>
                                        </p:tav>
                                      </p:tavLst>
                                    </p:anim>
                                    <p:anim calcmode="lin" valueType="num">
                                      <p:cBhvr>
                                        <p:cTn id="39" dur="500" fill="hold"/>
                                        <p:tgtEl>
                                          <p:spTgt spid="15366"/>
                                        </p:tgtEl>
                                        <p:attrNameLst>
                                          <p:attrName>ppt_y</p:attrName>
                                        </p:attrNameLst>
                                      </p:cBhvr>
                                      <p:tavLst>
                                        <p:tav tm="0">
                                          <p:val>
                                            <p:strVal val="#ppt_y+#ppt_h/2"/>
                                          </p:val>
                                        </p:tav>
                                        <p:tav tm="100000">
                                          <p:val>
                                            <p:strVal val="#ppt_y"/>
                                          </p:val>
                                        </p:tav>
                                      </p:tavLst>
                                    </p:anim>
                                    <p:anim calcmode="lin" valueType="num">
                                      <p:cBhvr>
                                        <p:cTn id="40" dur="500" fill="hold"/>
                                        <p:tgtEl>
                                          <p:spTgt spid="15366"/>
                                        </p:tgtEl>
                                        <p:attrNameLst>
                                          <p:attrName>ppt_w</p:attrName>
                                        </p:attrNameLst>
                                      </p:cBhvr>
                                      <p:tavLst>
                                        <p:tav tm="0">
                                          <p:val>
                                            <p:strVal val="#ppt_w"/>
                                          </p:val>
                                        </p:tav>
                                        <p:tav tm="100000">
                                          <p:val>
                                            <p:strVal val="#ppt_w"/>
                                          </p:val>
                                        </p:tav>
                                      </p:tavLst>
                                    </p:anim>
                                    <p:anim calcmode="lin" valueType="num">
                                      <p:cBhvr>
                                        <p:cTn id="41" dur="500" fill="hold"/>
                                        <p:tgtEl>
                                          <p:spTgt spid="153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bldLvl="2"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i="1" dirty="0">
                <a:latin typeface="Didot"/>
                <a:cs typeface="Didot"/>
              </a:rPr>
              <a:t>Causes of the Great Depression</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472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14400" y="990600"/>
            <a:ext cx="7315200" cy="4419600"/>
          </a:xfrm>
        </p:spPr>
        <p:txBody>
          <a:bodyPr/>
          <a:lstStyle/>
          <a:p>
            <a:pPr algn="l"/>
            <a:br>
              <a:rPr lang="en-US" sz="4000" b="1"/>
            </a:br>
            <a:endParaRPr lang="en-US" sz="4000">
              <a:solidFill>
                <a:srgbClr val="CC6600"/>
              </a:solidFill>
            </a:endParaRPr>
          </a:p>
        </p:txBody>
      </p:sp>
      <p:sp>
        <p:nvSpPr>
          <p:cNvPr id="118791" name="Oval 7"/>
          <p:cNvSpPr>
            <a:spLocks noChangeArrowheads="1"/>
          </p:cNvSpPr>
          <p:nvPr/>
        </p:nvSpPr>
        <p:spPr bwMode="auto">
          <a:xfrm>
            <a:off x="2133600" y="2133600"/>
            <a:ext cx="4876800" cy="2209800"/>
          </a:xfrm>
          <a:prstGeom prst="ellipse">
            <a:avLst/>
          </a:prstGeom>
          <a:gradFill rotWithShape="1">
            <a:gsLst>
              <a:gs pos="0">
                <a:srgbClr val="FFFF99">
                  <a:alpha val="64999"/>
                </a:srgbClr>
              </a:gs>
              <a:gs pos="100000">
                <a:srgbClr val="FF9900"/>
              </a:gs>
            </a:gsLst>
            <a:path path="shape">
              <a:fillToRect l="50000" t="50000" r="50000" b="50000"/>
            </a:path>
          </a:gradFill>
          <a:ln w="38100">
            <a:solidFill>
              <a:schemeClr val="tx1"/>
            </a:solidFill>
            <a:round/>
            <a:headEnd/>
            <a:tailEnd/>
          </a:ln>
          <a:effectLst>
            <a:outerShdw blurRad="63500" dist="89803" dir="2700000" algn="ctr" rotWithShape="0">
              <a:srgbClr val="800000">
                <a:alpha val="50000"/>
              </a:srgbClr>
            </a:outerShdw>
          </a:effectLst>
        </p:spPr>
        <p:txBody>
          <a:bodyPr wrap="none" anchor="ctr"/>
          <a:lstStyle/>
          <a:p>
            <a:pPr algn="ctr"/>
            <a:r>
              <a:rPr lang="en-US" b="1">
                <a:latin typeface="AvantGarde Bk BT" charset="0"/>
              </a:rPr>
              <a:t>Causes of the Great Depression</a:t>
            </a:r>
          </a:p>
        </p:txBody>
      </p:sp>
      <p:sp>
        <p:nvSpPr>
          <p:cNvPr id="118794" name="Line 10"/>
          <p:cNvSpPr>
            <a:spLocks noChangeShapeType="1"/>
          </p:cNvSpPr>
          <p:nvPr/>
        </p:nvSpPr>
        <p:spPr bwMode="auto">
          <a:xfrm flipH="1" flipV="1">
            <a:off x="1828800" y="1600200"/>
            <a:ext cx="914400" cy="9144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96" name="Line 12"/>
          <p:cNvSpPr>
            <a:spLocks noChangeShapeType="1"/>
          </p:cNvSpPr>
          <p:nvPr/>
        </p:nvSpPr>
        <p:spPr bwMode="auto">
          <a:xfrm>
            <a:off x="6096000" y="4114800"/>
            <a:ext cx="1219200" cy="1143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18797" name="Line 13"/>
          <p:cNvSpPr>
            <a:spLocks noChangeShapeType="1"/>
          </p:cNvSpPr>
          <p:nvPr/>
        </p:nvSpPr>
        <p:spPr bwMode="auto">
          <a:xfrm flipH="1">
            <a:off x="1828800" y="4114800"/>
            <a:ext cx="1143000" cy="10668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98" name="Line 14"/>
          <p:cNvSpPr>
            <a:spLocks noChangeShapeType="1"/>
          </p:cNvSpPr>
          <p:nvPr/>
        </p:nvSpPr>
        <p:spPr bwMode="auto">
          <a:xfrm flipV="1">
            <a:off x="6400800" y="1600200"/>
            <a:ext cx="838200" cy="9144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8799" name="Rectangle 15">
            <a:hlinkClick r:id="rId3" action="ppaction://hlinksldjump"/>
          </p:cNvPr>
          <p:cNvSpPr>
            <a:spLocks noChangeArrowheads="1"/>
          </p:cNvSpPr>
          <p:nvPr/>
        </p:nvSpPr>
        <p:spPr bwMode="auto">
          <a:xfrm>
            <a:off x="533400" y="685800"/>
            <a:ext cx="2667000" cy="838200"/>
          </a:xfrm>
          <a:prstGeom prst="rect">
            <a:avLst/>
          </a:prstGeom>
          <a:gradFill rotWithShape="1">
            <a:gsLst>
              <a:gs pos="0">
                <a:srgbClr val="FFFF99"/>
              </a:gs>
              <a:gs pos="100000">
                <a:srgbClr val="FF9900">
                  <a:alpha val="70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AvantGarde Bk BT" charset="0"/>
              </a:rPr>
              <a:t>Overproduction</a:t>
            </a:r>
          </a:p>
        </p:txBody>
      </p:sp>
      <p:sp>
        <p:nvSpPr>
          <p:cNvPr id="118800" name="Rectangle 16">
            <a:hlinkClick r:id="" action="ppaction://noaction"/>
          </p:cNvPr>
          <p:cNvSpPr>
            <a:spLocks noChangeArrowheads="1"/>
          </p:cNvSpPr>
          <p:nvPr/>
        </p:nvSpPr>
        <p:spPr bwMode="auto">
          <a:xfrm>
            <a:off x="6400800" y="5334000"/>
            <a:ext cx="2667000" cy="838200"/>
          </a:xfrm>
          <a:prstGeom prst="rect">
            <a:avLst/>
          </a:prstGeom>
          <a:gradFill rotWithShape="1">
            <a:gsLst>
              <a:gs pos="0">
                <a:srgbClr val="FFFF99"/>
              </a:gs>
              <a:gs pos="100000">
                <a:srgbClr val="FF9900">
                  <a:alpha val="77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AvantGarde Bk BT" charset="0"/>
              </a:rPr>
              <a:t>Pres. Herbert Hoover’s </a:t>
            </a:r>
          </a:p>
          <a:p>
            <a:pPr algn="ctr"/>
            <a:r>
              <a:rPr lang="en-US" dirty="0">
                <a:latin typeface="AvantGarde Bk BT" charset="0"/>
              </a:rPr>
              <a:t>Political Decisions</a:t>
            </a:r>
          </a:p>
        </p:txBody>
      </p:sp>
      <p:sp>
        <p:nvSpPr>
          <p:cNvPr id="118801" name="Rectangle 17">
            <a:hlinkClick r:id="" action="ppaction://noaction"/>
          </p:cNvPr>
          <p:cNvSpPr>
            <a:spLocks noChangeArrowheads="1"/>
          </p:cNvSpPr>
          <p:nvPr/>
        </p:nvSpPr>
        <p:spPr bwMode="auto">
          <a:xfrm>
            <a:off x="457200" y="5257800"/>
            <a:ext cx="2667000" cy="838200"/>
          </a:xfrm>
          <a:prstGeom prst="rect">
            <a:avLst/>
          </a:prstGeom>
          <a:gradFill rotWithShape="1">
            <a:gsLst>
              <a:gs pos="0">
                <a:srgbClr val="FFFF99"/>
              </a:gs>
              <a:gs pos="100000">
                <a:srgbClr val="FF9900">
                  <a:alpha val="66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AvantGarde Bk BT" charset="0"/>
              </a:rPr>
              <a:t>Stock Market</a:t>
            </a:r>
          </a:p>
        </p:txBody>
      </p:sp>
      <p:sp>
        <p:nvSpPr>
          <p:cNvPr id="118802" name="Rectangle 18">
            <a:hlinkClick r:id="rId4" action="ppaction://hlinksldjump"/>
          </p:cNvPr>
          <p:cNvSpPr>
            <a:spLocks noChangeArrowheads="1"/>
          </p:cNvSpPr>
          <p:nvPr/>
        </p:nvSpPr>
        <p:spPr bwMode="auto">
          <a:xfrm>
            <a:off x="5943600" y="685800"/>
            <a:ext cx="2667000" cy="838200"/>
          </a:xfrm>
          <a:prstGeom prst="rect">
            <a:avLst/>
          </a:prstGeom>
          <a:gradFill rotWithShape="1">
            <a:gsLst>
              <a:gs pos="0">
                <a:srgbClr val="FFFF99"/>
              </a:gs>
              <a:gs pos="100000">
                <a:srgbClr val="FF9900">
                  <a:alpha val="70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AvantGarde Bk BT" charset="0"/>
              </a:rPr>
              <a:t>Federal Reserve Policies</a:t>
            </a:r>
          </a:p>
        </p:txBody>
      </p:sp>
      <p:sp>
        <p:nvSpPr>
          <p:cNvPr id="13" name="Line 10"/>
          <p:cNvSpPr>
            <a:spLocks noChangeShapeType="1"/>
          </p:cNvSpPr>
          <p:nvPr/>
        </p:nvSpPr>
        <p:spPr bwMode="auto">
          <a:xfrm flipH="1" flipV="1">
            <a:off x="4588933" y="1028700"/>
            <a:ext cx="0" cy="1143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Rectangle 15">
            <a:hlinkClick r:id="rId3" action="ppaction://hlinksldjump"/>
          </p:cNvPr>
          <p:cNvSpPr>
            <a:spLocks noChangeArrowheads="1"/>
          </p:cNvSpPr>
          <p:nvPr/>
        </p:nvSpPr>
        <p:spPr bwMode="auto">
          <a:xfrm>
            <a:off x="3340100" y="190500"/>
            <a:ext cx="2374900" cy="800100"/>
          </a:xfrm>
          <a:prstGeom prst="rect">
            <a:avLst/>
          </a:prstGeom>
          <a:gradFill rotWithShape="1">
            <a:gsLst>
              <a:gs pos="0">
                <a:srgbClr val="FFFF99"/>
              </a:gs>
              <a:gs pos="100000">
                <a:srgbClr val="FF9900">
                  <a:alpha val="70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AvantGarde Bk BT" charset="0"/>
              </a:rPr>
              <a:t>Consumer Debt</a:t>
            </a:r>
          </a:p>
        </p:txBody>
      </p:sp>
      <p:sp>
        <p:nvSpPr>
          <p:cNvPr id="15" name="Line 12"/>
          <p:cNvSpPr>
            <a:spLocks noChangeShapeType="1"/>
          </p:cNvSpPr>
          <p:nvPr/>
        </p:nvSpPr>
        <p:spPr bwMode="auto">
          <a:xfrm>
            <a:off x="4588933" y="4343400"/>
            <a:ext cx="0" cy="990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8" name="Rectangle 16">
            <a:hlinkClick r:id="" action="ppaction://noaction"/>
          </p:cNvPr>
          <p:cNvSpPr>
            <a:spLocks noChangeArrowheads="1"/>
          </p:cNvSpPr>
          <p:nvPr/>
        </p:nvSpPr>
        <p:spPr bwMode="auto">
          <a:xfrm>
            <a:off x="3429000" y="5334000"/>
            <a:ext cx="2667000" cy="838200"/>
          </a:xfrm>
          <a:prstGeom prst="rect">
            <a:avLst/>
          </a:prstGeom>
          <a:gradFill rotWithShape="1">
            <a:gsLst>
              <a:gs pos="0">
                <a:srgbClr val="FFFF99"/>
              </a:gs>
              <a:gs pos="100000">
                <a:srgbClr val="FF9900">
                  <a:alpha val="77000"/>
                </a:srgbClr>
              </a:gs>
            </a:gsLst>
            <a:path path="shape">
              <a:fillToRect l="50000" t="50000" r="50000" b="50000"/>
            </a:path>
          </a:gra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AvantGarde Bk BT" charset="0"/>
              </a:rPr>
              <a:t>Bank Failures</a:t>
            </a:r>
          </a:p>
        </p:txBody>
      </p:sp>
    </p:spTree>
    <p:extLst>
      <p:ext uri="{BB962C8B-B14F-4D97-AF65-F5344CB8AC3E}">
        <p14:creationId xmlns:p14="http://schemas.microsoft.com/office/powerpoint/2010/main" val="287050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Rectangle 7"/>
          <p:cNvSpPr>
            <a:spLocks noGrp="1" noChangeArrowheads="1"/>
          </p:cNvSpPr>
          <p:nvPr>
            <p:ph type="title"/>
          </p:nvPr>
        </p:nvSpPr>
        <p:spPr>
          <a:xfrm>
            <a:off x="457200" y="0"/>
            <a:ext cx="8229600" cy="1143000"/>
          </a:xfrm>
        </p:spPr>
        <p:txBody>
          <a:bodyPr/>
          <a:lstStyle/>
          <a:p>
            <a:r>
              <a:rPr lang="en-US" sz="4000" b="1" dirty="0">
                <a:latin typeface="Didot"/>
                <a:cs typeface="Didot"/>
              </a:rPr>
              <a:t>1. Overproduction</a:t>
            </a:r>
          </a:p>
        </p:txBody>
      </p:sp>
      <p:sp>
        <p:nvSpPr>
          <p:cNvPr id="188424" name="Rectangle 8"/>
          <p:cNvSpPr>
            <a:spLocks noGrp="1" noChangeArrowheads="1"/>
          </p:cNvSpPr>
          <p:nvPr>
            <p:ph type="body" idx="1"/>
          </p:nvPr>
        </p:nvSpPr>
        <p:spPr>
          <a:xfrm>
            <a:off x="268513" y="997857"/>
            <a:ext cx="4678241" cy="5860143"/>
          </a:xfrm>
        </p:spPr>
        <p:txBody>
          <a:bodyPr>
            <a:normAutofit/>
          </a:bodyPr>
          <a:lstStyle/>
          <a:p>
            <a:pPr>
              <a:lnSpc>
                <a:spcPct val="90000"/>
              </a:lnSpc>
            </a:pPr>
            <a:r>
              <a:rPr lang="en-US" sz="2200" dirty="0">
                <a:solidFill>
                  <a:srgbClr val="000000"/>
                </a:solidFill>
                <a:latin typeface="Didot"/>
                <a:cs typeface="Didot"/>
              </a:rPr>
              <a:t>The 1920s saw the development of many consumer goods, such as electric appliances, radios and automobiles.</a:t>
            </a:r>
          </a:p>
          <a:p>
            <a:pPr>
              <a:lnSpc>
                <a:spcPct val="90000"/>
              </a:lnSpc>
            </a:pPr>
            <a:r>
              <a:rPr lang="en-US" sz="2200" dirty="0">
                <a:solidFill>
                  <a:srgbClr val="000000"/>
                </a:solidFill>
                <a:latin typeface="Didot"/>
                <a:cs typeface="Didot"/>
              </a:rPr>
              <a:t>In order to sell these mass produced goods, the 1920s also saw the rise of mass advertising and the notion of mass consumption.  </a:t>
            </a:r>
          </a:p>
          <a:p>
            <a:pPr>
              <a:lnSpc>
                <a:spcPct val="90000"/>
              </a:lnSpc>
            </a:pPr>
            <a:r>
              <a:rPr lang="en-US" sz="2200" dirty="0">
                <a:solidFill>
                  <a:srgbClr val="000000"/>
                </a:solidFill>
                <a:latin typeface="Didot"/>
                <a:cs typeface="Didot"/>
              </a:rPr>
              <a:t>This led to a high demand for such goods, so companies began to produce more and more, in order to meet that demand.</a:t>
            </a:r>
          </a:p>
          <a:p>
            <a:pPr>
              <a:lnSpc>
                <a:spcPct val="90000"/>
              </a:lnSpc>
            </a:pPr>
            <a:r>
              <a:rPr lang="en-US" sz="2200" dirty="0">
                <a:solidFill>
                  <a:srgbClr val="000000"/>
                </a:solidFill>
                <a:latin typeface="Didot"/>
                <a:cs typeface="Didot"/>
              </a:rPr>
              <a:t>Eventually business produced more than consumers could purchase. You can only own so many radios, cars, and appliances. </a:t>
            </a:r>
          </a:p>
          <a:p>
            <a:pPr marL="0" indent="0">
              <a:lnSpc>
                <a:spcPct val="90000"/>
              </a:lnSpc>
              <a:buNone/>
            </a:pPr>
            <a:endParaRPr lang="en-US" sz="2200" dirty="0">
              <a:latin typeface="Didot"/>
              <a:cs typeface="Didot"/>
            </a:endParaRPr>
          </a:p>
          <a:p>
            <a:pPr>
              <a:lnSpc>
                <a:spcPct val="90000"/>
              </a:lnSpc>
            </a:pPr>
            <a:endParaRPr lang="en-US" sz="2200" dirty="0"/>
          </a:p>
        </p:txBody>
      </p:sp>
      <p:pic>
        <p:nvPicPr>
          <p:cNvPr id="5" name="Picture 2054">
            <a:extLst>
              <a:ext uri="{FF2B5EF4-FFF2-40B4-BE49-F238E27FC236}">
                <a16:creationId xmlns:a16="http://schemas.microsoft.com/office/drawing/2014/main" id="{B9B615EC-9C05-D644-8A24-DF9784A44219}"/>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t="2827" b="37000"/>
          <a:stretch>
            <a:fillRect/>
          </a:stretch>
        </p:blipFill>
        <p:spPr bwMode="auto">
          <a:xfrm>
            <a:off x="4951197" y="1143000"/>
            <a:ext cx="3924290" cy="3275352"/>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53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title"/>
          </p:nvPr>
        </p:nvSpPr>
        <p:spPr>
          <a:xfrm>
            <a:off x="0" y="35057"/>
            <a:ext cx="9144000" cy="1143000"/>
          </a:xfrm>
        </p:spPr>
        <p:txBody>
          <a:bodyPr>
            <a:normAutofit fontScale="90000"/>
          </a:bodyPr>
          <a:lstStyle/>
          <a:p>
            <a:r>
              <a:rPr lang="en-US" sz="4000" b="1" dirty="0">
                <a:latin typeface="Didot"/>
                <a:cs typeface="Didot"/>
              </a:rPr>
              <a:t>Implications of Overproduction for the Great Depression</a:t>
            </a:r>
          </a:p>
        </p:txBody>
      </p:sp>
      <p:graphicFrame>
        <p:nvGraphicFramePr>
          <p:cNvPr id="4" name="Diagram 3"/>
          <p:cNvGraphicFramePr/>
          <p:nvPr>
            <p:extLst>
              <p:ext uri="{D42A27DB-BD31-4B8C-83A1-F6EECF244321}">
                <p14:modId xmlns:p14="http://schemas.microsoft.com/office/powerpoint/2010/main" val="2761799997"/>
              </p:ext>
            </p:extLst>
          </p:nvPr>
        </p:nvGraphicFramePr>
        <p:xfrm>
          <a:off x="230909" y="1389570"/>
          <a:ext cx="8751455" cy="5168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92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2053"/>
          <p:cNvPicPr>
            <a:picLocks noChangeAspect="1" noChangeArrowheads="1"/>
          </p:cNvPicPr>
          <p:nvPr/>
        </p:nvPicPr>
        <p:blipFill>
          <a:blip r:embed="rId2">
            <a:extLst>
              <a:ext uri="{28A0092B-C50C-407E-A947-70E740481C1C}">
                <a14:useLocalDpi xmlns:a14="http://schemas.microsoft.com/office/drawing/2010/main" val="0"/>
              </a:ext>
            </a:extLst>
          </a:blip>
          <a:srcRect l="21031" t="25540" r="2359" b="2592"/>
          <a:stretch>
            <a:fillRect/>
          </a:stretch>
        </p:blipFill>
        <p:spPr bwMode="auto">
          <a:xfrm>
            <a:off x="685800" y="1143000"/>
            <a:ext cx="3505200" cy="4953000"/>
          </a:xfrm>
          <a:prstGeom prst="rect">
            <a:avLst/>
          </a:prstGeom>
          <a:noFill/>
          <a:ln>
            <a:noFill/>
          </a:ln>
          <a:effectLst>
            <a:outerShdw blurRad="63500" dist="89803" dir="2700000" algn="ctr" rotWithShape="0">
              <a:srgbClr val="CC66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0474" name="Rectangle 2058"/>
          <p:cNvSpPr>
            <a:spLocks noGrp="1" noChangeArrowheads="1"/>
          </p:cNvSpPr>
          <p:nvPr>
            <p:ph type="body" sz="half" idx="2"/>
          </p:nvPr>
        </p:nvSpPr>
        <p:spPr>
          <a:xfrm>
            <a:off x="4648200" y="1143000"/>
            <a:ext cx="3810000" cy="4953000"/>
          </a:xfrm>
        </p:spPr>
        <p:txBody>
          <a:bodyPr>
            <a:normAutofit fontScale="92500" lnSpcReduction="20000"/>
          </a:bodyPr>
          <a:lstStyle/>
          <a:p>
            <a:r>
              <a:rPr lang="en-US" sz="2200" dirty="0">
                <a:solidFill>
                  <a:srgbClr val="000000"/>
                </a:solidFill>
                <a:latin typeface="Didot"/>
                <a:cs typeface="Didot"/>
              </a:rPr>
              <a:t>Advertising encouraged the poor and middle class, not just the wealthy, to possess luxury items, such as </a:t>
            </a:r>
            <a:br>
              <a:rPr lang="en-US" sz="2200" dirty="0">
                <a:solidFill>
                  <a:srgbClr val="000000"/>
                </a:solidFill>
                <a:latin typeface="Didot"/>
                <a:cs typeface="Didot"/>
              </a:rPr>
            </a:br>
            <a:r>
              <a:rPr lang="en-US" sz="2200" dirty="0">
                <a:solidFill>
                  <a:srgbClr val="000000"/>
                </a:solidFill>
                <a:latin typeface="Didot"/>
                <a:cs typeface="Didot"/>
              </a:rPr>
              <a:t>cars and radios.</a:t>
            </a:r>
          </a:p>
          <a:p>
            <a:r>
              <a:rPr lang="en-US" sz="2200" dirty="0">
                <a:solidFill>
                  <a:srgbClr val="000000"/>
                </a:solidFill>
                <a:latin typeface="Didot"/>
                <a:cs typeface="Didot"/>
              </a:rPr>
              <a:t>But, wages were not keeping up  with the prices. </a:t>
            </a:r>
          </a:p>
          <a:p>
            <a:r>
              <a:rPr lang="en-US" sz="2200" dirty="0">
                <a:solidFill>
                  <a:srgbClr val="000000"/>
                </a:solidFill>
                <a:latin typeface="Didot"/>
                <a:cs typeface="Didot"/>
              </a:rPr>
              <a:t>One solution was to let products be purchased on credit -- </a:t>
            </a:r>
            <a:r>
              <a:rPr lang="ja-JP" altLang="en-US" sz="2200" dirty="0">
                <a:solidFill>
                  <a:srgbClr val="000000"/>
                </a:solidFill>
                <a:latin typeface="Didot"/>
                <a:cs typeface="Didot"/>
              </a:rPr>
              <a:t>“</a:t>
            </a:r>
            <a:r>
              <a:rPr lang="en-US" sz="2200" dirty="0">
                <a:solidFill>
                  <a:srgbClr val="000000"/>
                </a:solidFill>
                <a:latin typeface="Didot"/>
                <a:cs typeface="Didot"/>
              </a:rPr>
              <a:t>buy now and pay later.</a:t>
            </a:r>
            <a:r>
              <a:rPr lang="ja-JP" altLang="en-US" sz="2200" dirty="0">
                <a:solidFill>
                  <a:srgbClr val="000000"/>
                </a:solidFill>
                <a:latin typeface="Didot"/>
                <a:cs typeface="Didot"/>
              </a:rPr>
              <a:t>”</a:t>
            </a:r>
            <a:r>
              <a:rPr lang="en-US" sz="2200" dirty="0">
                <a:solidFill>
                  <a:srgbClr val="000000"/>
                </a:solidFill>
                <a:latin typeface="Didot"/>
                <a:cs typeface="Didot"/>
              </a:rPr>
              <a:t> </a:t>
            </a:r>
          </a:p>
          <a:p>
            <a:r>
              <a:rPr lang="en-US" sz="2200" dirty="0">
                <a:solidFill>
                  <a:srgbClr val="000000"/>
                </a:solidFill>
                <a:latin typeface="Didot"/>
                <a:cs typeface="Didot"/>
              </a:rPr>
              <a:t>By the end of the 1920s, 60% of the cars and 80% of the radios were bought on installment credit.</a:t>
            </a:r>
          </a:p>
          <a:p>
            <a:r>
              <a:rPr lang="en-US" sz="2200" dirty="0">
                <a:solidFill>
                  <a:srgbClr val="000000"/>
                </a:solidFill>
                <a:latin typeface="Didot"/>
                <a:cs typeface="Didot"/>
              </a:rPr>
              <a:t>What potential problems is this creating that could lead to an economic depression?</a:t>
            </a:r>
          </a:p>
          <a:p>
            <a:pPr marL="457200" lvl="1" indent="0">
              <a:buNone/>
            </a:pPr>
            <a:endParaRPr lang="en-US" sz="1800" dirty="0">
              <a:solidFill>
                <a:srgbClr val="000000"/>
              </a:solidFill>
              <a:latin typeface="Didot"/>
              <a:cs typeface="Didot"/>
            </a:endParaRPr>
          </a:p>
          <a:p>
            <a:pPr marL="0" indent="0">
              <a:buNone/>
            </a:pPr>
            <a:endParaRPr lang="en-US" sz="2200" dirty="0"/>
          </a:p>
          <a:p>
            <a:endParaRPr lang="en-US" sz="2200" dirty="0"/>
          </a:p>
        </p:txBody>
      </p:sp>
      <p:sp>
        <p:nvSpPr>
          <p:cNvPr id="190475" name="Rectangle 2059"/>
          <p:cNvSpPr>
            <a:spLocks noGrp="1" noChangeArrowheads="1"/>
          </p:cNvSpPr>
          <p:nvPr>
            <p:ph type="title"/>
          </p:nvPr>
        </p:nvSpPr>
        <p:spPr>
          <a:xfrm>
            <a:off x="457200" y="24469"/>
            <a:ext cx="8229600" cy="1143000"/>
          </a:xfrm>
        </p:spPr>
        <p:txBody>
          <a:bodyPr/>
          <a:lstStyle/>
          <a:p>
            <a:r>
              <a:rPr lang="en-US" sz="4000" b="1" dirty="0">
                <a:latin typeface="Didot"/>
                <a:cs typeface="Didot"/>
              </a:rPr>
              <a:t>2. Consumer Debt</a:t>
            </a:r>
          </a:p>
        </p:txBody>
      </p:sp>
    </p:spTree>
    <p:extLst>
      <p:ext uri="{BB962C8B-B14F-4D97-AF65-F5344CB8AC3E}">
        <p14:creationId xmlns:p14="http://schemas.microsoft.com/office/powerpoint/2010/main" val="387647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Didot"/>
                <a:cs typeface="Didot"/>
              </a:rPr>
              <a:t>3. Federal Reserve Policies</a:t>
            </a:r>
          </a:p>
        </p:txBody>
      </p:sp>
      <p:pic>
        <p:nvPicPr>
          <p:cNvPr id="4" name="Content Placeholder 3"/>
          <p:cNvPicPr>
            <a:picLocks noGrp="1" noChangeAspect="1"/>
          </p:cNvPicPr>
          <p:nvPr>
            <p:ph idx="1"/>
          </p:nvPr>
        </p:nvPicPr>
        <p:blipFill>
          <a:blip r:embed="rId2"/>
          <a:srcRect t="13324" b="13324"/>
          <a:stretch>
            <a:fillRect/>
          </a:stretch>
        </p:blipFill>
        <p:spPr/>
      </p:pic>
    </p:spTree>
    <p:extLst>
      <p:ext uri="{BB962C8B-B14F-4D97-AF65-F5344CB8AC3E}">
        <p14:creationId xmlns:p14="http://schemas.microsoft.com/office/powerpoint/2010/main" val="443532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6059</TotalTime>
  <Words>1309</Words>
  <Application>Microsoft Macintosh PowerPoint</Application>
  <PresentationFormat>On-screen Show (4:3)</PresentationFormat>
  <Paragraphs>158</Paragraphs>
  <Slides>33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Ｐゴシック</vt:lpstr>
      <vt:lpstr>Arial</vt:lpstr>
      <vt:lpstr>AvantGarde Bk BT</vt:lpstr>
      <vt:lpstr>Calibri</vt:lpstr>
      <vt:lpstr>Didot</vt:lpstr>
      <vt:lpstr>Wingdings</vt:lpstr>
      <vt:lpstr>Office Theme</vt:lpstr>
      <vt:lpstr>Chart</vt:lpstr>
      <vt:lpstr>PowerPoint Presentation</vt:lpstr>
      <vt:lpstr>Defining the Great Depression</vt:lpstr>
      <vt:lpstr>The Great Depression</vt:lpstr>
      <vt:lpstr>Causes of the Great Depression</vt:lpstr>
      <vt:lpstr> </vt:lpstr>
      <vt:lpstr>1. Overproduction</vt:lpstr>
      <vt:lpstr>Implications of Overproduction for the Great Depression</vt:lpstr>
      <vt:lpstr>2. Consumer Debt</vt:lpstr>
      <vt:lpstr>3. Federal Reserve Policies</vt:lpstr>
      <vt:lpstr>The Federal Reserve Policies</vt:lpstr>
      <vt:lpstr>PowerPoint Presentation</vt:lpstr>
      <vt:lpstr> </vt:lpstr>
      <vt:lpstr>The Stock Market</vt:lpstr>
      <vt:lpstr>Stock Market: Banks &amp; Margins</vt:lpstr>
      <vt:lpstr>Stock Market Crash</vt:lpstr>
      <vt:lpstr>Stock Market Boom and Bust</vt:lpstr>
      <vt:lpstr>5. Bank Failures</vt:lpstr>
      <vt:lpstr>Bank Failures (Cont.)</vt:lpstr>
      <vt:lpstr>6. President Herbert Hoover’s Political Decisions</vt:lpstr>
      <vt:lpstr>Herbert Hoover’s Political Decisions</vt:lpstr>
      <vt:lpstr>To Stabilize the Economy Hoover Promotes “Voluntary Cooperation”</vt:lpstr>
      <vt:lpstr>Hoover’s Attempts to Make the Depression Better, Actually Make it Worse…</vt:lpstr>
      <vt:lpstr>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“Hoovervilles”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66</cp:revision>
  <dcterms:created xsi:type="dcterms:W3CDTF">2013-03-18T14:47:59Z</dcterms:created>
  <dcterms:modified xsi:type="dcterms:W3CDTF">2019-05-13T17:54:04Z</dcterms:modified>
</cp:coreProperties>
</file>