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7" r:id="rId2"/>
    <p:sldId id="268" r:id="rId3"/>
    <p:sldId id="259" r:id="rId4"/>
    <p:sldId id="262" r:id="rId5"/>
    <p:sldId id="258" r:id="rId6"/>
    <p:sldId id="271" r:id="rId7"/>
    <p:sldId id="265" r:id="rId8"/>
    <p:sldId id="266" r:id="rId9"/>
    <p:sldId id="269" r:id="rId10"/>
    <p:sldId id="270" r:id="rId11"/>
    <p:sldId id="257"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45" autoAdjust="0"/>
    <p:restoredTop sz="94718"/>
  </p:normalViewPr>
  <p:slideViewPr>
    <p:cSldViewPr snapToGrid="0" snapToObjects="1">
      <p:cViewPr varScale="1">
        <p:scale>
          <a:sx n="87" d="100"/>
          <a:sy n="87" d="100"/>
        </p:scale>
        <p:origin x="936"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3E7245-CB0A-BA4F-AD90-036E12BB4544}" type="datetimeFigureOut">
              <a:rPr lang="en-US" smtClean="0"/>
              <a:t>5/21/19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8D2531-42F8-F74E-B85A-71D367DBB71E}" type="slidenum">
              <a:rPr lang="en-US" smtClean="0"/>
              <a:t>‹#›</a:t>
            </a:fld>
            <a:endParaRPr lang="en-US"/>
          </a:p>
        </p:txBody>
      </p:sp>
    </p:spTree>
    <p:extLst>
      <p:ext uri="{BB962C8B-B14F-4D97-AF65-F5344CB8AC3E}">
        <p14:creationId xmlns:p14="http://schemas.microsoft.com/office/powerpoint/2010/main" val="38384039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D2531-42F8-F74E-B85A-71D367DBB71E}" type="slidenum">
              <a:rPr lang="en-US" smtClean="0"/>
              <a:t>1</a:t>
            </a:fld>
            <a:endParaRPr lang="en-US"/>
          </a:p>
        </p:txBody>
      </p:sp>
    </p:spTree>
    <p:extLst>
      <p:ext uri="{BB962C8B-B14F-4D97-AF65-F5344CB8AC3E}">
        <p14:creationId xmlns:p14="http://schemas.microsoft.com/office/powerpoint/2010/main" val="2891979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ED0408-8663-C545-8556-ADC488CB05CD}"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43C9A2-C0F5-3D47-A06A-CE229087D9D7}" type="slidenum">
              <a:rPr lang="en-US" smtClean="0"/>
              <a:t>‹#›</a:t>
            </a:fld>
            <a:endParaRPr lang="en-US"/>
          </a:p>
        </p:txBody>
      </p:sp>
    </p:spTree>
    <p:extLst>
      <p:ext uri="{BB962C8B-B14F-4D97-AF65-F5344CB8AC3E}">
        <p14:creationId xmlns:p14="http://schemas.microsoft.com/office/powerpoint/2010/main" val="3801961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ED0408-8663-C545-8556-ADC488CB05CD}"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43C9A2-C0F5-3D47-A06A-CE229087D9D7}" type="slidenum">
              <a:rPr lang="en-US" smtClean="0"/>
              <a:t>‹#›</a:t>
            </a:fld>
            <a:endParaRPr lang="en-US"/>
          </a:p>
        </p:txBody>
      </p:sp>
    </p:spTree>
    <p:extLst>
      <p:ext uri="{BB962C8B-B14F-4D97-AF65-F5344CB8AC3E}">
        <p14:creationId xmlns:p14="http://schemas.microsoft.com/office/powerpoint/2010/main" val="305061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ED0408-8663-C545-8556-ADC488CB05CD}"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43C9A2-C0F5-3D47-A06A-CE229087D9D7}" type="slidenum">
              <a:rPr lang="en-US" smtClean="0"/>
              <a:t>‹#›</a:t>
            </a:fld>
            <a:endParaRPr lang="en-US"/>
          </a:p>
        </p:txBody>
      </p:sp>
    </p:spTree>
    <p:extLst>
      <p:ext uri="{BB962C8B-B14F-4D97-AF65-F5344CB8AC3E}">
        <p14:creationId xmlns:p14="http://schemas.microsoft.com/office/powerpoint/2010/main" val="4232457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17F4270-8CFC-064D-AEDF-3BEAD8ADE950}" type="slidenum">
              <a:rPr lang="en-US"/>
              <a:pPr/>
              <a:t>‹#›</a:t>
            </a:fld>
            <a:endParaRPr lang="en-US"/>
          </a:p>
        </p:txBody>
      </p:sp>
    </p:spTree>
    <p:extLst>
      <p:ext uri="{BB962C8B-B14F-4D97-AF65-F5344CB8AC3E}">
        <p14:creationId xmlns:p14="http://schemas.microsoft.com/office/powerpoint/2010/main" val="1457302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ED0408-8663-C545-8556-ADC488CB05CD}"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43C9A2-C0F5-3D47-A06A-CE229087D9D7}" type="slidenum">
              <a:rPr lang="en-US" smtClean="0"/>
              <a:t>‹#›</a:t>
            </a:fld>
            <a:endParaRPr lang="en-US"/>
          </a:p>
        </p:txBody>
      </p:sp>
    </p:spTree>
    <p:extLst>
      <p:ext uri="{BB962C8B-B14F-4D97-AF65-F5344CB8AC3E}">
        <p14:creationId xmlns:p14="http://schemas.microsoft.com/office/powerpoint/2010/main" val="877989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ED0408-8663-C545-8556-ADC488CB05CD}" type="datetimeFigureOut">
              <a:rPr lang="en-US" smtClean="0"/>
              <a:t>5/21/19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43C9A2-C0F5-3D47-A06A-CE229087D9D7}" type="slidenum">
              <a:rPr lang="en-US" smtClean="0"/>
              <a:t>‹#›</a:t>
            </a:fld>
            <a:endParaRPr lang="en-US"/>
          </a:p>
        </p:txBody>
      </p:sp>
    </p:spTree>
    <p:extLst>
      <p:ext uri="{BB962C8B-B14F-4D97-AF65-F5344CB8AC3E}">
        <p14:creationId xmlns:p14="http://schemas.microsoft.com/office/powerpoint/2010/main" val="606017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ED0408-8663-C545-8556-ADC488CB05CD}" type="datetimeFigureOut">
              <a:rPr lang="en-US" smtClean="0"/>
              <a:t>5/21/19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43C9A2-C0F5-3D47-A06A-CE229087D9D7}" type="slidenum">
              <a:rPr lang="en-US" smtClean="0"/>
              <a:t>‹#›</a:t>
            </a:fld>
            <a:endParaRPr lang="en-US"/>
          </a:p>
        </p:txBody>
      </p:sp>
    </p:spTree>
    <p:extLst>
      <p:ext uri="{BB962C8B-B14F-4D97-AF65-F5344CB8AC3E}">
        <p14:creationId xmlns:p14="http://schemas.microsoft.com/office/powerpoint/2010/main" val="1654022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ED0408-8663-C545-8556-ADC488CB05CD}" type="datetimeFigureOut">
              <a:rPr lang="en-US" smtClean="0"/>
              <a:t>5/21/19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43C9A2-C0F5-3D47-A06A-CE229087D9D7}" type="slidenum">
              <a:rPr lang="en-US" smtClean="0"/>
              <a:t>‹#›</a:t>
            </a:fld>
            <a:endParaRPr lang="en-US"/>
          </a:p>
        </p:txBody>
      </p:sp>
    </p:spTree>
    <p:extLst>
      <p:ext uri="{BB962C8B-B14F-4D97-AF65-F5344CB8AC3E}">
        <p14:creationId xmlns:p14="http://schemas.microsoft.com/office/powerpoint/2010/main" val="3772370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ED0408-8663-C545-8556-ADC488CB05CD}" type="datetimeFigureOut">
              <a:rPr lang="en-US" smtClean="0"/>
              <a:t>5/21/19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43C9A2-C0F5-3D47-A06A-CE229087D9D7}" type="slidenum">
              <a:rPr lang="en-US" smtClean="0"/>
              <a:t>‹#›</a:t>
            </a:fld>
            <a:endParaRPr lang="en-US"/>
          </a:p>
        </p:txBody>
      </p:sp>
    </p:spTree>
    <p:extLst>
      <p:ext uri="{BB962C8B-B14F-4D97-AF65-F5344CB8AC3E}">
        <p14:creationId xmlns:p14="http://schemas.microsoft.com/office/powerpoint/2010/main" val="1815743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D0408-8663-C545-8556-ADC488CB05CD}" type="datetimeFigureOut">
              <a:rPr lang="en-US" smtClean="0"/>
              <a:t>5/21/19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43C9A2-C0F5-3D47-A06A-CE229087D9D7}" type="slidenum">
              <a:rPr lang="en-US" smtClean="0"/>
              <a:t>‹#›</a:t>
            </a:fld>
            <a:endParaRPr lang="en-US"/>
          </a:p>
        </p:txBody>
      </p:sp>
    </p:spTree>
    <p:extLst>
      <p:ext uri="{BB962C8B-B14F-4D97-AF65-F5344CB8AC3E}">
        <p14:creationId xmlns:p14="http://schemas.microsoft.com/office/powerpoint/2010/main" val="4233903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ED0408-8663-C545-8556-ADC488CB05CD}" type="datetimeFigureOut">
              <a:rPr lang="en-US" smtClean="0"/>
              <a:t>5/21/19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43C9A2-C0F5-3D47-A06A-CE229087D9D7}" type="slidenum">
              <a:rPr lang="en-US" smtClean="0"/>
              <a:t>‹#›</a:t>
            </a:fld>
            <a:endParaRPr lang="en-US"/>
          </a:p>
        </p:txBody>
      </p:sp>
    </p:spTree>
    <p:extLst>
      <p:ext uri="{BB962C8B-B14F-4D97-AF65-F5344CB8AC3E}">
        <p14:creationId xmlns:p14="http://schemas.microsoft.com/office/powerpoint/2010/main" val="3443790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ED0408-8663-C545-8556-ADC488CB05CD}" type="datetimeFigureOut">
              <a:rPr lang="en-US" smtClean="0"/>
              <a:t>5/21/19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43C9A2-C0F5-3D47-A06A-CE229087D9D7}" type="slidenum">
              <a:rPr lang="en-US" smtClean="0"/>
              <a:t>‹#›</a:t>
            </a:fld>
            <a:endParaRPr lang="en-US"/>
          </a:p>
        </p:txBody>
      </p:sp>
    </p:spTree>
    <p:extLst>
      <p:ext uri="{BB962C8B-B14F-4D97-AF65-F5344CB8AC3E}">
        <p14:creationId xmlns:p14="http://schemas.microsoft.com/office/powerpoint/2010/main" val="686135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D0408-8663-C545-8556-ADC488CB05CD}" type="datetimeFigureOut">
              <a:rPr lang="en-US" smtClean="0"/>
              <a:t>5/21/19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43C9A2-C0F5-3D47-A06A-CE229087D9D7}" type="slidenum">
              <a:rPr lang="en-US" smtClean="0"/>
              <a:t>‹#›</a:t>
            </a:fld>
            <a:endParaRPr lang="en-US"/>
          </a:p>
        </p:txBody>
      </p:sp>
    </p:spTree>
    <p:extLst>
      <p:ext uri="{BB962C8B-B14F-4D97-AF65-F5344CB8AC3E}">
        <p14:creationId xmlns:p14="http://schemas.microsoft.com/office/powerpoint/2010/main" val="4137824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hebalance.com/2010-patient-protection-affordable-care-act-3306063" TargetMode="External"/><Relationship Id="rId2" Type="http://schemas.openxmlformats.org/officeDocument/2006/relationships/hyperlink" Target="https://www.cbpp.org/research/a-quick-guide-to-snap-eligibility-and-benefits" TargetMode="External"/><Relationship Id="rId1" Type="http://schemas.openxmlformats.org/officeDocument/2006/relationships/slideLayout" Target="../slideLayouts/slideLayout2.xml"/><Relationship Id="rId5" Type="http://schemas.openxmlformats.org/officeDocument/2006/relationships/hyperlink" Target="https://www.thebalance.com/earned-income-tax-credit-3193011" TargetMode="External"/><Relationship Id="rId4" Type="http://schemas.openxmlformats.org/officeDocument/2006/relationships/hyperlink" Target="https://www.thebalance.com/best-health-insurance-companies-417451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43000"/>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a:noFill/>
          </a:ln>
          <a:extLst>
            <a:ext uri="{909E8E84-426E-40dd-AFC4-6F175D3DCCD1}">
              <a14:hiddenFill xmlns="" xmlns:a14="http://schemas.microsoft.com/office/drawing/2010/main">
                <a:solidFill>
                  <a:srgbClr val="FFFFFF">
                    <a:alpha val="43137"/>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Title 1"/>
          <p:cNvSpPr>
            <a:spLocks/>
          </p:cNvSpPr>
          <p:nvPr/>
        </p:nvSpPr>
        <p:spPr bwMode="auto">
          <a:xfrm>
            <a:off x="0" y="86078"/>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r>
              <a:rPr lang="en-US" sz="2800" i="1" dirty="0">
                <a:latin typeface="Didot" charset="0"/>
                <a:cs typeface="Didot" charset="0"/>
              </a:rPr>
              <a:t>L9: Lyndon Johnson and the War on Poverty 1964-1968</a:t>
            </a:r>
          </a:p>
          <a:p>
            <a:pPr algn="ctr"/>
            <a:r>
              <a:rPr lang="en-US" sz="2600" u="sng" dirty="0">
                <a:latin typeface="Didot" charset="0"/>
                <a:cs typeface="Didot" charset="0"/>
              </a:rPr>
              <a:t>An Economic History of the United States</a:t>
            </a:r>
          </a:p>
        </p:txBody>
      </p:sp>
      <p:sp>
        <p:nvSpPr>
          <p:cNvPr id="8" name="Rectangle 12"/>
          <p:cNvSpPr>
            <a:spLocks noChangeArrowheads="1"/>
          </p:cNvSpPr>
          <p:nvPr/>
        </p:nvSpPr>
        <p:spPr bwMode="auto">
          <a:xfrm>
            <a:off x="304798" y="1524000"/>
            <a:ext cx="4524541" cy="4938889"/>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txBody>
          <a:bodyPr/>
          <a:lstStyle/>
          <a:p>
            <a:pPr marL="609600" indent="-609600" algn="ctr" eaLnBrk="1" hangingPunct="1">
              <a:spcBef>
                <a:spcPct val="20000"/>
              </a:spcBef>
              <a:defRPr/>
            </a:pPr>
            <a:r>
              <a:rPr lang="en-US" sz="2300" b="1" u="sng" dirty="0">
                <a:latin typeface="Didot"/>
                <a:cs typeface="Didot"/>
              </a:rPr>
              <a:t>Agenda</a:t>
            </a:r>
          </a:p>
          <a:p>
            <a:pPr marL="609600" indent="-609600" eaLnBrk="1" hangingPunct="1">
              <a:spcBef>
                <a:spcPct val="20000"/>
              </a:spcBef>
              <a:defRPr/>
            </a:pPr>
            <a:r>
              <a:rPr lang="en-US" sz="2300" b="1" u="sng" dirty="0">
                <a:latin typeface="Didot"/>
                <a:cs typeface="Didot"/>
              </a:rPr>
              <a:t>Objective</a:t>
            </a:r>
            <a:r>
              <a:rPr lang="en-US" sz="2300" b="1" dirty="0">
                <a:latin typeface="Didot"/>
                <a:cs typeface="Didot"/>
              </a:rPr>
              <a:t>:</a:t>
            </a:r>
          </a:p>
          <a:p>
            <a:pPr marL="457200" indent="-457200">
              <a:buAutoNum type="arabicPeriod"/>
            </a:pPr>
            <a:r>
              <a:rPr lang="en-US" sz="2300" b="1" dirty="0">
                <a:latin typeface="Didot"/>
                <a:cs typeface="Didot"/>
              </a:rPr>
              <a:t>To understand the main tenants of the War on Poverty</a:t>
            </a:r>
          </a:p>
          <a:p>
            <a:pPr marL="457200" indent="-457200">
              <a:buAutoNum type="arabicPeriod"/>
            </a:pPr>
            <a:r>
              <a:rPr lang="en-US" sz="2300" b="1" dirty="0">
                <a:latin typeface="Didot"/>
                <a:cs typeface="Didot"/>
              </a:rPr>
              <a:t>To engage in a discussion of the significance of the War on Poverty for the economic history of the United States.  </a:t>
            </a:r>
          </a:p>
          <a:p>
            <a:endParaRPr lang="en-US" sz="2300" b="1" dirty="0">
              <a:latin typeface="Didot"/>
              <a:cs typeface="Didot"/>
            </a:endParaRPr>
          </a:p>
          <a:p>
            <a:pPr marL="609600" indent="-609600" eaLnBrk="1" hangingPunct="1">
              <a:spcBef>
                <a:spcPct val="20000"/>
              </a:spcBef>
              <a:defRPr/>
            </a:pPr>
            <a:r>
              <a:rPr lang="en-US" sz="2300" b="1" u="sng" dirty="0">
                <a:latin typeface="Didot"/>
                <a:cs typeface="Didot"/>
              </a:rPr>
              <a:t>Schedule</a:t>
            </a:r>
            <a:r>
              <a:rPr lang="en-US" sz="2300" b="1" dirty="0">
                <a:latin typeface="Didot"/>
                <a:cs typeface="Didot"/>
              </a:rPr>
              <a:t>: </a:t>
            </a:r>
          </a:p>
          <a:p>
            <a:pPr marL="609600" indent="-609600" eaLnBrk="1" hangingPunct="1">
              <a:spcBef>
                <a:spcPct val="20000"/>
              </a:spcBef>
              <a:buAutoNum type="arabicPeriod"/>
              <a:defRPr/>
            </a:pPr>
            <a:r>
              <a:rPr lang="en-US" sz="2300" b="1" dirty="0">
                <a:latin typeface="Didot"/>
                <a:cs typeface="Didot"/>
              </a:rPr>
              <a:t>Summary</a:t>
            </a:r>
          </a:p>
          <a:p>
            <a:pPr marL="609600" indent="-609600" eaLnBrk="1" hangingPunct="1">
              <a:spcBef>
                <a:spcPct val="20000"/>
              </a:spcBef>
              <a:buAutoNum type="arabicPeriod"/>
              <a:defRPr/>
            </a:pPr>
            <a:r>
              <a:rPr lang="en-US" sz="2300" b="1" dirty="0">
                <a:latin typeface="Didot"/>
                <a:cs typeface="Didot"/>
              </a:rPr>
              <a:t>Discussion</a:t>
            </a:r>
          </a:p>
          <a:p>
            <a:pPr eaLnBrk="1" hangingPunct="1">
              <a:spcBef>
                <a:spcPct val="20000"/>
              </a:spcBef>
              <a:defRPr/>
            </a:pPr>
            <a:endParaRPr lang="en-US" sz="2200" b="1" dirty="0"/>
          </a:p>
          <a:p>
            <a:pPr marL="609600" indent="-609600" eaLnBrk="1" hangingPunct="1">
              <a:spcBef>
                <a:spcPct val="20000"/>
              </a:spcBef>
              <a:defRPr/>
            </a:pPr>
            <a:r>
              <a:rPr lang="en-US" sz="2200" b="1" u="sng" dirty="0"/>
              <a:t> </a:t>
            </a:r>
          </a:p>
        </p:txBody>
      </p:sp>
      <p:sp>
        <p:nvSpPr>
          <p:cNvPr id="17412" name="Rectangle 12"/>
          <p:cNvSpPr txBox="1">
            <a:spLocks noChangeArrowheads="1"/>
          </p:cNvSpPr>
          <p:nvPr/>
        </p:nvSpPr>
        <p:spPr bwMode="auto">
          <a:xfrm>
            <a:off x="5406552" y="1524000"/>
            <a:ext cx="3454873" cy="493888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Clr>
                <a:schemeClr val="tx1"/>
              </a:buClr>
              <a:defRPr/>
            </a:pPr>
            <a:r>
              <a:rPr lang="en-US" sz="2300" b="1" u="sng" dirty="0">
                <a:latin typeface="Didot" charset="0"/>
              </a:rPr>
              <a:t>Homework:</a:t>
            </a:r>
          </a:p>
          <a:p>
            <a:pPr>
              <a:spcBef>
                <a:spcPct val="20000"/>
              </a:spcBef>
              <a:buClr>
                <a:schemeClr val="tx1"/>
              </a:buClr>
              <a:defRPr/>
            </a:pPr>
            <a:endParaRPr lang="en-US" sz="2300" b="1" u="sng" dirty="0">
              <a:latin typeface="Didot" charset="0"/>
            </a:endParaRPr>
          </a:p>
          <a:p>
            <a:pPr>
              <a:spcBef>
                <a:spcPct val="20000"/>
              </a:spcBef>
              <a:buClr>
                <a:schemeClr val="tx1"/>
              </a:buClr>
              <a:defRPr/>
            </a:pPr>
            <a:r>
              <a:rPr lang="en-US" sz="2300" b="1" dirty="0">
                <a:latin typeface="Didot" charset="0"/>
              </a:rPr>
              <a:t>Equality Unit Paper Due Wed 5/22</a:t>
            </a:r>
          </a:p>
          <a:p>
            <a:pPr>
              <a:spcBef>
                <a:spcPct val="20000"/>
              </a:spcBef>
              <a:buClr>
                <a:schemeClr val="tx1"/>
              </a:buClr>
              <a:defRPr/>
            </a:pPr>
            <a:endParaRPr lang="en-US" sz="2300" b="1" dirty="0">
              <a:latin typeface="Didot" charset="0"/>
            </a:endParaRPr>
          </a:p>
          <a:p>
            <a:pPr>
              <a:spcBef>
                <a:spcPct val="20000"/>
              </a:spcBef>
              <a:buClr>
                <a:schemeClr val="tx1"/>
              </a:buClr>
              <a:defRPr/>
            </a:pPr>
            <a:r>
              <a:rPr lang="en-US" sz="2300" b="1" dirty="0">
                <a:latin typeface="Didot" charset="0"/>
              </a:rPr>
              <a:t>Begin working on Final Experience, First Check in due after Memorial Day!</a:t>
            </a:r>
          </a:p>
          <a:p>
            <a:pPr>
              <a:spcBef>
                <a:spcPct val="20000"/>
              </a:spcBef>
              <a:buClr>
                <a:schemeClr val="tx1"/>
              </a:buClr>
              <a:defRPr/>
            </a:pPr>
            <a:r>
              <a:rPr lang="en-US" sz="2300" b="1" dirty="0">
                <a:latin typeface="Didot" charset="0"/>
              </a:rPr>
              <a:t>Yellow =Wed 5/29</a:t>
            </a:r>
          </a:p>
          <a:p>
            <a:pPr>
              <a:spcBef>
                <a:spcPct val="20000"/>
              </a:spcBef>
              <a:buClr>
                <a:schemeClr val="tx1"/>
              </a:buClr>
              <a:defRPr/>
            </a:pPr>
            <a:r>
              <a:rPr lang="en-US" sz="2300" b="1" dirty="0">
                <a:latin typeface="Didot" charset="0"/>
              </a:rPr>
              <a:t>Tan =Tues 5/28</a:t>
            </a:r>
          </a:p>
          <a:p>
            <a:pPr>
              <a:spcBef>
                <a:spcPct val="20000"/>
              </a:spcBef>
              <a:buClr>
                <a:schemeClr val="tx1"/>
              </a:buClr>
              <a:defRPr/>
            </a:pPr>
            <a:r>
              <a:rPr lang="en-US" sz="2300" b="1" dirty="0">
                <a:latin typeface="Didot" charset="0"/>
              </a:rPr>
              <a:t>Purple = Tues 5/28</a:t>
            </a:r>
          </a:p>
        </p:txBody>
      </p:sp>
    </p:spTree>
    <p:extLst>
      <p:ext uri="{BB962C8B-B14F-4D97-AF65-F5344CB8AC3E}">
        <p14:creationId xmlns:p14="http://schemas.microsoft.com/office/powerpoint/2010/main" val="1343124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3C25A-B441-1D41-8E54-F348744F8B52}"/>
              </a:ext>
            </a:extLst>
          </p:cNvPr>
          <p:cNvSpPr>
            <a:spLocks noGrp="1"/>
          </p:cNvSpPr>
          <p:nvPr>
            <p:ph type="title"/>
          </p:nvPr>
        </p:nvSpPr>
        <p:spPr/>
        <p:txBody>
          <a:bodyPr>
            <a:normAutofit fontScale="90000"/>
          </a:bodyPr>
          <a:lstStyle/>
          <a:p>
            <a:r>
              <a:rPr lang="en-US" dirty="0">
                <a:latin typeface="Didot" panose="02000503000000020003" pitchFamily="2" charset="-79"/>
                <a:cs typeface="Didot" panose="02000503000000020003" pitchFamily="2" charset="-79"/>
              </a:rPr>
              <a:t>Programs that Use the Poverty Level to Determine Eligibility  </a:t>
            </a:r>
          </a:p>
        </p:txBody>
      </p:sp>
      <p:sp>
        <p:nvSpPr>
          <p:cNvPr id="3" name="Content Placeholder 2">
            <a:extLst>
              <a:ext uri="{FF2B5EF4-FFF2-40B4-BE49-F238E27FC236}">
                <a16:creationId xmlns:a16="http://schemas.microsoft.com/office/drawing/2014/main" id="{E6A4B336-47C2-7C43-8151-162D6EF1473D}"/>
              </a:ext>
            </a:extLst>
          </p:cNvPr>
          <p:cNvSpPr>
            <a:spLocks noGrp="1"/>
          </p:cNvSpPr>
          <p:nvPr>
            <p:ph idx="1"/>
          </p:nvPr>
        </p:nvSpPr>
        <p:spPr>
          <a:xfrm>
            <a:off x="457200" y="1880419"/>
            <a:ext cx="8229600" cy="4525963"/>
          </a:xfrm>
        </p:spPr>
        <p:txBody>
          <a:bodyPr>
            <a:normAutofit fontScale="55000" lnSpcReduction="20000"/>
          </a:bodyPr>
          <a:lstStyle/>
          <a:p>
            <a:r>
              <a:rPr lang="en-US" dirty="0">
                <a:solidFill>
                  <a:srgbClr val="222222"/>
                </a:solidFill>
                <a:latin typeface="Didot" panose="02000503000000020003" pitchFamily="2" charset="-79"/>
                <a:cs typeface="Didot" panose="02000503000000020003" pitchFamily="2" charset="-79"/>
              </a:rPr>
              <a:t>The</a:t>
            </a:r>
            <a:r>
              <a:rPr lang="en-US" dirty="0">
                <a:latin typeface="Didot" panose="02000503000000020003" pitchFamily="2" charset="-79"/>
                <a:cs typeface="Didot" panose="02000503000000020003" pitchFamily="2" charset="-79"/>
              </a:rPr>
              <a:t> </a:t>
            </a:r>
            <a:r>
              <a:rPr lang="en-US" dirty="0">
                <a:latin typeface="Didot" panose="02000503000000020003" pitchFamily="2" charset="-79"/>
                <a:cs typeface="Didot" panose="02000503000000020003" pitchFamily="2" charset="-79"/>
                <a:hlinkClick r:id="rId2">
                  <a:extLst>
                    <a:ext uri="{A12FA001-AC4F-418D-AE19-62706E023703}">
                      <ahyp:hlinkClr xmlns:ahyp="http://schemas.microsoft.com/office/drawing/2018/hyperlinkcolor" val="tx"/>
                    </a:ext>
                  </a:extLst>
                </a:hlinkClick>
              </a:rPr>
              <a:t>Supplemental Nutrition Assistance Program</a:t>
            </a:r>
            <a:r>
              <a:rPr lang="en-US" dirty="0">
                <a:latin typeface="Didot" panose="02000503000000020003" pitchFamily="2" charset="-79"/>
                <a:cs typeface="Didot" panose="02000503000000020003" pitchFamily="2" charset="-79"/>
              </a:rPr>
              <a:t> is available to those who earn 130 percent of the federal poverty level. Households must also have less than $3,500 in assets with an elderly or disabled person, or $2,250 or less in households without an elderly or disabled member.</a:t>
            </a:r>
          </a:p>
          <a:p>
            <a:endParaRPr lang="en-US" dirty="0">
              <a:latin typeface="Didot" panose="02000503000000020003" pitchFamily="2" charset="-79"/>
              <a:cs typeface="Didot" panose="02000503000000020003" pitchFamily="2" charset="-79"/>
            </a:endParaRPr>
          </a:p>
          <a:p>
            <a:r>
              <a:rPr lang="en-US" dirty="0">
                <a:latin typeface="Didot" panose="02000503000000020003" pitchFamily="2" charset="-79"/>
                <a:cs typeface="Didot" panose="02000503000000020003" pitchFamily="2" charset="-79"/>
              </a:rPr>
              <a:t>Medicaid is available to families whose income is 138 percent of the poverty level. The </a:t>
            </a:r>
            <a:r>
              <a:rPr lang="en-US" dirty="0">
                <a:latin typeface="Didot" panose="02000503000000020003" pitchFamily="2" charset="-79"/>
                <a:cs typeface="Didot" panose="02000503000000020003" pitchFamily="2" charset="-79"/>
                <a:hlinkClick r:id="rId3">
                  <a:extLst>
                    <a:ext uri="{A12FA001-AC4F-418D-AE19-62706E023703}">
                      <ahyp:hlinkClr xmlns:ahyp="http://schemas.microsoft.com/office/drawing/2018/hyperlinkcolor" val="tx"/>
                    </a:ext>
                  </a:extLst>
                </a:hlinkClick>
              </a:rPr>
              <a:t>Affordable Care Act</a:t>
            </a:r>
            <a:r>
              <a:rPr lang="en-US" dirty="0">
                <a:latin typeface="Didot" panose="02000503000000020003" pitchFamily="2" charset="-79"/>
                <a:cs typeface="Didot" panose="02000503000000020003" pitchFamily="2" charset="-79"/>
              </a:rPr>
              <a:t> provides </a:t>
            </a:r>
            <a:r>
              <a:rPr lang="en-US" dirty="0">
                <a:latin typeface="Didot" panose="02000503000000020003" pitchFamily="2" charset="-79"/>
                <a:cs typeface="Didot" panose="02000503000000020003" pitchFamily="2" charset="-79"/>
                <a:hlinkClick r:id="rId4">
                  <a:extLst>
                    <a:ext uri="{A12FA001-AC4F-418D-AE19-62706E023703}">
                      <ahyp:hlinkClr xmlns:ahyp="http://schemas.microsoft.com/office/drawing/2018/hyperlinkcolor" val="tx"/>
                    </a:ext>
                  </a:extLst>
                </a:hlinkClick>
              </a:rPr>
              <a:t>insurance subsidies</a:t>
            </a:r>
            <a:r>
              <a:rPr lang="en-US" dirty="0">
                <a:latin typeface="Didot" panose="02000503000000020003" pitchFamily="2" charset="-79"/>
                <a:cs typeface="Didot" panose="02000503000000020003" pitchFamily="2" charset="-79"/>
              </a:rPr>
              <a:t> for households between 138 percent and 400 percent of the poverty level.</a:t>
            </a:r>
          </a:p>
          <a:p>
            <a:pPr marL="0" indent="0">
              <a:buNone/>
            </a:pPr>
            <a:endParaRPr lang="en-US" dirty="0">
              <a:latin typeface="Didot" panose="02000503000000020003" pitchFamily="2" charset="-79"/>
              <a:cs typeface="Didot" panose="02000503000000020003" pitchFamily="2" charset="-79"/>
            </a:endParaRPr>
          </a:p>
          <a:p>
            <a:r>
              <a:rPr lang="en-US" dirty="0">
                <a:latin typeface="Didot" panose="02000503000000020003" pitchFamily="2" charset="-79"/>
                <a:cs typeface="Didot" panose="02000503000000020003" pitchFamily="2" charset="-79"/>
              </a:rPr>
              <a:t>Other programs include Head Start, the National School Lunch Program, the Low-Income Home Energy Assistance Program, and the Children’s Health Insurance Program. </a:t>
            </a:r>
          </a:p>
          <a:p>
            <a:pPr marL="0" indent="0">
              <a:buNone/>
            </a:pPr>
            <a:endParaRPr lang="en-US" dirty="0">
              <a:latin typeface="Didot" panose="02000503000000020003" pitchFamily="2" charset="-79"/>
              <a:cs typeface="Didot" panose="02000503000000020003" pitchFamily="2" charset="-79"/>
            </a:endParaRPr>
          </a:p>
          <a:p>
            <a:r>
              <a:rPr lang="en-US" dirty="0">
                <a:latin typeface="Didot" panose="02000503000000020003" pitchFamily="2" charset="-79"/>
                <a:cs typeface="Didot" panose="02000503000000020003" pitchFamily="2" charset="-79"/>
              </a:rPr>
              <a:t>Federal programs that hand out cash don't use the poverty guidelines. These programs include Temporary Assistance for Needy Families, the </a:t>
            </a:r>
            <a:r>
              <a:rPr lang="en-US" dirty="0">
                <a:latin typeface="Didot" panose="02000503000000020003" pitchFamily="2" charset="-79"/>
                <a:cs typeface="Didot" panose="02000503000000020003" pitchFamily="2" charset="-79"/>
                <a:hlinkClick r:id="rId5">
                  <a:extLst>
                    <a:ext uri="{A12FA001-AC4F-418D-AE19-62706E023703}">
                      <ahyp:hlinkClr xmlns:ahyp="http://schemas.microsoft.com/office/drawing/2018/hyperlinkcolor" val="tx"/>
                    </a:ext>
                  </a:extLst>
                </a:hlinkClick>
              </a:rPr>
              <a:t>Earned Income Tax Credit</a:t>
            </a:r>
            <a:r>
              <a:rPr lang="en-US" dirty="0">
                <a:latin typeface="Didot" panose="02000503000000020003" pitchFamily="2" charset="-79"/>
                <a:cs typeface="Didot" panose="02000503000000020003" pitchFamily="2" charset="-79"/>
              </a:rPr>
              <a:t>, and Supplemental Social Security Income </a:t>
            </a:r>
          </a:p>
        </p:txBody>
      </p:sp>
    </p:spTree>
    <p:extLst>
      <p:ext uri="{BB962C8B-B14F-4D97-AF65-F5344CB8AC3E}">
        <p14:creationId xmlns:p14="http://schemas.microsoft.com/office/powerpoint/2010/main" val="3518155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War on Poverty Discussion</a:t>
            </a:r>
          </a:p>
        </p:txBody>
      </p:sp>
      <p:sp>
        <p:nvSpPr>
          <p:cNvPr id="3" name="Content Placeholder 2"/>
          <p:cNvSpPr>
            <a:spLocks noGrp="1"/>
          </p:cNvSpPr>
          <p:nvPr>
            <p:ph idx="1"/>
          </p:nvPr>
        </p:nvSpPr>
        <p:spPr/>
        <p:txBody>
          <a:bodyPr>
            <a:normAutofit fontScale="92500" lnSpcReduction="10000"/>
          </a:bodyPr>
          <a:lstStyle/>
          <a:p>
            <a:r>
              <a:rPr lang="en-US" dirty="0">
                <a:latin typeface="Didot"/>
                <a:cs typeface="Didot"/>
              </a:rPr>
              <a:t>What does LBJ believe is the cause of poverty?  How is this different from how people thought of poverty in the past?</a:t>
            </a:r>
          </a:p>
          <a:p>
            <a:r>
              <a:rPr lang="en-US" dirty="0">
                <a:latin typeface="Didot"/>
                <a:cs typeface="Didot"/>
              </a:rPr>
              <a:t>How was the War on Poverty (and the Great Society more broadly) an extension of the New Deal?  </a:t>
            </a:r>
          </a:p>
          <a:p>
            <a:pPr lvl="1"/>
            <a:r>
              <a:rPr lang="en-US" dirty="0">
                <a:latin typeface="Didot"/>
                <a:cs typeface="Didot"/>
              </a:rPr>
              <a:t>What new variable did it add to liberal Americans’ understanding of what was required to provide economic security?</a:t>
            </a:r>
          </a:p>
          <a:p>
            <a:r>
              <a:rPr lang="en-US" dirty="0">
                <a:latin typeface="Didot"/>
                <a:cs typeface="Didot"/>
              </a:rPr>
              <a:t>Does Johnson reject individualism?</a:t>
            </a:r>
          </a:p>
        </p:txBody>
      </p:sp>
    </p:spTree>
    <p:extLst>
      <p:ext uri="{BB962C8B-B14F-4D97-AF65-F5344CB8AC3E}">
        <p14:creationId xmlns:p14="http://schemas.microsoft.com/office/powerpoint/2010/main" val="3239368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Didot"/>
                <a:cs typeface="Didot"/>
              </a:rPr>
              <a:t>Economy of the 1950s</a:t>
            </a:r>
          </a:p>
        </p:txBody>
      </p:sp>
      <p:sp>
        <p:nvSpPr>
          <p:cNvPr id="3" name="Content Placeholder 2"/>
          <p:cNvSpPr>
            <a:spLocks noGrp="1"/>
          </p:cNvSpPr>
          <p:nvPr>
            <p:ph idx="1"/>
          </p:nvPr>
        </p:nvSpPr>
        <p:spPr>
          <a:xfrm>
            <a:off x="187834" y="1126723"/>
            <a:ext cx="8229600" cy="5300698"/>
          </a:xfrm>
        </p:spPr>
        <p:txBody>
          <a:bodyPr>
            <a:normAutofit fontScale="77500" lnSpcReduction="20000"/>
          </a:bodyPr>
          <a:lstStyle/>
          <a:p>
            <a:r>
              <a:rPr lang="en-US" dirty="0">
                <a:latin typeface="Didot"/>
                <a:cs typeface="Didot"/>
              </a:rPr>
              <a:t>Tremendous Economic Prosperity</a:t>
            </a:r>
          </a:p>
          <a:p>
            <a:r>
              <a:rPr lang="en-US" dirty="0">
                <a:latin typeface="Didot"/>
                <a:cs typeface="Didot"/>
              </a:rPr>
              <a:t>Why?</a:t>
            </a:r>
          </a:p>
          <a:p>
            <a:pPr lvl="1"/>
            <a:r>
              <a:rPr lang="en-US" dirty="0">
                <a:latin typeface="Didot"/>
                <a:cs typeface="Didot"/>
              </a:rPr>
              <a:t>GI Bill (Servicemen’s Readjustment Act 1944)</a:t>
            </a:r>
          </a:p>
          <a:p>
            <a:pPr lvl="2"/>
            <a:r>
              <a:rPr lang="en-US" dirty="0">
                <a:latin typeface="Didot"/>
                <a:cs typeface="Didot"/>
              </a:rPr>
              <a:t>Provided WWII vets with:</a:t>
            </a:r>
          </a:p>
          <a:p>
            <a:pPr marL="1645486" lvl="3" indent="-303168" defTabSz="485069">
              <a:defRPr/>
            </a:pPr>
            <a:r>
              <a:rPr lang="en-US" dirty="0">
                <a:latin typeface="Didot"/>
                <a:cs typeface="Didot"/>
              </a:rPr>
              <a:t>College or vocational education</a:t>
            </a:r>
          </a:p>
          <a:p>
            <a:pPr marL="1645486" lvl="3" indent="-303168" defTabSz="485069">
              <a:defRPr/>
            </a:pPr>
            <a:r>
              <a:rPr lang="en-US" dirty="0">
                <a:latin typeface="Didot"/>
                <a:cs typeface="Didot"/>
              </a:rPr>
              <a:t>One year of  unemployment compensation</a:t>
            </a:r>
          </a:p>
          <a:p>
            <a:pPr marL="1645486" lvl="3" indent="-303168" defTabSz="485069">
              <a:defRPr/>
            </a:pPr>
            <a:r>
              <a:rPr lang="en-US" dirty="0">
                <a:latin typeface="Didot"/>
                <a:cs typeface="Didot"/>
              </a:rPr>
              <a:t>Loans to buy a home</a:t>
            </a:r>
          </a:p>
          <a:p>
            <a:pPr marL="2102686" lvl="4" indent="-303168" defTabSz="485069">
              <a:defRPr/>
            </a:pPr>
            <a:r>
              <a:rPr lang="en-US" dirty="0">
                <a:latin typeface="Didot"/>
                <a:cs typeface="Didot"/>
              </a:rPr>
              <a:t>In Levittown, Houses could be bought for $7,990 ($78,800) or $60/month ($592) with no down payment.</a:t>
            </a:r>
          </a:p>
          <a:p>
            <a:pPr marL="1645486" lvl="3" indent="-303168" defTabSz="485069">
              <a:defRPr/>
            </a:pPr>
            <a:r>
              <a:rPr lang="en-US" dirty="0">
                <a:latin typeface="Didot"/>
                <a:cs typeface="Didot"/>
              </a:rPr>
              <a:t>Loans to start a business</a:t>
            </a:r>
          </a:p>
          <a:p>
            <a:pPr marL="1188286" lvl="2" indent="-303168" defTabSz="485069">
              <a:defRPr/>
            </a:pPr>
            <a:r>
              <a:rPr lang="en-US" dirty="0">
                <a:latin typeface="Didot"/>
                <a:cs typeface="Didot"/>
              </a:rPr>
              <a:t>MAJOR economic opportunity for whites! </a:t>
            </a:r>
          </a:p>
          <a:p>
            <a:pPr marL="788236" lvl="1" indent="-303168" defTabSz="485069">
              <a:defRPr/>
            </a:pPr>
            <a:r>
              <a:rPr lang="en-US" dirty="0">
                <a:latin typeface="Didot"/>
                <a:cs typeface="Didot"/>
              </a:rPr>
              <a:t>Massive 2</a:t>
            </a:r>
            <a:r>
              <a:rPr lang="en-US" baseline="30000" dirty="0">
                <a:latin typeface="Didot"/>
                <a:cs typeface="Didot"/>
              </a:rPr>
              <a:t>nd</a:t>
            </a:r>
            <a:r>
              <a:rPr lang="en-US" dirty="0">
                <a:latin typeface="Didot"/>
                <a:cs typeface="Didot"/>
              </a:rPr>
              <a:t> wave of consumerism</a:t>
            </a:r>
          </a:p>
          <a:p>
            <a:pPr marL="1188286" lvl="2" indent="-303168" defTabSz="485069">
              <a:defRPr/>
            </a:pPr>
            <a:r>
              <a:rPr lang="en-US" dirty="0">
                <a:latin typeface="Didot"/>
                <a:cs typeface="Didot"/>
              </a:rPr>
              <a:t>TVs, Cars, Appliances</a:t>
            </a:r>
          </a:p>
          <a:p>
            <a:pPr marL="788236" lvl="1" indent="-303168" defTabSz="485069">
              <a:defRPr/>
            </a:pPr>
            <a:r>
              <a:rPr lang="en-US" dirty="0">
                <a:latin typeface="Didot"/>
                <a:cs typeface="Didot"/>
              </a:rPr>
              <a:t>Knowledge Economy Emerges</a:t>
            </a:r>
          </a:p>
          <a:p>
            <a:pPr marL="1188286" lvl="2" indent="-303168" defTabSz="485069">
              <a:defRPr/>
            </a:pPr>
            <a:r>
              <a:rPr lang="en-US" dirty="0">
                <a:latin typeface="Didot"/>
                <a:cs typeface="Didot"/>
              </a:rPr>
              <a:t>Cold-War scientific developments</a:t>
            </a:r>
          </a:p>
          <a:p>
            <a:pPr marL="788236" lvl="1" indent="-303168" defTabSz="485069">
              <a:defRPr/>
            </a:pPr>
            <a:r>
              <a:rPr lang="en-US" dirty="0">
                <a:latin typeface="Didot"/>
                <a:cs typeface="Didot"/>
              </a:rPr>
              <a:t>Opportunities closed to women and </a:t>
            </a:r>
          </a:p>
          <a:p>
            <a:pPr marL="485068" lvl="1" indent="0" defTabSz="485069">
              <a:buNone/>
              <a:defRPr/>
            </a:pPr>
            <a:r>
              <a:rPr lang="en-US" dirty="0">
                <a:latin typeface="Didot"/>
                <a:cs typeface="Didot"/>
              </a:rPr>
              <a:t>     non-whites</a:t>
            </a:r>
          </a:p>
          <a:p>
            <a:pPr lvl="1"/>
            <a:endParaRPr lang="en-US" dirty="0"/>
          </a:p>
        </p:txBody>
      </p:sp>
      <p:pic>
        <p:nvPicPr>
          <p:cNvPr id="4" name="Picture 5" descr="Tupperware"/>
          <p:cNvPicPr>
            <a:picLocks noChangeAspect="1" noChangeArrowheads="1"/>
          </p:cNvPicPr>
          <p:nvPr/>
        </p:nvPicPr>
        <p:blipFill>
          <a:blip r:embed="rId2">
            <a:extLst>
              <a:ext uri="{28A0092B-C50C-407E-A947-70E740481C1C}">
                <a14:useLocalDpi xmlns:a14="http://schemas.microsoft.com/office/drawing/2010/main" val="0"/>
              </a:ext>
            </a:extLst>
          </a:blip>
          <a:srcRect r="8974"/>
          <a:stretch>
            <a:fillRect/>
          </a:stretch>
        </p:blipFill>
        <p:spPr bwMode="auto">
          <a:xfrm>
            <a:off x="7037116" y="3656316"/>
            <a:ext cx="2058541" cy="3201683"/>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1742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57784"/>
            <a:ext cx="8229600" cy="1143000"/>
          </a:xfrm>
        </p:spPr>
        <p:txBody>
          <a:bodyPr>
            <a:normAutofit/>
          </a:bodyPr>
          <a:lstStyle/>
          <a:p>
            <a:pPr eaLnBrk="1" hangingPunct="1"/>
            <a:r>
              <a:rPr lang="en-US" dirty="0">
                <a:latin typeface="Didot"/>
                <a:cs typeface="Didot"/>
              </a:rPr>
              <a:t>Poverty In America 1950-1964</a:t>
            </a:r>
          </a:p>
        </p:txBody>
      </p:sp>
      <p:sp>
        <p:nvSpPr>
          <p:cNvPr id="9219" name="Rectangle 4"/>
          <p:cNvSpPr>
            <a:spLocks noGrp="1" noChangeArrowheads="1"/>
          </p:cNvSpPr>
          <p:nvPr>
            <p:ph idx="1"/>
          </p:nvPr>
        </p:nvSpPr>
        <p:spPr>
          <a:xfrm>
            <a:off x="457200" y="1200784"/>
            <a:ext cx="8229600" cy="5180912"/>
          </a:xfrm>
        </p:spPr>
        <p:txBody>
          <a:bodyPr>
            <a:normAutofit/>
          </a:bodyPr>
          <a:lstStyle/>
          <a:p>
            <a:r>
              <a:rPr lang="en-US" sz="2400" dirty="0">
                <a:latin typeface="Didot"/>
                <a:cs typeface="Didot"/>
              </a:rPr>
              <a:t>While most Americans had been celebrating their rising affluence during the post war era, more than 40 million out of 186 million Americans were mired in poverty. </a:t>
            </a:r>
          </a:p>
          <a:p>
            <a:r>
              <a:rPr lang="en-US" sz="2400" dirty="0">
                <a:latin typeface="Didot"/>
                <a:cs typeface="Didot"/>
              </a:rPr>
              <a:t>Going into the 1960s, the national poverty rate was around 20%</a:t>
            </a:r>
          </a:p>
          <a:p>
            <a:r>
              <a:rPr lang="en-US" sz="2400" dirty="0">
                <a:latin typeface="Didot"/>
                <a:cs typeface="Didot"/>
              </a:rPr>
              <a:t>In 1962, Michael Harrington wrote </a:t>
            </a:r>
            <a:r>
              <a:rPr lang="en-US" sz="2400" i="1" dirty="0">
                <a:latin typeface="Didot"/>
                <a:cs typeface="Didot"/>
              </a:rPr>
              <a:t>The Other America</a:t>
            </a:r>
            <a:r>
              <a:rPr lang="en-US" sz="2400" dirty="0">
                <a:latin typeface="Didot"/>
                <a:cs typeface="Didot"/>
              </a:rPr>
              <a:t> and issues of poverty </a:t>
            </a:r>
          </a:p>
          <a:p>
            <a:pPr marL="0" indent="0">
              <a:buNone/>
            </a:pPr>
            <a:r>
              <a:rPr lang="en-US" sz="2400" dirty="0">
                <a:latin typeface="Didot"/>
                <a:cs typeface="Didot"/>
              </a:rPr>
              <a:t>    in America began </a:t>
            </a:r>
          </a:p>
          <a:p>
            <a:pPr marL="0" indent="0">
              <a:buNone/>
            </a:pPr>
            <a:r>
              <a:rPr lang="en-US" sz="2400" dirty="0">
                <a:latin typeface="Didot"/>
                <a:cs typeface="Didot"/>
              </a:rPr>
              <a:t>    getting attention.</a:t>
            </a:r>
          </a:p>
        </p:txBody>
      </p:sp>
      <p:pic>
        <p:nvPicPr>
          <p:cNvPr id="3" name="Picture 2"/>
          <p:cNvPicPr>
            <a:picLocks noChangeAspect="1"/>
          </p:cNvPicPr>
          <p:nvPr/>
        </p:nvPicPr>
        <p:blipFill>
          <a:blip r:embed="rId2"/>
          <a:stretch>
            <a:fillRect/>
          </a:stretch>
        </p:blipFill>
        <p:spPr>
          <a:xfrm>
            <a:off x="3948952" y="3841409"/>
            <a:ext cx="5195048" cy="3016591"/>
          </a:xfrm>
          <a:prstGeom prst="rect">
            <a:avLst/>
          </a:prstGeom>
        </p:spPr>
      </p:pic>
    </p:spTree>
    <p:extLst>
      <p:ext uri="{BB962C8B-B14F-4D97-AF65-F5344CB8AC3E}">
        <p14:creationId xmlns:p14="http://schemas.microsoft.com/office/powerpoint/2010/main" val="1237496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body" sz="half" idx="2"/>
          </p:nvPr>
        </p:nvSpPr>
        <p:spPr>
          <a:xfrm>
            <a:off x="4267200" y="1394060"/>
            <a:ext cx="4648200" cy="5006740"/>
          </a:xfrm>
        </p:spPr>
        <p:txBody>
          <a:bodyPr>
            <a:normAutofit/>
          </a:bodyPr>
          <a:lstStyle/>
          <a:p>
            <a:r>
              <a:rPr lang="en-US" sz="2000" dirty="0">
                <a:latin typeface="Didot"/>
                <a:cs typeface="Didot"/>
              </a:rPr>
              <a:t>Into this context Johnson becomes President in 1963 and makes the center point of his presidency the promotion of the “Great Society”</a:t>
            </a:r>
          </a:p>
          <a:p>
            <a:r>
              <a:rPr lang="ja-JP" altLang="en-US" sz="2000" dirty="0">
                <a:latin typeface="Didot"/>
                <a:cs typeface="Didot"/>
              </a:rPr>
              <a:t>“</a:t>
            </a:r>
            <a:r>
              <a:rPr lang="en-US" sz="2000" dirty="0">
                <a:latin typeface="Didot"/>
                <a:cs typeface="Didot"/>
              </a:rPr>
              <a:t>The Great Society rests on abundance and liberty for all.  It demands an end to poverty and racial injustice, to which we are totally committed in our time.</a:t>
            </a:r>
            <a:r>
              <a:rPr lang="ja-JP" altLang="en-US" sz="2000" dirty="0">
                <a:latin typeface="Didot"/>
                <a:cs typeface="Didot"/>
              </a:rPr>
              <a:t>”</a:t>
            </a:r>
            <a:r>
              <a:rPr lang="en-US" sz="2000" dirty="0">
                <a:latin typeface="Didot"/>
                <a:cs typeface="Didot"/>
              </a:rPr>
              <a:t> </a:t>
            </a:r>
          </a:p>
          <a:p>
            <a:r>
              <a:rPr lang="en-US" sz="2000" dirty="0">
                <a:latin typeface="Didot"/>
                <a:cs typeface="Didot"/>
              </a:rPr>
              <a:t>An aspect of the Great Society, is his plan to end poverty in American: The War on Poverty</a:t>
            </a:r>
          </a:p>
        </p:txBody>
      </p:sp>
      <p:pic>
        <p:nvPicPr>
          <p:cNvPr id="14339" name="Picture 6" descr="LBJ, 1969"/>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l="5070" t="2174" r="7042"/>
          <a:stretch>
            <a:fillRect/>
          </a:stretch>
        </p:blipFill>
        <p:spPr>
          <a:xfrm>
            <a:off x="0" y="0"/>
            <a:ext cx="4049713" cy="6858000"/>
          </a:xfrm>
          <a:noFill/>
        </p:spPr>
      </p:pic>
      <p:sp>
        <p:nvSpPr>
          <p:cNvPr id="3" name="TextBox 2"/>
          <p:cNvSpPr txBox="1"/>
          <p:nvPr/>
        </p:nvSpPr>
        <p:spPr>
          <a:xfrm>
            <a:off x="4267201" y="30979"/>
            <a:ext cx="4648200" cy="1015663"/>
          </a:xfrm>
          <a:prstGeom prst="rect">
            <a:avLst/>
          </a:prstGeom>
          <a:noFill/>
        </p:spPr>
        <p:txBody>
          <a:bodyPr wrap="square" rtlCol="0">
            <a:spAutoFit/>
          </a:bodyPr>
          <a:lstStyle/>
          <a:p>
            <a:r>
              <a:rPr lang="en-US" sz="3000" dirty="0">
                <a:latin typeface="Didot"/>
                <a:cs typeface="Didot"/>
              </a:rPr>
              <a:t>Lyndon Johnson and the Great Society</a:t>
            </a:r>
          </a:p>
        </p:txBody>
      </p:sp>
    </p:spTree>
    <p:extLst>
      <p:ext uri="{BB962C8B-B14F-4D97-AF65-F5344CB8AC3E}">
        <p14:creationId xmlns:p14="http://schemas.microsoft.com/office/powerpoint/2010/main" val="1785129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05"/>
            <a:ext cx="9144000" cy="1143000"/>
          </a:xfrm>
        </p:spPr>
        <p:txBody>
          <a:bodyPr>
            <a:normAutofit/>
          </a:bodyPr>
          <a:lstStyle/>
          <a:p>
            <a:r>
              <a:rPr lang="en-US" sz="3200" dirty="0">
                <a:latin typeface="Didot"/>
                <a:cs typeface="Didot"/>
              </a:rPr>
              <a:t>Johnson’s State of the Union Address 1964</a:t>
            </a:r>
          </a:p>
        </p:txBody>
      </p:sp>
      <p:sp>
        <p:nvSpPr>
          <p:cNvPr id="3" name="Content Placeholder 2"/>
          <p:cNvSpPr>
            <a:spLocks noGrp="1"/>
          </p:cNvSpPr>
          <p:nvPr>
            <p:ph idx="1"/>
          </p:nvPr>
        </p:nvSpPr>
        <p:spPr>
          <a:xfrm>
            <a:off x="457200" y="1169806"/>
            <a:ext cx="8229600" cy="4049894"/>
          </a:xfrm>
        </p:spPr>
        <p:txBody>
          <a:bodyPr>
            <a:normAutofit fontScale="77500" lnSpcReduction="20000"/>
          </a:bodyPr>
          <a:lstStyle/>
          <a:p>
            <a:r>
              <a:rPr lang="en-US" dirty="0">
                <a:latin typeface="Didot"/>
                <a:cs typeface="Didot"/>
              </a:rPr>
              <a:t>“Unfortunately, many Americans live on the outskirts of hope—some because of their poverty and some because of their color, and all too many because of both.  Our task is to help replace their despair with opportunity.  This administration today, here and now, declares unconditional war on poverty in America.  I urge this Congress and all Americans to join with me in that effort…Let me make one principle of this administration abundantly clear: All of these increased opportunities—in employment, in education, in housing, and in every field—must be open to Americans of every color.”  </a:t>
            </a:r>
          </a:p>
        </p:txBody>
      </p:sp>
      <p:pic>
        <p:nvPicPr>
          <p:cNvPr id="4" name="Picture 3"/>
          <p:cNvPicPr>
            <a:picLocks noChangeAspect="1"/>
          </p:cNvPicPr>
          <p:nvPr/>
        </p:nvPicPr>
        <p:blipFill>
          <a:blip r:embed="rId2"/>
          <a:stretch>
            <a:fillRect/>
          </a:stretch>
        </p:blipFill>
        <p:spPr>
          <a:xfrm>
            <a:off x="2095500" y="5219700"/>
            <a:ext cx="4940300" cy="1638300"/>
          </a:xfrm>
          <a:prstGeom prst="rect">
            <a:avLst/>
          </a:prstGeom>
        </p:spPr>
      </p:pic>
    </p:spTree>
    <p:extLst>
      <p:ext uri="{BB962C8B-B14F-4D97-AF65-F5344CB8AC3E}">
        <p14:creationId xmlns:p14="http://schemas.microsoft.com/office/powerpoint/2010/main" val="2981623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BCEE6-7DCD-F949-8EE7-4AB3D06818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FAACC1-9689-9F4A-A5CC-CB657707C1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B9F848B-FA40-0B4D-97D5-E944AC9BCF5C}"/>
              </a:ext>
            </a:extLst>
          </p:cNvPr>
          <p:cNvPicPr>
            <a:picLocks noChangeAspect="1"/>
          </p:cNvPicPr>
          <p:nvPr/>
        </p:nvPicPr>
        <p:blipFill>
          <a:blip r:embed="rId2"/>
          <a:stretch>
            <a:fillRect/>
          </a:stretch>
        </p:blipFill>
        <p:spPr>
          <a:xfrm>
            <a:off x="680590" y="0"/>
            <a:ext cx="9141835" cy="6533763"/>
          </a:xfrm>
          <a:prstGeom prst="rect">
            <a:avLst/>
          </a:prstGeom>
        </p:spPr>
      </p:pic>
      <p:sp>
        <p:nvSpPr>
          <p:cNvPr id="5" name="Rectangle 4">
            <a:extLst>
              <a:ext uri="{FF2B5EF4-FFF2-40B4-BE49-F238E27FC236}">
                <a16:creationId xmlns:a16="http://schemas.microsoft.com/office/drawing/2014/main" id="{4CD7BC30-DE8A-4C45-9265-9113D4DA827B}"/>
              </a:ext>
            </a:extLst>
          </p:cNvPr>
          <p:cNvSpPr/>
          <p:nvPr/>
        </p:nvSpPr>
        <p:spPr>
          <a:xfrm>
            <a:off x="7553338" y="0"/>
            <a:ext cx="2713703"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3544764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Didot"/>
                <a:cs typeface="Didot"/>
              </a:rPr>
              <a:t>Effects</a:t>
            </a:r>
          </a:p>
        </p:txBody>
      </p:sp>
      <p:sp>
        <p:nvSpPr>
          <p:cNvPr id="3" name="Content Placeholder 2"/>
          <p:cNvSpPr>
            <a:spLocks noGrp="1"/>
          </p:cNvSpPr>
          <p:nvPr>
            <p:ph idx="1"/>
          </p:nvPr>
        </p:nvSpPr>
        <p:spPr>
          <a:xfrm>
            <a:off x="240407" y="1143000"/>
            <a:ext cx="8679058" cy="5083801"/>
          </a:xfrm>
        </p:spPr>
        <p:txBody>
          <a:bodyPr>
            <a:normAutofit/>
          </a:bodyPr>
          <a:lstStyle/>
          <a:p>
            <a:r>
              <a:rPr lang="en-US" dirty="0">
                <a:latin typeface="Didot"/>
                <a:cs typeface="Didot"/>
              </a:rPr>
              <a:t>In the decades following the war on poverty, poverty rates in the U.S. dropped to their lowest level since 1958 (when they began recording such information).</a:t>
            </a:r>
          </a:p>
          <a:p>
            <a:pPr lvl="1"/>
            <a:r>
              <a:rPr lang="en-US" dirty="0">
                <a:latin typeface="Didot"/>
                <a:cs typeface="Didot"/>
              </a:rPr>
              <a:t>From 17.3% in 1964 to 11.1% in 1973</a:t>
            </a:r>
          </a:p>
          <a:p>
            <a:r>
              <a:rPr lang="en-US" dirty="0">
                <a:latin typeface="Didot"/>
                <a:cs typeface="Didot"/>
              </a:rPr>
              <a:t>Since 1973, the poverty rate has remained between 11% and 15.2%</a:t>
            </a:r>
          </a:p>
          <a:p>
            <a:pPr lvl="1"/>
            <a:r>
              <a:rPr lang="en-US" dirty="0">
                <a:latin typeface="Didot"/>
                <a:cs typeface="Didot"/>
              </a:rPr>
              <a:t>12.3% in 2017</a:t>
            </a:r>
          </a:p>
        </p:txBody>
      </p:sp>
    </p:spTree>
    <p:extLst>
      <p:ext uri="{BB962C8B-B14F-4D97-AF65-F5344CB8AC3E}">
        <p14:creationId xmlns:p14="http://schemas.microsoft.com/office/powerpoint/2010/main" val="3637622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00px-Number_in_Poverty_and_Poverty_Rate_1959_to_2011._United_Sta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25" y="745397"/>
            <a:ext cx="8077969" cy="4907366"/>
          </a:xfrm>
          <a:prstGeom prst="rect">
            <a:avLst/>
          </a:prstGeom>
        </p:spPr>
      </p:pic>
    </p:spTree>
    <p:extLst>
      <p:ext uri="{BB962C8B-B14F-4D97-AF65-F5344CB8AC3E}">
        <p14:creationId xmlns:p14="http://schemas.microsoft.com/office/powerpoint/2010/main" val="3742817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524E8-CBE9-8D41-945D-88136218004B}"/>
              </a:ext>
            </a:extLst>
          </p:cNvPr>
          <p:cNvSpPr>
            <a:spLocks noGrp="1"/>
          </p:cNvSpPr>
          <p:nvPr>
            <p:ph type="title"/>
          </p:nvPr>
        </p:nvSpPr>
        <p:spPr>
          <a:xfrm>
            <a:off x="464573" y="88389"/>
            <a:ext cx="7949381" cy="757749"/>
          </a:xfrm>
        </p:spPr>
        <p:txBody>
          <a:bodyPr>
            <a:normAutofit fontScale="90000"/>
          </a:bodyPr>
          <a:lstStyle/>
          <a:p>
            <a:r>
              <a:rPr lang="en-US" dirty="0">
                <a:latin typeface="Didot" panose="02000503000000020003" pitchFamily="2" charset="-79"/>
                <a:cs typeface="Didot" panose="02000503000000020003" pitchFamily="2" charset="-79"/>
              </a:rPr>
              <a:t>Poverty Levels 2019</a:t>
            </a:r>
          </a:p>
        </p:txBody>
      </p:sp>
      <p:pic>
        <p:nvPicPr>
          <p:cNvPr id="5" name="Picture 4">
            <a:extLst>
              <a:ext uri="{FF2B5EF4-FFF2-40B4-BE49-F238E27FC236}">
                <a16:creationId xmlns:a16="http://schemas.microsoft.com/office/drawing/2014/main" id="{C250108E-CB7D-5F43-9145-3EBD2172321E}"/>
              </a:ext>
            </a:extLst>
          </p:cNvPr>
          <p:cNvPicPr>
            <a:picLocks noChangeAspect="1"/>
          </p:cNvPicPr>
          <p:nvPr/>
        </p:nvPicPr>
        <p:blipFill>
          <a:blip r:embed="rId2"/>
          <a:stretch>
            <a:fillRect/>
          </a:stretch>
        </p:blipFill>
        <p:spPr>
          <a:xfrm>
            <a:off x="191729" y="846138"/>
            <a:ext cx="8495071" cy="6019763"/>
          </a:xfrm>
          <a:prstGeom prst="rect">
            <a:avLst/>
          </a:prstGeom>
        </p:spPr>
      </p:pic>
    </p:spTree>
    <p:extLst>
      <p:ext uri="{BB962C8B-B14F-4D97-AF65-F5344CB8AC3E}">
        <p14:creationId xmlns:p14="http://schemas.microsoft.com/office/powerpoint/2010/main" val="20245746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519</TotalTime>
  <Words>607</Words>
  <Application>Microsoft Macintosh PowerPoint</Application>
  <PresentationFormat>On-screen Show (4:3)</PresentationFormat>
  <Paragraphs>69</Paragraphs>
  <Slides>11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ＭＳ Ｐゴシック</vt:lpstr>
      <vt:lpstr>Arial</vt:lpstr>
      <vt:lpstr>Calibri</vt:lpstr>
      <vt:lpstr>Didot</vt:lpstr>
      <vt:lpstr>Office Theme</vt:lpstr>
      <vt:lpstr>PowerPoint Presentation</vt:lpstr>
      <vt:lpstr>Economy of the 1950s</vt:lpstr>
      <vt:lpstr>Poverty In America 1950-1964</vt:lpstr>
      <vt:lpstr>PowerPoint Presentation</vt:lpstr>
      <vt:lpstr>Johnson’s State of the Union Address 1964</vt:lpstr>
      <vt:lpstr>PowerPoint Presentation</vt:lpstr>
      <vt:lpstr>Effects</vt:lpstr>
      <vt:lpstr>PowerPoint Presentation</vt:lpstr>
      <vt:lpstr>Poverty Levels 2019</vt:lpstr>
      <vt:lpstr>Programs that Use the Poverty Level to Determine Eligibility  </vt:lpstr>
      <vt:lpstr>War on Poverty Discussion</vt:lpstr>
    </vt:vector>
  </TitlesOfParts>
  <Company>Wellesley Public Schools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WPS</dc:creator>
  <cp:lastModifiedBy>Microsoft Office User</cp:lastModifiedBy>
  <cp:revision>20</cp:revision>
  <dcterms:created xsi:type="dcterms:W3CDTF">2015-04-13T12:38:09Z</dcterms:created>
  <dcterms:modified xsi:type="dcterms:W3CDTF">2019-05-21T13:08:24Z</dcterms:modified>
</cp:coreProperties>
</file>