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78" r:id="rId2"/>
    <p:sldId id="257" r:id="rId3"/>
    <p:sldId id="267" r:id="rId4"/>
    <p:sldId id="268" r:id="rId5"/>
    <p:sldId id="266" r:id="rId6"/>
    <p:sldId id="269" r:id="rId7"/>
    <p:sldId id="270" r:id="rId8"/>
    <p:sldId id="271" r:id="rId9"/>
    <p:sldId id="272" r:id="rId10"/>
    <p:sldId id="273" r:id="rId11"/>
    <p:sldId id="274" r:id="rId12"/>
    <p:sldId id="275" r:id="rId13"/>
    <p:sldId id="277" r:id="rId14"/>
    <p:sldId id="262" r:id="rId15"/>
    <p:sldId id="258" r:id="rId16"/>
    <p:sldId id="259" r:id="rId17"/>
    <p:sldId id="279" r:id="rId18"/>
    <p:sldId id="289" r:id="rId19"/>
    <p:sldId id="285" r:id="rId20"/>
    <p:sldId id="280" r:id="rId21"/>
    <p:sldId id="282" r:id="rId22"/>
    <p:sldId id="281" r:id="rId23"/>
    <p:sldId id="286" r:id="rId24"/>
    <p:sldId id="283" r:id="rId25"/>
    <p:sldId id="284" r:id="rId26"/>
    <p:sldId id="287" r:id="rId27"/>
    <p:sldId id="288" r:id="rId28"/>
    <p:sldId id="260"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20"/>
    <p:restoredTop sz="94719"/>
  </p:normalViewPr>
  <p:slideViewPr>
    <p:cSldViewPr snapToGrid="0" snapToObjects="1">
      <p:cViewPr varScale="1">
        <p:scale>
          <a:sx n="94" d="100"/>
          <a:sy n="94" d="100"/>
        </p:scale>
        <p:origin x="72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5C77B-7EAC-2D43-BE30-B710F6C024A5}" type="datetimeFigureOut">
              <a:rPr lang="en-US" smtClean="0"/>
              <a:t>5/21/19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7D68EF-2874-514F-A9D0-1BCC78478095}" type="slidenum">
              <a:rPr lang="en-US" smtClean="0"/>
              <a:t>‹#›</a:t>
            </a:fld>
            <a:endParaRPr lang="en-US"/>
          </a:p>
        </p:txBody>
      </p:sp>
    </p:spTree>
    <p:extLst>
      <p:ext uri="{BB962C8B-B14F-4D97-AF65-F5344CB8AC3E}">
        <p14:creationId xmlns:p14="http://schemas.microsoft.com/office/powerpoint/2010/main" val="13335721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D2531-42F8-F74E-B85A-71D367DBB71E}" type="slidenum">
              <a:rPr lang="en-US" smtClean="0"/>
              <a:t>1</a:t>
            </a:fld>
            <a:endParaRPr lang="en-US"/>
          </a:p>
        </p:txBody>
      </p:sp>
    </p:spTree>
    <p:extLst>
      <p:ext uri="{BB962C8B-B14F-4D97-AF65-F5344CB8AC3E}">
        <p14:creationId xmlns:p14="http://schemas.microsoft.com/office/powerpoint/2010/main" val="2891979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C3021E-C8FD-BB41-8859-5DF7230B119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AA7B1-3E15-4043-B9F4-610BFB122299}" type="slidenum">
              <a:rPr lang="en-US" smtClean="0"/>
              <a:t>‹#›</a:t>
            </a:fld>
            <a:endParaRPr lang="en-US"/>
          </a:p>
        </p:txBody>
      </p:sp>
    </p:spTree>
    <p:extLst>
      <p:ext uri="{BB962C8B-B14F-4D97-AF65-F5344CB8AC3E}">
        <p14:creationId xmlns:p14="http://schemas.microsoft.com/office/powerpoint/2010/main" val="113952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C3021E-C8FD-BB41-8859-5DF7230B119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AA7B1-3E15-4043-B9F4-610BFB122299}" type="slidenum">
              <a:rPr lang="en-US" smtClean="0"/>
              <a:t>‹#›</a:t>
            </a:fld>
            <a:endParaRPr lang="en-US"/>
          </a:p>
        </p:txBody>
      </p:sp>
    </p:spTree>
    <p:extLst>
      <p:ext uri="{BB962C8B-B14F-4D97-AF65-F5344CB8AC3E}">
        <p14:creationId xmlns:p14="http://schemas.microsoft.com/office/powerpoint/2010/main" val="223714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C3021E-C8FD-BB41-8859-5DF7230B119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AA7B1-3E15-4043-B9F4-610BFB122299}" type="slidenum">
              <a:rPr lang="en-US" smtClean="0"/>
              <a:t>‹#›</a:t>
            </a:fld>
            <a:endParaRPr lang="en-US"/>
          </a:p>
        </p:txBody>
      </p:sp>
    </p:spTree>
    <p:extLst>
      <p:ext uri="{BB962C8B-B14F-4D97-AF65-F5344CB8AC3E}">
        <p14:creationId xmlns:p14="http://schemas.microsoft.com/office/powerpoint/2010/main" val="1465585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C3021E-C8FD-BB41-8859-5DF7230B119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AA7B1-3E15-4043-B9F4-610BFB122299}" type="slidenum">
              <a:rPr lang="en-US" smtClean="0"/>
              <a:t>‹#›</a:t>
            </a:fld>
            <a:endParaRPr lang="en-US"/>
          </a:p>
        </p:txBody>
      </p:sp>
    </p:spTree>
    <p:extLst>
      <p:ext uri="{BB962C8B-B14F-4D97-AF65-F5344CB8AC3E}">
        <p14:creationId xmlns:p14="http://schemas.microsoft.com/office/powerpoint/2010/main" val="29243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3021E-C8FD-BB41-8859-5DF7230B1193}"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AA7B1-3E15-4043-B9F4-610BFB122299}" type="slidenum">
              <a:rPr lang="en-US" smtClean="0"/>
              <a:t>‹#›</a:t>
            </a:fld>
            <a:endParaRPr lang="en-US"/>
          </a:p>
        </p:txBody>
      </p:sp>
    </p:spTree>
    <p:extLst>
      <p:ext uri="{BB962C8B-B14F-4D97-AF65-F5344CB8AC3E}">
        <p14:creationId xmlns:p14="http://schemas.microsoft.com/office/powerpoint/2010/main" val="2615039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C3021E-C8FD-BB41-8859-5DF7230B1193}" type="datetimeFigureOut">
              <a:rPr lang="en-US" smtClean="0"/>
              <a:t>5/21/19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8AA7B1-3E15-4043-B9F4-610BFB122299}" type="slidenum">
              <a:rPr lang="en-US" smtClean="0"/>
              <a:t>‹#›</a:t>
            </a:fld>
            <a:endParaRPr lang="en-US"/>
          </a:p>
        </p:txBody>
      </p:sp>
    </p:spTree>
    <p:extLst>
      <p:ext uri="{BB962C8B-B14F-4D97-AF65-F5344CB8AC3E}">
        <p14:creationId xmlns:p14="http://schemas.microsoft.com/office/powerpoint/2010/main" val="123117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C3021E-C8FD-BB41-8859-5DF7230B1193}" type="datetimeFigureOut">
              <a:rPr lang="en-US" smtClean="0"/>
              <a:t>5/21/19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8AA7B1-3E15-4043-B9F4-610BFB122299}" type="slidenum">
              <a:rPr lang="en-US" smtClean="0"/>
              <a:t>‹#›</a:t>
            </a:fld>
            <a:endParaRPr lang="en-US"/>
          </a:p>
        </p:txBody>
      </p:sp>
    </p:spTree>
    <p:extLst>
      <p:ext uri="{BB962C8B-B14F-4D97-AF65-F5344CB8AC3E}">
        <p14:creationId xmlns:p14="http://schemas.microsoft.com/office/powerpoint/2010/main" val="3611408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C3021E-C8FD-BB41-8859-5DF7230B1193}" type="datetimeFigureOut">
              <a:rPr lang="en-US" smtClean="0"/>
              <a:t>5/21/19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8AA7B1-3E15-4043-B9F4-610BFB122299}" type="slidenum">
              <a:rPr lang="en-US" smtClean="0"/>
              <a:t>‹#›</a:t>
            </a:fld>
            <a:endParaRPr lang="en-US"/>
          </a:p>
        </p:txBody>
      </p:sp>
    </p:spTree>
    <p:extLst>
      <p:ext uri="{BB962C8B-B14F-4D97-AF65-F5344CB8AC3E}">
        <p14:creationId xmlns:p14="http://schemas.microsoft.com/office/powerpoint/2010/main" val="4250033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3021E-C8FD-BB41-8859-5DF7230B1193}" type="datetimeFigureOut">
              <a:rPr lang="en-US" smtClean="0"/>
              <a:t>5/21/19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8AA7B1-3E15-4043-B9F4-610BFB122299}" type="slidenum">
              <a:rPr lang="en-US" smtClean="0"/>
              <a:t>‹#›</a:t>
            </a:fld>
            <a:endParaRPr lang="en-US"/>
          </a:p>
        </p:txBody>
      </p:sp>
    </p:spTree>
    <p:extLst>
      <p:ext uri="{BB962C8B-B14F-4D97-AF65-F5344CB8AC3E}">
        <p14:creationId xmlns:p14="http://schemas.microsoft.com/office/powerpoint/2010/main" val="256517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3021E-C8FD-BB41-8859-5DF7230B1193}" type="datetimeFigureOut">
              <a:rPr lang="en-US" smtClean="0"/>
              <a:t>5/21/19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8AA7B1-3E15-4043-B9F4-610BFB122299}" type="slidenum">
              <a:rPr lang="en-US" smtClean="0"/>
              <a:t>‹#›</a:t>
            </a:fld>
            <a:endParaRPr lang="en-US"/>
          </a:p>
        </p:txBody>
      </p:sp>
    </p:spTree>
    <p:extLst>
      <p:ext uri="{BB962C8B-B14F-4D97-AF65-F5344CB8AC3E}">
        <p14:creationId xmlns:p14="http://schemas.microsoft.com/office/powerpoint/2010/main" val="2704061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3021E-C8FD-BB41-8859-5DF7230B1193}" type="datetimeFigureOut">
              <a:rPr lang="en-US" smtClean="0"/>
              <a:t>5/21/19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8AA7B1-3E15-4043-B9F4-610BFB122299}" type="slidenum">
              <a:rPr lang="en-US" smtClean="0"/>
              <a:t>‹#›</a:t>
            </a:fld>
            <a:endParaRPr lang="en-US"/>
          </a:p>
        </p:txBody>
      </p:sp>
    </p:spTree>
    <p:extLst>
      <p:ext uri="{BB962C8B-B14F-4D97-AF65-F5344CB8AC3E}">
        <p14:creationId xmlns:p14="http://schemas.microsoft.com/office/powerpoint/2010/main" val="1824735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C3021E-C8FD-BB41-8859-5DF7230B1193}" type="datetimeFigureOut">
              <a:rPr lang="en-US" smtClean="0"/>
              <a:t>5/21/19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8AA7B1-3E15-4043-B9F4-610BFB122299}" type="slidenum">
              <a:rPr lang="en-US" smtClean="0"/>
              <a:t>‹#›</a:t>
            </a:fld>
            <a:endParaRPr lang="en-US"/>
          </a:p>
        </p:txBody>
      </p:sp>
    </p:spTree>
    <p:extLst>
      <p:ext uri="{BB962C8B-B14F-4D97-AF65-F5344CB8AC3E}">
        <p14:creationId xmlns:p14="http://schemas.microsoft.com/office/powerpoint/2010/main" val="475752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43000"/>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a:noFill/>
          </a:ln>
          <a:extLst>
            <a:ext uri="{909E8E84-426E-40dd-AFC4-6F175D3DCCD1}">
              <a14:hiddenFill xmlns:a14="http://schemas.microsoft.com/office/drawing/2010/main" xmlns="">
                <a:solidFill>
                  <a:srgbClr val="FFFFFF">
                    <a:alpha val="43137"/>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Title 1"/>
          <p:cNvSpPr>
            <a:spLocks/>
          </p:cNvSpPr>
          <p:nvPr/>
        </p:nvSpPr>
        <p:spPr bwMode="auto">
          <a:xfrm>
            <a:off x="-3175" y="3810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r>
              <a:rPr lang="en-US" sz="2600" i="1" dirty="0">
                <a:latin typeface="Didot" charset="0"/>
                <a:cs typeface="Didot" charset="0"/>
              </a:rPr>
              <a:t>L10: Nixon, Reagan, and the Conservative Resurgence 1968-1988</a:t>
            </a:r>
          </a:p>
          <a:p>
            <a:pPr algn="ctr"/>
            <a:r>
              <a:rPr lang="en-US" sz="2600" u="sng" dirty="0">
                <a:latin typeface="Didot" charset="0"/>
                <a:cs typeface="Didot" charset="0"/>
              </a:rPr>
              <a:t>An Economic History of the United States</a:t>
            </a:r>
          </a:p>
          <a:p>
            <a:pPr algn="ctr"/>
            <a:endParaRPr lang="en-US" sz="3000" i="1" dirty="0">
              <a:latin typeface="Didot" charset="0"/>
              <a:cs typeface="Didot" charset="0"/>
            </a:endParaRPr>
          </a:p>
        </p:txBody>
      </p:sp>
      <p:sp>
        <p:nvSpPr>
          <p:cNvPr id="8" name="Rectangle 12"/>
          <p:cNvSpPr>
            <a:spLocks noChangeArrowheads="1"/>
          </p:cNvSpPr>
          <p:nvPr/>
        </p:nvSpPr>
        <p:spPr bwMode="auto">
          <a:xfrm>
            <a:off x="304799" y="1524000"/>
            <a:ext cx="4291794" cy="4938889"/>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txBody>
          <a:bodyPr/>
          <a:lstStyle/>
          <a:p>
            <a:pPr marL="609600" indent="-609600" algn="ctr" eaLnBrk="1" hangingPunct="1">
              <a:spcBef>
                <a:spcPct val="20000"/>
              </a:spcBef>
              <a:defRPr/>
            </a:pPr>
            <a:r>
              <a:rPr lang="en-US" sz="2200" b="1" u="sng" dirty="0">
                <a:latin typeface="Didot"/>
                <a:cs typeface="Didot"/>
              </a:rPr>
              <a:t>Agenda</a:t>
            </a:r>
          </a:p>
          <a:p>
            <a:pPr marL="609600" indent="-609600" eaLnBrk="1" hangingPunct="1">
              <a:spcBef>
                <a:spcPct val="20000"/>
              </a:spcBef>
              <a:defRPr/>
            </a:pPr>
            <a:r>
              <a:rPr lang="en-US" sz="2200" b="1" u="sng" dirty="0">
                <a:latin typeface="Didot"/>
                <a:cs typeface="Didot"/>
              </a:rPr>
              <a:t>Objective</a:t>
            </a:r>
            <a:r>
              <a:rPr lang="en-US" sz="2200" b="1" dirty="0">
                <a:latin typeface="Didot"/>
                <a:cs typeface="Didot"/>
              </a:rPr>
              <a:t>:</a:t>
            </a:r>
          </a:p>
          <a:p>
            <a:pPr marL="457200" indent="-457200">
              <a:buAutoNum type="arabicPeriod"/>
            </a:pPr>
            <a:r>
              <a:rPr lang="en-US" sz="2200" b="1" dirty="0">
                <a:latin typeface="Didot"/>
                <a:cs typeface="Didot"/>
              </a:rPr>
              <a:t>To understand the conservative economic policies of the 1970s and 1980s.</a:t>
            </a:r>
          </a:p>
          <a:p>
            <a:pPr marL="457200" indent="-457200">
              <a:buAutoNum type="arabicPeriod"/>
            </a:pPr>
            <a:r>
              <a:rPr lang="en-US" sz="2200" b="1" dirty="0">
                <a:latin typeface="Didot"/>
                <a:cs typeface="Didot"/>
              </a:rPr>
              <a:t>To evaluate this policies as a backlash to the War on Poverty.</a:t>
            </a:r>
          </a:p>
          <a:p>
            <a:pPr marL="457200" indent="-457200">
              <a:buAutoNum type="arabicPeriod"/>
            </a:pPr>
            <a:r>
              <a:rPr lang="en-US" sz="2200" b="1" dirty="0">
                <a:latin typeface="Didot"/>
                <a:cs typeface="Didot"/>
              </a:rPr>
              <a:t>To evaluate the legacy of </a:t>
            </a:r>
            <a:r>
              <a:rPr lang="en-US" sz="2200" b="1">
                <a:latin typeface="Didot"/>
                <a:cs typeface="Didot"/>
              </a:rPr>
              <a:t>these policies.    </a:t>
            </a:r>
            <a:endParaRPr lang="en-US" sz="2200" b="1" dirty="0">
              <a:latin typeface="Didot"/>
              <a:cs typeface="Didot"/>
            </a:endParaRPr>
          </a:p>
          <a:p>
            <a:endParaRPr lang="en-US" sz="2200" b="1" dirty="0">
              <a:latin typeface="Didot"/>
              <a:cs typeface="Didot"/>
            </a:endParaRPr>
          </a:p>
          <a:p>
            <a:pPr marL="609600" indent="-609600" eaLnBrk="1" hangingPunct="1">
              <a:spcBef>
                <a:spcPct val="20000"/>
              </a:spcBef>
              <a:defRPr/>
            </a:pPr>
            <a:r>
              <a:rPr lang="en-US" sz="2200" b="1" u="sng" dirty="0">
                <a:latin typeface="Didot"/>
                <a:cs typeface="Didot"/>
              </a:rPr>
              <a:t>Schedule</a:t>
            </a:r>
            <a:r>
              <a:rPr lang="en-US" sz="2200" b="1" dirty="0">
                <a:latin typeface="Didot"/>
                <a:cs typeface="Didot"/>
              </a:rPr>
              <a:t>: </a:t>
            </a:r>
          </a:p>
          <a:p>
            <a:pPr marL="609600" indent="-609600" eaLnBrk="1" hangingPunct="1">
              <a:spcBef>
                <a:spcPct val="20000"/>
              </a:spcBef>
              <a:buAutoNum type="arabicPeriod"/>
              <a:defRPr/>
            </a:pPr>
            <a:r>
              <a:rPr lang="en-US" sz="2200" b="1" dirty="0">
                <a:latin typeface="Didot"/>
                <a:cs typeface="Didot"/>
              </a:rPr>
              <a:t>Lecture &amp; Discussion</a:t>
            </a:r>
          </a:p>
          <a:p>
            <a:pPr eaLnBrk="1" hangingPunct="1">
              <a:spcBef>
                <a:spcPct val="20000"/>
              </a:spcBef>
              <a:defRPr/>
            </a:pPr>
            <a:endParaRPr lang="en-US" sz="2200" b="1" dirty="0"/>
          </a:p>
          <a:p>
            <a:pPr marL="609600" indent="-609600" eaLnBrk="1" hangingPunct="1">
              <a:spcBef>
                <a:spcPct val="20000"/>
              </a:spcBef>
              <a:defRPr/>
            </a:pPr>
            <a:r>
              <a:rPr lang="en-US" sz="2200" b="1" u="sng" dirty="0"/>
              <a:t> </a:t>
            </a:r>
          </a:p>
        </p:txBody>
      </p:sp>
      <p:sp>
        <p:nvSpPr>
          <p:cNvPr id="17412" name="Rectangle 12"/>
          <p:cNvSpPr txBox="1">
            <a:spLocks noChangeArrowheads="1"/>
          </p:cNvSpPr>
          <p:nvPr/>
        </p:nvSpPr>
        <p:spPr bwMode="auto">
          <a:xfrm>
            <a:off x="4864876" y="1524000"/>
            <a:ext cx="3996549" cy="493888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Clr>
                <a:schemeClr val="tx1"/>
              </a:buClr>
              <a:defRPr/>
            </a:pPr>
            <a:r>
              <a:rPr lang="en-US" sz="2200" b="1" u="sng" dirty="0">
                <a:latin typeface="Didot" charset="0"/>
              </a:rPr>
              <a:t>Homework:</a:t>
            </a:r>
          </a:p>
          <a:p>
            <a:pPr>
              <a:spcBef>
                <a:spcPct val="20000"/>
              </a:spcBef>
              <a:buClr>
                <a:schemeClr val="tx1"/>
              </a:buClr>
              <a:defRPr/>
            </a:pPr>
            <a:endParaRPr lang="en-US" sz="2000" b="1" dirty="0">
              <a:latin typeface="Didot" charset="0"/>
            </a:endParaRPr>
          </a:p>
          <a:p>
            <a:pPr>
              <a:spcBef>
                <a:spcPct val="20000"/>
              </a:spcBef>
              <a:buClr>
                <a:schemeClr val="tx1"/>
              </a:buClr>
              <a:defRPr/>
            </a:pPr>
            <a:r>
              <a:rPr lang="en-US" sz="2000" b="1" dirty="0">
                <a:latin typeface="Didot" charset="0"/>
              </a:rPr>
              <a:t>Begin working on Final Experience, First Check in due after Memorial Day!</a:t>
            </a:r>
          </a:p>
          <a:p>
            <a:pPr>
              <a:spcBef>
                <a:spcPct val="20000"/>
              </a:spcBef>
              <a:buClr>
                <a:schemeClr val="tx1"/>
              </a:buClr>
              <a:defRPr/>
            </a:pPr>
            <a:r>
              <a:rPr lang="en-US" sz="2000" b="1" dirty="0">
                <a:latin typeface="Didot" charset="0"/>
              </a:rPr>
              <a:t>Yellow =Wed 5/29</a:t>
            </a:r>
          </a:p>
          <a:p>
            <a:pPr>
              <a:spcBef>
                <a:spcPct val="20000"/>
              </a:spcBef>
              <a:buClr>
                <a:schemeClr val="tx1"/>
              </a:buClr>
              <a:defRPr/>
            </a:pPr>
            <a:r>
              <a:rPr lang="en-US" sz="2000" b="1" dirty="0">
                <a:latin typeface="Didot" charset="0"/>
              </a:rPr>
              <a:t>Tan =Tues 5/28</a:t>
            </a:r>
          </a:p>
          <a:p>
            <a:pPr>
              <a:spcBef>
                <a:spcPct val="20000"/>
              </a:spcBef>
              <a:buClr>
                <a:schemeClr val="tx1"/>
              </a:buClr>
              <a:defRPr/>
            </a:pPr>
            <a:r>
              <a:rPr lang="en-US" sz="2000" b="1" dirty="0">
                <a:latin typeface="Didot" charset="0"/>
              </a:rPr>
              <a:t>Purple = Tues 5/28</a:t>
            </a:r>
          </a:p>
          <a:p>
            <a:pPr>
              <a:spcBef>
                <a:spcPct val="20000"/>
              </a:spcBef>
              <a:buClr>
                <a:schemeClr val="tx1"/>
              </a:buClr>
              <a:defRPr/>
            </a:pPr>
            <a:endParaRPr lang="en-US" sz="2200" b="1" u="sng" dirty="0">
              <a:latin typeface="Didot" charset="0"/>
            </a:endParaRPr>
          </a:p>
          <a:p>
            <a:pPr marL="0" indent="0">
              <a:buClr>
                <a:schemeClr val="tx1"/>
              </a:buClr>
              <a:defRPr/>
            </a:pPr>
            <a:endParaRPr lang="en-US" b="1" dirty="0">
              <a:latin typeface="Didot" charset="0"/>
            </a:endParaRPr>
          </a:p>
          <a:p>
            <a:pPr>
              <a:spcBef>
                <a:spcPct val="20000"/>
              </a:spcBef>
              <a:buClr>
                <a:schemeClr val="tx1"/>
              </a:buClr>
              <a:defRPr/>
            </a:pPr>
            <a:endParaRPr lang="en-US" sz="2200" b="1" u="sng" dirty="0">
              <a:latin typeface="Didot" charset="0"/>
            </a:endParaRPr>
          </a:p>
        </p:txBody>
      </p:sp>
    </p:spTree>
    <p:extLst>
      <p:ext uri="{BB962C8B-B14F-4D97-AF65-F5344CB8AC3E}">
        <p14:creationId xmlns:p14="http://schemas.microsoft.com/office/powerpoint/2010/main" val="3879819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The Carter Presidency</a:t>
            </a:r>
          </a:p>
        </p:txBody>
      </p:sp>
      <p:sp>
        <p:nvSpPr>
          <p:cNvPr id="3" name="Content Placeholder 2"/>
          <p:cNvSpPr>
            <a:spLocks noGrp="1"/>
          </p:cNvSpPr>
          <p:nvPr>
            <p:ph idx="1"/>
          </p:nvPr>
        </p:nvSpPr>
        <p:spPr/>
        <p:txBody>
          <a:bodyPr/>
          <a:lstStyle/>
          <a:p>
            <a:r>
              <a:rPr lang="en-US" dirty="0">
                <a:latin typeface="Didot"/>
                <a:cs typeface="Didot"/>
              </a:rPr>
              <a:t>“Malaise Speech”</a:t>
            </a:r>
          </a:p>
          <a:p>
            <a:pPr lvl="1"/>
            <a:r>
              <a:rPr lang="en-US" dirty="0">
                <a:latin typeface="Didot"/>
                <a:cs typeface="Didot"/>
              </a:rPr>
              <a:t>Bleak assessment of the national condition</a:t>
            </a:r>
          </a:p>
          <a:p>
            <a:pPr lvl="1"/>
            <a:r>
              <a:rPr lang="en-US" dirty="0">
                <a:latin typeface="Didot"/>
                <a:cs typeface="Didot"/>
              </a:rPr>
              <a:t>If you are cold, put on a sweater…</a:t>
            </a:r>
          </a:p>
        </p:txBody>
      </p:sp>
      <p:pic>
        <p:nvPicPr>
          <p:cNvPr id="4" name="Picture 3"/>
          <p:cNvPicPr>
            <a:picLocks noChangeAspect="1"/>
          </p:cNvPicPr>
          <p:nvPr/>
        </p:nvPicPr>
        <p:blipFill>
          <a:blip r:embed="rId2"/>
          <a:stretch>
            <a:fillRect/>
          </a:stretch>
        </p:blipFill>
        <p:spPr>
          <a:xfrm>
            <a:off x="2349466" y="3440243"/>
            <a:ext cx="4656138" cy="3104092"/>
          </a:xfrm>
          <a:prstGeom prst="rect">
            <a:avLst/>
          </a:prstGeom>
        </p:spPr>
      </p:pic>
    </p:spTree>
    <p:extLst>
      <p:ext uri="{BB962C8B-B14F-4D97-AF65-F5344CB8AC3E}">
        <p14:creationId xmlns:p14="http://schemas.microsoft.com/office/powerpoint/2010/main" val="3421597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15"/>
            <a:ext cx="8229600" cy="1143000"/>
          </a:xfrm>
        </p:spPr>
        <p:txBody>
          <a:bodyPr/>
          <a:lstStyle/>
          <a:p>
            <a:r>
              <a:rPr lang="en-US" dirty="0">
                <a:latin typeface="Didot"/>
                <a:cs typeface="Didot"/>
              </a:rPr>
              <a:t>Election of 1980</a:t>
            </a:r>
          </a:p>
        </p:txBody>
      </p:sp>
      <p:pic>
        <p:nvPicPr>
          <p:cNvPr id="4" name="Picture 3"/>
          <p:cNvPicPr>
            <a:picLocks noChangeAspect="1"/>
          </p:cNvPicPr>
          <p:nvPr/>
        </p:nvPicPr>
        <p:blipFill>
          <a:blip r:embed="rId2"/>
          <a:stretch>
            <a:fillRect/>
          </a:stretch>
        </p:blipFill>
        <p:spPr>
          <a:xfrm>
            <a:off x="0" y="1219215"/>
            <a:ext cx="9144000" cy="4912386"/>
          </a:xfrm>
          <a:prstGeom prst="rect">
            <a:avLst/>
          </a:prstGeom>
        </p:spPr>
      </p:pic>
    </p:spTree>
    <p:extLst>
      <p:ext uri="{BB962C8B-B14F-4D97-AF65-F5344CB8AC3E}">
        <p14:creationId xmlns:p14="http://schemas.microsoft.com/office/powerpoint/2010/main" val="526249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Ronald Reagan </a:t>
            </a:r>
          </a:p>
        </p:txBody>
      </p:sp>
      <p:sp>
        <p:nvSpPr>
          <p:cNvPr id="3" name="Content Placeholder 2"/>
          <p:cNvSpPr>
            <a:spLocks noGrp="1"/>
          </p:cNvSpPr>
          <p:nvPr>
            <p:ph idx="1"/>
          </p:nvPr>
        </p:nvSpPr>
        <p:spPr>
          <a:xfrm>
            <a:off x="457200" y="1600200"/>
            <a:ext cx="4285971" cy="4808868"/>
          </a:xfrm>
        </p:spPr>
        <p:txBody>
          <a:bodyPr>
            <a:normAutofit/>
          </a:bodyPr>
          <a:lstStyle/>
          <a:p>
            <a:r>
              <a:rPr lang="en-US" dirty="0">
                <a:latin typeface="Didot"/>
                <a:cs typeface="Didot"/>
              </a:rPr>
              <a:t>1911-2004</a:t>
            </a:r>
          </a:p>
          <a:p>
            <a:r>
              <a:rPr lang="en-US" dirty="0">
                <a:latin typeface="Didot"/>
                <a:cs typeface="Didot"/>
              </a:rPr>
              <a:t>Actor</a:t>
            </a:r>
          </a:p>
          <a:p>
            <a:r>
              <a:rPr lang="en-US" dirty="0">
                <a:latin typeface="Didot"/>
                <a:cs typeface="Didot"/>
              </a:rPr>
              <a:t>Governor of California</a:t>
            </a:r>
          </a:p>
          <a:p>
            <a:r>
              <a:rPr lang="en-US" dirty="0">
                <a:latin typeface="Didot"/>
                <a:cs typeface="Didot"/>
              </a:rPr>
              <a:t>President from 1980-1988</a:t>
            </a:r>
          </a:p>
          <a:p>
            <a:r>
              <a:rPr lang="en-US" dirty="0">
                <a:latin typeface="Didot"/>
                <a:cs typeface="Didot"/>
              </a:rPr>
              <a:t>Launched “The Reagan Revolution”</a:t>
            </a:r>
          </a:p>
        </p:txBody>
      </p:sp>
      <p:pic>
        <p:nvPicPr>
          <p:cNvPr id="4" name="Picture 3"/>
          <p:cNvPicPr>
            <a:picLocks noChangeAspect="1"/>
          </p:cNvPicPr>
          <p:nvPr/>
        </p:nvPicPr>
        <p:blipFill>
          <a:blip r:embed="rId2"/>
          <a:stretch>
            <a:fillRect/>
          </a:stretch>
        </p:blipFill>
        <p:spPr>
          <a:xfrm>
            <a:off x="4743170" y="1417637"/>
            <a:ext cx="4207331" cy="5253931"/>
          </a:xfrm>
          <a:prstGeom prst="rect">
            <a:avLst/>
          </a:prstGeom>
        </p:spPr>
      </p:pic>
    </p:spTree>
    <p:extLst>
      <p:ext uri="{BB962C8B-B14F-4D97-AF65-F5344CB8AC3E}">
        <p14:creationId xmlns:p14="http://schemas.microsoft.com/office/powerpoint/2010/main" val="509393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
            <a:ext cx="8229600" cy="1143000"/>
          </a:xfrm>
        </p:spPr>
        <p:txBody>
          <a:bodyPr/>
          <a:lstStyle/>
          <a:p>
            <a:r>
              <a:rPr lang="en-US" dirty="0">
                <a:latin typeface="Didot"/>
                <a:cs typeface="Didot"/>
              </a:rPr>
              <a:t>Reaganomics</a:t>
            </a:r>
          </a:p>
        </p:txBody>
      </p:sp>
      <p:sp>
        <p:nvSpPr>
          <p:cNvPr id="3" name="Content Placeholder 2"/>
          <p:cNvSpPr>
            <a:spLocks noGrp="1"/>
          </p:cNvSpPr>
          <p:nvPr>
            <p:ph idx="1"/>
          </p:nvPr>
        </p:nvSpPr>
        <p:spPr>
          <a:xfrm>
            <a:off x="238894" y="1139846"/>
            <a:ext cx="8447905" cy="5566856"/>
          </a:xfrm>
        </p:spPr>
        <p:txBody>
          <a:bodyPr>
            <a:normAutofit fontScale="77500" lnSpcReduction="20000"/>
          </a:bodyPr>
          <a:lstStyle/>
          <a:p>
            <a:r>
              <a:rPr lang="en-US" dirty="0">
                <a:latin typeface="Didot"/>
                <a:cs typeface="Didot"/>
              </a:rPr>
              <a:t>AKA: Supply-Side Economics or Trickle-Down Economics</a:t>
            </a:r>
          </a:p>
          <a:p>
            <a:r>
              <a:rPr lang="en-US" dirty="0">
                <a:latin typeface="Didot"/>
                <a:cs typeface="Didot"/>
              </a:rPr>
              <a:t>Operated from the </a:t>
            </a:r>
          </a:p>
          <a:p>
            <a:pPr marL="0" indent="0">
              <a:buNone/>
            </a:pPr>
            <a:r>
              <a:rPr lang="en-US" dirty="0">
                <a:latin typeface="Didot"/>
                <a:cs typeface="Didot"/>
              </a:rPr>
              <a:t>   assumption that </a:t>
            </a:r>
          </a:p>
          <a:p>
            <a:pPr marL="0" indent="0">
              <a:buNone/>
            </a:pPr>
            <a:r>
              <a:rPr lang="en-US" dirty="0">
                <a:latin typeface="Didot"/>
                <a:cs typeface="Didot"/>
              </a:rPr>
              <a:t>   America’s economic </a:t>
            </a:r>
          </a:p>
          <a:p>
            <a:pPr marL="0" indent="0">
              <a:buNone/>
            </a:pPr>
            <a:r>
              <a:rPr lang="en-US" dirty="0">
                <a:latin typeface="Didot"/>
                <a:cs typeface="Didot"/>
              </a:rPr>
              <a:t>   problem’s were the </a:t>
            </a:r>
          </a:p>
          <a:p>
            <a:pPr marL="0" indent="0">
              <a:buNone/>
            </a:pPr>
            <a:r>
              <a:rPr lang="en-US" dirty="0">
                <a:latin typeface="Didot"/>
                <a:cs typeface="Didot"/>
              </a:rPr>
              <a:t>   result of excessive </a:t>
            </a:r>
          </a:p>
          <a:p>
            <a:pPr marL="0" indent="0">
              <a:buNone/>
            </a:pPr>
            <a:r>
              <a:rPr lang="en-US" dirty="0">
                <a:latin typeface="Didot"/>
                <a:cs typeface="Didot"/>
              </a:rPr>
              <a:t>   taxes which took money</a:t>
            </a:r>
          </a:p>
          <a:p>
            <a:pPr marL="0" indent="0">
              <a:buNone/>
            </a:pPr>
            <a:r>
              <a:rPr lang="en-US" dirty="0">
                <a:latin typeface="Didot"/>
                <a:cs typeface="Didot"/>
              </a:rPr>
              <a:t>   that could be used by </a:t>
            </a:r>
          </a:p>
          <a:p>
            <a:pPr marL="0" indent="0">
              <a:buNone/>
            </a:pPr>
            <a:r>
              <a:rPr lang="en-US" dirty="0">
                <a:latin typeface="Didot"/>
                <a:cs typeface="Didot"/>
              </a:rPr>
              <a:t>   businesses and investors </a:t>
            </a:r>
          </a:p>
          <a:p>
            <a:pPr marL="0" indent="0">
              <a:buNone/>
            </a:pPr>
            <a:r>
              <a:rPr lang="en-US" dirty="0">
                <a:latin typeface="Didot"/>
                <a:cs typeface="Didot"/>
              </a:rPr>
              <a:t>   to stimulate the economy </a:t>
            </a:r>
          </a:p>
          <a:p>
            <a:pPr marL="0" indent="0">
              <a:buNone/>
            </a:pPr>
            <a:r>
              <a:rPr lang="en-US" dirty="0">
                <a:latin typeface="Didot"/>
                <a:cs typeface="Didot"/>
              </a:rPr>
              <a:t>   out of the economy.</a:t>
            </a:r>
          </a:p>
          <a:p>
            <a:r>
              <a:rPr lang="en-US" dirty="0">
                <a:latin typeface="Didot"/>
                <a:cs typeface="Didot"/>
              </a:rPr>
              <a:t>Solution…Reduce taxes, slash government spending, and control inflation in order to free up money for wealthy Americans and corporations to spend</a:t>
            </a:r>
          </a:p>
        </p:txBody>
      </p:sp>
      <p:pic>
        <p:nvPicPr>
          <p:cNvPr id="4" name="Picture 3"/>
          <p:cNvPicPr>
            <a:picLocks noChangeAspect="1"/>
          </p:cNvPicPr>
          <p:nvPr/>
        </p:nvPicPr>
        <p:blipFill>
          <a:blip r:embed="rId2"/>
          <a:stretch>
            <a:fillRect/>
          </a:stretch>
        </p:blipFill>
        <p:spPr>
          <a:xfrm>
            <a:off x="4278351" y="1904862"/>
            <a:ext cx="4865649" cy="3246699"/>
          </a:xfrm>
          <a:prstGeom prst="rect">
            <a:avLst/>
          </a:prstGeom>
        </p:spPr>
      </p:pic>
    </p:spTree>
    <p:extLst>
      <p:ext uri="{BB962C8B-B14F-4D97-AF65-F5344CB8AC3E}">
        <p14:creationId xmlns:p14="http://schemas.microsoft.com/office/powerpoint/2010/main" val="3139897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93936"/>
            <a:ext cx="5867400" cy="5015132"/>
          </a:xfrm>
        </p:spPr>
        <p:txBody>
          <a:bodyPr>
            <a:normAutofit/>
          </a:bodyPr>
          <a:lstStyle/>
          <a:p>
            <a:pPr marL="514350" indent="-514350">
              <a:buFont typeface="+mj-lt"/>
              <a:buAutoNum type="arabicPeriod"/>
            </a:pPr>
            <a:r>
              <a:rPr lang="en-US" dirty="0">
                <a:latin typeface="Didot"/>
                <a:cs typeface="Didot"/>
              </a:rPr>
              <a:t>Reduce Government Spending</a:t>
            </a:r>
          </a:p>
          <a:p>
            <a:pPr marL="514350" indent="-514350">
              <a:buFont typeface="+mj-lt"/>
              <a:buAutoNum type="arabicPeriod"/>
            </a:pPr>
            <a:r>
              <a:rPr lang="en-US" dirty="0">
                <a:latin typeface="Didot"/>
                <a:cs typeface="Didot"/>
              </a:rPr>
              <a:t>Reduced Marginal Tax Rates </a:t>
            </a:r>
          </a:p>
          <a:p>
            <a:pPr marL="514350" indent="-514350">
              <a:buFont typeface="+mj-lt"/>
              <a:buAutoNum type="arabicPeriod"/>
            </a:pPr>
            <a:r>
              <a:rPr lang="en-US" dirty="0">
                <a:latin typeface="Didot"/>
                <a:cs typeface="Didot"/>
              </a:rPr>
              <a:t>Reduce Government Regulations</a:t>
            </a:r>
          </a:p>
          <a:p>
            <a:pPr marL="514350" indent="-514350">
              <a:buFont typeface="+mj-lt"/>
              <a:buAutoNum type="arabicPeriod"/>
            </a:pPr>
            <a:r>
              <a:rPr lang="en-US" dirty="0">
                <a:latin typeface="Didot"/>
                <a:cs typeface="Didot"/>
              </a:rPr>
              <a:t>Control the Money Supply to Reduce Inflation</a:t>
            </a:r>
          </a:p>
          <a:p>
            <a:pPr marL="0" indent="0">
              <a:buNone/>
            </a:pPr>
            <a:r>
              <a:rPr lang="en-US" dirty="0">
                <a:latin typeface="Didot"/>
                <a:cs typeface="Didot"/>
              </a:rPr>
              <a:t>5. (Increase defense spending)</a:t>
            </a:r>
          </a:p>
        </p:txBody>
      </p:sp>
      <p:sp>
        <p:nvSpPr>
          <p:cNvPr id="4" name="Rectangle 2"/>
          <p:cNvSpPr txBox="1">
            <a:spLocks noChangeArrowheads="1"/>
          </p:cNvSpPr>
          <p:nvPr/>
        </p:nvSpPr>
        <p:spPr>
          <a:xfrm>
            <a:off x="-757236" y="0"/>
            <a:ext cx="7543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dirty="0">
                <a:latin typeface="Didot"/>
                <a:cs typeface="Didot"/>
              </a:rPr>
              <a:t>Reaganomics</a:t>
            </a:r>
          </a:p>
        </p:txBody>
      </p:sp>
      <p:pic>
        <p:nvPicPr>
          <p:cNvPr id="6" name="Picture 9" descr="http://www.epa.gov/water/infrastructure/images/4pilla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30480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a:spLocks noChangeArrowheads="1"/>
          </p:cNvSpPr>
          <p:nvPr/>
        </p:nvSpPr>
        <p:spPr bwMode="auto">
          <a:xfrm rot="5400000">
            <a:off x="4307682" y="2855118"/>
            <a:ext cx="4495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t>Reduce government Spending</a:t>
            </a:r>
          </a:p>
        </p:txBody>
      </p:sp>
      <p:sp>
        <p:nvSpPr>
          <p:cNvPr id="8" name="TextBox 8"/>
          <p:cNvSpPr txBox="1">
            <a:spLocks noChangeArrowheads="1"/>
          </p:cNvSpPr>
          <p:nvPr/>
        </p:nvSpPr>
        <p:spPr bwMode="auto">
          <a:xfrm rot="5400000">
            <a:off x="4879182" y="2969418"/>
            <a:ext cx="4724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t>Reduce Marginal Tax Rates</a:t>
            </a:r>
          </a:p>
        </p:txBody>
      </p:sp>
      <p:sp>
        <p:nvSpPr>
          <p:cNvPr id="9" name="TextBox 9"/>
          <p:cNvSpPr txBox="1">
            <a:spLocks noChangeArrowheads="1"/>
          </p:cNvSpPr>
          <p:nvPr/>
        </p:nvSpPr>
        <p:spPr bwMode="auto">
          <a:xfrm rot="5400000">
            <a:off x="5322888" y="3275012"/>
            <a:ext cx="5334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t>Reduce govt. Regulation of Economy</a:t>
            </a:r>
          </a:p>
        </p:txBody>
      </p:sp>
      <p:sp>
        <p:nvSpPr>
          <p:cNvPr id="10" name="TextBox 10"/>
          <p:cNvSpPr txBox="1">
            <a:spLocks noChangeArrowheads="1"/>
          </p:cNvSpPr>
          <p:nvPr/>
        </p:nvSpPr>
        <p:spPr bwMode="auto">
          <a:xfrm rot="5400000">
            <a:off x="6174582" y="3121818"/>
            <a:ext cx="5029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t>Control $ supply to reduce inflation</a:t>
            </a:r>
          </a:p>
        </p:txBody>
      </p:sp>
      <p:sp>
        <p:nvSpPr>
          <p:cNvPr id="2" name="TextBox 1"/>
          <p:cNvSpPr txBox="1"/>
          <p:nvPr/>
        </p:nvSpPr>
        <p:spPr>
          <a:xfrm>
            <a:off x="6031121" y="6274712"/>
            <a:ext cx="3917534" cy="430887"/>
          </a:xfrm>
          <a:prstGeom prst="rect">
            <a:avLst/>
          </a:prstGeom>
          <a:noFill/>
        </p:spPr>
        <p:txBody>
          <a:bodyPr wrap="square" rtlCol="0">
            <a:spAutoFit/>
          </a:bodyPr>
          <a:lstStyle/>
          <a:p>
            <a:r>
              <a:rPr lang="en-US" sz="2200" b="1" i="1" dirty="0">
                <a:solidFill>
                  <a:schemeClr val="accent2"/>
                </a:solidFill>
              </a:rPr>
              <a:t>Increase Defense Spending</a:t>
            </a:r>
          </a:p>
        </p:txBody>
      </p:sp>
    </p:spTree>
    <p:extLst>
      <p:ext uri="{BB962C8B-B14F-4D97-AF65-F5344CB8AC3E}">
        <p14:creationId xmlns:p14="http://schemas.microsoft.com/office/powerpoint/2010/main" val="2713170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Reaganomics</a:t>
            </a:r>
          </a:p>
        </p:txBody>
      </p:sp>
      <p:sp>
        <p:nvSpPr>
          <p:cNvPr id="3" name="Content Placeholder 2"/>
          <p:cNvSpPr>
            <a:spLocks noGrp="1"/>
          </p:cNvSpPr>
          <p:nvPr>
            <p:ph idx="1"/>
          </p:nvPr>
        </p:nvSpPr>
        <p:spPr>
          <a:xfrm>
            <a:off x="457200" y="1417637"/>
            <a:ext cx="8229600" cy="5322375"/>
          </a:xfrm>
        </p:spPr>
        <p:txBody>
          <a:bodyPr>
            <a:normAutofit fontScale="62500" lnSpcReduction="20000"/>
          </a:bodyPr>
          <a:lstStyle/>
          <a:p>
            <a:r>
              <a:rPr lang="en-US" b="1" dirty="0">
                <a:latin typeface="Didot"/>
                <a:cs typeface="Didot"/>
              </a:rPr>
              <a:t>Reduce Government Spending</a:t>
            </a:r>
          </a:p>
          <a:p>
            <a:pPr lvl="1"/>
            <a:r>
              <a:rPr lang="en-US" dirty="0">
                <a:latin typeface="Didot"/>
                <a:cs typeface="Didot"/>
              </a:rPr>
              <a:t>Cuts programs that benefit poor, urban population</a:t>
            </a:r>
          </a:p>
          <a:p>
            <a:pPr lvl="2"/>
            <a:r>
              <a:rPr lang="en-US" dirty="0">
                <a:latin typeface="Didot"/>
                <a:cs typeface="Didot"/>
              </a:rPr>
              <a:t>Food stamps, subsidies for low-interest housing, reduction in student loans, federal subsidies for school lunches</a:t>
            </a:r>
          </a:p>
          <a:p>
            <a:r>
              <a:rPr lang="en-US" b="1" dirty="0">
                <a:latin typeface="Didot"/>
                <a:cs typeface="Didot"/>
              </a:rPr>
              <a:t>Reduce Marginal Tax Rates</a:t>
            </a:r>
          </a:p>
          <a:p>
            <a:pPr lvl="1"/>
            <a:r>
              <a:rPr lang="en-US" dirty="0">
                <a:latin typeface="Didot"/>
                <a:cs typeface="Didot"/>
              </a:rPr>
              <a:t>Income tax rates drop from 70% to 28% for highest earners (over a 7 year period)</a:t>
            </a:r>
          </a:p>
          <a:p>
            <a:pPr lvl="1"/>
            <a:r>
              <a:rPr lang="en-US" dirty="0">
                <a:latin typeface="Didot"/>
                <a:cs typeface="Didot"/>
              </a:rPr>
              <a:t>Trickle-Down Economics</a:t>
            </a:r>
          </a:p>
          <a:p>
            <a:r>
              <a:rPr lang="en-US" b="1" dirty="0">
                <a:latin typeface="Didot"/>
                <a:cs typeface="Didot"/>
              </a:rPr>
              <a:t>Reduce Government Regulations</a:t>
            </a:r>
          </a:p>
          <a:p>
            <a:pPr lvl="1"/>
            <a:r>
              <a:rPr lang="en-US" dirty="0">
                <a:latin typeface="Didot"/>
                <a:cs typeface="Didot"/>
              </a:rPr>
              <a:t>Deregulates corporations</a:t>
            </a:r>
          </a:p>
          <a:p>
            <a:pPr lvl="2"/>
            <a:r>
              <a:rPr lang="en-US" dirty="0">
                <a:latin typeface="Didot"/>
                <a:cs typeface="Didot"/>
              </a:rPr>
              <a:t>Less industry regulation</a:t>
            </a:r>
          </a:p>
          <a:p>
            <a:pPr lvl="2"/>
            <a:r>
              <a:rPr lang="en-US" dirty="0">
                <a:latin typeface="Didot"/>
                <a:cs typeface="Didot"/>
              </a:rPr>
              <a:t>Increases competition, results in lower prices</a:t>
            </a:r>
          </a:p>
          <a:p>
            <a:pPr lvl="1"/>
            <a:r>
              <a:rPr lang="en-US" dirty="0">
                <a:latin typeface="Didot"/>
                <a:cs typeface="Didot"/>
              </a:rPr>
              <a:t>Deregulates the environment</a:t>
            </a:r>
          </a:p>
          <a:p>
            <a:pPr lvl="2"/>
            <a:r>
              <a:rPr lang="en-US" dirty="0">
                <a:latin typeface="Didot"/>
                <a:cs typeface="Didot"/>
              </a:rPr>
              <a:t>Cuts budget of Environmental Protection Agency</a:t>
            </a:r>
          </a:p>
          <a:p>
            <a:pPr lvl="2"/>
            <a:r>
              <a:rPr lang="en-US" dirty="0">
                <a:latin typeface="Didot"/>
                <a:cs typeface="Didot"/>
              </a:rPr>
              <a:t>Tells Interior Department to permit more oil drilling, lumbering, coal mining, and to sell millions of acres of public lands</a:t>
            </a:r>
          </a:p>
          <a:p>
            <a:r>
              <a:rPr lang="en-US" b="1" dirty="0">
                <a:latin typeface="Didot"/>
                <a:cs typeface="Didot"/>
              </a:rPr>
              <a:t>Increase Defense Spending</a:t>
            </a:r>
          </a:p>
          <a:p>
            <a:pPr lvl="1"/>
            <a:r>
              <a:rPr lang="en-US" dirty="0">
                <a:latin typeface="Didot"/>
                <a:cs typeface="Didot"/>
              </a:rPr>
              <a:t>Defense budget almost doubles (paid for by cutting social programs)</a:t>
            </a:r>
          </a:p>
        </p:txBody>
      </p:sp>
    </p:spTree>
    <p:extLst>
      <p:ext uri="{BB962C8B-B14F-4D97-AF65-F5344CB8AC3E}">
        <p14:creationId xmlns:p14="http://schemas.microsoft.com/office/powerpoint/2010/main" val="3487897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8300" y="622300"/>
            <a:ext cx="8407400" cy="5613400"/>
          </a:xfrm>
          <a:prstGeom prst="rect">
            <a:avLst/>
          </a:prstGeom>
        </p:spPr>
      </p:pic>
    </p:spTree>
    <p:extLst>
      <p:ext uri="{BB962C8B-B14F-4D97-AF65-F5344CB8AC3E}">
        <p14:creationId xmlns:p14="http://schemas.microsoft.com/office/powerpoint/2010/main" val="2243506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880B4-6812-F541-92C6-DD24017536FD}"/>
              </a:ext>
            </a:extLst>
          </p:cNvPr>
          <p:cNvSpPr>
            <a:spLocks noGrp="1"/>
          </p:cNvSpPr>
          <p:nvPr>
            <p:ph type="ctrTitle"/>
          </p:nvPr>
        </p:nvSpPr>
        <p:spPr/>
        <p:txBody>
          <a:bodyPr/>
          <a:lstStyle/>
          <a:p>
            <a:r>
              <a:rPr lang="en-US" dirty="0">
                <a:latin typeface="Didot" panose="02000503000000020003" pitchFamily="2" charset="-79"/>
                <a:cs typeface="Didot" panose="02000503000000020003" pitchFamily="2" charset="-79"/>
              </a:rPr>
              <a:t>Did Reaganomics Work?</a:t>
            </a:r>
          </a:p>
        </p:txBody>
      </p:sp>
      <p:sp>
        <p:nvSpPr>
          <p:cNvPr id="3" name="Subtitle 2">
            <a:extLst>
              <a:ext uri="{FF2B5EF4-FFF2-40B4-BE49-F238E27FC236}">
                <a16:creationId xmlns:a16="http://schemas.microsoft.com/office/drawing/2014/main" id="{3964A994-1D72-F648-BC8F-A3F7BEAF4C86}"/>
              </a:ext>
            </a:extLst>
          </p:cNvPr>
          <p:cNvSpPr>
            <a:spLocks noGrp="1"/>
          </p:cNvSpPr>
          <p:nvPr>
            <p:ph type="subTitle" idx="1"/>
          </p:nvPr>
        </p:nvSpPr>
        <p:spPr/>
        <p:txBody>
          <a:bodyPr/>
          <a:lstStyle/>
          <a:p>
            <a:r>
              <a:rPr lang="en-US" i="1" dirty="0">
                <a:latin typeface="Didot" panose="02000503000000020003" pitchFamily="2" charset="-79"/>
                <a:cs typeface="Didot" panose="02000503000000020003" pitchFamily="2" charset="-79"/>
              </a:rPr>
              <a:t>It Depends, how you measure “success” and what you value in an economy</a:t>
            </a:r>
          </a:p>
        </p:txBody>
      </p:sp>
    </p:spTree>
    <p:extLst>
      <p:ext uri="{BB962C8B-B14F-4D97-AF65-F5344CB8AC3E}">
        <p14:creationId xmlns:p14="http://schemas.microsoft.com/office/powerpoint/2010/main" val="2105996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38BB40-D060-8D4E-AE54-EE8E6BB1D1A0}"/>
              </a:ext>
            </a:extLst>
          </p:cNvPr>
          <p:cNvPicPr>
            <a:picLocks noChangeAspect="1"/>
          </p:cNvPicPr>
          <p:nvPr/>
        </p:nvPicPr>
        <p:blipFill>
          <a:blip r:embed="rId2"/>
          <a:stretch>
            <a:fillRect/>
          </a:stretch>
        </p:blipFill>
        <p:spPr>
          <a:xfrm>
            <a:off x="0" y="594006"/>
            <a:ext cx="8711582" cy="5749644"/>
          </a:xfrm>
          <a:prstGeom prst="rect">
            <a:avLst/>
          </a:prstGeom>
        </p:spPr>
      </p:pic>
    </p:spTree>
    <p:extLst>
      <p:ext uri="{BB962C8B-B14F-4D97-AF65-F5344CB8AC3E}">
        <p14:creationId xmlns:p14="http://schemas.microsoft.com/office/powerpoint/2010/main" val="2107580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545E9-F445-8943-85ED-87A8BA2143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7751EE-A240-5643-8B0A-32E6BB5E550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F8EE3C2-010F-1244-8704-9330804365FB}"/>
              </a:ext>
            </a:extLst>
          </p:cNvPr>
          <p:cNvPicPr>
            <a:picLocks noChangeAspect="1"/>
          </p:cNvPicPr>
          <p:nvPr/>
        </p:nvPicPr>
        <p:blipFill>
          <a:blip r:embed="rId2"/>
          <a:stretch>
            <a:fillRect/>
          </a:stretch>
        </p:blipFill>
        <p:spPr>
          <a:xfrm>
            <a:off x="3612" y="3264"/>
            <a:ext cx="8521700" cy="5727700"/>
          </a:xfrm>
          <a:prstGeom prst="rect">
            <a:avLst/>
          </a:prstGeom>
        </p:spPr>
      </p:pic>
    </p:spTree>
    <p:extLst>
      <p:ext uri="{BB962C8B-B14F-4D97-AF65-F5344CB8AC3E}">
        <p14:creationId xmlns:p14="http://schemas.microsoft.com/office/powerpoint/2010/main" val="1507246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73"/>
            <a:ext cx="9144000" cy="1143000"/>
          </a:xfrm>
        </p:spPr>
        <p:txBody>
          <a:bodyPr>
            <a:normAutofit/>
          </a:bodyPr>
          <a:lstStyle/>
          <a:p>
            <a:r>
              <a:rPr lang="en-US" sz="3200" dirty="0">
                <a:latin typeface="Didot"/>
                <a:cs typeface="Didot"/>
              </a:rPr>
              <a:t>Conservative Critiques of The Great Society</a:t>
            </a:r>
          </a:p>
        </p:txBody>
      </p:sp>
      <p:sp>
        <p:nvSpPr>
          <p:cNvPr id="3" name="Content Placeholder 2"/>
          <p:cNvSpPr>
            <a:spLocks noGrp="1"/>
          </p:cNvSpPr>
          <p:nvPr>
            <p:ph idx="1"/>
          </p:nvPr>
        </p:nvSpPr>
        <p:spPr>
          <a:xfrm>
            <a:off x="238895" y="1044614"/>
            <a:ext cx="6528558" cy="5813386"/>
          </a:xfrm>
        </p:spPr>
        <p:txBody>
          <a:bodyPr>
            <a:normAutofit fontScale="85000" lnSpcReduction="20000"/>
          </a:bodyPr>
          <a:lstStyle/>
          <a:p>
            <a:r>
              <a:rPr lang="en-US" dirty="0">
                <a:latin typeface="Didot"/>
                <a:cs typeface="Didot"/>
              </a:rPr>
              <a:t>The liberal shifts (political, economic, and social) of the 1960s led some Americans to believe that America was in the throes of revolutionary change.</a:t>
            </a:r>
          </a:p>
          <a:p>
            <a:r>
              <a:rPr lang="en-US" dirty="0">
                <a:latin typeface="Didot"/>
                <a:cs typeface="Didot"/>
              </a:rPr>
              <a:t>They criticized the Johnson administration and democrats for…</a:t>
            </a:r>
          </a:p>
          <a:p>
            <a:pPr lvl="1"/>
            <a:r>
              <a:rPr lang="en-US" dirty="0">
                <a:latin typeface="Didot"/>
                <a:cs typeface="Didot"/>
              </a:rPr>
              <a:t>Creating a pattern of “government dependency”</a:t>
            </a:r>
          </a:p>
          <a:p>
            <a:pPr lvl="1"/>
            <a:r>
              <a:rPr lang="en-US" dirty="0">
                <a:latin typeface="Didot"/>
                <a:cs typeface="Didot"/>
              </a:rPr>
              <a:t>Giving too many rights to “deviant groups”</a:t>
            </a:r>
          </a:p>
          <a:p>
            <a:pPr lvl="2"/>
            <a:r>
              <a:rPr lang="en-US" dirty="0">
                <a:latin typeface="Didot"/>
                <a:cs typeface="Didot"/>
              </a:rPr>
              <a:t>Blacks, women, gays, hippies</a:t>
            </a:r>
          </a:p>
          <a:p>
            <a:pPr lvl="2"/>
            <a:r>
              <a:rPr lang="en-US" dirty="0">
                <a:latin typeface="Didot"/>
                <a:cs typeface="Didot"/>
              </a:rPr>
              <a:t>Success of segregationist George Wallace demonstrates this sentiment…</a:t>
            </a:r>
          </a:p>
          <a:p>
            <a:pPr lvl="1"/>
            <a:r>
              <a:rPr lang="en-US" dirty="0">
                <a:latin typeface="Didot"/>
                <a:cs typeface="Didot"/>
              </a:rPr>
              <a:t>Giving government money to deviant groups</a:t>
            </a:r>
          </a:p>
          <a:p>
            <a:pPr lvl="1"/>
            <a:r>
              <a:rPr lang="en-US" dirty="0">
                <a:latin typeface="Didot"/>
                <a:cs typeface="Didot"/>
              </a:rPr>
              <a:t>Creating huge national debt to fund these unnecessary programs</a:t>
            </a:r>
          </a:p>
        </p:txBody>
      </p:sp>
      <p:pic>
        <p:nvPicPr>
          <p:cNvPr id="4" name="Picture 3"/>
          <p:cNvPicPr>
            <a:picLocks noChangeAspect="1"/>
          </p:cNvPicPr>
          <p:nvPr/>
        </p:nvPicPr>
        <p:blipFill>
          <a:blip r:embed="rId2"/>
          <a:stretch>
            <a:fillRect/>
          </a:stretch>
        </p:blipFill>
        <p:spPr>
          <a:xfrm>
            <a:off x="6767453" y="1854981"/>
            <a:ext cx="2324100" cy="3492500"/>
          </a:xfrm>
          <a:prstGeom prst="rect">
            <a:avLst/>
          </a:prstGeom>
        </p:spPr>
      </p:pic>
    </p:spTree>
    <p:extLst>
      <p:ext uri="{BB962C8B-B14F-4D97-AF65-F5344CB8AC3E}">
        <p14:creationId xmlns:p14="http://schemas.microsoft.com/office/powerpoint/2010/main" val="1778410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824B8-E93F-AE4E-BED3-46C588A55AA7}"/>
              </a:ext>
            </a:extLst>
          </p:cNvPr>
          <p:cNvPicPr>
            <a:picLocks noChangeAspect="1"/>
          </p:cNvPicPr>
          <p:nvPr/>
        </p:nvPicPr>
        <p:blipFill>
          <a:blip r:embed="rId2"/>
          <a:stretch>
            <a:fillRect/>
          </a:stretch>
        </p:blipFill>
        <p:spPr>
          <a:xfrm>
            <a:off x="2220" y="2471"/>
            <a:ext cx="9141780" cy="6096000"/>
          </a:xfrm>
          <a:prstGeom prst="rect">
            <a:avLst/>
          </a:prstGeom>
        </p:spPr>
      </p:pic>
    </p:spTree>
    <p:extLst>
      <p:ext uri="{BB962C8B-B14F-4D97-AF65-F5344CB8AC3E}">
        <p14:creationId xmlns:p14="http://schemas.microsoft.com/office/powerpoint/2010/main" val="3340167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699D56-D67D-6549-BE8D-2C1A13A3EF5C}"/>
              </a:ext>
            </a:extLst>
          </p:cNvPr>
          <p:cNvPicPr>
            <a:picLocks noChangeAspect="1"/>
          </p:cNvPicPr>
          <p:nvPr/>
        </p:nvPicPr>
        <p:blipFill>
          <a:blip r:embed="rId2"/>
          <a:stretch>
            <a:fillRect/>
          </a:stretch>
        </p:blipFill>
        <p:spPr>
          <a:xfrm>
            <a:off x="0" y="533227"/>
            <a:ext cx="9272187" cy="5513612"/>
          </a:xfrm>
          <a:prstGeom prst="rect">
            <a:avLst/>
          </a:prstGeom>
        </p:spPr>
      </p:pic>
    </p:spTree>
    <p:extLst>
      <p:ext uri="{BB962C8B-B14F-4D97-AF65-F5344CB8AC3E}">
        <p14:creationId xmlns:p14="http://schemas.microsoft.com/office/powerpoint/2010/main" val="2070061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AE1823-BBA0-744D-86F7-0D147A841B32}"/>
              </a:ext>
            </a:extLst>
          </p:cNvPr>
          <p:cNvPicPr>
            <a:picLocks noChangeAspect="1"/>
          </p:cNvPicPr>
          <p:nvPr/>
        </p:nvPicPr>
        <p:blipFill>
          <a:blip r:embed="rId2"/>
          <a:stretch>
            <a:fillRect/>
          </a:stretch>
        </p:blipFill>
        <p:spPr>
          <a:xfrm>
            <a:off x="0" y="414887"/>
            <a:ext cx="8979594" cy="5872654"/>
          </a:xfrm>
          <a:prstGeom prst="rect">
            <a:avLst/>
          </a:prstGeom>
        </p:spPr>
      </p:pic>
    </p:spTree>
    <p:extLst>
      <p:ext uri="{BB962C8B-B14F-4D97-AF65-F5344CB8AC3E}">
        <p14:creationId xmlns:p14="http://schemas.microsoft.com/office/powerpoint/2010/main" val="1316678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DC423-5FE2-394E-8184-161042B86D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21110F-7B94-0542-8A46-2DC617B437D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808E8CA-E4EA-CB46-8659-C16670201AC0}"/>
              </a:ext>
            </a:extLst>
          </p:cNvPr>
          <p:cNvPicPr>
            <a:picLocks noChangeAspect="1"/>
          </p:cNvPicPr>
          <p:nvPr/>
        </p:nvPicPr>
        <p:blipFill>
          <a:blip r:embed="rId2"/>
          <a:stretch>
            <a:fillRect/>
          </a:stretch>
        </p:blipFill>
        <p:spPr>
          <a:xfrm>
            <a:off x="3720" y="3263"/>
            <a:ext cx="9140280" cy="6305461"/>
          </a:xfrm>
          <a:prstGeom prst="rect">
            <a:avLst/>
          </a:prstGeom>
        </p:spPr>
      </p:pic>
    </p:spTree>
    <p:extLst>
      <p:ext uri="{BB962C8B-B14F-4D97-AF65-F5344CB8AC3E}">
        <p14:creationId xmlns:p14="http://schemas.microsoft.com/office/powerpoint/2010/main" val="1280368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86976B-EC96-684C-BAD5-8B1CA40B9A04}"/>
              </a:ext>
            </a:extLst>
          </p:cNvPr>
          <p:cNvPicPr>
            <a:picLocks noChangeAspect="1"/>
          </p:cNvPicPr>
          <p:nvPr/>
        </p:nvPicPr>
        <p:blipFill>
          <a:blip r:embed="rId2"/>
          <a:stretch>
            <a:fillRect/>
          </a:stretch>
        </p:blipFill>
        <p:spPr>
          <a:xfrm>
            <a:off x="22794" y="2796"/>
            <a:ext cx="8356600" cy="6642100"/>
          </a:xfrm>
          <a:prstGeom prst="rect">
            <a:avLst/>
          </a:prstGeom>
        </p:spPr>
      </p:pic>
    </p:spTree>
    <p:extLst>
      <p:ext uri="{BB962C8B-B14F-4D97-AF65-F5344CB8AC3E}">
        <p14:creationId xmlns:p14="http://schemas.microsoft.com/office/powerpoint/2010/main" val="710869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20A4B9-6C12-A049-95D2-F3E25FFCA5E5}"/>
              </a:ext>
            </a:extLst>
          </p:cNvPr>
          <p:cNvPicPr>
            <a:picLocks noChangeAspect="1"/>
          </p:cNvPicPr>
          <p:nvPr/>
        </p:nvPicPr>
        <p:blipFill>
          <a:blip r:embed="rId2"/>
          <a:stretch>
            <a:fillRect/>
          </a:stretch>
        </p:blipFill>
        <p:spPr>
          <a:xfrm>
            <a:off x="231143" y="3120"/>
            <a:ext cx="8631553" cy="6854880"/>
          </a:xfrm>
          <a:prstGeom prst="rect">
            <a:avLst/>
          </a:prstGeom>
        </p:spPr>
      </p:pic>
    </p:spTree>
    <p:extLst>
      <p:ext uri="{BB962C8B-B14F-4D97-AF65-F5344CB8AC3E}">
        <p14:creationId xmlns:p14="http://schemas.microsoft.com/office/powerpoint/2010/main" val="1562071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9978D0-C60E-A843-AE19-56E8DB6FABB3}"/>
              </a:ext>
            </a:extLst>
          </p:cNvPr>
          <p:cNvPicPr>
            <a:picLocks noChangeAspect="1"/>
          </p:cNvPicPr>
          <p:nvPr/>
        </p:nvPicPr>
        <p:blipFill>
          <a:blip r:embed="rId2"/>
          <a:stretch>
            <a:fillRect/>
          </a:stretch>
        </p:blipFill>
        <p:spPr>
          <a:xfrm>
            <a:off x="1860" y="2892"/>
            <a:ext cx="9294540" cy="6915138"/>
          </a:xfrm>
          <a:prstGeom prst="rect">
            <a:avLst/>
          </a:prstGeom>
        </p:spPr>
      </p:pic>
    </p:spTree>
    <p:extLst>
      <p:ext uri="{BB962C8B-B14F-4D97-AF65-F5344CB8AC3E}">
        <p14:creationId xmlns:p14="http://schemas.microsoft.com/office/powerpoint/2010/main" val="2090027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2DA60F-109E-E64B-AFA7-A4DABAC135BF}"/>
              </a:ext>
            </a:extLst>
          </p:cNvPr>
          <p:cNvPicPr>
            <a:picLocks noChangeAspect="1"/>
          </p:cNvPicPr>
          <p:nvPr/>
        </p:nvPicPr>
        <p:blipFill>
          <a:blip r:embed="rId2"/>
          <a:stretch>
            <a:fillRect/>
          </a:stretch>
        </p:blipFill>
        <p:spPr>
          <a:xfrm>
            <a:off x="2952" y="2592"/>
            <a:ext cx="10160000" cy="7277100"/>
          </a:xfrm>
          <a:prstGeom prst="rect">
            <a:avLst/>
          </a:prstGeom>
        </p:spPr>
      </p:pic>
    </p:spTree>
    <p:extLst>
      <p:ext uri="{BB962C8B-B14F-4D97-AF65-F5344CB8AC3E}">
        <p14:creationId xmlns:p14="http://schemas.microsoft.com/office/powerpoint/2010/main" val="82809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Didot"/>
                <a:cs typeface="Didot"/>
              </a:rPr>
              <a:t>Reaganomics in Action…</a:t>
            </a:r>
          </a:p>
        </p:txBody>
      </p:sp>
      <p:sp>
        <p:nvSpPr>
          <p:cNvPr id="3" name="Content Placeholder 2"/>
          <p:cNvSpPr>
            <a:spLocks noGrp="1"/>
          </p:cNvSpPr>
          <p:nvPr>
            <p:ph idx="1"/>
          </p:nvPr>
        </p:nvSpPr>
        <p:spPr>
          <a:xfrm>
            <a:off x="457200" y="1276349"/>
            <a:ext cx="8229600" cy="5463664"/>
          </a:xfrm>
        </p:spPr>
        <p:txBody>
          <a:bodyPr>
            <a:normAutofit fontScale="70000" lnSpcReduction="20000"/>
          </a:bodyPr>
          <a:lstStyle/>
          <a:p>
            <a:r>
              <a:rPr lang="en-US" dirty="0">
                <a:latin typeface="Didot"/>
                <a:cs typeface="Didot"/>
              </a:rPr>
              <a:t>Recession of 1982</a:t>
            </a:r>
          </a:p>
          <a:p>
            <a:pPr lvl="1"/>
            <a:r>
              <a:rPr lang="en-US" dirty="0">
                <a:latin typeface="Didot"/>
                <a:cs typeface="Didot"/>
              </a:rPr>
              <a:t>July 1981-Nov 1982 saw worst recession since Great Depression</a:t>
            </a:r>
          </a:p>
          <a:p>
            <a:pPr lvl="1"/>
            <a:r>
              <a:rPr lang="en-US" dirty="0">
                <a:latin typeface="Didot"/>
                <a:cs typeface="Didot"/>
              </a:rPr>
              <a:t>Unemployment reached 11%</a:t>
            </a:r>
          </a:p>
          <a:p>
            <a:r>
              <a:rPr lang="en-US" dirty="0">
                <a:latin typeface="Didot"/>
                <a:cs typeface="Didot"/>
              </a:rPr>
              <a:t>Economy recovers in 1983</a:t>
            </a:r>
          </a:p>
          <a:p>
            <a:pPr lvl="1"/>
            <a:r>
              <a:rPr lang="en-US" dirty="0">
                <a:latin typeface="Didot"/>
                <a:cs typeface="Didot"/>
              </a:rPr>
              <a:t>Unemployment drops</a:t>
            </a:r>
          </a:p>
          <a:p>
            <a:pPr lvl="1"/>
            <a:r>
              <a:rPr lang="en-US" dirty="0">
                <a:latin typeface="Didot"/>
                <a:cs typeface="Didot"/>
              </a:rPr>
              <a:t>GNP grows</a:t>
            </a:r>
          </a:p>
          <a:p>
            <a:pPr lvl="1"/>
            <a:r>
              <a:rPr lang="en-US" dirty="0">
                <a:latin typeface="Didot"/>
                <a:cs typeface="Didot"/>
              </a:rPr>
              <a:t>Inflation falls</a:t>
            </a:r>
          </a:p>
          <a:p>
            <a:pPr lvl="1"/>
            <a:r>
              <a:rPr lang="en-US" dirty="0">
                <a:latin typeface="Didot"/>
                <a:cs typeface="Didot"/>
              </a:rPr>
              <a:t>Consumer spending Increases</a:t>
            </a:r>
          </a:p>
          <a:p>
            <a:pPr lvl="1"/>
            <a:r>
              <a:rPr lang="en-US" dirty="0">
                <a:latin typeface="Didot"/>
                <a:cs typeface="Didot"/>
              </a:rPr>
              <a:t>Business Investment increases</a:t>
            </a:r>
          </a:p>
          <a:p>
            <a:r>
              <a:rPr lang="en-US" dirty="0">
                <a:latin typeface="Didot"/>
                <a:cs typeface="Didot"/>
              </a:rPr>
              <a:t>National Debt Climbs in 1982</a:t>
            </a:r>
          </a:p>
          <a:p>
            <a:pPr lvl="1"/>
            <a:r>
              <a:rPr lang="en-US" dirty="0">
                <a:latin typeface="Didot"/>
                <a:cs typeface="Didot"/>
              </a:rPr>
              <a:t>Spending outstrips revenues</a:t>
            </a:r>
          </a:p>
          <a:p>
            <a:pPr lvl="1"/>
            <a:r>
              <a:rPr lang="en-US" dirty="0">
                <a:latin typeface="Didot"/>
                <a:cs typeface="Didot"/>
              </a:rPr>
              <a:t>Massive tax cuts, plus increase in defense spending put the nation in deep debt</a:t>
            </a:r>
          </a:p>
          <a:p>
            <a:r>
              <a:rPr lang="en-US" dirty="0">
                <a:latin typeface="Didot"/>
                <a:cs typeface="Didot"/>
              </a:rPr>
              <a:t>Further cuts to social programs</a:t>
            </a:r>
          </a:p>
          <a:p>
            <a:pPr lvl="1"/>
            <a:r>
              <a:rPr lang="en-US" dirty="0">
                <a:latin typeface="Didot"/>
                <a:cs typeface="Didot"/>
              </a:rPr>
              <a:t>In an effort to reduce national debt, Reagan further cuts gov’t spending</a:t>
            </a:r>
          </a:p>
          <a:p>
            <a:pPr marL="0" indent="0">
              <a:buNone/>
            </a:pPr>
            <a:endParaRPr lang="en-US" dirty="0"/>
          </a:p>
          <a:p>
            <a:pPr marL="914400" lvl="2" indent="0">
              <a:buNone/>
            </a:pPr>
            <a:endParaRPr lang="en-US" dirty="0"/>
          </a:p>
          <a:p>
            <a:endParaRPr lang="en-US" dirty="0"/>
          </a:p>
        </p:txBody>
      </p:sp>
    </p:spTree>
    <p:extLst>
      <p:ext uri="{BB962C8B-B14F-4D97-AF65-F5344CB8AC3E}">
        <p14:creationId xmlns:p14="http://schemas.microsoft.com/office/powerpoint/2010/main" val="1088690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373"/>
            <a:ext cx="8229600" cy="1143000"/>
          </a:xfrm>
        </p:spPr>
        <p:txBody>
          <a:bodyPr/>
          <a:lstStyle/>
          <a:p>
            <a:r>
              <a:rPr lang="en-US" dirty="0">
                <a:latin typeface="Didot"/>
                <a:cs typeface="Didot"/>
              </a:rPr>
              <a:t>Election of 1968</a:t>
            </a:r>
          </a:p>
        </p:txBody>
      </p:sp>
      <p:sp>
        <p:nvSpPr>
          <p:cNvPr id="3" name="Content Placeholder 2"/>
          <p:cNvSpPr>
            <a:spLocks noGrp="1"/>
          </p:cNvSpPr>
          <p:nvPr>
            <p:ph idx="1"/>
          </p:nvPr>
        </p:nvSpPr>
        <p:spPr>
          <a:xfrm>
            <a:off x="219049" y="1060600"/>
            <a:ext cx="4911751" cy="5797400"/>
          </a:xfrm>
        </p:spPr>
        <p:txBody>
          <a:bodyPr>
            <a:normAutofit fontScale="85000" lnSpcReduction="20000"/>
          </a:bodyPr>
          <a:lstStyle/>
          <a:p>
            <a:r>
              <a:rPr lang="en-US" dirty="0">
                <a:latin typeface="Didot"/>
                <a:cs typeface="Didot"/>
              </a:rPr>
              <a:t>Democrats: Hubert Humphrey</a:t>
            </a:r>
          </a:p>
          <a:p>
            <a:pPr lvl="1"/>
            <a:r>
              <a:rPr lang="en-US" dirty="0">
                <a:latin typeface="Didot"/>
                <a:cs typeface="Didot"/>
              </a:rPr>
              <a:t>Johnson decides not to run for re-election</a:t>
            </a:r>
          </a:p>
          <a:p>
            <a:pPr lvl="1"/>
            <a:r>
              <a:rPr lang="en-US" dirty="0">
                <a:latin typeface="Didot"/>
                <a:cs typeface="Didot"/>
              </a:rPr>
              <a:t>Humphrey was Johnson’s VP</a:t>
            </a:r>
          </a:p>
          <a:p>
            <a:pPr lvl="1"/>
            <a:r>
              <a:rPr lang="en-US" dirty="0">
                <a:latin typeface="Didot"/>
                <a:cs typeface="Didot"/>
              </a:rPr>
              <a:t>Challenged for the nomination by Robert F. Kennedy (who was seen as more liberal, more youthful)</a:t>
            </a:r>
          </a:p>
          <a:p>
            <a:pPr lvl="1"/>
            <a:r>
              <a:rPr lang="en-US" dirty="0">
                <a:latin typeface="Didot"/>
                <a:cs typeface="Didot"/>
              </a:rPr>
              <a:t>Kennedy shot by </a:t>
            </a:r>
            <a:r>
              <a:rPr lang="en-US" dirty="0" err="1">
                <a:latin typeface="Didot"/>
                <a:cs typeface="Didot"/>
              </a:rPr>
              <a:t>Sirhan</a:t>
            </a:r>
            <a:r>
              <a:rPr lang="en-US" dirty="0">
                <a:latin typeface="Didot"/>
                <a:cs typeface="Didot"/>
              </a:rPr>
              <a:t> </a:t>
            </a:r>
            <a:r>
              <a:rPr lang="en-US" dirty="0" err="1">
                <a:latin typeface="Didot"/>
                <a:cs typeface="Didot"/>
              </a:rPr>
              <a:t>Sirhan</a:t>
            </a:r>
            <a:r>
              <a:rPr lang="en-US" dirty="0">
                <a:latin typeface="Didot"/>
                <a:cs typeface="Didot"/>
              </a:rPr>
              <a:t> during the primary campaign</a:t>
            </a:r>
          </a:p>
          <a:p>
            <a:r>
              <a:rPr lang="en-US" dirty="0">
                <a:latin typeface="Didot"/>
                <a:cs typeface="Didot"/>
              </a:rPr>
              <a:t>Republicans: Richard Nixon</a:t>
            </a:r>
          </a:p>
          <a:p>
            <a:pPr lvl="1"/>
            <a:r>
              <a:rPr lang="en-US" dirty="0">
                <a:latin typeface="Didot"/>
                <a:cs typeface="Didot"/>
              </a:rPr>
              <a:t>Had been Vice President under Eisenhower</a:t>
            </a:r>
          </a:p>
          <a:p>
            <a:pPr lvl="1"/>
            <a:r>
              <a:rPr lang="en-US" dirty="0">
                <a:latin typeface="Didot"/>
                <a:cs typeface="Didot"/>
              </a:rPr>
              <a:t>Ran for President in 1960, but was defeated by JFK</a:t>
            </a:r>
          </a:p>
          <a:p>
            <a:endParaRPr lang="en-US" dirty="0"/>
          </a:p>
        </p:txBody>
      </p:sp>
      <p:pic>
        <p:nvPicPr>
          <p:cNvPr id="6" name="Picture 5"/>
          <p:cNvPicPr>
            <a:picLocks noChangeAspect="1"/>
          </p:cNvPicPr>
          <p:nvPr/>
        </p:nvPicPr>
        <p:blipFill>
          <a:blip r:embed="rId2"/>
          <a:stretch>
            <a:fillRect/>
          </a:stretch>
        </p:blipFill>
        <p:spPr>
          <a:xfrm>
            <a:off x="5900348" y="1047785"/>
            <a:ext cx="3243652" cy="3079416"/>
          </a:xfrm>
          <a:prstGeom prst="rect">
            <a:avLst/>
          </a:prstGeom>
        </p:spPr>
      </p:pic>
      <p:pic>
        <p:nvPicPr>
          <p:cNvPr id="4" name="Picture 3"/>
          <p:cNvPicPr>
            <a:picLocks noChangeAspect="1"/>
          </p:cNvPicPr>
          <p:nvPr/>
        </p:nvPicPr>
        <p:blipFill>
          <a:blip r:embed="rId3"/>
          <a:stretch>
            <a:fillRect/>
          </a:stretch>
        </p:blipFill>
        <p:spPr>
          <a:xfrm>
            <a:off x="5511799" y="3641784"/>
            <a:ext cx="2953657" cy="2953657"/>
          </a:xfrm>
          <a:prstGeom prst="rect">
            <a:avLst/>
          </a:prstGeom>
        </p:spPr>
      </p:pic>
    </p:spTree>
    <p:extLst>
      <p:ext uri="{BB962C8B-B14F-4D97-AF65-F5344CB8AC3E}">
        <p14:creationId xmlns:p14="http://schemas.microsoft.com/office/powerpoint/2010/main" val="3736603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15"/>
            <a:ext cx="8229600" cy="1143000"/>
          </a:xfrm>
        </p:spPr>
        <p:txBody>
          <a:bodyPr/>
          <a:lstStyle/>
          <a:p>
            <a:r>
              <a:rPr lang="en-US" dirty="0">
                <a:latin typeface="Didot"/>
                <a:cs typeface="Didot"/>
              </a:rPr>
              <a:t>Nixon and the Silent Majority</a:t>
            </a:r>
          </a:p>
        </p:txBody>
      </p:sp>
      <p:sp>
        <p:nvSpPr>
          <p:cNvPr id="3" name="Content Placeholder 2"/>
          <p:cNvSpPr>
            <a:spLocks noGrp="1"/>
          </p:cNvSpPr>
          <p:nvPr>
            <p:ph idx="1"/>
          </p:nvPr>
        </p:nvSpPr>
        <p:spPr>
          <a:xfrm>
            <a:off x="218305" y="1219215"/>
            <a:ext cx="5933925" cy="5638785"/>
          </a:xfrm>
        </p:spPr>
        <p:txBody>
          <a:bodyPr>
            <a:normAutofit fontScale="92500" lnSpcReduction="20000"/>
          </a:bodyPr>
          <a:lstStyle/>
          <a:p>
            <a:r>
              <a:rPr lang="en-US" dirty="0">
                <a:latin typeface="Didot"/>
                <a:cs typeface="Didot"/>
              </a:rPr>
              <a:t>Nixon ran for president by appealing to what he called the “Silent Majority” of Americans.</a:t>
            </a:r>
          </a:p>
          <a:p>
            <a:pPr lvl="1"/>
            <a:r>
              <a:rPr lang="en-US" dirty="0">
                <a:latin typeface="Didot"/>
                <a:cs typeface="Didot"/>
              </a:rPr>
              <a:t>Americans who were white, middle class, did not oppose the Vietnam War, were not in favor of expanded Civil Rights, and did not support government spending</a:t>
            </a:r>
          </a:p>
          <a:p>
            <a:r>
              <a:rPr lang="en-US" dirty="0">
                <a:latin typeface="Didot"/>
                <a:cs typeface="Didot"/>
              </a:rPr>
              <a:t>To these Americans he promised stability, law and order, a reduction in government spending and programs, and “peace with honor” in Vietnam.</a:t>
            </a:r>
          </a:p>
          <a:p>
            <a:pPr lvl="1"/>
            <a:endParaRPr lang="en-US" dirty="0"/>
          </a:p>
        </p:txBody>
      </p:sp>
      <p:pic>
        <p:nvPicPr>
          <p:cNvPr id="4" name="Picture 3"/>
          <p:cNvPicPr>
            <a:picLocks noChangeAspect="1"/>
          </p:cNvPicPr>
          <p:nvPr/>
        </p:nvPicPr>
        <p:blipFill>
          <a:blip r:embed="rId2"/>
          <a:stretch>
            <a:fillRect/>
          </a:stretch>
        </p:blipFill>
        <p:spPr>
          <a:xfrm>
            <a:off x="6152230" y="1219215"/>
            <a:ext cx="3016054" cy="3290241"/>
          </a:xfrm>
          <a:prstGeom prst="rect">
            <a:avLst/>
          </a:prstGeom>
        </p:spPr>
      </p:pic>
    </p:spTree>
    <p:extLst>
      <p:ext uri="{BB962C8B-B14F-4D97-AF65-F5344CB8AC3E}">
        <p14:creationId xmlns:p14="http://schemas.microsoft.com/office/powerpoint/2010/main" val="1644335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4453" y="155929"/>
            <a:ext cx="7639325" cy="6481852"/>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2623451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Nixon Begins Cutting and Hollowing the Government</a:t>
            </a:r>
          </a:p>
        </p:txBody>
      </p:sp>
      <p:sp>
        <p:nvSpPr>
          <p:cNvPr id="3" name="Content Placeholder 2"/>
          <p:cNvSpPr>
            <a:spLocks noGrp="1"/>
          </p:cNvSpPr>
          <p:nvPr>
            <p:ph idx="1"/>
          </p:nvPr>
        </p:nvSpPr>
        <p:spPr>
          <a:xfrm>
            <a:off x="457200" y="1600200"/>
            <a:ext cx="8229600" cy="4789025"/>
          </a:xfrm>
        </p:spPr>
        <p:txBody>
          <a:bodyPr>
            <a:normAutofit fontScale="77500" lnSpcReduction="20000"/>
          </a:bodyPr>
          <a:lstStyle/>
          <a:p>
            <a:r>
              <a:rPr lang="en-US" dirty="0">
                <a:latin typeface="Didot"/>
                <a:cs typeface="Didot"/>
              </a:rPr>
              <a:t>Many of Nixon’s policies were designed in response to what he believed were the demands middle class conservative Americans to end the era of government funded “special privileges” for “deviant” groups.</a:t>
            </a:r>
          </a:p>
          <a:p>
            <a:r>
              <a:rPr lang="en-US" dirty="0">
                <a:latin typeface="Didot"/>
                <a:cs typeface="Didot"/>
              </a:rPr>
              <a:t>Early actions…</a:t>
            </a:r>
          </a:p>
          <a:p>
            <a:pPr lvl="1"/>
            <a:r>
              <a:rPr lang="en-US" dirty="0">
                <a:latin typeface="Didot"/>
                <a:cs typeface="Didot"/>
              </a:rPr>
              <a:t>Blocked the Department of Health, Education, and Welfare from cutting off federal funds from school districts that failed to integrate</a:t>
            </a:r>
          </a:p>
          <a:p>
            <a:pPr lvl="1"/>
            <a:r>
              <a:rPr lang="en-US" dirty="0">
                <a:latin typeface="Didot"/>
                <a:cs typeface="Didot"/>
              </a:rPr>
              <a:t>Abolished the Office of Economic Opportunity, the centerpiece of the war on poverty</a:t>
            </a:r>
          </a:p>
          <a:p>
            <a:pPr lvl="1"/>
            <a:r>
              <a:rPr lang="en-US" dirty="0">
                <a:latin typeface="Didot"/>
                <a:cs typeface="Didot"/>
              </a:rPr>
              <a:t>Many of the agencies that remained were “hollowed out”</a:t>
            </a:r>
          </a:p>
          <a:p>
            <a:r>
              <a:rPr lang="en-US" dirty="0">
                <a:latin typeface="Didot"/>
                <a:cs typeface="Didot"/>
              </a:rPr>
              <a:t>But, not all of Nixon’s actions were conservative.</a:t>
            </a:r>
          </a:p>
          <a:p>
            <a:pPr lvl="1"/>
            <a:r>
              <a:rPr lang="en-US" dirty="0">
                <a:latin typeface="Didot"/>
                <a:cs typeface="Didot"/>
              </a:rPr>
              <a:t>Proposed replacing welfare with a program that would have created a guaranteed annual income for all Americans</a:t>
            </a:r>
          </a:p>
          <a:p>
            <a:pPr marL="0" indent="0">
              <a:buNone/>
            </a:pPr>
            <a:endParaRPr lang="en-US" dirty="0"/>
          </a:p>
        </p:txBody>
      </p:sp>
    </p:spTree>
    <p:extLst>
      <p:ext uri="{BB962C8B-B14F-4D97-AF65-F5344CB8AC3E}">
        <p14:creationId xmlns:p14="http://schemas.microsoft.com/office/powerpoint/2010/main" val="2468205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154"/>
            <a:ext cx="8229600" cy="1143000"/>
          </a:xfrm>
        </p:spPr>
        <p:txBody>
          <a:bodyPr>
            <a:normAutofit/>
          </a:bodyPr>
          <a:lstStyle/>
          <a:p>
            <a:r>
              <a:rPr lang="en-US" dirty="0">
                <a:latin typeface="Didot"/>
                <a:cs typeface="Didot"/>
              </a:rPr>
              <a:t>Economic Crises of the 1970s</a:t>
            </a:r>
          </a:p>
        </p:txBody>
      </p:sp>
      <p:sp>
        <p:nvSpPr>
          <p:cNvPr id="3" name="Content Placeholder 2"/>
          <p:cNvSpPr>
            <a:spLocks noGrp="1"/>
          </p:cNvSpPr>
          <p:nvPr>
            <p:ph idx="1"/>
          </p:nvPr>
        </p:nvSpPr>
        <p:spPr>
          <a:xfrm>
            <a:off x="457200" y="1270154"/>
            <a:ext cx="8229600" cy="4947764"/>
          </a:xfrm>
        </p:spPr>
        <p:txBody>
          <a:bodyPr>
            <a:normAutofit fontScale="92500" lnSpcReduction="20000"/>
          </a:bodyPr>
          <a:lstStyle/>
          <a:p>
            <a:r>
              <a:rPr lang="en-US" dirty="0">
                <a:latin typeface="Didot"/>
                <a:cs typeface="Didot"/>
              </a:rPr>
              <a:t>Soon after Nixon won re-election in 1972, three problems started to plague the US economy</a:t>
            </a:r>
          </a:p>
          <a:p>
            <a:pPr lvl="1"/>
            <a:r>
              <a:rPr lang="en-US" dirty="0">
                <a:latin typeface="Didot"/>
                <a:cs typeface="Didot"/>
              </a:rPr>
              <a:t>Inflation</a:t>
            </a:r>
          </a:p>
          <a:p>
            <a:pPr lvl="2"/>
            <a:r>
              <a:rPr lang="en-US" dirty="0">
                <a:latin typeface="Didot"/>
                <a:cs typeface="Didot"/>
              </a:rPr>
              <a:t>Inflation: Sustained increase in the prices of goods</a:t>
            </a:r>
          </a:p>
          <a:p>
            <a:pPr lvl="2"/>
            <a:r>
              <a:rPr lang="en-US" dirty="0">
                <a:latin typeface="Didot"/>
                <a:cs typeface="Didot"/>
              </a:rPr>
              <a:t>The greatest cause was the increasing cost of energy!</a:t>
            </a:r>
          </a:p>
          <a:p>
            <a:pPr lvl="1"/>
            <a:r>
              <a:rPr lang="en-US" dirty="0">
                <a:latin typeface="Didot"/>
                <a:cs typeface="Didot"/>
              </a:rPr>
              <a:t>Unemployment</a:t>
            </a:r>
          </a:p>
          <a:p>
            <a:pPr lvl="2"/>
            <a:r>
              <a:rPr lang="en-US" dirty="0">
                <a:latin typeface="Didot"/>
                <a:cs typeface="Didot"/>
              </a:rPr>
              <a:t>Loss of Manufacturing Jobs </a:t>
            </a:r>
          </a:p>
          <a:p>
            <a:pPr lvl="2"/>
            <a:r>
              <a:rPr lang="en-US" dirty="0">
                <a:latin typeface="Didot"/>
                <a:cs typeface="Didot"/>
              </a:rPr>
              <a:t>Caused by competition from abroad (ex. Japan) and outsourcing</a:t>
            </a:r>
          </a:p>
          <a:p>
            <a:pPr lvl="1"/>
            <a:r>
              <a:rPr lang="en-US" dirty="0">
                <a:latin typeface="Didot"/>
                <a:cs typeface="Didot"/>
              </a:rPr>
              <a:t>Inequality</a:t>
            </a:r>
          </a:p>
          <a:p>
            <a:pPr lvl="2"/>
            <a:r>
              <a:rPr lang="en-US" dirty="0">
                <a:latin typeface="Didot"/>
                <a:cs typeface="Didot"/>
              </a:rPr>
              <a:t>People in the top income brackets saw their incomes increase while people in the bottom income brackets saw their incomes decline</a:t>
            </a:r>
          </a:p>
        </p:txBody>
      </p:sp>
    </p:spTree>
    <p:extLst>
      <p:ext uri="{BB962C8B-B14F-4D97-AF65-F5344CB8AC3E}">
        <p14:creationId xmlns:p14="http://schemas.microsoft.com/office/powerpoint/2010/main" val="3165008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373"/>
            <a:ext cx="8229600" cy="1143000"/>
          </a:xfrm>
        </p:spPr>
        <p:txBody>
          <a:bodyPr/>
          <a:lstStyle/>
          <a:p>
            <a:r>
              <a:rPr lang="en-US" dirty="0">
                <a:latin typeface="Didot"/>
                <a:cs typeface="Didot"/>
              </a:rPr>
              <a:t>Stagflation</a:t>
            </a:r>
          </a:p>
        </p:txBody>
      </p:sp>
      <p:sp>
        <p:nvSpPr>
          <p:cNvPr id="3" name="Content Placeholder 2"/>
          <p:cNvSpPr>
            <a:spLocks noGrp="1"/>
          </p:cNvSpPr>
          <p:nvPr>
            <p:ph idx="1"/>
          </p:nvPr>
        </p:nvSpPr>
        <p:spPr>
          <a:xfrm>
            <a:off x="278586" y="1171156"/>
            <a:ext cx="8408214" cy="5377282"/>
          </a:xfrm>
        </p:spPr>
        <p:txBody>
          <a:bodyPr>
            <a:normAutofit fontScale="92500" lnSpcReduction="10000"/>
          </a:bodyPr>
          <a:lstStyle/>
          <a:p>
            <a:r>
              <a:rPr lang="en-US" dirty="0">
                <a:latin typeface="Didot"/>
                <a:cs typeface="Didot"/>
              </a:rPr>
              <a:t>The US began to settle into a period of stagflation (a combination of high inflation, high unemployment, stagnant demand).</a:t>
            </a:r>
          </a:p>
          <a:p>
            <a:r>
              <a:rPr lang="en-US" dirty="0">
                <a:latin typeface="Didot"/>
                <a:cs typeface="Didot"/>
              </a:rPr>
              <a:t>Nixon’s response:</a:t>
            </a:r>
          </a:p>
          <a:p>
            <a:pPr lvl="1"/>
            <a:r>
              <a:rPr lang="en-US" dirty="0">
                <a:latin typeface="Didot"/>
                <a:cs typeface="Didot"/>
              </a:rPr>
              <a:t>Interest rate manipulation</a:t>
            </a:r>
          </a:p>
          <a:p>
            <a:pPr lvl="1"/>
            <a:r>
              <a:rPr lang="en-US" dirty="0">
                <a:latin typeface="Didot"/>
                <a:cs typeface="Didot"/>
              </a:rPr>
              <a:t>Hollowing out of the </a:t>
            </a:r>
          </a:p>
          <a:p>
            <a:pPr marL="457200" lvl="1" indent="0">
              <a:buNone/>
            </a:pPr>
            <a:r>
              <a:rPr lang="en-US" dirty="0">
                <a:latin typeface="Didot"/>
                <a:cs typeface="Didot"/>
              </a:rPr>
              <a:t>   Department of Energy </a:t>
            </a:r>
          </a:p>
          <a:p>
            <a:pPr marL="457200" lvl="1" indent="0">
              <a:buNone/>
            </a:pPr>
            <a:r>
              <a:rPr lang="en-US" dirty="0">
                <a:latin typeface="Didot"/>
                <a:cs typeface="Didot"/>
              </a:rPr>
              <a:t>   to manage the oil crisis </a:t>
            </a:r>
          </a:p>
          <a:p>
            <a:pPr marL="457200" lvl="1" indent="0">
              <a:buNone/>
            </a:pPr>
            <a:r>
              <a:rPr lang="en-US" dirty="0">
                <a:latin typeface="Didot"/>
                <a:cs typeface="Didot"/>
              </a:rPr>
              <a:t>   in the private sector</a:t>
            </a:r>
          </a:p>
          <a:p>
            <a:pPr lvl="1"/>
            <a:r>
              <a:rPr lang="en-US" dirty="0">
                <a:latin typeface="Didot"/>
                <a:cs typeface="Didot"/>
              </a:rPr>
              <a:t>Wage and price freezes</a:t>
            </a:r>
          </a:p>
          <a:p>
            <a:r>
              <a:rPr lang="en-US" dirty="0">
                <a:latin typeface="Didot"/>
                <a:cs typeface="Didot"/>
              </a:rPr>
              <a:t>Largely not effective</a:t>
            </a:r>
          </a:p>
          <a:p>
            <a:pPr marL="0" indent="0">
              <a:buNone/>
            </a:pPr>
            <a:endParaRPr lang="en-US" dirty="0"/>
          </a:p>
        </p:txBody>
      </p:sp>
      <p:pic>
        <p:nvPicPr>
          <p:cNvPr id="4" name="Picture 3"/>
          <p:cNvPicPr>
            <a:picLocks noChangeAspect="1"/>
          </p:cNvPicPr>
          <p:nvPr/>
        </p:nvPicPr>
        <p:blipFill>
          <a:blip r:embed="rId2"/>
          <a:stretch>
            <a:fillRect/>
          </a:stretch>
        </p:blipFill>
        <p:spPr>
          <a:xfrm>
            <a:off x="5159934" y="3567766"/>
            <a:ext cx="3984065" cy="2980671"/>
          </a:xfrm>
          <a:prstGeom prst="rect">
            <a:avLst/>
          </a:prstGeom>
        </p:spPr>
      </p:pic>
    </p:spTree>
    <p:extLst>
      <p:ext uri="{BB962C8B-B14F-4D97-AF65-F5344CB8AC3E}">
        <p14:creationId xmlns:p14="http://schemas.microsoft.com/office/powerpoint/2010/main" val="3455131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558"/>
            <a:ext cx="8229600" cy="1143000"/>
          </a:xfrm>
        </p:spPr>
        <p:txBody>
          <a:bodyPr/>
          <a:lstStyle/>
          <a:p>
            <a:r>
              <a:rPr lang="en-US" dirty="0">
                <a:latin typeface="Didot"/>
                <a:cs typeface="Didot"/>
              </a:rPr>
              <a:t>Nixon resigns</a:t>
            </a:r>
          </a:p>
        </p:txBody>
      </p:sp>
      <p:sp>
        <p:nvSpPr>
          <p:cNvPr id="3" name="Content Placeholder 2"/>
          <p:cNvSpPr>
            <a:spLocks noGrp="1"/>
          </p:cNvSpPr>
          <p:nvPr>
            <p:ph idx="1"/>
          </p:nvPr>
        </p:nvSpPr>
        <p:spPr>
          <a:xfrm>
            <a:off x="457200" y="1349477"/>
            <a:ext cx="4901194" cy="4967606"/>
          </a:xfrm>
        </p:spPr>
        <p:txBody>
          <a:bodyPr>
            <a:normAutofit lnSpcReduction="10000"/>
          </a:bodyPr>
          <a:lstStyle/>
          <a:p>
            <a:r>
              <a:rPr lang="en-US" dirty="0">
                <a:latin typeface="Didot"/>
                <a:cs typeface="Didot"/>
              </a:rPr>
              <a:t>In 1974, Nixon resigned over the Watergate scandal</a:t>
            </a:r>
          </a:p>
          <a:p>
            <a:r>
              <a:rPr lang="en-US" dirty="0">
                <a:latin typeface="Didot"/>
                <a:cs typeface="Didot"/>
              </a:rPr>
              <a:t>Vice President Gerald Ford assumes the office of the Presidency 1974-1976</a:t>
            </a:r>
          </a:p>
          <a:p>
            <a:r>
              <a:rPr lang="en-US" dirty="0">
                <a:latin typeface="Didot"/>
                <a:cs typeface="Didot"/>
              </a:rPr>
              <a:t>Democrat Jimmy Carter defeats Ford in 1976-1980</a:t>
            </a:r>
          </a:p>
          <a:p>
            <a:endParaRPr lang="en-US" dirty="0"/>
          </a:p>
        </p:txBody>
      </p:sp>
      <p:pic>
        <p:nvPicPr>
          <p:cNvPr id="5" name="Picture 4"/>
          <p:cNvPicPr>
            <a:picLocks noChangeAspect="1"/>
          </p:cNvPicPr>
          <p:nvPr/>
        </p:nvPicPr>
        <p:blipFill>
          <a:blip r:embed="rId2"/>
          <a:stretch>
            <a:fillRect/>
          </a:stretch>
        </p:blipFill>
        <p:spPr>
          <a:xfrm>
            <a:off x="6248400" y="1229558"/>
            <a:ext cx="2438400" cy="3327400"/>
          </a:xfrm>
          <a:prstGeom prst="rect">
            <a:avLst/>
          </a:prstGeom>
        </p:spPr>
      </p:pic>
      <p:pic>
        <p:nvPicPr>
          <p:cNvPr id="6" name="Picture 5"/>
          <p:cNvPicPr>
            <a:picLocks noChangeAspect="1"/>
          </p:cNvPicPr>
          <p:nvPr/>
        </p:nvPicPr>
        <p:blipFill>
          <a:blip r:embed="rId3"/>
          <a:stretch>
            <a:fillRect/>
          </a:stretch>
        </p:blipFill>
        <p:spPr>
          <a:xfrm>
            <a:off x="6565900" y="3695700"/>
            <a:ext cx="2578100" cy="3162300"/>
          </a:xfrm>
          <a:prstGeom prst="rect">
            <a:avLst/>
          </a:prstGeom>
        </p:spPr>
      </p:pic>
    </p:spTree>
    <p:extLst>
      <p:ext uri="{BB962C8B-B14F-4D97-AF65-F5344CB8AC3E}">
        <p14:creationId xmlns:p14="http://schemas.microsoft.com/office/powerpoint/2010/main" val="1036526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523</TotalTime>
  <Words>995</Words>
  <Application>Microsoft Macintosh PowerPoint</Application>
  <PresentationFormat>On-screen Show (4:3)</PresentationFormat>
  <Paragraphs>143</Paragraphs>
  <Slides>28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ＭＳ Ｐゴシック</vt:lpstr>
      <vt:lpstr>ヒラギノ角ゴ Pro W3</vt:lpstr>
      <vt:lpstr>Arial</vt:lpstr>
      <vt:lpstr>Calibri</vt:lpstr>
      <vt:lpstr>Didot</vt:lpstr>
      <vt:lpstr>Office Theme</vt:lpstr>
      <vt:lpstr>PowerPoint Presentation</vt:lpstr>
      <vt:lpstr>Conservative Critiques of The Great Society</vt:lpstr>
      <vt:lpstr>Election of 1968</vt:lpstr>
      <vt:lpstr>Nixon and the Silent Majority</vt:lpstr>
      <vt:lpstr>PowerPoint Presentation</vt:lpstr>
      <vt:lpstr>Nixon Begins Cutting and Hollowing the Government</vt:lpstr>
      <vt:lpstr>Economic Crises of the 1970s</vt:lpstr>
      <vt:lpstr>Stagflation</vt:lpstr>
      <vt:lpstr>Nixon resigns</vt:lpstr>
      <vt:lpstr>The Carter Presidency</vt:lpstr>
      <vt:lpstr>Election of 1980</vt:lpstr>
      <vt:lpstr>Ronald Reagan </vt:lpstr>
      <vt:lpstr>Reaganomics</vt:lpstr>
      <vt:lpstr>PowerPoint Presentation</vt:lpstr>
      <vt:lpstr>Reaganomics</vt:lpstr>
      <vt:lpstr>PowerPoint Presentation</vt:lpstr>
      <vt:lpstr>Did Reaganomics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Reaganomics in Action…</vt:lpstr>
    </vt:vector>
  </TitlesOfParts>
  <Company>Wellesley Public Schools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WPS</dc:creator>
  <cp:lastModifiedBy>Microsoft Office User</cp:lastModifiedBy>
  <cp:revision>34</cp:revision>
  <dcterms:created xsi:type="dcterms:W3CDTF">2015-04-13T18:06:04Z</dcterms:created>
  <dcterms:modified xsi:type="dcterms:W3CDTF">2019-05-21T13:08:42Z</dcterms:modified>
</cp:coreProperties>
</file>