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58" r:id="rId3"/>
    <p:sldId id="259" r:id="rId4"/>
    <p:sldId id="263" r:id="rId5"/>
    <p:sldId id="260" r:id="rId6"/>
    <p:sldId id="267" r:id="rId7"/>
    <p:sldId id="268" r:id="rId8"/>
    <p:sldId id="269" r:id="rId9"/>
    <p:sldId id="270" r:id="rId10"/>
    <p:sldId id="271" r:id="rId11"/>
    <p:sldId id="272" r:id="rId12"/>
    <p:sldId id="273" r:id="rId13"/>
    <p:sldId id="275" r:id="rId14"/>
    <p:sldId id="277" r:id="rId15"/>
    <p:sldId id="276" r:id="rId16"/>
    <p:sldId id="27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4"/>
    <p:restoredTop sz="92466"/>
  </p:normalViewPr>
  <p:slideViewPr>
    <p:cSldViewPr snapToGrid="0" snapToObjects="1">
      <p:cViewPr varScale="1">
        <p:scale>
          <a:sx n="118" d="100"/>
          <a:sy n="118" d="100"/>
        </p:scale>
        <p:origin x="1928"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879D9-6441-0F48-8C1C-E38BD6BF1BAF}" type="datetimeFigureOut">
              <a:rPr lang="en-US" smtClean="0"/>
              <a:t>12/11/18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E9104-4020-0E44-942A-9A84579A6DF0}" type="slidenum">
              <a:rPr lang="en-US" smtClean="0"/>
              <a:t>‹#›</a:t>
            </a:fld>
            <a:endParaRPr lang="en-US"/>
          </a:p>
        </p:txBody>
      </p:sp>
    </p:spTree>
    <p:extLst>
      <p:ext uri="{BB962C8B-B14F-4D97-AF65-F5344CB8AC3E}">
        <p14:creationId xmlns:p14="http://schemas.microsoft.com/office/powerpoint/2010/main" val="17448494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3C31D9-4E97-EC48-B9F2-DE34CF52A71D}"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242012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31D9-4E97-EC48-B9F2-DE34CF52A71D}"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90177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31D9-4E97-EC48-B9F2-DE34CF52A71D}"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375185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31D9-4E97-EC48-B9F2-DE34CF52A71D}"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90897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3C31D9-4E97-EC48-B9F2-DE34CF52A71D}" type="datetimeFigureOut">
              <a:rPr lang="en-US" smtClean="0"/>
              <a:t>12/11/18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85932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3C31D9-4E97-EC48-B9F2-DE34CF52A71D}"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3482549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3C31D9-4E97-EC48-B9F2-DE34CF52A71D}" type="datetimeFigureOut">
              <a:rPr lang="en-US" smtClean="0"/>
              <a:t>12/11/18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73110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3C31D9-4E97-EC48-B9F2-DE34CF52A71D}" type="datetimeFigureOut">
              <a:rPr lang="en-US" smtClean="0"/>
              <a:t>12/11/18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314035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C31D9-4E97-EC48-B9F2-DE34CF52A71D}" type="datetimeFigureOut">
              <a:rPr lang="en-US" smtClean="0"/>
              <a:t>12/11/18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12403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3C31D9-4E97-EC48-B9F2-DE34CF52A71D}"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12833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3C31D9-4E97-EC48-B9F2-DE34CF52A71D}" type="datetimeFigureOut">
              <a:rPr lang="en-US" smtClean="0"/>
              <a:t>12/11/18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74376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C31D9-4E97-EC48-B9F2-DE34CF52A71D}" type="datetimeFigureOut">
              <a:rPr lang="en-US" smtClean="0"/>
              <a:t>12/11/18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5B981-2E72-B14E-A264-B3DE0C6BA7B5}" type="slidenum">
              <a:rPr lang="en-US" smtClean="0"/>
              <a:t>‹#›</a:t>
            </a:fld>
            <a:endParaRPr lang="en-US"/>
          </a:p>
        </p:txBody>
      </p:sp>
    </p:spTree>
    <p:extLst>
      <p:ext uri="{BB962C8B-B14F-4D97-AF65-F5344CB8AC3E}">
        <p14:creationId xmlns:p14="http://schemas.microsoft.com/office/powerpoint/2010/main" val="3935346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normAutofit fontScale="90000"/>
          </a:bodyPr>
          <a:lstStyle/>
          <a:p>
            <a:r>
              <a:rPr lang="en-US" dirty="0">
                <a:latin typeface="Didot"/>
                <a:cs typeface="Didot"/>
              </a:rPr>
              <a:t>Spanish-American War: Overview</a:t>
            </a:r>
          </a:p>
        </p:txBody>
      </p:sp>
      <p:sp>
        <p:nvSpPr>
          <p:cNvPr id="3" name="Content Placeholder 2"/>
          <p:cNvSpPr>
            <a:spLocks noGrp="1"/>
          </p:cNvSpPr>
          <p:nvPr>
            <p:ph idx="1"/>
          </p:nvPr>
        </p:nvSpPr>
        <p:spPr>
          <a:xfrm>
            <a:off x="457200" y="1191503"/>
            <a:ext cx="8229600" cy="5522988"/>
          </a:xfrm>
        </p:spPr>
        <p:txBody>
          <a:bodyPr>
            <a:normAutofit fontScale="85000" lnSpcReduction="20000"/>
          </a:bodyPr>
          <a:lstStyle/>
          <a:p>
            <a:r>
              <a:rPr lang="en-US" dirty="0">
                <a:latin typeface="Didot"/>
                <a:cs typeface="Didot"/>
              </a:rPr>
              <a:t>1898</a:t>
            </a:r>
          </a:p>
          <a:p>
            <a:pPr lvl="1"/>
            <a:r>
              <a:rPr lang="en-US" dirty="0">
                <a:latin typeface="Didot"/>
                <a:cs typeface="Didot"/>
              </a:rPr>
              <a:t>“A Splendid Little War”</a:t>
            </a:r>
          </a:p>
          <a:p>
            <a:pPr lvl="1"/>
            <a:r>
              <a:rPr lang="en-US" dirty="0">
                <a:latin typeface="Didot"/>
                <a:cs typeface="Didot"/>
              </a:rPr>
              <a:t>Only lasts 10 weeks</a:t>
            </a:r>
          </a:p>
          <a:p>
            <a:r>
              <a:rPr lang="en-US" dirty="0">
                <a:latin typeface="Didot"/>
                <a:cs typeface="Didot"/>
              </a:rPr>
              <a:t>Spanish-United States</a:t>
            </a:r>
          </a:p>
          <a:p>
            <a:r>
              <a:rPr lang="en-US" dirty="0">
                <a:latin typeface="Didot"/>
                <a:cs typeface="Didot"/>
              </a:rPr>
              <a:t>Two Theaters of Conflict:</a:t>
            </a:r>
          </a:p>
          <a:p>
            <a:pPr lvl="1"/>
            <a:r>
              <a:rPr lang="en-US" dirty="0">
                <a:latin typeface="Didot"/>
                <a:cs typeface="Didot"/>
              </a:rPr>
              <a:t>Cuba</a:t>
            </a:r>
          </a:p>
          <a:p>
            <a:pPr lvl="1"/>
            <a:r>
              <a:rPr lang="en-US" dirty="0">
                <a:latin typeface="Didot"/>
                <a:cs typeface="Didot"/>
              </a:rPr>
              <a:t>Philippines </a:t>
            </a:r>
          </a:p>
          <a:p>
            <a:r>
              <a:rPr lang="en-US" dirty="0">
                <a:latin typeface="Didot"/>
                <a:cs typeface="Didot"/>
              </a:rPr>
              <a:t>American victory results in </a:t>
            </a:r>
          </a:p>
          <a:p>
            <a:pPr lvl="1"/>
            <a:r>
              <a:rPr lang="en-US" dirty="0">
                <a:latin typeface="Didot"/>
                <a:cs typeface="Didot"/>
              </a:rPr>
              <a:t>US acquisition of Spanish colonies in the Pacific:</a:t>
            </a:r>
          </a:p>
          <a:p>
            <a:pPr lvl="2"/>
            <a:r>
              <a:rPr lang="en-US" dirty="0">
                <a:latin typeface="Didot"/>
                <a:cs typeface="Didot"/>
              </a:rPr>
              <a:t>Philippines</a:t>
            </a:r>
          </a:p>
          <a:p>
            <a:pPr lvl="3"/>
            <a:r>
              <a:rPr lang="en-US" dirty="0">
                <a:latin typeface="Didot"/>
                <a:cs typeface="Didot"/>
              </a:rPr>
              <a:t>Solidified through the Philippine-American War</a:t>
            </a:r>
          </a:p>
          <a:p>
            <a:pPr lvl="2"/>
            <a:r>
              <a:rPr lang="en-US" dirty="0">
                <a:latin typeface="Didot"/>
                <a:cs typeface="Didot"/>
              </a:rPr>
              <a:t>Guam</a:t>
            </a:r>
          </a:p>
          <a:p>
            <a:pPr lvl="2"/>
            <a:r>
              <a:rPr lang="en-US" dirty="0">
                <a:latin typeface="Didot"/>
                <a:cs typeface="Didot"/>
              </a:rPr>
              <a:t>Puerto Rico</a:t>
            </a:r>
          </a:p>
          <a:p>
            <a:pPr lvl="1"/>
            <a:r>
              <a:rPr lang="en-US" dirty="0">
                <a:latin typeface="Didot"/>
                <a:cs typeface="Didot"/>
              </a:rPr>
              <a:t>US influence/authority in Cuba</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5027569" y="954892"/>
            <a:ext cx="4116431" cy="2728332"/>
          </a:xfrm>
          <a:prstGeom prst="rect">
            <a:avLst/>
          </a:prstGeom>
        </p:spPr>
      </p:pic>
    </p:spTree>
    <p:extLst>
      <p:ext uri="{BB962C8B-B14F-4D97-AF65-F5344CB8AC3E}">
        <p14:creationId xmlns:p14="http://schemas.microsoft.com/office/powerpoint/2010/main" val="804596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lstStyle/>
          <a:p>
            <a:r>
              <a:rPr lang="en-US" dirty="0">
                <a:latin typeface="Didot"/>
                <a:cs typeface="Didot"/>
              </a:rPr>
              <a:t>Action turns to Cuba</a:t>
            </a:r>
          </a:p>
        </p:txBody>
      </p:sp>
      <p:sp>
        <p:nvSpPr>
          <p:cNvPr id="3" name="Content Placeholder 2"/>
          <p:cNvSpPr>
            <a:spLocks noGrp="1"/>
          </p:cNvSpPr>
          <p:nvPr>
            <p:ph idx="1"/>
          </p:nvPr>
        </p:nvSpPr>
        <p:spPr>
          <a:xfrm>
            <a:off x="126668" y="1026163"/>
            <a:ext cx="4316673" cy="5831837"/>
          </a:xfrm>
        </p:spPr>
        <p:txBody>
          <a:bodyPr>
            <a:normAutofit fontScale="85000" lnSpcReduction="20000"/>
          </a:bodyPr>
          <a:lstStyle/>
          <a:p>
            <a:r>
              <a:rPr lang="en-US" dirty="0">
                <a:latin typeface="Didot"/>
                <a:cs typeface="Didot"/>
              </a:rPr>
              <a:t>A land invasion was then planned for Cuba to subdue the Spanish on that island</a:t>
            </a:r>
          </a:p>
          <a:p>
            <a:r>
              <a:rPr lang="en-US" dirty="0">
                <a:latin typeface="Didot"/>
                <a:cs typeface="Didot"/>
              </a:rPr>
              <a:t>The only problem was the American army was tiny: 28,000 men </a:t>
            </a:r>
          </a:p>
          <a:p>
            <a:r>
              <a:rPr lang="en-US" dirty="0">
                <a:latin typeface="Didot"/>
                <a:cs typeface="Didot"/>
              </a:rPr>
              <a:t>Theodore Roosevelt, then Assistant Secretary of the Navy under McKinley, stepped down from his position and began to establish an all-volunteer regiment, to supplement the standing army.</a:t>
            </a:r>
          </a:p>
          <a:p>
            <a:pPr marL="0" indent="0">
              <a:buNone/>
            </a:pPr>
            <a:endParaRPr lang="en-US" dirty="0"/>
          </a:p>
        </p:txBody>
      </p:sp>
      <p:pic>
        <p:nvPicPr>
          <p:cNvPr id="4" name="Picture 3"/>
          <p:cNvPicPr>
            <a:picLocks noChangeAspect="1"/>
          </p:cNvPicPr>
          <p:nvPr/>
        </p:nvPicPr>
        <p:blipFill>
          <a:blip r:embed="rId2"/>
          <a:stretch>
            <a:fillRect/>
          </a:stretch>
        </p:blipFill>
        <p:spPr>
          <a:xfrm>
            <a:off x="4443341" y="2296146"/>
            <a:ext cx="4700658" cy="2955539"/>
          </a:xfrm>
          <a:prstGeom prst="rect">
            <a:avLst/>
          </a:prstGeom>
        </p:spPr>
      </p:pic>
    </p:spTree>
    <p:extLst>
      <p:ext uri="{BB962C8B-B14F-4D97-AF65-F5344CB8AC3E}">
        <p14:creationId xmlns:p14="http://schemas.microsoft.com/office/powerpoint/2010/main" val="2100984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Rough Riders</a:t>
            </a:r>
          </a:p>
        </p:txBody>
      </p:sp>
      <p:sp>
        <p:nvSpPr>
          <p:cNvPr id="3" name="Content Placeholder 2"/>
          <p:cNvSpPr>
            <a:spLocks noGrp="1"/>
          </p:cNvSpPr>
          <p:nvPr>
            <p:ph idx="1"/>
          </p:nvPr>
        </p:nvSpPr>
        <p:spPr>
          <a:xfrm>
            <a:off x="457200" y="1600200"/>
            <a:ext cx="3651223" cy="5257800"/>
          </a:xfrm>
        </p:spPr>
        <p:txBody>
          <a:bodyPr>
            <a:normAutofit fontScale="85000" lnSpcReduction="20000"/>
          </a:bodyPr>
          <a:lstStyle/>
          <a:p>
            <a:r>
              <a:rPr lang="en-US" dirty="0">
                <a:latin typeface="Didot"/>
                <a:cs typeface="Didot"/>
              </a:rPr>
              <a:t>The 1</a:t>
            </a:r>
            <a:r>
              <a:rPr lang="en-US" baseline="30000" dirty="0">
                <a:latin typeface="Didot"/>
                <a:cs typeface="Didot"/>
              </a:rPr>
              <a:t>st</a:t>
            </a:r>
            <a:r>
              <a:rPr lang="en-US" dirty="0">
                <a:latin typeface="Didot"/>
                <a:cs typeface="Didot"/>
              </a:rPr>
              <a:t> U.S. Volunteer Cavalry, known as the “Rough Riders,” arrived and began to invade Cuba</a:t>
            </a:r>
          </a:p>
          <a:p>
            <a:r>
              <a:rPr lang="en-US" dirty="0">
                <a:latin typeface="Didot"/>
                <a:cs typeface="Didot"/>
              </a:rPr>
              <a:t>They worked with Cuban rebels led by General </a:t>
            </a:r>
            <a:r>
              <a:rPr lang="en-US" dirty="0" err="1">
                <a:latin typeface="Didot"/>
                <a:cs typeface="Didot"/>
              </a:rPr>
              <a:t>Calixto</a:t>
            </a:r>
            <a:r>
              <a:rPr lang="en-US" dirty="0">
                <a:latin typeface="Didot"/>
                <a:cs typeface="Didot"/>
              </a:rPr>
              <a:t> Garcia</a:t>
            </a:r>
          </a:p>
          <a:p>
            <a:pPr lvl="1"/>
            <a:r>
              <a:rPr lang="en-US" dirty="0">
                <a:latin typeface="Didot"/>
                <a:cs typeface="Didot"/>
              </a:rPr>
              <a:t>Cuban public saw the Americans as allies in their fight for independence </a:t>
            </a:r>
          </a:p>
          <a:p>
            <a:pPr marL="0" indent="0">
              <a:buNone/>
            </a:pPr>
            <a:endParaRPr lang="en-US" dirty="0"/>
          </a:p>
        </p:txBody>
      </p:sp>
      <p:pic>
        <p:nvPicPr>
          <p:cNvPr id="4" name="Picture 3"/>
          <p:cNvPicPr>
            <a:picLocks noChangeAspect="1"/>
          </p:cNvPicPr>
          <p:nvPr/>
        </p:nvPicPr>
        <p:blipFill>
          <a:blip r:embed="rId2"/>
          <a:stretch>
            <a:fillRect/>
          </a:stretch>
        </p:blipFill>
        <p:spPr>
          <a:xfrm>
            <a:off x="4108423" y="1417638"/>
            <a:ext cx="5035577" cy="2837430"/>
          </a:xfrm>
          <a:prstGeom prst="rect">
            <a:avLst/>
          </a:prstGeom>
        </p:spPr>
      </p:pic>
    </p:spTree>
    <p:extLst>
      <p:ext uri="{BB962C8B-B14F-4D97-AF65-F5344CB8AC3E}">
        <p14:creationId xmlns:p14="http://schemas.microsoft.com/office/powerpoint/2010/main" val="2170854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8502"/>
            <a:ext cx="9143998" cy="1143000"/>
          </a:xfrm>
        </p:spPr>
        <p:txBody>
          <a:bodyPr>
            <a:normAutofit/>
          </a:bodyPr>
          <a:lstStyle/>
          <a:p>
            <a:r>
              <a:rPr lang="en-US" sz="3200" dirty="0">
                <a:latin typeface="Didot"/>
                <a:cs typeface="Didot"/>
              </a:rPr>
              <a:t>Spanish Defeat &amp; The Treaty of Paris</a:t>
            </a:r>
          </a:p>
        </p:txBody>
      </p:sp>
      <p:sp>
        <p:nvSpPr>
          <p:cNvPr id="3" name="Content Placeholder 2"/>
          <p:cNvSpPr>
            <a:spLocks noGrp="1"/>
          </p:cNvSpPr>
          <p:nvPr>
            <p:ph idx="1"/>
          </p:nvPr>
        </p:nvSpPr>
        <p:spPr>
          <a:xfrm>
            <a:off x="213650" y="1173962"/>
            <a:ext cx="5683741" cy="5684038"/>
          </a:xfrm>
        </p:spPr>
        <p:txBody>
          <a:bodyPr>
            <a:normAutofit fontScale="62500" lnSpcReduction="20000"/>
          </a:bodyPr>
          <a:lstStyle/>
          <a:p>
            <a:r>
              <a:rPr lang="en-US" dirty="0">
                <a:latin typeface="Didot"/>
                <a:cs typeface="Didot"/>
              </a:rPr>
              <a:t>After a series of difficult battles in Cuba, the Spanish were defeated on that island as well.</a:t>
            </a:r>
          </a:p>
          <a:p>
            <a:r>
              <a:rPr lang="en-US" dirty="0">
                <a:latin typeface="Didot"/>
                <a:cs typeface="Didot"/>
              </a:rPr>
              <a:t>The Spanish and Americans began to negotiate an end to the war</a:t>
            </a:r>
          </a:p>
          <a:p>
            <a:pPr lvl="1"/>
            <a:r>
              <a:rPr lang="en-US" dirty="0">
                <a:latin typeface="Didot"/>
                <a:cs typeface="Didot"/>
              </a:rPr>
              <a:t>Cubans and Filipinos were not included in the negotiations</a:t>
            </a:r>
          </a:p>
          <a:p>
            <a:r>
              <a:rPr lang="en-US" dirty="0">
                <a:latin typeface="Didot"/>
                <a:cs typeface="Didot"/>
              </a:rPr>
              <a:t>The Treaty of Paris</a:t>
            </a:r>
          </a:p>
          <a:p>
            <a:pPr lvl="1"/>
            <a:r>
              <a:rPr lang="en-US" dirty="0">
                <a:latin typeface="Didot"/>
                <a:cs typeface="Didot"/>
              </a:rPr>
              <a:t>US would gain all of Spain’s colonies outside of Africa</a:t>
            </a:r>
          </a:p>
          <a:p>
            <a:pPr lvl="2"/>
            <a:r>
              <a:rPr lang="en-US" dirty="0">
                <a:latin typeface="Didot"/>
                <a:cs typeface="Didot"/>
              </a:rPr>
              <a:t>Philippines</a:t>
            </a:r>
          </a:p>
          <a:p>
            <a:pPr lvl="2"/>
            <a:r>
              <a:rPr lang="en-US" dirty="0">
                <a:latin typeface="Didot"/>
                <a:cs typeface="Didot"/>
              </a:rPr>
              <a:t>Guam</a:t>
            </a:r>
          </a:p>
          <a:p>
            <a:pPr lvl="2"/>
            <a:r>
              <a:rPr lang="en-US" dirty="0">
                <a:latin typeface="Didot"/>
                <a:cs typeface="Didot"/>
              </a:rPr>
              <a:t>Puerto Rico</a:t>
            </a:r>
          </a:p>
          <a:p>
            <a:pPr lvl="1"/>
            <a:r>
              <a:rPr lang="en-US" dirty="0">
                <a:latin typeface="Didot"/>
                <a:cs typeface="Didot"/>
              </a:rPr>
              <a:t>The exception would be Cuba which would become a US protectorate</a:t>
            </a:r>
          </a:p>
          <a:p>
            <a:r>
              <a:rPr lang="en-US" dirty="0">
                <a:latin typeface="Didot"/>
                <a:cs typeface="Didot"/>
              </a:rPr>
              <a:t>Note: The decision over whether or not the Americans should take possession of Cuban colonies was hotly debated, and many Americans believed that the nation should not be involved in imperialism including:</a:t>
            </a:r>
          </a:p>
          <a:p>
            <a:pPr lvl="1"/>
            <a:r>
              <a:rPr lang="en-US" dirty="0">
                <a:latin typeface="Didot"/>
                <a:cs typeface="Didot"/>
              </a:rPr>
              <a:t>William Jennings Bryan, Mark Twain, former President Grover Cleveland, Andrew Carnegie, Samuel Gompers </a:t>
            </a:r>
          </a:p>
        </p:txBody>
      </p:sp>
      <p:pic>
        <p:nvPicPr>
          <p:cNvPr id="4" name="Picture 3"/>
          <p:cNvPicPr>
            <a:picLocks noChangeAspect="1"/>
          </p:cNvPicPr>
          <p:nvPr/>
        </p:nvPicPr>
        <p:blipFill>
          <a:blip r:embed="rId2"/>
          <a:stretch>
            <a:fillRect/>
          </a:stretch>
        </p:blipFill>
        <p:spPr>
          <a:xfrm>
            <a:off x="6071355" y="1878666"/>
            <a:ext cx="3072645" cy="2479066"/>
          </a:xfrm>
          <a:prstGeom prst="rect">
            <a:avLst/>
          </a:prstGeom>
        </p:spPr>
      </p:pic>
    </p:spTree>
    <p:extLst>
      <p:ext uri="{BB962C8B-B14F-4D97-AF65-F5344CB8AC3E}">
        <p14:creationId xmlns:p14="http://schemas.microsoft.com/office/powerpoint/2010/main" val="3591567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07"/>
            <a:ext cx="8229600" cy="1143000"/>
          </a:xfrm>
        </p:spPr>
        <p:txBody>
          <a:bodyPr/>
          <a:lstStyle/>
          <a:p>
            <a:r>
              <a:rPr lang="en-US" dirty="0">
                <a:latin typeface="Didot"/>
                <a:cs typeface="Didot"/>
              </a:rPr>
              <a:t>Cuba After the War</a:t>
            </a:r>
          </a:p>
        </p:txBody>
      </p:sp>
      <p:sp>
        <p:nvSpPr>
          <p:cNvPr id="3" name="Content Placeholder 2"/>
          <p:cNvSpPr>
            <a:spLocks noGrp="1"/>
          </p:cNvSpPr>
          <p:nvPr>
            <p:ph idx="1"/>
          </p:nvPr>
        </p:nvSpPr>
        <p:spPr>
          <a:xfrm>
            <a:off x="265840" y="1043558"/>
            <a:ext cx="8420960" cy="5549167"/>
          </a:xfrm>
        </p:spPr>
        <p:txBody>
          <a:bodyPr>
            <a:normAutofit lnSpcReduction="10000"/>
          </a:bodyPr>
          <a:lstStyle/>
          <a:p>
            <a:r>
              <a:rPr lang="en-US" dirty="0">
                <a:latin typeface="Didot"/>
                <a:cs typeface="Didot"/>
              </a:rPr>
              <a:t>Cuba was occupied by America after the war from 1899 to 1902 when it formally gained independence</a:t>
            </a:r>
          </a:p>
          <a:p>
            <a:r>
              <a:rPr lang="en-US" dirty="0">
                <a:latin typeface="Didot"/>
                <a:cs typeface="Didot"/>
              </a:rPr>
              <a:t>As part of the end of American occupation the Cubans were </a:t>
            </a:r>
          </a:p>
          <a:p>
            <a:pPr marL="0" indent="0">
              <a:buNone/>
            </a:pPr>
            <a:r>
              <a:rPr lang="en-US" dirty="0">
                <a:latin typeface="Didot"/>
                <a:cs typeface="Didot"/>
              </a:rPr>
              <a:t>   forced to sign the </a:t>
            </a:r>
          </a:p>
          <a:p>
            <a:pPr marL="0" indent="0">
              <a:buNone/>
            </a:pPr>
            <a:r>
              <a:rPr lang="en-US" dirty="0">
                <a:latin typeface="Didot"/>
                <a:cs typeface="Didot"/>
              </a:rPr>
              <a:t>   Platt Amendment </a:t>
            </a:r>
          </a:p>
          <a:p>
            <a:pPr marL="0" indent="0">
              <a:buNone/>
            </a:pPr>
            <a:r>
              <a:rPr lang="en-US" dirty="0">
                <a:latin typeface="Didot"/>
                <a:cs typeface="Didot"/>
              </a:rPr>
              <a:t>  which gave America</a:t>
            </a:r>
          </a:p>
          <a:p>
            <a:pPr marL="0" indent="0">
              <a:buNone/>
            </a:pPr>
            <a:r>
              <a:rPr lang="en-US" dirty="0">
                <a:latin typeface="Didot"/>
                <a:cs typeface="Didot"/>
              </a:rPr>
              <a:t>  substantial authority</a:t>
            </a:r>
          </a:p>
          <a:p>
            <a:pPr marL="0" indent="0">
              <a:buNone/>
            </a:pPr>
            <a:r>
              <a:rPr lang="en-US" dirty="0">
                <a:latin typeface="Didot"/>
                <a:cs typeface="Didot"/>
              </a:rPr>
              <a:t>  over the island</a:t>
            </a:r>
          </a:p>
        </p:txBody>
      </p:sp>
      <p:pic>
        <p:nvPicPr>
          <p:cNvPr id="4" name="Picture 3"/>
          <p:cNvPicPr>
            <a:picLocks noChangeAspect="1"/>
          </p:cNvPicPr>
          <p:nvPr/>
        </p:nvPicPr>
        <p:blipFill>
          <a:blip r:embed="rId2"/>
          <a:stretch>
            <a:fillRect/>
          </a:stretch>
        </p:blipFill>
        <p:spPr>
          <a:xfrm>
            <a:off x="4331712" y="3229220"/>
            <a:ext cx="4812288" cy="3628779"/>
          </a:xfrm>
          <a:prstGeom prst="rect">
            <a:avLst/>
          </a:prstGeom>
        </p:spPr>
      </p:pic>
    </p:spTree>
    <p:extLst>
      <p:ext uri="{BB962C8B-B14F-4D97-AF65-F5344CB8AC3E}">
        <p14:creationId xmlns:p14="http://schemas.microsoft.com/office/powerpoint/2010/main" val="3037246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The Platt Amendment</a:t>
            </a:r>
            <a:br>
              <a:rPr lang="en-US" dirty="0">
                <a:latin typeface="Didot"/>
                <a:cs typeface="Didot"/>
              </a:rPr>
            </a:br>
            <a:r>
              <a:rPr lang="en-US" dirty="0">
                <a:latin typeface="Didot"/>
                <a:cs typeface="Didot"/>
              </a:rPr>
              <a:t>1901</a:t>
            </a:r>
          </a:p>
        </p:txBody>
      </p:sp>
      <p:sp>
        <p:nvSpPr>
          <p:cNvPr id="3" name="Content Placeholder 2"/>
          <p:cNvSpPr>
            <a:spLocks noGrp="1"/>
          </p:cNvSpPr>
          <p:nvPr>
            <p:ph idx="1"/>
          </p:nvPr>
        </p:nvSpPr>
        <p:spPr>
          <a:xfrm>
            <a:off x="457200" y="1600200"/>
            <a:ext cx="8229600" cy="4868395"/>
          </a:xfrm>
        </p:spPr>
        <p:txBody>
          <a:bodyPr>
            <a:normAutofit fontScale="70000" lnSpcReduction="20000"/>
          </a:bodyPr>
          <a:lstStyle/>
          <a:p>
            <a:pPr marL="0" indent="0" algn="ctr">
              <a:buNone/>
            </a:pPr>
            <a:r>
              <a:rPr lang="en-US" dirty="0">
                <a:latin typeface="Didot"/>
                <a:cs typeface="Didot"/>
              </a:rPr>
              <a:t>III. That the government of Cuba consents that the United States may exercise the right to intervene for the preservation of Cuban independence, the maintenance of a government adequate for the protection of life, property, and individual liberty, and for discharging the obligations with respect to Cuba imposed by the treaty of Paris on the United States, now to be assumed and undertaken by the government of Cuba.</a:t>
            </a:r>
          </a:p>
          <a:p>
            <a:pPr marL="0" indent="0" algn="ctr">
              <a:buNone/>
            </a:pPr>
            <a:endParaRPr lang="en-US" dirty="0">
              <a:latin typeface="Didot"/>
              <a:cs typeface="Didot"/>
            </a:endParaRPr>
          </a:p>
          <a:p>
            <a:pPr marL="0" indent="0" algn="ctr">
              <a:buNone/>
            </a:pPr>
            <a:r>
              <a:rPr lang="en-US" dirty="0">
                <a:latin typeface="Didot"/>
                <a:cs typeface="Didot"/>
              </a:rPr>
              <a:t>VII. That to enable the United States to maintain the independence of Cuba, and to protect the people thereof, as well as for its own defense, the government of Cuba will sell or lease to the United States lands necessary for coaling or naval stations at certain specified points to be agreed upon with the President of the United States.</a:t>
            </a:r>
          </a:p>
        </p:txBody>
      </p:sp>
    </p:spTree>
    <p:extLst>
      <p:ext uri="{BB962C8B-B14F-4D97-AF65-F5344CB8AC3E}">
        <p14:creationId xmlns:p14="http://schemas.microsoft.com/office/powerpoint/2010/main" val="3812032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lstStyle/>
          <a:p>
            <a:r>
              <a:rPr lang="en-US" dirty="0">
                <a:latin typeface="Didot"/>
                <a:cs typeface="Didot"/>
              </a:rPr>
              <a:t>Philippines After the War</a:t>
            </a:r>
          </a:p>
        </p:txBody>
      </p:sp>
      <p:sp>
        <p:nvSpPr>
          <p:cNvPr id="3" name="Content Placeholder 2"/>
          <p:cNvSpPr>
            <a:spLocks noGrp="1"/>
          </p:cNvSpPr>
          <p:nvPr>
            <p:ph idx="1"/>
          </p:nvPr>
        </p:nvSpPr>
        <p:spPr>
          <a:xfrm>
            <a:off x="266770" y="1191502"/>
            <a:ext cx="8420030" cy="5666498"/>
          </a:xfrm>
        </p:spPr>
        <p:txBody>
          <a:bodyPr>
            <a:normAutofit fontScale="92500" lnSpcReduction="10000"/>
          </a:bodyPr>
          <a:lstStyle/>
          <a:p>
            <a:r>
              <a:rPr lang="en-US" dirty="0">
                <a:latin typeface="Didot"/>
                <a:cs typeface="Didot"/>
              </a:rPr>
              <a:t>The First Philippine Republic objected to the terms of the Treaty of Paris which called for the Philippines to be a colony of the United States</a:t>
            </a:r>
          </a:p>
          <a:p>
            <a:r>
              <a:rPr lang="en-US" dirty="0">
                <a:latin typeface="Didot"/>
                <a:cs typeface="Didot"/>
              </a:rPr>
              <a:t>Fighting broke out between the Filipino rebels and the US military</a:t>
            </a:r>
          </a:p>
          <a:p>
            <a:pPr lvl="1"/>
            <a:r>
              <a:rPr lang="en-US" dirty="0">
                <a:latin typeface="Didot"/>
                <a:cs typeface="Didot"/>
              </a:rPr>
              <a:t>Philippine-American War</a:t>
            </a:r>
          </a:p>
          <a:p>
            <a:r>
              <a:rPr lang="en-US" dirty="0">
                <a:latin typeface="Didot"/>
                <a:cs typeface="Didot"/>
              </a:rPr>
              <a:t>In 1902 the Philippines </a:t>
            </a:r>
          </a:p>
          <a:p>
            <a:pPr marL="0" indent="0">
              <a:buNone/>
            </a:pPr>
            <a:r>
              <a:rPr lang="en-US" dirty="0">
                <a:latin typeface="Didot"/>
                <a:cs typeface="Didot"/>
              </a:rPr>
              <a:t>   were defeated by the </a:t>
            </a:r>
          </a:p>
          <a:p>
            <a:pPr marL="0" indent="0">
              <a:buNone/>
            </a:pPr>
            <a:r>
              <a:rPr lang="en-US" dirty="0">
                <a:latin typeface="Didot"/>
                <a:cs typeface="Didot"/>
              </a:rPr>
              <a:t>   Americans and became </a:t>
            </a:r>
          </a:p>
          <a:p>
            <a:pPr marL="0" indent="0">
              <a:buNone/>
            </a:pPr>
            <a:r>
              <a:rPr lang="en-US" dirty="0">
                <a:latin typeface="Didot"/>
                <a:cs typeface="Didot"/>
              </a:rPr>
              <a:t>   an American colonial </a:t>
            </a:r>
          </a:p>
          <a:p>
            <a:pPr marL="0" indent="0">
              <a:buNone/>
            </a:pPr>
            <a:r>
              <a:rPr lang="en-US" dirty="0">
                <a:latin typeface="Didot"/>
                <a:cs typeface="Didot"/>
              </a:rPr>
              <a:t>  possession until 1946</a:t>
            </a:r>
          </a:p>
        </p:txBody>
      </p:sp>
      <p:pic>
        <p:nvPicPr>
          <p:cNvPr id="4" name="Picture 3"/>
          <p:cNvPicPr>
            <a:picLocks noChangeAspect="1"/>
          </p:cNvPicPr>
          <p:nvPr/>
        </p:nvPicPr>
        <p:blipFill>
          <a:blip r:embed="rId2"/>
          <a:stretch>
            <a:fillRect/>
          </a:stretch>
        </p:blipFill>
        <p:spPr>
          <a:xfrm>
            <a:off x="5253722" y="3896572"/>
            <a:ext cx="3890277" cy="2716061"/>
          </a:xfrm>
          <a:prstGeom prst="rect">
            <a:avLst/>
          </a:prstGeom>
        </p:spPr>
      </p:pic>
    </p:spTree>
    <p:extLst>
      <p:ext uri="{BB962C8B-B14F-4D97-AF65-F5344CB8AC3E}">
        <p14:creationId xmlns:p14="http://schemas.microsoft.com/office/powerpoint/2010/main" val="135102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02"/>
            <a:ext cx="9144000" cy="1143000"/>
          </a:xfrm>
        </p:spPr>
        <p:txBody>
          <a:bodyPr>
            <a:normAutofit/>
          </a:bodyPr>
          <a:lstStyle/>
          <a:p>
            <a:r>
              <a:rPr lang="en-US" sz="3200" dirty="0">
                <a:latin typeface="Didot"/>
                <a:cs typeface="Didot"/>
              </a:rPr>
              <a:t>Key Points of Significance of the Spanish-American War</a:t>
            </a:r>
          </a:p>
        </p:txBody>
      </p:sp>
      <p:sp>
        <p:nvSpPr>
          <p:cNvPr id="3" name="Content Placeholder 2"/>
          <p:cNvSpPr>
            <a:spLocks noGrp="1"/>
          </p:cNvSpPr>
          <p:nvPr>
            <p:ph idx="1"/>
          </p:nvPr>
        </p:nvSpPr>
        <p:spPr>
          <a:xfrm>
            <a:off x="231046" y="1191502"/>
            <a:ext cx="8762910" cy="5666498"/>
          </a:xfrm>
        </p:spPr>
        <p:txBody>
          <a:bodyPr>
            <a:normAutofit fontScale="70000" lnSpcReduction="20000"/>
          </a:bodyPr>
          <a:lstStyle/>
          <a:p>
            <a:r>
              <a:rPr lang="en-US" dirty="0">
                <a:latin typeface="Didot"/>
                <a:cs typeface="Didot"/>
              </a:rPr>
              <a:t>First major action taken in the name of the Monroe Doctrine</a:t>
            </a:r>
          </a:p>
          <a:p>
            <a:r>
              <a:rPr lang="en-US" dirty="0">
                <a:latin typeface="Didot"/>
                <a:cs typeface="Didot"/>
              </a:rPr>
              <a:t>Establishes America as an imperial power</a:t>
            </a:r>
          </a:p>
          <a:p>
            <a:pPr lvl="1"/>
            <a:r>
              <a:rPr lang="en-US" dirty="0">
                <a:latin typeface="Didot"/>
                <a:cs typeface="Didot"/>
              </a:rPr>
              <a:t>Though it is late to the game and has to fight Spain for fairly insignificant colonies</a:t>
            </a:r>
          </a:p>
          <a:p>
            <a:r>
              <a:rPr lang="en-US" dirty="0">
                <a:latin typeface="Didot"/>
                <a:cs typeface="Didot"/>
              </a:rPr>
              <a:t>America establishes itself as equal to European powers and engages in imperialism alongside them</a:t>
            </a:r>
          </a:p>
          <a:p>
            <a:r>
              <a:rPr lang="en-US" dirty="0">
                <a:latin typeface="Didot"/>
                <a:cs typeface="Didot"/>
              </a:rPr>
              <a:t>Gives America a naval presence and naval bases in the Caribbean and the Pacific </a:t>
            </a:r>
          </a:p>
          <a:p>
            <a:r>
              <a:rPr lang="en-US" dirty="0">
                <a:latin typeface="Didot"/>
                <a:cs typeface="Didot"/>
              </a:rPr>
              <a:t>Extends US racism abroad</a:t>
            </a:r>
          </a:p>
          <a:p>
            <a:r>
              <a:rPr lang="en-US" dirty="0">
                <a:latin typeface="Didot"/>
                <a:cs typeface="Didot"/>
              </a:rPr>
              <a:t>Establishes a new American national identity:</a:t>
            </a:r>
          </a:p>
          <a:p>
            <a:pPr lvl="1"/>
            <a:r>
              <a:rPr lang="en-US" dirty="0">
                <a:latin typeface="Didot"/>
                <a:cs typeface="Didot"/>
              </a:rPr>
              <a:t>America is a world power</a:t>
            </a:r>
          </a:p>
          <a:p>
            <a:pPr lvl="1"/>
            <a:r>
              <a:rPr lang="en-US" dirty="0">
                <a:latin typeface="Didot"/>
                <a:cs typeface="Didot"/>
              </a:rPr>
              <a:t>America is a defender of freedom and democracy throughout the world</a:t>
            </a:r>
          </a:p>
          <a:p>
            <a:pPr lvl="2"/>
            <a:r>
              <a:rPr lang="en-US" dirty="0">
                <a:latin typeface="Didot"/>
                <a:cs typeface="Didot"/>
              </a:rPr>
              <a:t>As historian Louis Pérez argued in his book </a:t>
            </a:r>
            <a:r>
              <a:rPr lang="en-US" i="1" dirty="0">
                <a:latin typeface="Didot"/>
                <a:cs typeface="Didot"/>
              </a:rPr>
              <a:t>Cuba in the American Imagination: Metaphor and the Imperial Ethos</a:t>
            </a:r>
            <a:r>
              <a:rPr lang="en-US" dirty="0">
                <a:latin typeface="Didot"/>
                <a:cs typeface="Didot"/>
              </a:rPr>
              <a:t>, the Spanish–American War of 1898 "fixed permanently how Americans came to think of themselves: a righteous people given to the service of righteous purpose".</a:t>
            </a:r>
          </a:p>
          <a:p>
            <a:pPr lvl="1"/>
            <a:endParaRPr lang="en-US" dirty="0"/>
          </a:p>
        </p:txBody>
      </p:sp>
    </p:spTree>
    <p:extLst>
      <p:ext uri="{BB962C8B-B14F-4D97-AF65-F5344CB8AC3E}">
        <p14:creationId xmlns:p14="http://schemas.microsoft.com/office/powerpoint/2010/main" val="261931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07"/>
            <a:ext cx="9144000" cy="1143000"/>
          </a:xfrm>
        </p:spPr>
        <p:txBody>
          <a:bodyPr>
            <a:normAutofit fontScale="90000"/>
          </a:bodyPr>
          <a:lstStyle/>
          <a:p>
            <a:r>
              <a:rPr lang="en-US" sz="3200" dirty="0">
                <a:latin typeface="Didot"/>
                <a:cs typeface="Didot"/>
              </a:rPr>
              <a:t>Background: </a:t>
            </a:r>
            <a:br>
              <a:rPr lang="en-US" sz="3200" dirty="0">
                <a:latin typeface="Didot"/>
                <a:cs typeface="Didot"/>
              </a:rPr>
            </a:br>
            <a:r>
              <a:rPr lang="en-US" sz="3200" dirty="0">
                <a:latin typeface="Didot"/>
                <a:cs typeface="Didot"/>
              </a:rPr>
              <a:t>Spain’s empire is collapsing, and the Filipinos and Cubans want out…</a:t>
            </a:r>
          </a:p>
        </p:txBody>
      </p:sp>
      <p:sp>
        <p:nvSpPr>
          <p:cNvPr id="3" name="Content Placeholder 2"/>
          <p:cNvSpPr>
            <a:spLocks noGrp="1"/>
          </p:cNvSpPr>
          <p:nvPr>
            <p:ph idx="1"/>
          </p:nvPr>
        </p:nvSpPr>
        <p:spPr>
          <a:xfrm>
            <a:off x="283235" y="1559703"/>
            <a:ext cx="8361011" cy="5298297"/>
          </a:xfrm>
        </p:spPr>
        <p:txBody>
          <a:bodyPr>
            <a:normAutofit fontScale="85000" lnSpcReduction="20000"/>
          </a:bodyPr>
          <a:lstStyle/>
          <a:p>
            <a:r>
              <a:rPr lang="en-US" dirty="0">
                <a:latin typeface="Didot"/>
                <a:cs typeface="Didot"/>
              </a:rPr>
              <a:t>Spain was a major colonial power in the world, but by the 1800s was beginning to lose control over its dominion</a:t>
            </a:r>
          </a:p>
          <a:p>
            <a:pPr lvl="1"/>
            <a:r>
              <a:rPr lang="en-US" dirty="0">
                <a:latin typeface="Didot"/>
                <a:cs typeface="Didot"/>
              </a:rPr>
              <a:t>Most of its former colonies in </a:t>
            </a:r>
          </a:p>
          <a:p>
            <a:pPr marL="457200" lvl="1" indent="0">
              <a:buNone/>
            </a:pPr>
            <a:r>
              <a:rPr lang="en-US" dirty="0">
                <a:latin typeface="Didot"/>
                <a:cs typeface="Didot"/>
              </a:rPr>
              <a:t>   Latin America were now </a:t>
            </a:r>
          </a:p>
          <a:p>
            <a:pPr marL="457200" lvl="1" indent="0">
              <a:buNone/>
            </a:pPr>
            <a:r>
              <a:rPr lang="en-US" dirty="0">
                <a:latin typeface="Didot"/>
                <a:cs typeface="Didot"/>
              </a:rPr>
              <a:t>   independent, along with Mexico</a:t>
            </a:r>
          </a:p>
          <a:p>
            <a:r>
              <a:rPr lang="en-US" dirty="0">
                <a:latin typeface="Didot"/>
                <a:cs typeface="Didot"/>
              </a:rPr>
              <a:t>By the mid-1800s this fervor for </a:t>
            </a:r>
          </a:p>
          <a:p>
            <a:pPr marL="0" indent="0">
              <a:buNone/>
            </a:pPr>
            <a:r>
              <a:rPr lang="en-US" dirty="0">
                <a:latin typeface="Didot"/>
                <a:cs typeface="Didot"/>
              </a:rPr>
              <a:t>    independence had reached other </a:t>
            </a:r>
          </a:p>
          <a:p>
            <a:pPr marL="0" indent="0">
              <a:buNone/>
            </a:pPr>
            <a:r>
              <a:rPr lang="en-US" dirty="0">
                <a:latin typeface="Didot"/>
                <a:cs typeface="Didot"/>
              </a:rPr>
              <a:t>    Spanish possessions.  </a:t>
            </a:r>
          </a:p>
          <a:p>
            <a:pPr lvl="1"/>
            <a:r>
              <a:rPr lang="en-US" dirty="0">
                <a:latin typeface="Didot"/>
                <a:cs typeface="Didot"/>
              </a:rPr>
              <a:t>Cuba: Open Revolt </a:t>
            </a:r>
            <a:r>
              <a:rPr lang="en-US">
                <a:latin typeface="Didot"/>
                <a:cs typeface="Didot"/>
              </a:rPr>
              <a:t>(Cuba </a:t>
            </a:r>
            <a:r>
              <a:rPr lang="en-US" dirty="0" err="1">
                <a:latin typeface="Didot"/>
                <a:cs typeface="Didot"/>
              </a:rPr>
              <a:t>Libre</a:t>
            </a:r>
            <a:r>
              <a:rPr lang="en-US" dirty="0">
                <a:latin typeface="Didot"/>
                <a:cs typeface="Didot"/>
              </a:rPr>
              <a:t>)</a:t>
            </a:r>
          </a:p>
          <a:p>
            <a:pPr lvl="2"/>
            <a:r>
              <a:rPr lang="en-US" dirty="0">
                <a:latin typeface="Didot"/>
                <a:cs typeface="Didot"/>
              </a:rPr>
              <a:t>First in 1868 and then again in early 1895</a:t>
            </a:r>
          </a:p>
          <a:p>
            <a:pPr lvl="1"/>
            <a:r>
              <a:rPr lang="en-US" dirty="0">
                <a:latin typeface="Didot"/>
                <a:cs typeface="Didot"/>
              </a:rPr>
              <a:t>Philippines:  Philippine Revolution </a:t>
            </a:r>
          </a:p>
          <a:p>
            <a:pPr lvl="2"/>
            <a:r>
              <a:rPr lang="en-US" dirty="0">
                <a:latin typeface="Didot"/>
                <a:cs typeface="Didot"/>
              </a:rPr>
              <a:t>Started in 1896</a:t>
            </a:r>
          </a:p>
          <a:p>
            <a:pPr lvl="2"/>
            <a:r>
              <a:rPr lang="en-US" dirty="0">
                <a:latin typeface="Didot"/>
                <a:cs typeface="Didot"/>
              </a:rPr>
              <a:t>Was in a state of truce in 1898</a:t>
            </a:r>
          </a:p>
        </p:txBody>
      </p:sp>
      <p:pic>
        <p:nvPicPr>
          <p:cNvPr id="4" name="Picture 3"/>
          <p:cNvPicPr>
            <a:picLocks noChangeAspect="1"/>
          </p:cNvPicPr>
          <p:nvPr/>
        </p:nvPicPr>
        <p:blipFill>
          <a:blip r:embed="rId2"/>
          <a:stretch>
            <a:fillRect/>
          </a:stretch>
        </p:blipFill>
        <p:spPr>
          <a:xfrm>
            <a:off x="6419202" y="2330938"/>
            <a:ext cx="2225045" cy="1668784"/>
          </a:xfrm>
          <a:prstGeom prst="rect">
            <a:avLst/>
          </a:prstGeom>
        </p:spPr>
      </p:pic>
      <p:pic>
        <p:nvPicPr>
          <p:cNvPr id="5" name="Picture 4"/>
          <p:cNvPicPr>
            <a:picLocks noChangeAspect="1"/>
          </p:cNvPicPr>
          <p:nvPr/>
        </p:nvPicPr>
        <p:blipFill>
          <a:blip r:embed="rId3"/>
          <a:stretch>
            <a:fillRect/>
          </a:stretch>
        </p:blipFill>
        <p:spPr>
          <a:xfrm>
            <a:off x="6282291" y="4400948"/>
            <a:ext cx="2861709" cy="1743854"/>
          </a:xfrm>
          <a:prstGeom prst="rect">
            <a:avLst/>
          </a:prstGeom>
        </p:spPr>
      </p:pic>
    </p:spTree>
    <p:extLst>
      <p:ext uri="{BB962C8B-B14F-4D97-AF65-F5344CB8AC3E}">
        <p14:creationId xmlns:p14="http://schemas.microsoft.com/office/powerpoint/2010/main" val="292243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687"/>
            <a:ext cx="9144000" cy="1143000"/>
          </a:xfrm>
        </p:spPr>
        <p:txBody>
          <a:bodyPr>
            <a:normAutofit/>
          </a:bodyPr>
          <a:lstStyle/>
          <a:p>
            <a:r>
              <a:rPr lang="en-US" sz="3200" dirty="0">
                <a:latin typeface="Didot"/>
                <a:cs typeface="Didot"/>
              </a:rPr>
              <a:t>The Build Up to War: </a:t>
            </a:r>
            <a:br>
              <a:rPr lang="en-US" sz="3200" dirty="0">
                <a:latin typeface="Didot"/>
                <a:cs typeface="Didot"/>
              </a:rPr>
            </a:br>
            <a:r>
              <a:rPr lang="en-US" sz="3200" dirty="0">
                <a:latin typeface="Didot"/>
                <a:cs typeface="Didot"/>
              </a:rPr>
              <a:t>Yellow Journalism and Cuba </a:t>
            </a:r>
            <a:r>
              <a:rPr lang="en-US" sz="3200" dirty="0" err="1">
                <a:latin typeface="Didot"/>
                <a:cs typeface="Didot"/>
              </a:rPr>
              <a:t>Libre</a:t>
            </a:r>
            <a:endParaRPr lang="en-US" sz="3200" dirty="0">
              <a:latin typeface="Didot"/>
              <a:cs typeface="Didot"/>
            </a:endParaRPr>
          </a:p>
        </p:txBody>
      </p:sp>
      <p:sp>
        <p:nvSpPr>
          <p:cNvPr id="3" name="Content Placeholder 2"/>
          <p:cNvSpPr>
            <a:spLocks noGrp="1"/>
          </p:cNvSpPr>
          <p:nvPr>
            <p:ph idx="1"/>
          </p:nvPr>
        </p:nvSpPr>
        <p:spPr>
          <a:xfrm>
            <a:off x="253999" y="1243687"/>
            <a:ext cx="5878287" cy="5614313"/>
          </a:xfrm>
        </p:spPr>
        <p:txBody>
          <a:bodyPr>
            <a:normAutofit fontScale="70000" lnSpcReduction="20000"/>
          </a:bodyPr>
          <a:lstStyle/>
          <a:p>
            <a:r>
              <a:rPr lang="en-US" dirty="0">
                <a:latin typeface="Didot"/>
                <a:cs typeface="Didot"/>
              </a:rPr>
              <a:t>By the late 1890s, news of Cuba’s revolts were becoming major headlines in the United States</a:t>
            </a:r>
          </a:p>
          <a:p>
            <a:r>
              <a:rPr lang="en-US" dirty="0">
                <a:latin typeface="Didot"/>
                <a:cs typeface="Didot"/>
              </a:rPr>
              <a:t>Journalists such as Joseph Pulitzer and William Randolph Hearst, were publishing an ever-increasing number of stories profiling the struggle of the Cuban people against Spain (Cuba </a:t>
            </a:r>
            <a:r>
              <a:rPr lang="en-US" dirty="0" err="1">
                <a:latin typeface="Didot"/>
                <a:cs typeface="Didot"/>
              </a:rPr>
              <a:t>Libre</a:t>
            </a:r>
            <a:r>
              <a:rPr lang="en-US" dirty="0">
                <a:latin typeface="Didot"/>
                <a:cs typeface="Didot"/>
              </a:rPr>
              <a:t>).</a:t>
            </a:r>
          </a:p>
          <a:p>
            <a:r>
              <a:rPr lang="en-US" dirty="0">
                <a:latin typeface="Didot"/>
                <a:cs typeface="Didot"/>
              </a:rPr>
              <a:t>These stories tended to be strongly anti-Spanish and heavily pro-Cuban.</a:t>
            </a:r>
          </a:p>
          <a:p>
            <a:pPr lvl="1"/>
            <a:r>
              <a:rPr lang="en-US" dirty="0">
                <a:latin typeface="Didot"/>
                <a:cs typeface="Didot"/>
              </a:rPr>
              <a:t>Portrayed the Cubans as valiantly struggling for freedom and democracy against an oppressive monarchy, a la the American Revolution</a:t>
            </a:r>
          </a:p>
          <a:p>
            <a:pPr lvl="1"/>
            <a:r>
              <a:rPr lang="en-US" dirty="0">
                <a:latin typeface="Didot"/>
                <a:cs typeface="Didot"/>
              </a:rPr>
              <a:t>Condemned the Spanish as barbarians </a:t>
            </a:r>
          </a:p>
          <a:p>
            <a:r>
              <a:rPr lang="en-US" dirty="0">
                <a:latin typeface="Didot"/>
                <a:cs typeface="Didot"/>
              </a:rPr>
              <a:t>Called “yellow journalism” these stories sensationalized events in Cuba to help drive sales of newspapers</a:t>
            </a:r>
          </a:p>
        </p:txBody>
      </p:sp>
      <p:pic>
        <p:nvPicPr>
          <p:cNvPr id="4" name="Picture 3"/>
          <p:cNvPicPr>
            <a:picLocks noChangeAspect="1"/>
          </p:cNvPicPr>
          <p:nvPr/>
        </p:nvPicPr>
        <p:blipFill>
          <a:blip r:embed="rId2"/>
          <a:stretch>
            <a:fillRect/>
          </a:stretch>
        </p:blipFill>
        <p:spPr>
          <a:xfrm>
            <a:off x="6996934" y="1243687"/>
            <a:ext cx="1891252" cy="2218871"/>
          </a:xfrm>
          <a:prstGeom prst="rect">
            <a:avLst/>
          </a:prstGeom>
        </p:spPr>
      </p:pic>
      <p:pic>
        <p:nvPicPr>
          <p:cNvPr id="5" name="Picture 4"/>
          <p:cNvPicPr>
            <a:picLocks noChangeAspect="1"/>
          </p:cNvPicPr>
          <p:nvPr/>
        </p:nvPicPr>
        <p:blipFill>
          <a:blip r:embed="rId3"/>
          <a:stretch>
            <a:fillRect/>
          </a:stretch>
        </p:blipFill>
        <p:spPr>
          <a:xfrm>
            <a:off x="6003897" y="3120572"/>
            <a:ext cx="1986073" cy="1868714"/>
          </a:xfrm>
          <a:prstGeom prst="rect">
            <a:avLst/>
          </a:prstGeom>
        </p:spPr>
      </p:pic>
      <p:pic>
        <p:nvPicPr>
          <p:cNvPr id="7" name="Picture 6"/>
          <p:cNvPicPr>
            <a:picLocks noChangeAspect="1"/>
          </p:cNvPicPr>
          <p:nvPr/>
        </p:nvPicPr>
        <p:blipFill>
          <a:blip r:embed="rId4"/>
          <a:stretch>
            <a:fillRect/>
          </a:stretch>
        </p:blipFill>
        <p:spPr>
          <a:xfrm>
            <a:off x="6262716" y="4932342"/>
            <a:ext cx="2881284" cy="1925658"/>
          </a:xfrm>
          <a:prstGeom prst="rect">
            <a:avLst/>
          </a:prstGeom>
        </p:spPr>
      </p:pic>
    </p:spTree>
    <p:extLst>
      <p:ext uri="{BB962C8B-B14F-4D97-AF65-F5344CB8AC3E}">
        <p14:creationId xmlns:p14="http://schemas.microsoft.com/office/powerpoint/2010/main" val="514285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02"/>
            <a:ext cx="9144000" cy="1143000"/>
          </a:xfrm>
        </p:spPr>
        <p:txBody>
          <a:bodyPr>
            <a:normAutofit/>
          </a:bodyPr>
          <a:lstStyle/>
          <a:p>
            <a:r>
              <a:rPr lang="en-US" sz="3200" dirty="0">
                <a:latin typeface="Didot"/>
                <a:cs typeface="Didot"/>
              </a:rPr>
              <a:t>Meanwhile, American sees opportunity in Cuba</a:t>
            </a:r>
          </a:p>
        </p:txBody>
      </p:sp>
      <p:sp>
        <p:nvSpPr>
          <p:cNvPr id="3" name="Content Placeholder 2"/>
          <p:cNvSpPr>
            <a:spLocks noGrp="1"/>
          </p:cNvSpPr>
          <p:nvPr>
            <p:ph idx="1"/>
          </p:nvPr>
        </p:nvSpPr>
        <p:spPr>
          <a:xfrm>
            <a:off x="300631" y="1191502"/>
            <a:ext cx="8658531" cy="4525963"/>
          </a:xfrm>
        </p:spPr>
        <p:txBody>
          <a:bodyPr/>
          <a:lstStyle/>
          <a:p>
            <a:r>
              <a:rPr lang="en-US" sz="3000" dirty="0">
                <a:latin typeface="Didot"/>
                <a:cs typeface="Didot"/>
              </a:rPr>
              <a:t>By 1894, 90% of Cuba’s total exports went to the US</a:t>
            </a:r>
          </a:p>
          <a:p>
            <a:pPr lvl="1"/>
            <a:r>
              <a:rPr lang="en-US" dirty="0">
                <a:latin typeface="Didot"/>
                <a:cs typeface="Didot"/>
              </a:rPr>
              <a:t>Cuba’s total exports to the US were almost 12 times larger than the export to Spain</a:t>
            </a:r>
          </a:p>
          <a:p>
            <a:r>
              <a:rPr lang="en-US" sz="3000" dirty="0">
                <a:latin typeface="Didot"/>
                <a:cs typeface="Didot"/>
              </a:rPr>
              <a:t>While Spain was wrestling with keeping political authority over Cuba, economic authority, was shifting to the US.</a:t>
            </a:r>
          </a:p>
        </p:txBody>
      </p:sp>
      <p:pic>
        <p:nvPicPr>
          <p:cNvPr id="4" name="Picture 3"/>
          <p:cNvPicPr>
            <a:picLocks noChangeAspect="1"/>
          </p:cNvPicPr>
          <p:nvPr/>
        </p:nvPicPr>
        <p:blipFill>
          <a:blip r:embed="rId2"/>
          <a:stretch>
            <a:fillRect/>
          </a:stretch>
        </p:blipFill>
        <p:spPr>
          <a:xfrm>
            <a:off x="5044966" y="4539466"/>
            <a:ext cx="4099034" cy="2318534"/>
          </a:xfrm>
          <a:prstGeom prst="rect">
            <a:avLst/>
          </a:prstGeom>
        </p:spPr>
      </p:pic>
    </p:spTree>
    <p:extLst>
      <p:ext uri="{BB962C8B-B14F-4D97-AF65-F5344CB8AC3E}">
        <p14:creationId xmlns:p14="http://schemas.microsoft.com/office/powerpoint/2010/main" val="169657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07"/>
            <a:ext cx="9144000" cy="1143000"/>
          </a:xfrm>
        </p:spPr>
        <p:txBody>
          <a:bodyPr>
            <a:normAutofit/>
          </a:bodyPr>
          <a:lstStyle/>
          <a:p>
            <a:r>
              <a:rPr lang="en-US" sz="3200" dirty="0">
                <a:latin typeface="Didot"/>
                <a:cs typeface="Didot"/>
              </a:rPr>
              <a:t>The Spark of War: The Sinking of the </a:t>
            </a:r>
            <a:r>
              <a:rPr lang="en-US" sz="3200" i="1" dirty="0">
                <a:latin typeface="Didot"/>
                <a:cs typeface="Didot"/>
              </a:rPr>
              <a:t>USS Maine</a:t>
            </a:r>
          </a:p>
        </p:txBody>
      </p:sp>
      <p:sp>
        <p:nvSpPr>
          <p:cNvPr id="3" name="Content Placeholder 2"/>
          <p:cNvSpPr>
            <a:spLocks noGrp="1"/>
          </p:cNvSpPr>
          <p:nvPr>
            <p:ph idx="1"/>
          </p:nvPr>
        </p:nvSpPr>
        <p:spPr>
          <a:xfrm>
            <a:off x="260946" y="1008914"/>
            <a:ext cx="4742854" cy="5849086"/>
          </a:xfrm>
        </p:spPr>
        <p:txBody>
          <a:bodyPr>
            <a:normAutofit fontScale="70000" lnSpcReduction="20000"/>
          </a:bodyPr>
          <a:lstStyle/>
          <a:p>
            <a:r>
              <a:rPr lang="en-US" dirty="0">
                <a:latin typeface="Didot"/>
                <a:cs typeface="Didot"/>
              </a:rPr>
              <a:t>America had stationed a warship in Havana Harbor to secure the safety of American citizens in Cuba and to try to press Spain to pursue negotiation and reform with the Cubans</a:t>
            </a:r>
          </a:p>
          <a:p>
            <a:r>
              <a:rPr lang="en-US" dirty="0">
                <a:latin typeface="Didot"/>
                <a:cs typeface="Didot"/>
              </a:rPr>
              <a:t>On the evening of February 15, 1898, there was a massive explosion on the </a:t>
            </a:r>
            <a:r>
              <a:rPr lang="en-US" i="1" dirty="0">
                <a:latin typeface="Didot"/>
                <a:cs typeface="Didot"/>
              </a:rPr>
              <a:t>Maine </a:t>
            </a:r>
            <a:r>
              <a:rPr lang="en-US" dirty="0">
                <a:latin typeface="Didot"/>
                <a:cs typeface="Didot"/>
              </a:rPr>
              <a:t>and it sank</a:t>
            </a:r>
          </a:p>
          <a:p>
            <a:r>
              <a:rPr lang="en-US" dirty="0">
                <a:latin typeface="Didot"/>
                <a:cs typeface="Didot"/>
              </a:rPr>
              <a:t>American citizens began to argue that the ship had been sunk by the Spanish and some initial evidence seemed to point to that as the cause.  </a:t>
            </a:r>
          </a:p>
          <a:p>
            <a:pPr lvl="1"/>
            <a:r>
              <a:rPr lang="en-US" dirty="0">
                <a:latin typeface="Didot"/>
                <a:cs typeface="Didot"/>
              </a:rPr>
              <a:t>Newspapers began to promote this version of events and ran headlines such as “Spanish Murders” and “Remember the Maine”</a:t>
            </a:r>
          </a:p>
          <a:p>
            <a:endParaRPr lang="en-US" dirty="0"/>
          </a:p>
        </p:txBody>
      </p:sp>
      <p:pic>
        <p:nvPicPr>
          <p:cNvPr id="4" name="Picture 3"/>
          <p:cNvPicPr>
            <a:picLocks noChangeAspect="1"/>
          </p:cNvPicPr>
          <p:nvPr/>
        </p:nvPicPr>
        <p:blipFill>
          <a:blip r:embed="rId2"/>
          <a:stretch>
            <a:fillRect/>
          </a:stretch>
        </p:blipFill>
        <p:spPr>
          <a:xfrm>
            <a:off x="6012521" y="3570859"/>
            <a:ext cx="2540000" cy="2730500"/>
          </a:xfrm>
          <a:prstGeom prst="rect">
            <a:avLst/>
          </a:prstGeom>
        </p:spPr>
      </p:pic>
      <p:pic>
        <p:nvPicPr>
          <p:cNvPr id="5" name="Picture 4"/>
          <p:cNvPicPr>
            <a:picLocks noChangeAspect="1"/>
          </p:cNvPicPr>
          <p:nvPr/>
        </p:nvPicPr>
        <p:blipFill>
          <a:blip r:embed="rId3"/>
          <a:stretch>
            <a:fillRect/>
          </a:stretch>
        </p:blipFill>
        <p:spPr>
          <a:xfrm>
            <a:off x="5003800" y="1174107"/>
            <a:ext cx="4140200" cy="1968500"/>
          </a:xfrm>
          <a:prstGeom prst="rect">
            <a:avLst/>
          </a:prstGeom>
        </p:spPr>
      </p:pic>
    </p:spTree>
    <p:extLst>
      <p:ext uri="{BB962C8B-B14F-4D97-AF65-F5344CB8AC3E}">
        <p14:creationId xmlns:p14="http://schemas.microsoft.com/office/powerpoint/2010/main" val="302857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Call to War</a:t>
            </a:r>
          </a:p>
        </p:txBody>
      </p:sp>
      <p:sp>
        <p:nvSpPr>
          <p:cNvPr id="3" name="Content Placeholder 2"/>
          <p:cNvSpPr>
            <a:spLocks noGrp="1"/>
          </p:cNvSpPr>
          <p:nvPr>
            <p:ph idx="1"/>
          </p:nvPr>
        </p:nvSpPr>
        <p:spPr>
          <a:xfrm>
            <a:off x="457200" y="1600200"/>
            <a:ext cx="4152855" cy="4525963"/>
          </a:xfrm>
        </p:spPr>
        <p:txBody>
          <a:bodyPr>
            <a:normAutofit fontScale="92500" lnSpcReduction="10000"/>
          </a:bodyPr>
          <a:lstStyle/>
          <a:p>
            <a:r>
              <a:rPr lang="en-US" dirty="0">
                <a:latin typeface="Didot"/>
                <a:cs typeface="Didot"/>
              </a:rPr>
              <a:t>The American people and several American politicians began to call for war.  </a:t>
            </a:r>
          </a:p>
          <a:p>
            <a:r>
              <a:rPr lang="en-US" dirty="0">
                <a:latin typeface="Didot"/>
                <a:cs typeface="Didot"/>
              </a:rPr>
              <a:t>President McKinley was very reluctant to go to war, but as public and political support built, he asked for war.</a:t>
            </a:r>
          </a:p>
        </p:txBody>
      </p:sp>
      <p:pic>
        <p:nvPicPr>
          <p:cNvPr id="4" name="Picture 3"/>
          <p:cNvPicPr>
            <a:picLocks noChangeAspect="1"/>
          </p:cNvPicPr>
          <p:nvPr/>
        </p:nvPicPr>
        <p:blipFill>
          <a:blip r:embed="rId2"/>
          <a:stretch>
            <a:fillRect/>
          </a:stretch>
        </p:blipFill>
        <p:spPr>
          <a:xfrm>
            <a:off x="4832045" y="1271577"/>
            <a:ext cx="3854755" cy="5395077"/>
          </a:xfrm>
          <a:prstGeom prst="rect">
            <a:avLst/>
          </a:prstGeom>
        </p:spPr>
      </p:pic>
    </p:spTree>
    <p:extLst>
      <p:ext uri="{BB962C8B-B14F-4D97-AF65-F5344CB8AC3E}">
        <p14:creationId xmlns:p14="http://schemas.microsoft.com/office/powerpoint/2010/main" val="136454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McKinley’s Objectives for War</a:t>
            </a:r>
            <a:br>
              <a:rPr lang="en-US" dirty="0">
                <a:latin typeface="Didot"/>
                <a:cs typeface="Didot"/>
              </a:rPr>
            </a:br>
            <a:r>
              <a:rPr lang="en-US" dirty="0">
                <a:latin typeface="Didot"/>
                <a:cs typeface="Didot"/>
              </a:rPr>
              <a:t>Speech to Congress April 11, 1898</a:t>
            </a:r>
          </a:p>
        </p:txBody>
      </p:sp>
      <p:sp>
        <p:nvSpPr>
          <p:cNvPr id="3" name="Content Placeholder 2"/>
          <p:cNvSpPr>
            <a:spLocks noGrp="1"/>
          </p:cNvSpPr>
          <p:nvPr>
            <p:ph idx="1"/>
          </p:nvPr>
        </p:nvSpPr>
        <p:spPr>
          <a:xfrm>
            <a:off x="457200" y="1600200"/>
            <a:ext cx="8229600" cy="5257800"/>
          </a:xfrm>
        </p:spPr>
        <p:txBody>
          <a:bodyPr>
            <a:normAutofit fontScale="40000" lnSpcReduction="20000"/>
          </a:bodyPr>
          <a:lstStyle/>
          <a:p>
            <a:r>
              <a:rPr lang="en-US" sz="3800" dirty="0">
                <a:latin typeface="Didot"/>
                <a:cs typeface="Didot"/>
              </a:rPr>
              <a:t>First. In the cause of humanity and to put an end to the barbarities, bloodshed, starvation, and horrible miseries now existing there, and which the parties to the conflict are either unable or unwilling to stop or mitigate. It is no answer to say this is all in another country, belonging to another nation, and is therefore none of our business. It is specially our duty, for it is right at our door. </a:t>
            </a:r>
          </a:p>
          <a:p>
            <a:endParaRPr lang="en-US" sz="3800" dirty="0">
              <a:latin typeface="Didot"/>
              <a:cs typeface="Didot"/>
            </a:endParaRPr>
          </a:p>
          <a:p>
            <a:r>
              <a:rPr lang="en-US" sz="3800" dirty="0">
                <a:latin typeface="Didot"/>
                <a:cs typeface="Didot"/>
              </a:rPr>
              <a:t>Second. We owe it to our citizens in Cuba to afford them that protection and indemnity for life and property which no government there can or will afford, and to that end to terminate the conditions that deprive them of legal protection. </a:t>
            </a:r>
          </a:p>
          <a:p>
            <a:endParaRPr lang="en-US" sz="3800" dirty="0">
              <a:latin typeface="Didot"/>
              <a:cs typeface="Didot"/>
            </a:endParaRPr>
          </a:p>
          <a:p>
            <a:r>
              <a:rPr lang="en-US" sz="3800" dirty="0">
                <a:latin typeface="Didot"/>
                <a:cs typeface="Didot"/>
              </a:rPr>
              <a:t>Third. The right to intervene may be justified by the very serious injury to the commerce, trade, and business of our people and by the wanton destruction of property and devastation of the island. </a:t>
            </a:r>
          </a:p>
          <a:p>
            <a:endParaRPr lang="en-US" sz="3800" dirty="0">
              <a:latin typeface="Didot"/>
              <a:cs typeface="Didot"/>
            </a:endParaRPr>
          </a:p>
          <a:p>
            <a:r>
              <a:rPr lang="en-US" sz="3800" dirty="0">
                <a:latin typeface="Didot"/>
                <a:cs typeface="Didot"/>
              </a:rPr>
              <a:t>Fourth, and which is of the utmost importance. The present condition of affairs in Cuba is a constant menace to our peace and entails upon this Government an enormous expense. With such a conflict waged for years in an island so near us and with which our people have such trade and business relations; when the lives and liberty of our citizens are in constant danger and their property destroyed and themselves ruined; where our trading vessels are liable to seizure and are seized at our very door by war ships of a foreign nation; the expeditions of filibustering that we are powerless to prevent altogether, and the irritating questions and entanglements thus arising—all these and others that I need not mention, with the resulting strained relations, are a constant menace to our peace and compel us to keep on a semi war footing with a nation with which we are at peace. . . . </a:t>
            </a:r>
          </a:p>
          <a:p>
            <a:pPr marL="0" indent="0">
              <a:buNone/>
            </a:pPr>
            <a:endParaRPr lang="en-US" dirty="0"/>
          </a:p>
        </p:txBody>
      </p:sp>
    </p:spTree>
    <p:extLst>
      <p:ext uri="{BB962C8B-B14F-4D97-AF65-F5344CB8AC3E}">
        <p14:creationId xmlns:p14="http://schemas.microsoft.com/office/powerpoint/2010/main" val="357568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Teller Amendment</a:t>
            </a:r>
          </a:p>
        </p:txBody>
      </p:sp>
      <p:sp>
        <p:nvSpPr>
          <p:cNvPr id="3" name="Content Placeholder 2"/>
          <p:cNvSpPr>
            <a:spLocks noGrp="1"/>
          </p:cNvSpPr>
          <p:nvPr>
            <p:ph idx="1"/>
          </p:nvPr>
        </p:nvSpPr>
        <p:spPr>
          <a:xfrm>
            <a:off x="457200" y="1600200"/>
            <a:ext cx="5353209" cy="4525963"/>
          </a:xfrm>
        </p:spPr>
        <p:txBody>
          <a:bodyPr>
            <a:normAutofit fontScale="77500" lnSpcReduction="20000"/>
          </a:bodyPr>
          <a:lstStyle/>
          <a:p>
            <a:r>
              <a:rPr lang="en-US" dirty="0">
                <a:latin typeface="Didot"/>
                <a:cs typeface="Didot"/>
              </a:rPr>
              <a:t>Amidst concern that the United States would try to use a war with Spain to make a play for the American control of Cuba, Republican Senator Henry Teller proposed the Teller Amendment which was passed by Congress.</a:t>
            </a:r>
          </a:p>
          <a:p>
            <a:r>
              <a:rPr lang="en-US" dirty="0">
                <a:latin typeface="Didot"/>
                <a:cs typeface="Didot"/>
              </a:rPr>
              <a:t>It stated that the United States would assist the Cubans in the struggle for independence and would leave “control of the island to its people” after the war.</a:t>
            </a:r>
          </a:p>
        </p:txBody>
      </p:sp>
      <p:pic>
        <p:nvPicPr>
          <p:cNvPr id="4" name="Picture 3"/>
          <p:cNvPicPr>
            <a:picLocks noChangeAspect="1"/>
          </p:cNvPicPr>
          <p:nvPr/>
        </p:nvPicPr>
        <p:blipFill>
          <a:blip r:embed="rId2"/>
          <a:stretch>
            <a:fillRect/>
          </a:stretch>
        </p:blipFill>
        <p:spPr>
          <a:xfrm>
            <a:off x="5956300" y="2078950"/>
            <a:ext cx="2730500" cy="3048000"/>
          </a:xfrm>
          <a:prstGeom prst="rect">
            <a:avLst/>
          </a:prstGeom>
        </p:spPr>
      </p:pic>
    </p:spTree>
    <p:extLst>
      <p:ext uri="{BB962C8B-B14F-4D97-AF65-F5344CB8AC3E}">
        <p14:creationId xmlns:p14="http://schemas.microsoft.com/office/powerpoint/2010/main" val="84505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07"/>
            <a:ext cx="9144000" cy="1143000"/>
          </a:xfrm>
        </p:spPr>
        <p:txBody>
          <a:bodyPr>
            <a:normAutofit fontScale="90000"/>
          </a:bodyPr>
          <a:lstStyle/>
          <a:p>
            <a:r>
              <a:rPr lang="en-US" dirty="0">
                <a:latin typeface="Didot"/>
                <a:cs typeface="Didot"/>
              </a:rPr>
              <a:t>The War Begins…In the Philippines </a:t>
            </a:r>
          </a:p>
        </p:txBody>
      </p:sp>
      <p:sp>
        <p:nvSpPr>
          <p:cNvPr id="3" name="Content Placeholder 2"/>
          <p:cNvSpPr>
            <a:spLocks noGrp="1"/>
          </p:cNvSpPr>
          <p:nvPr>
            <p:ph idx="1"/>
          </p:nvPr>
        </p:nvSpPr>
        <p:spPr>
          <a:xfrm>
            <a:off x="248443" y="1174107"/>
            <a:ext cx="4587765" cy="5683893"/>
          </a:xfrm>
        </p:spPr>
        <p:txBody>
          <a:bodyPr>
            <a:normAutofit fontScale="62500" lnSpcReduction="20000"/>
          </a:bodyPr>
          <a:lstStyle/>
          <a:p>
            <a:r>
              <a:rPr lang="en-US" dirty="0">
                <a:latin typeface="Didot"/>
                <a:cs typeface="Didot"/>
              </a:rPr>
              <a:t>Despite, the war allegedly being about the liberation of the Cuban people, the war starts in Manila Bay in the Philippines on May 1, 1898</a:t>
            </a:r>
          </a:p>
          <a:p>
            <a:r>
              <a:rPr lang="en-US" dirty="0">
                <a:latin typeface="Didot"/>
                <a:cs typeface="Didot"/>
              </a:rPr>
              <a:t>The US navy, the strongest branch of the US military at the time, defeated the Spanish at sea in a matter of hours</a:t>
            </a:r>
          </a:p>
          <a:p>
            <a:r>
              <a:rPr lang="en-US" dirty="0">
                <a:latin typeface="Didot"/>
                <a:cs typeface="Didot"/>
              </a:rPr>
              <a:t>The navy then transported the leader of the Filipino rebels, Emilio Aguinaldo, from exile in Hong Kong back to the Philippines to rally more support against the Spanish government</a:t>
            </a:r>
          </a:p>
          <a:p>
            <a:r>
              <a:rPr lang="en-US" dirty="0">
                <a:latin typeface="Didot"/>
                <a:cs typeface="Didot"/>
              </a:rPr>
              <a:t>By June, U.S. force and Filipino rebels had taken control of the island.</a:t>
            </a:r>
          </a:p>
          <a:p>
            <a:r>
              <a:rPr lang="en-US" dirty="0">
                <a:latin typeface="Didot"/>
                <a:cs typeface="Didot"/>
              </a:rPr>
              <a:t>On June 12, Aguinaldo proclaimed the independence of the Philippines </a:t>
            </a:r>
          </a:p>
        </p:txBody>
      </p:sp>
      <p:pic>
        <p:nvPicPr>
          <p:cNvPr id="4" name="Picture 3"/>
          <p:cNvPicPr>
            <a:picLocks noChangeAspect="1"/>
          </p:cNvPicPr>
          <p:nvPr/>
        </p:nvPicPr>
        <p:blipFill>
          <a:blip r:embed="rId2"/>
          <a:stretch>
            <a:fillRect/>
          </a:stretch>
        </p:blipFill>
        <p:spPr>
          <a:xfrm>
            <a:off x="5018376" y="1555698"/>
            <a:ext cx="4125624" cy="3657310"/>
          </a:xfrm>
          <a:prstGeom prst="rect">
            <a:avLst/>
          </a:prstGeom>
        </p:spPr>
      </p:pic>
    </p:spTree>
    <p:extLst>
      <p:ext uri="{BB962C8B-B14F-4D97-AF65-F5344CB8AC3E}">
        <p14:creationId xmlns:p14="http://schemas.microsoft.com/office/powerpoint/2010/main" val="175434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3037</TotalTime>
  <Words>1626</Words>
  <Application>Microsoft Macintosh PowerPoint</Application>
  <PresentationFormat>On-screen Show (4:3)</PresentationFormat>
  <Paragraphs>116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Didot</vt:lpstr>
      <vt:lpstr>Office Theme</vt:lpstr>
      <vt:lpstr>Spanish-American War: Overview</vt:lpstr>
      <vt:lpstr>Background:  Spain’s empire is collapsing, and the Filipinos and Cubans want out…</vt:lpstr>
      <vt:lpstr>The Build Up to War:  Yellow Journalism and Cuba Libre</vt:lpstr>
      <vt:lpstr>Meanwhile, American sees opportunity in Cuba</vt:lpstr>
      <vt:lpstr>The Spark of War: The Sinking of the USS Maine</vt:lpstr>
      <vt:lpstr>The Call to War</vt:lpstr>
      <vt:lpstr>McKinley’s Objectives for War Speech to Congress April 11, 1898</vt:lpstr>
      <vt:lpstr>The Teller Amendment</vt:lpstr>
      <vt:lpstr>The War Begins…In the Philippines </vt:lpstr>
      <vt:lpstr>Action turns to Cuba</vt:lpstr>
      <vt:lpstr>The Rough Riders</vt:lpstr>
      <vt:lpstr>Spanish Defeat &amp; The Treaty of Paris</vt:lpstr>
      <vt:lpstr>Cuba After the War</vt:lpstr>
      <vt:lpstr>The Platt Amendment 1901</vt:lpstr>
      <vt:lpstr>Philippines After the War</vt:lpstr>
      <vt:lpstr>Key Points of Significance of the Spanish-American War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Technology Department</dc:creator>
  <cp:lastModifiedBy>Microsoft Office User</cp:lastModifiedBy>
  <cp:revision>47</cp:revision>
  <cp:lastPrinted>2013-04-24T13:45:32Z</cp:lastPrinted>
  <dcterms:created xsi:type="dcterms:W3CDTF">2013-04-23T14:11:00Z</dcterms:created>
  <dcterms:modified xsi:type="dcterms:W3CDTF">2018-12-12T12:58:24Z</dcterms:modified>
</cp:coreProperties>
</file>