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audio1.bin" ContentType="audio/unknown"/>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72" r:id="rId2"/>
    <p:sldId id="273" r:id="rId3"/>
    <p:sldId id="257" r:id="rId4"/>
    <p:sldId id="275" r:id="rId5"/>
    <p:sldId id="258" r:id="rId6"/>
    <p:sldId id="274" r:id="rId7"/>
    <p:sldId id="293" r:id="rId8"/>
    <p:sldId id="259" r:id="rId9"/>
    <p:sldId id="264" r:id="rId10"/>
    <p:sldId id="260" r:id="rId11"/>
    <p:sldId id="261" r:id="rId12"/>
    <p:sldId id="262" r:id="rId13"/>
    <p:sldId id="269" r:id="rId14"/>
    <p:sldId id="270" r:id="rId15"/>
    <p:sldId id="294" r:id="rId16"/>
    <p:sldId id="276" r:id="rId17"/>
    <p:sldId id="277" r:id="rId18"/>
    <p:sldId id="278"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6" r:id="rId32"/>
    <p:sldId id="297" r:id="rId33"/>
    <p:sldId id="298" r:id="rId34"/>
    <p:sldId id="29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4" d="100"/>
          <a:sy n="54" d="100"/>
        </p:scale>
        <p:origin x="-169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A03F7-6689-0B43-BB79-6304BCA3F096}" type="doc">
      <dgm:prSet loTypeId="urn:microsoft.com/office/officeart/2005/8/layout/default" loCatId="" qsTypeId="urn:microsoft.com/office/officeart/2005/8/quickstyle/simple4" qsCatId="simple" csTypeId="urn:microsoft.com/office/officeart/2005/8/colors/accent1_2" csCatId="accent1"/>
      <dgm:spPr/>
      <dgm:t>
        <a:bodyPr/>
        <a:lstStyle/>
        <a:p>
          <a:endParaRPr lang="en-US"/>
        </a:p>
      </dgm:t>
    </dgm:pt>
    <dgm:pt modelId="{EFCD202F-12D7-FE42-BF39-E99705D385BC}">
      <dgm:prSet/>
      <dgm:spPr/>
      <dgm:t>
        <a:bodyPr/>
        <a:lstStyle/>
        <a:p>
          <a:pPr rtl="0"/>
          <a:r>
            <a:rPr lang="en-US" smtClean="0"/>
            <a:t>Our goal for today is to discuss the following question:</a:t>
          </a:r>
          <a:endParaRPr lang="en-US"/>
        </a:p>
      </dgm:t>
    </dgm:pt>
    <dgm:pt modelId="{4CB0446E-725C-2146-ACDA-AE94E2458B3B}" type="parTrans" cxnId="{1DFF4D87-1A3D-0D4F-B85D-3629C1E6EA34}">
      <dgm:prSet/>
      <dgm:spPr/>
      <dgm:t>
        <a:bodyPr/>
        <a:lstStyle/>
        <a:p>
          <a:endParaRPr lang="en-US"/>
        </a:p>
      </dgm:t>
    </dgm:pt>
    <dgm:pt modelId="{1347D1A1-2522-F74E-8DF9-4F2550B1278A}" type="sibTrans" cxnId="{1DFF4D87-1A3D-0D4F-B85D-3629C1E6EA34}">
      <dgm:prSet/>
      <dgm:spPr/>
      <dgm:t>
        <a:bodyPr/>
        <a:lstStyle/>
        <a:p>
          <a:endParaRPr lang="en-US"/>
        </a:p>
      </dgm:t>
    </dgm:pt>
    <dgm:pt modelId="{0F853D77-D748-894C-8458-53E049749DB6}">
      <dgm:prSet/>
      <dgm:spPr/>
      <dgm:t>
        <a:bodyPr/>
        <a:lstStyle/>
        <a:p>
          <a:pPr rtl="0"/>
          <a:r>
            <a:rPr lang="en-US" smtClean="0"/>
            <a:t>To what extent was Andrew Jackson truly a common man who reflected new democracy emerging in the country? OR Did Jackson extend the powers of the President beyond his constitutional powers, growing the power of the president in ways that increased authority rather than democracy?</a:t>
          </a:r>
          <a:endParaRPr lang="en-US"/>
        </a:p>
      </dgm:t>
    </dgm:pt>
    <dgm:pt modelId="{6F593E18-A719-794E-BF0A-02FB05DC8E21}" type="parTrans" cxnId="{A897602E-0F57-B440-B0EF-54E109404F32}">
      <dgm:prSet/>
      <dgm:spPr/>
      <dgm:t>
        <a:bodyPr/>
        <a:lstStyle/>
        <a:p>
          <a:endParaRPr lang="en-US"/>
        </a:p>
      </dgm:t>
    </dgm:pt>
    <dgm:pt modelId="{86ACFE0E-7665-C947-B328-B73DDA77A6B0}" type="sibTrans" cxnId="{A897602E-0F57-B440-B0EF-54E109404F32}">
      <dgm:prSet/>
      <dgm:spPr/>
      <dgm:t>
        <a:bodyPr/>
        <a:lstStyle/>
        <a:p>
          <a:endParaRPr lang="en-US"/>
        </a:p>
      </dgm:t>
    </dgm:pt>
    <dgm:pt modelId="{5604F92C-FF97-D841-BAE0-94BF9E19C296}" type="pres">
      <dgm:prSet presAssocID="{C00A03F7-6689-0B43-BB79-6304BCA3F096}" presName="diagram" presStyleCnt="0">
        <dgm:presLayoutVars>
          <dgm:dir/>
          <dgm:resizeHandles val="exact"/>
        </dgm:presLayoutVars>
      </dgm:prSet>
      <dgm:spPr/>
      <dgm:t>
        <a:bodyPr/>
        <a:lstStyle/>
        <a:p>
          <a:endParaRPr lang="en-US"/>
        </a:p>
      </dgm:t>
    </dgm:pt>
    <dgm:pt modelId="{BC3784BF-3AC4-0547-9EE7-62E04DE030F4}" type="pres">
      <dgm:prSet presAssocID="{EFCD202F-12D7-FE42-BF39-E99705D385BC}" presName="node" presStyleLbl="node1" presStyleIdx="0" presStyleCnt="1">
        <dgm:presLayoutVars>
          <dgm:bulletEnabled val="1"/>
        </dgm:presLayoutVars>
      </dgm:prSet>
      <dgm:spPr/>
      <dgm:t>
        <a:bodyPr/>
        <a:lstStyle/>
        <a:p>
          <a:endParaRPr lang="en-US"/>
        </a:p>
      </dgm:t>
    </dgm:pt>
  </dgm:ptLst>
  <dgm:cxnLst>
    <dgm:cxn modelId="{1DFF4D87-1A3D-0D4F-B85D-3629C1E6EA34}" srcId="{C00A03F7-6689-0B43-BB79-6304BCA3F096}" destId="{EFCD202F-12D7-FE42-BF39-E99705D385BC}" srcOrd="0" destOrd="0" parTransId="{4CB0446E-725C-2146-ACDA-AE94E2458B3B}" sibTransId="{1347D1A1-2522-F74E-8DF9-4F2550B1278A}"/>
    <dgm:cxn modelId="{A897602E-0F57-B440-B0EF-54E109404F32}" srcId="{EFCD202F-12D7-FE42-BF39-E99705D385BC}" destId="{0F853D77-D748-894C-8458-53E049749DB6}" srcOrd="0" destOrd="0" parTransId="{6F593E18-A719-794E-BF0A-02FB05DC8E21}" sibTransId="{86ACFE0E-7665-C947-B328-B73DDA77A6B0}"/>
    <dgm:cxn modelId="{6ECF420E-510B-394C-BCD3-AC9B285D162B}" type="presOf" srcId="{EFCD202F-12D7-FE42-BF39-E99705D385BC}" destId="{BC3784BF-3AC4-0547-9EE7-62E04DE030F4}" srcOrd="0" destOrd="0" presId="urn:microsoft.com/office/officeart/2005/8/layout/default"/>
    <dgm:cxn modelId="{E3E26665-8E84-6144-BDD9-39FC004F7013}" type="presOf" srcId="{0F853D77-D748-894C-8458-53E049749DB6}" destId="{BC3784BF-3AC4-0547-9EE7-62E04DE030F4}" srcOrd="0" destOrd="1" presId="urn:microsoft.com/office/officeart/2005/8/layout/default"/>
    <dgm:cxn modelId="{1BD1A7CA-9588-8740-8959-E2294A71EA2B}" type="presOf" srcId="{C00A03F7-6689-0B43-BB79-6304BCA3F096}" destId="{5604F92C-FF97-D841-BAE0-94BF9E19C296}" srcOrd="0" destOrd="0" presId="urn:microsoft.com/office/officeart/2005/8/layout/default"/>
    <dgm:cxn modelId="{AEB245CD-A6FF-5843-ACF0-CF924D3CC54B}" type="presParOf" srcId="{5604F92C-FF97-D841-BAE0-94BF9E19C296}" destId="{BC3784BF-3AC4-0547-9EE7-62E04DE030F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7F435D-A5BA-ED4D-B7D2-947177BCF237}"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7B7F1-641E-5142-93C8-DE6C77212FB7}" type="slidenum">
              <a:rPr lang="en-US" smtClean="0"/>
              <a:t>‹#›</a:t>
            </a:fld>
            <a:endParaRPr lang="en-US"/>
          </a:p>
        </p:txBody>
      </p:sp>
    </p:spTree>
    <p:extLst>
      <p:ext uri="{BB962C8B-B14F-4D97-AF65-F5344CB8AC3E}">
        <p14:creationId xmlns:p14="http://schemas.microsoft.com/office/powerpoint/2010/main" val="2393895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p. 9-13 </a:t>
            </a:r>
            <a:endParaRPr lang="en-US" dirty="0"/>
          </a:p>
        </p:txBody>
      </p:sp>
      <p:sp>
        <p:nvSpPr>
          <p:cNvPr id="4" name="Slide Number Placeholder 3"/>
          <p:cNvSpPr>
            <a:spLocks noGrp="1"/>
          </p:cNvSpPr>
          <p:nvPr>
            <p:ph type="sldNum" sz="quarter" idx="10"/>
          </p:nvPr>
        </p:nvSpPr>
        <p:spPr/>
        <p:txBody>
          <a:bodyPr/>
          <a:lstStyle/>
          <a:p>
            <a:fld id="{BD47B7F1-641E-5142-93C8-DE6C77212FB7}" type="slidenum">
              <a:rPr lang="en-US" smtClean="0"/>
              <a:t>4</a:t>
            </a:fld>
            <a:endParaRPr lang="en-US"/>
          </a:p>
        </p:txBody>
      </p:sp>
    </p:spTree>
    <p:extLst>
      <p:ext uri="{BB962C8B-B14F-4D97-AF65-F5344CB8AC3E}">
        <p14:creationId xmlns:p14="http://schemas.microsoft.com/office/powerpoint/2010/main" val="391285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accounts of the day </a:t>
            </a:r>
            <a:endParaRPr lang="en-US" dirty="0"/>
          </a:p>
        </p:txBody>
      </p:sp>
      <p:sp>
        <p:nvSpPr>
          <p:cNvPr id="4" name="Slide Number Placeholder 3"/>
          <p:cNvSpPr>
            <a:spLocks noGrp="1"/>
          </p:cNvSpPr>
          <p:nvPr>
            <p:ph type="sldNum" sz="quarter" idx="10"/>
          </p:nvPr>
        </p:nvSpPr>
        <p:spPr/>
        <p:txBody>
          <a:bodyPr/>
          <a:lstStyle/>
          <a:p>
            <a:fld id="{BD47B7F1-641E-5142-93C8-DE6C77212FB7}" type="slidenum">
              <a:rPr lang="en-US" smtClean="0"/>
              <a:t>6</a:t>
            </a:fld>
            <a:endParaRPr lang="en-US"/>
          </a:p>
        </p:txBody>
      </p:sp>
    </p:spTree>
    <p:extLst>
      <p:ext uri="{BB962C8B-B14F-4D97-AF65-F5344CB8AC3E}">
        <p14:creationId xmlns:p14="http://schemas.microsoft.com/office/powerpoint/2010/main" val="64944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a:ln/>
        </p:spPr>
        <p:txBody>
          <a:bodyPr/>
          <a:lstStyle/>
          <a:p>
            <a:r>
              <a:rPr lang="en-US" dirty="0"/>
              <a:t>S</a:t>
            </a:r>
            <a:fld id="{8C8F4A4D-04E9-6941-AE5D-BE1473A93BA7}" type="slidenum">
              <a:rPr lang="en-US"/>
              <a:pPr/>
              <a:t>34</a:t>
            </a:fld>
            <a:endParaRPr lang="en-US" dirty="0"/>
          </a:p>
        </p:txBody>
      </p:sp>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a:xfrm>
            <a:off x="381000" y="4191001"/>
            <a:ext cx="6096000" cy="4266595"/>
          </a:xfrm>
        </p:spPr>
        <p:txBody>
          <a:bodyPr/>
          <a:lstStyle/>
          <a:p>
            <a:pPr eaLnBrk="1" hangingPunct="1">
              <a:spcBef>
                <a:spcPct val="0"/>
              </a:spcBef>
            </a:pPr>
            <a:endParaRPr lang="en-US" dirty="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DF1D3A-5CC1-E746-9094-B210AA2A784D}"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133184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F1D3A-5CC1-E746-9094-B210AA2A784D}"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186625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F1D3A-5CC1-E746-9094-B210AA2A784D}"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33955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F1D3A-5CC1-E746-9094-B210AA2A784D}"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1380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DF1D3A-5CC1-E746-9094-B210AA2A784D}"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68219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DF1D3A-5CC1-E746-9094-B210AA2A784D}"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296328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DF1D3A-5CC1-E746-9094-B210AA2A784D}" type="datetimeFigureOut">
              <a:rPr lang="en-US" smtClean="0"/>
              <a:t>10/14/15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17104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DF1D3A-5CC1-E746-9094-B210AA2A784D}" type="datetimeFigureOut">
              <a:rPr lang="en-US" smtClean="0"/>
              <a:t>10/14/15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303466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F1D3A-5CC1-E746-9094-B210AA2A784D}" type="datetimeFigureOut">
              <a:rPr lang="en-US" smtClean="0"/>
              <a:t>10/14/15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290050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F1D3A-5CC1-E746-9094-B210AA2A784D}"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282741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F1D3A-5CC1-E746-9094-B210AA2A784D}"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1444254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F1D3A-5CC1-E746-9094-B210AA2A784D}" type="datetimeFigureOut">
              <a:rPr lang="en-US" smtClean="0"/>
              <a:t>10/14/15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7AA7B-4F4B-0A46-A6C0-20064F8596CE}" type="slidenum">
              <a:rPr lang="en-US" smtClean="0"/>
              <a:t>‹#›</a:t>
            </a:fld>
            <a:endParaRPr lang="en-US"/>
          </a:p>
        </p:txBody>
      </p:sp>
    </p:spTree>
    <p:extLst>
      <p:ext uri="{BB962C8B-B14F-4D97-AF65-F5344CB8AC3E}">
        <p14:creationId xmlns:p14="http://schemas.microsoft.com/office/powerpoint/2010/main" val="17843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hyperlink" Target="http://www.danorr.com/webster/graphics/2ndreply.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a:t>Striving for Balance Between Democracy and Authority</a:t>
            </a:r>
            <a:br>
              <a:rPr lang="en-US" sz="3600" i="1" dirty="0"/>
            </a:br>
            <a:endParaRPr lang="en-US" sz="3600" i="1" dirty="0"/>
          </a:p>
        </p:txBody>
      </p:sp>
      <p:sp>
        <p:nvSpPr>
          <p:cNvPr id="3" name="Content Placeholder 2"/>
          <p:cNvSpPr>
            <a:spLocks noGrp="1"/>
          </p:cNvSpPr>
          <p:nvPr>
            <p:ph idx="1"/>
          </p:nvPr>
        </p:nvSpPr>
        <p:spPr/>
        <p:txBody>
          <a:bodyPr>
            <a:normAutofit fontScale="92500" lnSpcReduction="20000"/>
          </a:bodyPr>
          <a:lstStyle/>
          <a:p>
            <a:r>
              <a:rPr lang="en-US" dirty="0" smtClean="0"/>
              <a:t> </a:t>
            </a:r>
            <a:r>
              <a:rPr lang="en-US" dirty="0" smtClean="0">
                <a:latin typeface="+mj-lt"/>
              </a:rPr>
              <a:t>Focus: Andrew </a:t>
            </a:r>
            <a:r>
              <a:rPr lang="en-US" dirty="0">
                <a:latin typeface="+mj-lt"/>
              </a:rPr>
              <a:t>Jackson: Democrat or Authoritarian? (1829-1837</a:t>
            </a:r>
            <a:r>
              <a:rPr lang="en-US" dirty="0" smtClean="0">
                <a:latin typeface="+mj-lt"/>
              </a:rPr>
              <a:t>)</a:t>
            </a:r>
          </a:p>
          <a:p>
            <a:endParaRPr lang="en-US" dirty="0">
              <a:latin typeface="+mj-lt"/>
            </a:endParaRPr>
          </a:p>
          <a:p>
            <a:r>
              <a:rPr lang="en-US" dirty="0" smtClean="0">
                <a:latin typeface="+mj-lt"/>
              </a:rPr>
              <a:t>Agenda: </a:t>
            </a:r>
            <a:r>
              <a:rPr lang="en-US" b="1" dirty="0">
                <a:latin typeface="+mj-lt"/>
              </a:rPr>
              <a:t>To assess whether Andrew Jackson was the “common man president” or an authoritarian </a:t>
            </a:r>
            <a:r>
              <a:rPr lang="en-US" b="1" dirty="0" smtClean="0">
                <a:latin typeface="+mj-lt"/>
              </a:rPr>
              <a:t>executive</a:t>
            </a:r>
          </a:p>
          <a:p>
            <a:r>
              <a:rPr lang="en-US" b="1" dirty="0" smtClean="0">
                <a:latin typeface="+mj-lt"/>
              </a:rPr>
              <a:t>changes in voting </a:t>
            </a:r>
          </a:p>
          <a:p>
            <a:r>
              <a:rPr lang="en-US" dirty="0">
                <a:latin typeface="+mj-lt"/>
              </a:rPr>
              <a:t>Intro to Jackson &amp; </a:t>
            </a:r>
            <a:r>
              <a:rPr lang="en-US" dirty="0" err="1">
                <a:latin typeface="+mj-lt"/>
              </a:rPr>
              <a:t>Jacksonian</a:t>
            </a:r>
            <a:r>
              <a:rPr lang="en-US" dirty="0">
                <a:latin typeface="+mj-lt"/>
              </a:rPr>
              <a:t> Democracy</a:t>
            </a:r>
          </a:p>
          <a:p>
            <a:r>
              <a:rPr lang="en-US" dirty="0">
                <a:latin typeface="+mj-lt"/>
              </a:rPr>
              <a:t>Evaluating Jackson as Democrat or Authoritarian</a:t>
            </a:r>
          </a:p>
          <a:p>
            <a:r>
              <a:rPr lang="en-US" dirty="0">
                <a:latin typeface="+mj-lt"/>
              </a:rPr>
              <a:t>Whole Class Closing Discussion</a:t>
            </a:r>
          </a:p>
          <a:p>
            <a:endParaRPr lang="en-US" dirty="0">
              <a:latin typeface="+mj-lt"/>
            </a:endParaRPr>
          </a:p>
        </p:txBody>
      </p:sp>
    </p:spTree>
    <p:extLst>
      <p:ext uri="{BB962C8B-B14F-4D97-AF65-F5344CB8AC3E}">
        <p14:creationId xmlns:p14="http://schemas.microsoft.com/office/powerpoint/2010/main" val="11468817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99"/>
            <a:ext cx="9144000" cy="1143000"/>
          </a:xfrm>
        </p:spPr>
        <p:txBody>
          <a:bodyPr>
            <a:normAutofit fontScale="90000"/>
          </a:bodyPr>
          <a:lstStyle/>
          <a:p>
            <a:r>
              <a:rPr lang="en-US" dirty="0" smtClean="0">
                <a:latin typeface="Didot"/>
                <a:cs typeface="Didot"/>
              </a:rPr>
              <a:t>What accounts for Jackson’s Election?</a:t>
            </a:r>
            <a:endParaRPr lang="en-US" dirty="0">
              <a:latin typeface="Didot"/>
              <a:cs typeface="Didot"/>
            </a:endParaRPr>
          </a:p>
        </p:txBody>
      </p:sp>
      <p:sp>
        <p:nvSpPr>
          <p:cNvPr id="3" name="Content Placeholder 2"/>
          <p:cNvSpPr>
            <a:spLocks noGrp="1"/>
          </p:cNvSpPr>
          <p:nvPr>
            <p:ph idx="1"/>
          </p:nvPr>
        </p:nvSpPr>
        <p:spPr>
          <a:xfrm>
            <a:off x="279400" y="1143000"/>
            <a:ext cx="4824228" cy="5517346"/>
          </a:xfrm>
        </p:spPr>
        <p:txBody>
          <a:bodyPr>
            <a:normAutofit fontScale="70000" lnSpcReduction="20000"/>
          </a:bodyPr>
          <a:lstStyle/>
          <a:p>
            <a:r>
              <a:rPr lang="en-US" dirty="0" smtClean="0">
                <a:latin typeface="Arial Black"/>
                <a:cs typeface="Arial Black"/>
              </a:rPr>
              <a:t>Jackson came to power after many states reduced their property qualification for voting.</a:t>
            </a:r>
          </a:p>
          <a:p>
            <a:pPr lvl="1"/>
            <a:r>
              <a:rPr lang="en-US" dirty="0" smtClean="0">
                <a:latin typeface="Arial Black"/>
                <a:cs typeface="Arial Black"/>
              </a:rPr>
              <a:t>By 1840, more than 90% of adult white men were eligible to vote</a:t>
            </a:r>
          </a:p>
          <a:p>
            <a:r>
              <a:rPr lang="en-US" dirty="0" smtClean="0">
                <a:latin typeface="Arial Black"/>
                <a:cs typeface="Arial Black"/>
              </a:rPr>
              <a:t>As a result, with more “common men” voting, it isn’t surprising that they would gravitate to a candidate who also considered himself to be a “common man.” </a:t>
            </a:r>
          </a:p>
          <a:p>
            <a:r>
              <a:rPr lang="en-US" dirty="0" smtClean="0">
                <a:latin typeface="Arial Black"/>
                <a:cs typeface="Arial Black"/>
              </a:rPr>
              <a:t>Spoils system</a:t>
            </a:r>
          </a:p>
          <a:p>
            <a:r>
              <a:rPr lang="en-US" dirty="0" smtClean="0">
                <a:latin typeface="Arial Black"/>
                <a:cs typeface="Arial Black"/>
              </a:rPr>
              <a:t>Popular campaigning (parades, rallies, floats, etc.) </a:t>
            </a:r>
            <a:endParaRPr lang="en-US" dirty="0">
              <a:latin typeface="Arial Black"/>
              <a:cs typeface="Arial Black"/>
            </a:endParaRPr>
          </a:p>
        </p:txBody>
      </p:sp>
      <p:pic>
        <p:nvPicPr>
          <p:cNvPr id="4" name="Picture 3" descr="jackson.campaignposter18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5950" y="1389567"/>
            <a:ext cx="3828049" cy="4605941"/>
          </a:xfrm>
          <a:prstGeom prst="rect">
            <a:avLst/>
          </a:prstGeom>
        </p:spPr>
      </p:pic>
    </p:spTree>
    <p:extLst>
      <p:ext uri="{BB962C8B-B14F-4D97-AF65-F5344CB8AC3E}">
        <p14:creationId xmlns:p14="http://schemas.microsoft.com/office/powerpoint/2010/main" val="34449010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73"/>
            <a:ext cx="8229600" cy="1143000"/>
          </a:xfrm>
        </p:spPr>
        <p:txBody>
          <a:bodyPr/>
          <a:lstStyle/>
          <a:p>
            <a:r>
              <a:rPr lang="en-US" dirty="0" err="1" smtClean="0">
                <a:latin typeface="Didot"/>
                <a:cs typeface="Didot"/>
              </a:rPr>
              <a:t>Jacksonian</a:t>
            </a:r>
            <a:r>
              <a:rPr lang="en-US" dirty="0" smtClean="0">
                <a:latin typeface="Didot"/>
                <a:cs typeface="Didot"/>
              </a:rPr>
              <a:t> Democracy</a:t>
            </a:r>
            <a:endParaRPr lang="en-US" dirty="0">
              <a:latin typeface="Didot"/>
              <a:cs typeface="Didot"/>
            </a:endParaRPr>
          </a:p>
        </p:txBody>
      </p:sp>
      <p:sp>
        <p:nvSpPr>
          <p:cNvPr id="3" name="Content Placeholder 2"/>
          <p:cNvSpPr>
            <a:spLocks noGrp="1"/>
          </p:cNvSpPr>
          <p:nvPr>
            <p:ph idx="1"/>
          </p:nvPr>
        </p:nvSpPr>
        <p:spPr>
          <a:xfrm>
            <a:off x="287528" y="1206126"/>
            <a:ext cx="8625850" cy="5310471"/>
          </a:xfrm>
        </p:spPr>
        <p:txBody>
          <a:bodyPr>
            <a:normAutofit lnSpcReduction="10000"/>
          </a:bodyPr>
          <a:lstStyle/>
          <a:p>
            <a:r>
              <a:rPr lang="en-US" dirty="0" smtClean="0">
                <a:latin typeface="Arial Black"/>
                <a:cs typeface="Arial Black"/>
              </a:rPr>
              <a:t>The democratization of the vote represented a profound political transformation.</a:t>
            </a:r>
          </a:p>
          <a:p>
            <a:r>
              <a:rPr lang="en-US" dirty="0" smtClean="0">
                <a:latin typeface="Arial Black"/>
                <a:cs typeface="Arial Black"/>
              </a:rPr>
              <a:t>It ushered in the idea that sovereignty belongs to the mass of ordinary citizens.</a:t>
            </a:r>
          </a:p>
          <a:p>
            <a:pPr lvl="1"/>
            <a:r>
              <a:rPr lang="en-US" dirty="0" smtClean="0">
                <a:latin typeface="Arial Black"/>
                <a:cs typeface="Arial Black"/>
              </a:rPr>
              <a:t>How is this a new idea?</a:t>
            </a:r>
          </a:p>
          <a:p>
            <a:pPr lvl="1"/>
            <a:r>
              <a:rPr lang="en-US" dirty="0" smtClean="0">
                <a:latin typeface="Arial Black"/>
                <a:cs typeface="Arial Black"/>
              </a:rPr>
              <a:t>How does it contrast with the ideals of the founders—both </a:t>
            </a:r>
          </a:p>
          <a:p>
            <a:pPr marL="457200" lvl="1" indent="0">
              <a:buNone/>
            </a:pPr>
            <a:r>
              <a:rPr lang="en-US" dirty="0">
                <a:latin typeface="Arial Black"/>
                <a:cs typeface="Arial Black"/>
              </a:rPr>
              <a:t> </a:t>
            </a:r>
            <a:r>
              <a:rPr lang="en-US" dirty="0" smtClean="0">
                <a:latin typeface="Arial Black"/>
                <a:cs typeface="Arial Black"/>
              </a:rPr>
              <a:t> Federalists and </a:t>
            </a:r>
          </a:p>
          <a:p>
            <a:pPr marL="457200" lvl="1" indent="0">
              <a:buNone/>
            </a:pPr>
            <a:r>
              <a:rPr lang="en-US" dirty="0">
                <a:latin typeface="Arial Black"/>
                <a:cs typeface="Arial Black"/>
              </a:rPr>
              <a:t> </a:t>
            </a:r>
            <a:r>
              <a:rPr lang="en-US" dirty="0" smtClean="0">
                <a:latin typeface="Arial Black"/>
                <a:cs typeface="Arial Black"/>
              </a:rPr>
              <a:t> Anti-Federalists?</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800" y="4902200"/>
            <a:ext cx="4140200" cy="1955800"/>
          </a:xfrm>
          <a:prstGeom prst="rect">
            <a:avLst/>
          </a:prstGeom>
        </p:spPr>
      </p:pic>
    </p:spTree>
    <p:extLst>
      <p:ext uri="{BB962C8B-B14F-4D97-AF65-F5344CB8AC3E}">
        <p14:creationId xmlns:p14="http://schemas.microsoft.com/office/powerpoint/2010/main" val="26336104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Didot"/>
                <a:cs typeface="Didot"/>
              </a:rPr>
              <a:t>Jacksonian</a:t>
            </a:r>
            <a:r>
              <a:rPr lang="en-US" dirty="0" smtClean="0">
                <a:latin typeface="Didot"/>
                <a:cs typeface="Didot"/>
              </a:rPr>
              <a:t> Democracy</a:t>
            </a:r>
            <a:endParaRPr lang="en-US" dirty="0">
              <a:latin typeface="Didot"/>
              <a:cs typeface="Didot"/>
            </a:endParaRPr>
          </a:p>
        </p:txBody>
      </p:sp>
      <p:sp>
        <p:nvSpPr>
          <p:cNvPr id="3" name="Content Placeholder 2"/>
          <p:cNvSpPr>
            <a:spLocks noGrp="1"/>
          </p:cNvSpPr>
          <p:nvPr>
            <p:ph idx="1"/>
          </p:nvPr>
        </p:nvSpPr>
        <p:spPr>
          <a:xfrm>
            <a:off x="241554" y="1192913"/>
            <a:ext cx="8671824" cy="5006819"/>
          </a:xfrm>
        </p:spPr>
        <p:txBody>
          <a:bodyPr>
            <a:normAutofit fontScale="77500" lnSpcReduction="20000"/>
          </a:bodyPr>
          <a:lstStyle/>
          <a:p>
            <a:r>
              <a:rPr lang="en-US" dirty="0" smtClean="0">
                <a:latin typeface="Arial Black"/>
                <a:cs typeface="Arial Black"/>
              </a:rPr>
              <a:t>So it is not just “Yay!  More people get to vote now!”</a:t>
            </a:r>
          </a:p>
          <a:p>
            <a:r>
              <a:rPr lang="en-US" dirty="0" smtClean="0">
                <a:latin typeface="Arial Black"/>
                <a:cs typeface="Arial Black"/>
              </a:rPr>
              <a:t>The expansion of the electorate ushers in a new definition of democracy</a:t>
            </a:r>
          </a:p>
          <a:p>
            <a:pPr lvl="1"/>
            <a:r>
              <a:rPr lang="en-US" dirty="0" smtClean="0">
                <a:latin typeface="Arial Black"/>
                <a:cs typeface="Arial Black"/>
              </a:rPr>
              <a:t>Voting because defined as an essential component of citizenship</a:t>
            </a:r>
          </a:p>
          <a:p>
            <a:pPr lvl="1"/>
            <a:r>
              <a:rPr lang="en-US" dirty="0" smtClean="0">
                <a:latin typeface="Arial Black"/>
                <a:cs typeface="Arial Black"/>
              </a:rPr>
              <a:t>Elected officials are no longer seen as “philosopher-kings” but as us, people chosen to act directly on our behalf</a:t>
            </a:r>
          </a:p>
          <a:p>
            <a:pPr lvl="1"/>
            <a:r>
              <a:rPr lang="en-US" dirty="0" smtClean="0">
                <a:latin typeface="Arial Black"/>
                <a:cs typeface="Arial Black"/>
              </a:rPr>
              <a:t>Elected officials are truly accountable to the people</a:t>
            </a:r>
          </a:p>
          <a:p>
            <a:pPr lvl="1"/>
            <a:r>
              <a:rPr lang="en-US" dirty="0" smtClean="0">
                <a:latin typeface="Arial Black"/>
                <a:cs typeface="Arial Black"/>
              </a:rPr>
              <a:t>The people deserve a direct say in the democratic process</a:t>
            </a:r>
          </a:p>
          <a:p>
            <a:pPr lvl="2"/>
            <a:r>
              <a:rPr lang="en-US" dirty="0" smtClean="0">
                <a:latin typeface="Arial Black"/>
                <a:cs typeface="Arial Black"/>
              </a:rPr>
              <a:t>The people rule directly, not through elites </a:t>
            </a:r>
          </a:p>
          <a:p>
            <a:pPr marL="914400" lvl="2" indent="0">
              <a:buNone/>
            </a:pPr>
            <a:r>
              <a:rPr lang="en-US" dirty="0">
                <a:latin typeface="Arial Black"/>
                <a:cs typeface="Arial Black"/>
              </a:rPr>
              <a:t> </a:t>
            </a:r>
            <a:r>
              <a:rPr lang="en-US" dirty="0" smtClean="0">
                <a:latin typeface="Arial Black"/>
                <a:cs typeface="Arial Black"/>
              </a:rPr>
              <a:t>  (Jeffersonian democracy)</a:t>
            </a:r>
          </a:p>
          <a:p>
            <a:pPr lvl="1"/>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400" y="4978400"/>
            <a:ext cx="2260600" cy="1879600"/>
          </a:xfrm>
          <a:prstGeom prst="rect">
            <a:avLst/>
          </a:prstGeom>
        </p:spPr>
      </p:pic>
    </p:spTree>
    <p:extLst>
      <p:ext uri="{BB962C8B-B14F-4D97-AF65-F5344CB8AC3E}">
        <p14:creationId xmlns:p14="http://schemas.microsoft.com/office/powerpoint/2010/main" val="15271297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Didot"/>
                <a:cs typeface="Didot"/>
              </a:rPr>
              <a:t>Focus: Was Jackson “The Common Man President?”</a:t>
            </a:r>
            <a:endParaRPr lang="en-US" dirty="0">
              <a:latin typeface="Didot"/>
              <a:cs typeface="Dido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10932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1019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15"/>
            <a:ext cx="8229600" cy="1143000"/>
          </a:xfrm>
        </p:spPr>
        <p:txBody>
          <a:bodyPr>
            <a:noAutofit/>
          </a:bodyPr>
          <a:lstStyle/>
          <a:p>
            <a:r>
              <a:rPr lang="en-US" sz="3600" dirty="0" smtClean="0">
                <a:latin typeface="Didot"/>
                <a:cs typeface="Didot"/>
              </a:rPr>
              <a:t>Was Jackson “The Common Man President”?</a:t>
            </a:r>
            <a:endParaRPr lang="en-US" sz="3600" dirty="0">
              <a:latin typeface="Didot"/>
              <a:cs typeface="Didot"/>
            </a:endParaRPr>
          </a:p>
        </p:txBody>
      </p:sp>
      <p:sp>
        <p:nvSpPr>
          <p:cNvPr id="3" name="Content Placeholder 2"/>
          <p:cNvSpPr>
            <a:spLocks noGrp="1"/>
          </p:cNvSpPr>
          <p:nvPr>
            <p:ph idx="1"/>
          </p:nvPr>
        </p:nvSpPr>
        <p:spPr>
          <a:xfrm>
            <a:off x="167725" y="1202015"/>
            <a:ext cx="8793575" cy="5655985"/>
          </a:xfrm>
        </p:spPr>
        <p:txBody>
          <a:bodyPr>
            <a:normAutofit fontScale="70000" lnSpcReduction="20000"/>
          </a:bodyPr>
          <a:lstStyle/>
          <a:p>
            <a:r>
              <a:rPr lang="en-US" dirty="0">
                <a:latin typeface="Arial Black"/>
                <a:cs typeface="Arial Black"/>
              </a:rPr>
              <a:t>Task: </a:t>
            </a:r>
            <a:endParaRPr lang="en-US" dirty="0" smtClean="0">
              <a:latin typeface="Arial Black"/>
              <a:cs typeface="Arial Black"/>
            </a:endParaRPr>
          </a:p>
          <a:p>
            <a:pPr lvl="1"/>
            <a:r>
              <a:rPr lang="en-US" dirty="0" smtClean="0">
                <a:latin typeface="Arial Black"/>
                <a:cs typeface="Arial Black"/>
              </a:rPr>
              <a:t>Small Group Activity:</a:t>
            </a:r>
            <a:endParaRPr lang="en-US" dirty="0">
              <a:latin typeface="Arial Black"/>
              <a:cs typeface="Arial Black"/>
            </a:endParaRPr>
          </a:p>
          <a:p>
            <a:pPr lvl="2"/>
            <a:r>
              <a:rPr lang="en-US" dirty="0">
                <a:latin typeface="Arial Black"/>
                <a:cs typeface="Arial Black"/>
              </a:rPr>
              <a:t>You will </a:t>
            </a:r>
            <a:r>
              <a:rPr lang="en-US" dirty="0" smtClean="0">
                <a:latin typeface="Arial Black"/>
                <a:cs typeface="Arial Black"/>
              </a:rPr>
              <a:t>learn </a:t>
            </a:r>
            <a:r>
              <a:rPr lang="en-US" dirty="0">
                <a:latin typeface="Arial Black"/>
                <a:cs typeface="Arial Black"/>
              </a:rPr>
              <a:t>about four of Jackson’s </a:t>
            </a:r>
            <a:r>
              <a:rPr lang="en-US" dirty="0" smtClean="0">
                <a:latin typeface="Arial Black"/>
                <a:cs typeface="Arial Black"/>
              </a:rPr>
              <a:t>actions while president:</a:t>
            </a:r>
            <a:endParaRPr lang="en-US" dirty="0">
              <a:latin typeface="Arial Black"/>
              <a:cs typeface="Arial Black"/>
            </a:endParaRPr>
          </a:p>
          <a:p>
            <a:pPr lvl="3"/>
            <a:r>
              <a:rPr lang="en-US" dirty="0" smtClean="0">
                <a:latin typeface="Arial Black"/>
                <a:cs typeface="Arial Black"/>
              </a:rPr>
              <a:t>The </a:t>
            </a:r>
            <a:r>
              <a:rPr lang="en-US" dirty="0">
                <a:latin typeface="Arial Black"/>
                <a:cs typeface="Arial Black"/>
              </a:rPr>
              <a:t>Creation of the Spoils </a:t>
            </a:r>
            <a:r>
              <a:rPr lang="en-US" dirty="0" smtClean="0">
                <a:latin typeface="Arial Black"/>
                <a:cs typeface="Arial Black"/>
              </a:rPr>
              <a:t>System 1828</a:t>
            </a:r>
            <a:endParaRPr lang="en-US" dirty="0">
              <a:latin typeface="Arial Black"/>
              <a:cs typeface="Arial Black"/>
            </a:endParaRPr>
          </a:p>
          <a:p>
            <a:pPr lvl="3"/>
            <a:r>
              <a:rPr lang="en-US" dirty="0" smtClean="0">
                <a:latin typeface="Arial Black"/>
                <a:cs typeface="Arial Black"/>
              </a:rPr>
              <a:t>The </a:t>
            </a:r>
            <a:r>
              <a:rPr lang="en-US" dirty="0">
                <a:latin typeface="Arial Black"/>
                <a:cs typeface="Arial Black"/>
              </a:rPr>
              <a:t>Indian Removal </a:t>
            </a:r>
            <a:r>
              <a:rPr lang="en-US" dirty="0" smtClean="0">
                <a:latin typeface="Arial Black"/>
                <a:cs typeface="Arial Black"/>
              </a:rPr>
              <a:t>Act 1830</a:t>
            </a:r>
          </a:p>
          <a:p>
            <a:pPr lvl="3"/>
            <a:r>
              <a:rPr lang="en-US" dirty="0">
                <a:latin typeface="Arial Black"/>
                <a:cs typeface="Arial Black"/>
              </a:rPr>
              <a:t>The Vetoing of the Second Bank of the United States </a:t>
            </a:r>
            <a:r>
              <a:rPr lang="en-US" dirty="0" smtClean="0">
                <a:latin typeface="Arial Black"/>
                <a:cs typeface="Arial Black"/>
              </a:rPr>
              <a:t>1832</a:t>
            </a:r>
          </a:p>
          <a:p>
            <a:pPr lvl="3"/>
            <a:r>
              <a:rPr lang="en-US" dirty="0">
                <a:latin typeface="Arial Black"/>
                <a:cs typeface="Arial Black"/>
              </a:rPr>
              <a:t>The Nullification Crisis </a:t>
            </a:r>
            <a:r>
              <a:rPr lang="en-US" dirty="0" smtClean="0">
                <a:latin typeface="Arial Black"/>
                <a:cs typeface="Arial Black"/>
              </a:rPr>
              <a:t>1832</a:t>
            </a:r>
            <a:endParaRPr lang="en-US" dirty="0">
              <a:latin typeface="Arial Black"/>
              <a:cs typeface="Arial Black"/>
            </a:endParaRPr>
          </a:p>
          <a:p>
            <a:pPr lvl="2"/>
            <a:r>
              <a:rPr lang="en-US" dirty="0" smtClean="0">
                <a:latin typeface="Arial Black"/>
                <a:cs typeface="Arial Black"/>
              </a:rPr>
              <a:t>For each action:</a:t>
            </a:r>
            <a:endParaRPr lang="en-US" dirty="0">
              <a:latin typeface="Arial Black"/>
              <a:cs typeface="Arial Black"/>
            </a:endParaRPr>
          </a:p>
          <a:p>
            <a:pPr lvl="3"/>
            <a:r>
              <a:rPr lang="en-US" dirty="0">
                <a:latin typeface="Arial Black"/>
                <a:cs typeface="Arial Black"/>
              </a:rPr>
              <a:t>Develop a 1-2 sentence </a:t>
            </a:r>
            <a:r>
              <a:rPr lang="en-US" dirty="0" smtClean="0">
                <a:latin typeface="Arial Black"/>
                <a:cs typeface="Arial Black"/>
              </a:rPr>
              <a:t>summary statement </a:t>
            </a:r>
            <a:r>
              <a:rPr lang="en-US" dirty="0">
                <a:latin typeface="Arial Black"/>
                <a:cs typeface="Arial Black"/>
              </a:rPr>
              <a:t>of what </a:t>
            </a:r>
            <a:r>
              <a:rPr lang="en-US" dirty="0" smtClean="0">
                <a:latin typeface="Arial Black"/>
                <a:cs typeface="Arial Black"/>
              </a:rPr>
              <a:t>happened</a:t>
            </a:r>
          </a:p>
          <a:p>
            <a:pPr lvl="3"/>
            <a:r>
              <a:rPr lang="en-US" dirty="0" smtClean="0">
                <a:latin typeface="Arial Black"/>
                <a:cs typeface="Arial Black"/>
              </a:rPr>
              <a:t>Argue whether Jackson’s actions are evidence of the fact that he:</a:t>
            </a:r>
          </a:p>
          <a:p>
            <a:pPr lvl="4"/>
            <a:r>
              <a:rPr lang="en-US" dirty="0" smtClean="0">
                <a:latin typeface="Arial Black"/>
                <a:cs typeface="Arial Black"/>
              </a:rPr>
              <a:t>Promoted common man democracy?</a:t>
            </a:r>
          </a:p>
          <a:p>
            <a:pPr lvl="4"/>
            <a:r>
              <a:rPr lang="en-US" dirty="0" smtClean="0">
                <a:latin typeface="Arial Black"/>
                <a:cs typeface="Arial Black"/>
              </a:rPr>
              <a:t>Produced an authoritarian presidency which over-stepped constitutional boundaries?</a:t>
            </a:r>
          </a:p>
          <a:p>
            <a:pPr lvl="1"/>
            <a:r>
              <a:rPr lang="en-US" dirty="0" smtClean="0">
                <a:latin typeface="Arial Black"/>
                <a:cs typeface="Arial Black"/>
              </a:rPr>
              <a:t>Whole Class Discussion: Socratic Seminar next class </a:t>
            </a:r>
          </a:p>
          <a:p>
            <a:pPr lvl="2"/>
            <a:r>
              <a:rPr lang="en-US" dirty="0">
                <a:latin typeface="Arial Black"/>
                <a:cs typeface="Arial Black"/>
              </a:rPr>
              <a:t>To what extent was Andrew Jackson truly a common man who reflected new democracy emerging in the country? OR Did Jackson extend the powers of the President beyond his constitutional powers, growing the power of the president in ways that increased authority rather than democracy</a:t>
            </a:r>
            <a:r>
              <a:rPr lang="en-US" dirty="0" smtClean="0">
                <a:latin typeface="Arial Black"/>
                <a:cs typeface="Arial Black"/>
              </a:rPr>
              <a:t>?</a:t>
            </a:r>
          </a:p>
          <a:p>
            <a:pPr lvl="2"/>
            <a:r>
              <a:rPr lang="en-US" dirty="0" smtClean="0">
                <a:latin typeface="Arial Black"/>
                <a:cs typeface="Arial Black"/>
              </a:rPr>
              <a:t>Where does this leave the United States with respect to democracy/authority by 1837?</a:t>
            </a:r>
            <a:endParaRPr lang="en-US" dirty="0">
              <a:latin typeface="Arial Black"/>
              <a:cs typeface="Arial Black"/>
            </a:endParaRPr>
          </a:p>
          <a:p>
            <a:pPr marL="914400" lvl="2" indent="0">
              <a:buNone/>
            </a:pPr>
            <a:endParaRPr lang="en-US" dirty="0" smtClean="0"/>
          </a:p>
          <a:p>
            <a:pPr lvl="2"/>
            <a:endParaRPr lang="en-US" dirty="0"/>
          </a:p>
          <a:p>
            <a:endParaRPr lang="en-US" dirty="0"/>
          </a:p>
        </p:txBody>
      </p:sp>
    </p:spTree>
    <p:extLst>
      <p:ext uri="{BB962C8B-B14F-4D97-AF65-F5344CB8AC3E}">
        <p14:creationId xmlns:p14="http://schemas.microsoft.com/office/powerpoint/2010/main" val="41032084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Day 5 </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Based upon today’s discussion please complete the following: </a:t>
            </a:r>
          </a:p>
          <a:p>
            <a:pPr marL="342900" lvl="2" indent="-342900"/>
            <a:r>
              <a:rPr lang="en-US" sz="2800" dirty="0" smtClean="0"/>
              <a:t>Type a </a:t>
            </a:r>
            <a:r>
              <a:rPr lang="en-US" sz="2800" u="sng" dirty="0" smtClean="0"/>
              <a:t>central claim </a:t>
            </a:r>
            <a:r>
              <a:rPr lang="en-US" sz="2800" dirty="0" smtClean="0"/>
              <a:t>(thesis statement) that addresses the discussion question from today:</a:t>
            </a:r>
          </a:p>
          <a:p>
            <a:pPr marL="342900" lvl="2" indent="-342900"/>
            <a:r>
              <a:rPr lang="en-US" sz="1900" i="1" dirty="0" smtClean="0">
                <a:latin typeface="+mj-lt"/>
                <a:cs typeface="Arial Black"/>
              </a:rPr>
              <a:t>To </a:t>
            </a:r>
            <a:r>
              <a:rPr lang="en-US" sz="1900" i="1" dirty="0">
                <a:latin typeface="+mj-lt"/>
                <a:cs typeface="Arial Black"/>
              </a:rPr>
              <a:t>what extent was Andrew Jackson truly a common man who reflected new democracy emerging in the country? OR Did Jackson extend the powers of the President beyond his constitutional powers, growing the power of the president in ways that increased authority rather than democracy</a:t>
            </a:r>
            <a:r>
              <a:rPr lang="en-US" sz="1900" i="1" dirty="0" smtClean="0">
                <a:latin typeface="+mj-lt"/>
                <a:cs typeface="Arial Black"/>
              </a:rPr>
              <a:t>?</a:t>
            </a:r>
            <a:endParaRPr lang="en-US" i="1" dirty="0" smtClean="0">
              <a:latin typeface="+mj-lt"/>
            </a:endParaRPr>
          </a:p>
          <a:p>
            <a:r>
              <a:rPr lang="en-US" dirty="0" smtClean="0"/>
              <a:t>Then, write </a:t>
            </a:r>
            <a:r>
              <a:rPr lang="en-US" u="sng" dirty="0" smtClean="0"/>
              <a:t>one</a:t>
            </a:r>
            <a:r>
              <a:rPr lang="en-US" dirty="0" smtClean="0"/>
              <a:t> body paragraph that proves a part of your claim. Use only documents from reader and class. Cite page numbers of direct quotes.  Be sure to have a clear and argumentative topic sentence as well as 2-3 pieces of evidence to support your topic sentence. Due next class </a:t>
            </a:r>
          </a:p>
          <a:p>
            <a:r>
              <a:rPr lang="en-US" dirty="0" smtClean="0"/>
              <a:t>TEST </a:t>
            </a:r>
            <a:endParaRPr lang="en-US" dirty="0"/>
          </a:p>
        </p:txBody>
      </p:sp>
    </p:spTree>
    <p:extLst>
      <p:ext uri="{BB962C8B-B14F-4D97-AF65-F5344CB8AC3E}">
        <p14:creationId xmlns:p14="http://schemas.microsoft.com/office/powerpoint/2010/main" val="21047202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WordArt 2"/>
          <p:cNvSpPr>
            <a:spLocks noChangeArrowheads="1" noChangeShapeType="1" noTextEdit="1"/>
          </p:cNvSpPr>
          <p:nvPr/>
        </p:nvSpPr>
        <p:spPr bwMode="auto">
          <a:xfrm>
            <a:off x="2514600" y="1143000"/>
            <a:ext cx="5562600" cy="4191000"/>
          </a:xfrm>
          <a:prstGeom prst="rect">
            <a:avLst/>
          </a:prstGeom>
        </p:spPr>
        <p:txBody>
          <a:bodyPr wrap="none" fromWordArt="1">
            <a:prstTxWarp prst="textPlain">
              <a:avLst>
                <a:gd name="adj" fmla="val 50000"/>
              </a:avLst>
            </a:prstTxWarp>
          </a:bodyPr>
          <a:lstStyle/>
          <a:p>
            <a:pPr algn="ctr"/>
            <a:r>
              <a:rPr lang="en-US" sz="3600" kern="1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a:ea typeface="Western"/>
                <a:cs typeface="Western"/>
              </a:rPr>
              <a:t>The</a:t>
            </a:r>
          </a:p>
          <a:p>
            <a:pPr algn="ctr"/>
            <a:r>
              <a:rPr lang="en-US" sz="3600" kern="1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a:ea typeface="Western"/>
                <a:cs typeface="Western"/>
              </a:rPr>
              <a:t>Nullification</a:t>
            </a:r>
          </a:p>
          <a:p>
            <a:pPr algn="ctr"/>
            <a:r>
              <a:rPr lang="en-US" sz="3600" kern="1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a:ea typeface="Western"/>
                <a:cs typeface="Western"/>
              </a:rPr>
              <a:t>Issue</a:t>
            </a:r>
          </a:p>
        </p:txBody>
      </p:sp>
    </p:spTree>
    <p:extLst>
      <p:ext uri="{BB962C8B-B14F-4D97-AF65-F5344CB8AC3E}">
        <p14:creationId xmlns:p14="http://schemas.microsoft.com/office/powerpoint/2010/main" val="611238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1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600200" y="228600"/>
            <a:ext cx="7467600" cy="10064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a:solidFill>
                  <a:srgbClr val="8C4600"/>
                </a:solidFill>
                <a:effectLst>
                  <a:outerShdw blurRad="38100" dist="38100" dir="2700000" algn="tl">
                    <a:srgbClr val="000000"/>
                  </a:outerShdw>
                </a:effectLst>
                <a:latin typeface="Old Town" charset="0"/>
              </a:rPr>
              <a:t>The </a:t>
            </a:r>
            <a:r>
              <a:rPr lang="en-US" sz="6000">
                <a:solidFill>
                  <a:srgbClr val="FF3300"/>
                </a:solidFill>
                <a:effectLst>
                  <a:outerShdw blurRad="38100" dist="38100" dir="2700000" algn="tl">
                    <a:srgbClr val="000000"/>
                  </a:outerShdw>
                </a:effectLst>
                <a:latin typeface="Old Town" charset="0"/>
              </a:rPr>
              <a:t>Webster-Hayne Debate</a:t>
            </a:r>
          </a:p>
        </p:txBody>
      </p:sp>
      <p:sp>
        <p:nvSpPr>
          <p:cNvPr id="33795" name="Rectangle 3"/>
          <p:cNvSpPr>
            <a:spLocks noChangeArrowheads="1"/>
          </p:cNvSpPr>
          <p:nvPr/>
        </p:nvSpPr>
        <p:spPr bwMode="auto">
          <a:xfrm>
            <a:off x="1676400" y="4953000"/>
            <a:ext cx="2286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000" b="1">
                <a:solidFill>
                  <a:srgbClr val="686868"/>
                </a:solidFill>
                <a:effectLst>
                  <a:outerShdw blurRad="38100" dist="38100" dir="2700000" algn="tl">
                    <a:srgbClr val="000000"/>
                  </a:outerShdw>
                </a:effectLst>
                <a:latin typeface="Comic Sans MS" charset="0"/>
              </a:rPr>
              <a:t>Sen. Daniel </a:t>
            </a:r>
            <a:br>
              <a:rPr lang="en-US" sz="2000" b="1">
                <a:solidFill>
                  <a:srgbClr val="686868"/>
                </a:solidFill>
                <a:effectLst>
                  <a:outerShdw blurRad="38100" dist="38100" dir="2700000" algn="tl">
                    <a:srgbClr val="000000"/>
                  </a:outerShdw>
                </a:effectLst>
                <a:latin typeface="Comic Sans MS" charset="0"/>
              </a:rPr>
            </a:br>
            <a:r>
              <a:rPr lang="en-US" sz="2000" b="1">
                <a:solidFill>
                  <a:srgbClr val="686868"/>
                </a:solidFill>
                <a:effectLst>
                  <a:outerShdw blurRad="38100" dist="38100" dir="2700000" algn="tl">
                    <a:srgbClr val="000000"/>
                  </a:outerShdw>
                </a:effectLst>
                <a:latin typeface="Comic Sans MS" charset="0"/>
              </a:rPr>
              <a:t>Webster</a:t>
            </a:r>
            <a:br>
              <a:rPr lang="en-US" sz="2000" b="1">
                <a:solidFill>
                  <a:srgbClr val="686868"/>
                </a:solidFill>
                <a:effectLst>
                  <a:outerShdw blurRad="38100" dist="38100" dir="2700000" algn="tl">
                    <a:srgbClr val="000000"/>
                  </a:outerShdw>
                </a:effectLst>
                <a:latin typeface="Comic Sans MS" charset="0"/>
              </a:rPr>
            </a:br>
            <a:r>
              <a:rPr lang="en-US" sz="2000" b="1">
                <a:solidFill>
                  <a:srgbClr val="686868"/>
                </a:solidFill>
                <a:effectLst>
                  <a:outerShdw blurRad="38100" dist="38100" dir="2700000" algn="tl">
                    <a:srgbClr val="000000"/>
                  </a:outerShdw>
                </a:effectLst>
                <a:latin typeface="Comic Sans MS" charset="0"/>
              </a:rPr>
              <a:t>[MA]</a:t>
            </a:r>
          </a:p>
        </p:txBody>
      </p:sp>
      <p:sp>
        <p:nvSpPr>
          <p:cNvPr id="33796" name="Rectangle 4"/>
          <p:cNvSpPr>
            <a:spLocks noChangeArrowheads="1"/>
          </p:cNvSpPr>
          <p:nvPr/>
        </p:nvSpPr>
        <p:spPr bwMode="auto">
          <a:xfrm>
            <a:off x="6934200" y="4953000"/>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000" b="1">
                <a:solidFill>
                  <a:srgbClr val="686868"/>
                </a:solidFill>
                <a:effectLst>
                  <a:outerShdw blurRad="38100" dist="38100" dir="2700000" algn="tl">
                    <a:srgbClr val="000000"/>
                  </a:outerShdw>
                </a:effectLst>
                <a:latin typeface="Comic Sans MS" charset="0"/>
              </a:rPr>
              <a:t>Sen. Robert </a:t>
            </a:r>
            <a:br>
              <a:rPr lang="en-US" sz="2000" b="1">
                <a:solidFill>
                  <a:srgbClr val="686868"/>
                </a:solidFill>
                <a:effectLst>
                  <a:outerShdw blurRad="38100" dist="38100" dir="2700000" algn="tl">
                    <a:srgbClr val="000000"/>
                  </a:outerShdw>
                </a:effectLst>
                <a:latin typeface="Comic Sans MS" charset="0"/>
              </a:rPr>
            </a:br>
            <a:r>
              <a:rPr lang="en-US" sz="2000" b="1">
                <a:solidFill>
                  <a:srgbClr val="686868"/>
                </a:solidFill>
                <a:effectLst>
                  <a:outerShdw blurRad="38100" dist="38100" dir="2700000" algn="tl">
                    <a:srgbClr val="000000"/>
                  </a:outerShdw>
                </a:effectLst>
                <a:latin typeface="Comic Sans MS" charset="0"/>
              </a:rPr>
              <a:t>Hayne</a:t>
            </a:r>
            <a:br>
              <a:rPr lang="en-US" sz="2000" b="1">
                <a:solidFill>
                  <a:srgbClr val="686868"/>
                </a:solidFill>
                <a:effectLst>
                  <a:outerShdw blurRad="38100" dist="38100" dir="2700000" algn="tl">
                    <a:srgbClr val="000000"/>
                  </a:outerShdw>
                </a:effectLst>
                <a:latin typeface="Comic Sans MS" charset="0"/>
              </a:rPr>
            </a:br>
            <a:r>
              <a:rPr lang="en-US" sz="2000" b="1">
                <a:solidFill>
                  <a:srgbClr val="686868"/>
                </a:solidFill>
                <a:effectLst>
                  <a:outerShdw blurRad="38100" dist="38100" dir="2700000" algn="tl">
                    <a:srgbClr val="000000"/>
                  </a:outerShdw>
                </a:effectLst>
                <a:latin typeface="Comic Sans MS" charset="0"/>
              </a:rPr>
              <a:t>[SC]</a:t>
            </a:r>
          </a:p>
        </p:txBody>
      </p:sp>
      <p:sp>
        <p:nvSpPr>
          <p:cNvPr id="33797" name="Line 5"/>
          <p:cNvSpPr>
            <a:spLocks noChangeShapeType="1"/>
          </p:cNvSpPr>
          <p:nvPr/>
        </p:nvSpPr>
        <p:spPr bwMode="auto">
          <a:xfrm>
            <a:off x="3886200" y="3397250"/>
            <a:ext cx="762000" cy="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798" name="Line 6"/>
          <p:cNvSpPr>
            <a:spLocks noChangeShapeType="1"/>
          </p:cNvSpPr>
          <p:nvPr/>
        </p:nvSpPr>
        <p:spPr bwMode="auto">
          <a:xfrm flipH="1">
            <a:off x="6096000" y="3397250"/>
            <a:ext cx="762000" cy="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799" name="AutoShape 7"/>
          <p:cNvSpPr>
            <a:spLocks noChangeArrowheads="1"/>
          </p:cNvSpPr>
          <p:nvPr/>
        </p:nvSpPr>
        <p:spPr bwMode="auto">
          <a:xfrm rot="1116797">
            <a:off x="4711700" y="2514600"/>
            <a:ext cx="1384300" cy="1484313"/>
          </a:xfrm>
          <a:prstGeom prst="irregularSeal2">
            <a:avLst/>
          </a:prstGeom>
          <a:gradFill rotWithShape="1">
            <a:gsLst>
              <a:gs pos="0">
                <a:srgbClr val="FFFF00"/>
              </a:gs>
              <a:gs pos="100000">
                <a:srgbClr val="B1763B"/>
              </a:gs>
            </a:gsLst>
            <a:lin ang="2700000" scaled="1"/>
          </a:gradFill>
          <a:ln w="9525">
            <a:solidFill>
              <a:schemeClr val="tx2"/>
            </a:solidFill>
            <a:miter lim="800000"/>
            <a:headEnd/>
            <a:tailEnd/>
          </a:ln>
          <a:effectLst>
            <a:outerShdw blurRad="63500" dist="53882" dir="2700000" algn="ctr" rotWithShape="0">
              <a:srgbClr val="8C4600">
                <a:alpha val="74998"/>
              </a:srgbClr>
            </a:outerShdw>
          </a:effectLst>
        </p:spPr>
        <p:txBody>
          <a:bodyPr wrap="none" anchor="ctr"/>
          <a:lstStyle/>
          <a:p>
            <a:endParaRPr lang="en-US"/>
          </a:p>
        </p:txBody>
      </p:sp>
      <p:pic>
        <p:nvPicPr>
          <p:cNvPr id="33800" name="Picture 8" descr="2ndreply-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2133600"/>
            <a:ext cx="1943100" cy="2514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9" descr="[hay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133600"/>
            <a:ext cx="1981200" cy="249237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396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500"/>
                                        <p:tgtEl>
                                          <p:spTgt spid="337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fade">
                                      <p:cBhvr>
                                        <p:cTn id="10" dur="500"/>
                                        <p:tgtEl>
                                          <p:spTgt spid="33797"/>
                                        </p:tgtEl>
                                      </p:cBhvr>
                                    </p:animEffect>
                                  </p:childTnLst>
                                </p:cTn>
                              </p:par>
                              <p:par>
                                <p:cTn id="11" presetID="10" presetClass="entr" presetSubtype="0" fill="hold" nodeType="withEffect">
                                  <p:stCondLst>
                                    <p:cond delay="0"/>
                                  </p:stCondLst>
                                  <p:childTnLst>
                                    <p:set>
                                      <p:cBhvr>
                                        <p:cTn id="12" dur="1" fill="hold">
                                          <p:stCondLst>
                                            <p:cond delay="0"/>
                                          </p:stCondLst>
                                        </p:cTn>
                                        <p:tgtEl>
                                          <p:spTgt spid="33800"/>
                                        </p:tgtEl>
                                        <p:attrNameLst>
                                          <p:attrName>style.visibility</p:attrName>
                                        </p:attrNameLst>
                                      </p:cBhvr>
                                      <p:to>
                                        <p:strVal val="visible"/>
                                      </p:to>
                                    </p:set>
                                    <p:animEffect transition="in" filter="fade">
                                      <p:cBhvr>
                                        <p:cTn id="13" dur="500"/>
                                        <p:tgtEl>
                                          <p:spTgt spid="33800"/>
                                        </p:tgtEl>
                                      </p:cBhvr>
                                    </p:animEffect>
                                  </p:childTnLst>
                                </p:cTn>
                              </p:par>
                            </p:childTnLst>
                          </p:cTn>
                        </p:par>
                        <p:par>
                          <p:cTn id="14" fill="hold" nodeType="afterGroup">
                            <p:stCondLst>
                              <p:cond delay="500"/>
                            </p:stCondLst>
                            <p:childTnLst>
                              <p:par>
                                <p:cTn id="15" presetID="51" presetClass="entr" presetSubtype="0" fill="hold" grpId="0" nodeType="afterEffect">
                                  <p:stCondLst>
                                    <p:cond delay="0"/>
                                  </p:stCondLst>
                                  <p:childTnLst>
                                    <p:set>
                                      <p:cBhvr>
                                        <p:cTn id="16" dur="1" fill="hold">
                                          <p:stCondLst>
                                            <p:cond delay="0"/>
                                          </p:stCondLst>
                                        </p:cTn>
                                        <p:tgtEl>
                                          <p:spTgt spid="33799"/>
                                        </p:tgtEl>
                                        <p:attrNameLst>
                                          <p:attrName>style.visibility</p:attrName>
                                        </p:attrNameLst>
                                      </p:cBhvr>
                                      <p:to>
                                        <p:strVal val="visible"/>
                                      </p:to>
                                    </p:set>
                                    <p:animEffect transition="in" filter="fade">
                                      <p:cBhvr>
                                        <p:cTn id="17" dur="192" decel="100000"/>
                                        <p:tgtEl>
                                          <p:spTgt spid="33799"/>
                                        </p:tgtEl>
                                      </p:cBhvr>
                                    </p:animEffect>
                                    <p:animScale>
                                      <p:cBhvr>
                                        <p:cTn id="18" dur="192" decel="100000"/>
                                        <p:tgtEl>
                                          <p:spTgt spid="33799"/>
                                        </p:tgtEl>
                                      </p:cBhvr>
                                      <p:from x="10000" y="10000"/>
                                      <p:to x="200000" y="450000"/>
                                    </p:animScale>
                                    <p:animScale>
                                      <p:cBhvr>
                                        <p:cTn id="19" dur="308" accel="100000" fill="hold">
                                          <p:stCondLst>
                                            <p:cond delay="192"/>
                                          </p:stCondLst>
                                        </p:cTn>
                                        <p:tgtEl>
                                          <p:spTgt spid="33799"/>
                                        </p:tgtEl>
                                      </p:cBhvr>
                                      <p:from x="200000" y="450000"/>
                                      <p:to x="100000" y="100000"/>
                                    </p:animScale>
                                    <p:set>
                                      <p:cBhvr>
                                        <p:cTn id="20" dur="192" fill="hold"/>
                                        <p:tgtEl>
                                          <p:spTgt spid="33799"/>
                                        </p:tgtEl>
                                        <p:attrNameLst>
                                          <p:attrName>ppt_x</p:attrName>
                                        </p:attrNameLst>
                                      </p:cBhvr>
                                      <p:to>
                                        <p:strVal val="(0.5)"/>
                                      </p:to>
                                    </p:set>
                                    <p:anim from="(0.5)" to="(#ppt_x)" calcmode="lin" valueType="num">
                                      <p:cBhvr>
                                        <p:cTn id="21" dur="308" accel="100000" fill="hold">
                                          <p:stCondLst>
                                            <p:cond delay="192"/>
                                          </p:stCondLst>
                                        </p:cTn>
                                        <p:tgtEl>
                                          <p:spTgt spid="33799"/>
                                        </p:tgtEl>
                                        <p:attrNameLst>
                                          <p:attrName>ppt_x</p:attrName>
                                        </p:attrNameLst>
                                      </p:cBhvr>
                                    </p:anim>
                                    <p:set>
                                      <p:cBhvr>
                                        <p:cTn id="22" dur="192" fill="hold"/>
                                        <p:tgtEl>
                                          <p:spTgt spid="33799"/>
                                        </p:tgtEl>
                                        <p:attrNameLst>
                                          <p:attrName>ppt_y</p:attrName>
                                        </p:attrNameLst>
                                      </p:cBhvr>
                                      <p:to>
                                        <p:strVal val="(#ppt_y+0.4)"/>
                                      </p:to>
                                    </p:set>
                                    <p:anim from="(#ppt_y+0.4)" to="(#ppt_y)" calcmode="lin" valueType="num">
                                      <p:cBhvr>
                                        <p:cTn id="23" dur="308" accel="100000" fill="hold">
                                          <p:stCondLst>
                                            <p:cond delay="192"/>
                                          </p:stCondLst>
                                        </p:cTn>
                                        <p:tgtEl>
                                          <p:spTgt spid="33799"/>
                                        </p:tgtEl>
                                        <p:attrNameLst>
                                          <p:attrName>ppt_y</p:attrName>
                                        </p:attrNameLst>
                                      </p:cBhvr>
                                    </p:anim>
                                  </p:childTnLst>
                                </p:cTn>
                              </p:par>
                            </p:childTnLst>
                          </p:cTn>
                        </p:par>
                        <p:par>
                          <p:cTn id="24" fill="hold" nodeType="afterGroup">
                            <p:stCondLst>
                              <p:cond delay="1000"/>
                            </p:stCondLst>
                            <p:childTnLst>
                              <p:par>
                                <p:cTn id="25" presetID="22" presetClass="entr" presetSubtype="2" fill="hold" grpId="0" nodeType="afterEffect">
                                  <p:stCondLst>
                                    <p:cond delay="500"/>
                                  </p:stCondLst>
                                  <p:childTnLst>
                                    <p:set>
                                      <p:cBhvr>
                                        <p:cTn id="26" dur="1" fill="hold">
                                          <p:stCondLst>
                                            <p:cond delay="0"/>
                                          </p:stCondLst>
                                        </p:cTn>
                                        <p:tgtEl>
                                          <p:spTgt spid="33796"/>
                                        </p:tgtEl>
                                        <p:attrNameLst>
                                          <p:attrName>style.visibility</p:attrName>
                                        </p:attrNameLst>
                                      </p:cBhvr>
                                      <p:to>
                                        <p:strVal val="visible"/>
                                      </p:to>
                                    </p:set>
                                    <p:animEffect transition="in" filter="wipe(right)">
                                      <p:cBhvr>
                                        <p:cTn id="27" dur="500"/>
                                        <p:tgtEl>
                                          <p:spTgt spid="33796"/>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3798"/>
                                        </p:tgtEl>
                                        <p:attrNameLst>
                                          <p:attrName>style.visibility</p:attrName>
                                        </p:attrNameLst>
                                      </p:cBhvr>
                                      <p:to>
                                        <p:strVal val="visible"/>
                                      </p:to>
                                    </p:set>
                                    <p:animEffect transition="in" filter="wipe(right)">
                                      <p:cBhvr>
                                        <p:cTn id="30" dur="500"/>
                                        <p:tgtEl>
                                          <p:spTgt spid="33798"/>
                                        </p:tgtEl>
                                      </p:cBhvr>
                                    </p:animEffect>
                                  </p:childTnLst>
                                </p:cTn>
                              </p:par>
                              <p:par>
                                <p:cTn id="31" presetID="22" presetClass="entr" presetSubtype="2" fill="hold" nodeType="withEffect">
                                  <p:stCondLst>
                                    <p:cond delay="0"/>
                                  </p:stCondLst>
                                  <p:childTnLst>
                                    <p:set>
                                      <p:cBhvr>
                                        <p:cTn id="32" dur="1" fill="hold">
                                          <p:stCondLst>
                                            <p:cond delay="0"/>
                                          </p:stCondLst>
                                        </p:cTn>
                                        <p:tgtEl>
                                          <p:spTgt spid="33801"/>
                                        </p:tgtEl>
                                        <p:attrNameLst>
                                          <p:attrName>style.visibility</p:attrName>
                                        </p:attrNameLst>
                                      </p:cBhvr>
                                      <p:to>
                                        <p:strVal val="visible"/>
                                      </p:to>
                                    </p:set>
                                    <p:animEffect transition="in" filter="wipe(right)">
                                      <p:cBhvr>
                                        <p:cTn id="33" dur="5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animBg="1"/>
      <p:bldP spid="33798" grpId="0" animBg="1"/>
      <p:bldP spid="337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600200" y="152400"/>
            <a:ext cx="7467600" cy="10064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a:solidFill>
                  <a:srgbClr val="8C4600"/>
                </a:solidFill>
                <a:effectLst>
                  <a:outerShdw blurRad="38100" dist="38100" dir="2700000" algn="tl">
                    <a:srgbClr val="000000"/>
                  </a:outerShdw>
                </a:effectLst>
                <a:latin typeface="Old Town" charset="0"/>
              </a:rPr>
              <a:t>1830</a:t>
            </a:r>
          </a:p>
        </p:txBody>
      </p:sp>
      <p:sp>
        <p:nvSpPr>
          <p:cNvPr id="34819" name="Text Box 3"/>
          <p:cNvSpPr txBox="1">
            <a:spLocks noChangeArrowheads="1"/>
          </p:cNvSpPr>
          <p:nvPr/>
        </p:nvSpPr>
        <p:spPr bwMode="auto">
          <a:xfrm>
            <a:off x="1600200" y="1219200"/>
            <a:ext cx="7391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9966"/>
              </a:buClr>
              <a:buFont typeface="PressWriter Symbols" charset="0"/>
              <a:buNone/>
            </a:pPr>
            <a:r>
              <a:rPr lang="en-US" sz="3600" b="1">
                <a:solidFill>
                  <a:srgbClr val="663300"/>
                </a:solidFill>
                <a:effectLst>
                  <a:outerShdw blurRad="38100" dist="38100" dir="2700000" algn="tl">
                    <a:srgbClr val="000000"/>
                  </a:outerShdw>
                </a:effectLst>
                <a:latin typeface="Comic Sans MS" charset="0"/>
              </a:rPr>
              <a:t> </a:t>
            </a:r>
            <a:r>
              <a:rPr lang="en-US" sz="3200" b="1" u="sng">
                <a:solidFill>
                  <a:schemeClr val="accent2"/>
                </a:solidFill>
                <a:effectLst>
                  <a:outerShdw blurRad="38100" dist="38100" dir="2700000" algn="tl">
                    <a:srgbClr val="000000"/>
                  </a:outerShdw>
                </a:effectLst>
                <a:latin typeface="Comic Sans MS" charset="0"/>
              </a:rPr>
              <a:t>Webster</a:t>
            </a:r>
            <a:r>
              <a:rPr lang="en-US" sz="3200" b="1">
                <a:solidFill>
                  <a:schemeClr val="accent2"/>
                </a:solidFill>
                <a:effectLst>
                  <a:outerShdw blurRad="38100" dist="38100" dir="2700000" algn="tl">
                    <a:srgbClr val="000000"/>
                  </a:outerShdw>
                </a:effectLst>
                <a:latin typeface="Comic Sans MS" charset="0"/>
              </a:rPr>
              <a:t>:</a:t>
            </a:r>
            <a:r>
              <a:rPr lang="en-US" sz="3200" b="1">
                <a:solidFill>
                  <a:srgbClr val="663300"/>
                </a:solidFill>
                <a:effectLst>
                  <a:outerShdw blurRad="38100" dist="38100" dir="2700000" algn="tl">
                    <a:srgbClr val="000000"/>
                  </a:outerShdw>
                </a:effectLst>
                <a:latin typeface="Comic Sans MS" charset="0"/>
              </a:rPr>
              <a:t/>
            </a:r>
            <a:br>
              <a:rPr lang="en-US" sz="3200" b="1">
                <a:solidFill>
                  <a:srgbClr val="663300"/>
                </a:solidFill>
                <a:effectLst>
                  <a:outerShdw blurRad="38100" dist="38100" dir="2700000" algn="tl">
                    <a:srgbClr val="000000"/>
                  </a:outerShdw>
                </a:effectLst>
                <a:latin typeface="Comic Sans MS" charset="0"/>
              </a:rPr>
            </a:br>
            <a:r>
              <a:rPr lang="en-US" sz="3200" b="1">
                <a:solidFill>
                  <a:srgbClr val="663300"/>
                </a:solidFill>
                <a:effectLst>
                  <a:outerShdw blurRad="38100" dist="38100" dir="2700000" algn="tl">
                    <a:srgbClr val="000000"/>
                  </a:outerShdw>
                </a:effectLst>
                <a:latin typeface="Comic Sans MS" charset="0"/>
              </a:rPr>
              <a:t>    </a:t>
            </a:r>
            <a:r>
              <a:rPr lang="en-US" sz="3200" b="1" i="1">
                <a:solidFill>
                  <a:srgbClr val="686868"/>
                </a:solidFill>
                <a:effectLst>
                  <a:outerShdw blurRad="38100" dist="38100" dir="2700000" algn="tl">
                    <a:srgbClr val="000000"/>
                  </a:outerShdw>
                </a:effectLst>
                <a:latin typeface="Comic Sans MS" charset="0"/>
              </a:rPr>
              <a:t>Liberty and Union, now and</a:t>
            </a:r>
            <a:br>
              <a:rPr lang="en-US" sz="3200" b="1" i="1">
                <a:solidFill>
                  <a:srgbClr val="686868"/>
                </a:solidFill>
                <a:effectLst>
                  <a:outerShdw blurRad="38100" dist="38100" dir="2700000" algn="tl">
                    <a:srgbClr val="000000"/>
                  </a:outerShdw>
                </a:effectLst>
                <a:latin typeface="Comic Sans MS" charset="0"/>
              </a:rPr>
            </a:br>
            <a:r>
              <a:rPr lang="en-US" sz="3200" b="1" i="1">
                <a:solidFill>
                  <a:srgbClr val="686868"/>
                </a:solidFill>
                <a:effectLst>
                  <a:outerShdw blurRad="38100" dist="38100" dir="2700000" algn="tl">
                    <a:srgbClr val="000000"/>
                  </a:outerShdw>
                </a:effectLst>
                <a:latin typeface="Comic Sans MS" charset="0"/>
              </a:rPr>
              <a:t>    forever, one and inseparable.</a:t>
            </a:r>
          </a:p>
        </p:txBody>
      </p:sp>
      <p:sp>
        <p:nvSpPr>
          <p:cNvPr id="34820" name="Text Box 4"/>
          <p:cNvSpPr txBox="1">
            <a:spLocks noChangeArrowheads="1"/>
          </p:cNvSpPr>
          <p:nvPr/>
        </p:nvSpPr>
        <p:spPr bwMode="auto">
          <a:xfrm>
            <a:off x="1600200" y="3032125"/>
            <a:ext cx="7467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9966"/>
              </a:buClr>
              <a:buFont typeface="PressWriter Symbols" charset="0"/>
              <a:buNone/>
            </a:pPr>
            <a:r>
              <a:rPr lang="en-US" sz="3600" b="1">
                <a:solidFill>
                  <a:srgbClr val="663300"/>
                </a:solidFill>
                <a:effectLst>
                  <a:outerShdw blurRad="38100" dist="38100" dir="2700000" algn="tl">
                    <a:srgbClr val="000000"/>
                  </a:outerShdw>
                </a:effectLst>
                <a:latin typeface="Comic Sans MS" charset="0"/>
              </a:rPr>
              <a:t> </a:t>
            </a:r>
            <a:r>
              <a:rPr lang="en-US" sz="3200" b="1" u="sng">
                <a:solidFill>
                  <a:srgbClr val="FF3300"/>
                </a:solidFill>
                <a:effectLst>
                  <a:outerShdw blurRad="38100" dist="38100" dir="2700000" algn="tl">
                    <a:srgbClr val="000000"/>
                  </a:outerShdw>
                </a:effectLst>
                <a:latin typeface="Comic Sans MS" charset="0"/>
              </a:rPr>
              <a:t>Jackson</a:t>
            </a:r>
            <a:r>
              <a:rPr lang="en-US" sz="3200" b="1">
                <a:solidFill>
                  <a:srgbClr val="FF3300"/>
                </a:solidFill>
                <a:effectLst>
                  <a:outerShdw blurRad="38100" dist="38100" dir="2700000" algn="tl">
                    <a:srgbClr val="000000"/>
                  </a:outerShdw>
                </a:effectLst>
                <a:latin typeface="Comic Sans MS" charset="0"/>
              </a:rPr>
              <a:t>:</a:t>
            </a:r>
            <a:r>
              <a:rPr lang="en-US" sz="3200" b="1">
                <a:solidFill>
                  <a:srgbClr val="663300"/>
                </a:solidFill>
                <a:effectLst>
                  <a:outerShdw blurRad="38100" dist="38100" dir="2700000" algn="tl">
                    <a:srgbClr val="000000"/>
                  </a:outerShdw>
                </a:effectLst>
                <a:latin typeface="Comic Sans MS" charset="0"/>
              </a:rPr>
              <a:t/>
            </a:r>
            <a:br>
              <a:rPr lang="en-US" sz="3200" b="1">
                <a:solidFill>
                  <a:srgbClr val="663300"/>
                </a:solidFill>
                <a:effectLst>
                  <a:outerShdw blurRad="38100" dist="38100" dir="2700000" algn="tl">
                    <a:srgbClr val="000000"/>
                  </a:outerShdw>
                </a:effectLst>
                <a:latin typeface="Comic Sans MS" charset="0"/>
              </a:rPr>
            </a:br>
            <a:r>
              <a:rPr lang="en-US" sz="3200" b="1">
                <a:solidFill>
                  <a:srgbClr val="663300"/>
                </a:solidFill>
                <a:effectLst>
                  <a:outerShdw blurRad="38100" dist="38100" dir="2700000" algn="tl">
                    <a:srgbClr val="000000"/>
                  </a:outerShdw>
                </a:effectLst>
                <a:latin typeface="Comic Sans MS" charset="0"/>
              </a:rPr>
              <a:t>    </a:t>
            </a:r>
            <a:r>
              <a:rPr lang="en-US" sz="3200" b="1" i="1">
                <a:solidFill>
                  <a:srgbClr val="686868"/>
                </a:solidFill>
                <a:effectLst>
                  <a:outerShdw blurRad="38100" dist="38100" dir="2700000" algn="tl">
                    <a:srgbClr val="000000"/>
                  </a:outerShdw>
                </a:effectLst>
                <a:latin typeface="Comic Sans MS" charset="0"/>
              </a:rPr>
              <a:t>Our Federal Union—it must be</a:t>
            </a:r>
            <a:br>
              <a:rPr lang="en-US" sz="3200" b="1" i="1">
                <a:solidFill>
                  <a:srgbClr val="686868"/>
                </a:solidFill>
                <a:effectLst>
                  <a:outerShdw blurRad="38100" dist="38100" dir="2700000" algn="tl">
                    <a:srgbClr val="000000"/>
                  </a:outerShdw>
                </a:effectLst>
                <a:latin typeface="Comic Sans MS" charset="0"/>
              </a:rPr>
            </a:br>
            <a:r>
              <a:rPr lang="en-US" sz="3200" b="1" i="1">
                <a:solidFill>
                  <a:srgbClr val="686868"/>
                </a:solidFill>
                <a:effectLst>
                  <a:outerShdw blurRad="38100" dist="38100" dir="2700000" algn="tl">
                    <a:srgbClr val="000000"/>
                  </a:outerShdw>
                </a:effectLst>
                <a:latin typeface="Comic Sans MS" charset="0"/>
              </a:rPr>
              <a:t>    preserved.</a:t>
            </a:r>
          </a:p>
        </p:txBody>
      </p:sp>
      <p:sp>
        <p:nvSpPr>
          <p:cNvPr id="34821" name="Text Box 5"/>
          <p:cNvSpPr txBox="1">
            <a:spLocks noChangeArrowheads="1"/>
          </p:cNvSpPr>
          <p:nvPr/>
        </p:nvSpPr>
        <p:spPr bwMode="auto">
          <a:xfrm>
            <a:off x="1600200" y="4784725"/>
            <a:ext cx="7543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9966"/>
              </a:buClr>
              <a:buFont typeface="PressWriter Symbols" charset="0"/>
              <a:buNone/>
            </a:pPr>
            <a:r>
              <a:rPr lang="en-US" sz="3600" b="1">
                <a:solidFill>
                  <a:srgbClr val="663300"/>
                </a:solidFill>
                <a:effectLst>
                  <a:outerShdw blurRad="38100" dist="38100" dir="2700000" algn="tl">
                    <a:srgbClr val="000000"/>
                  </a:outerShdw>
                </a:effectLst>
                <a:latin typeface="Comic Sans MS" charset="0"/>
              </a:rPr>
              <a:t> </a:t>
            </a:r>
            <a:r>
              <a:rPr lang="en-US" sz="3200" b="1" u="sng">
                <a:solidFill>
                  <a:srgbClr val="B1763B"/>
                </a:solidFill>
                <a:effectLst>
                  <a:outerShdw blurRad="38100" dist="38100" dir="2700000" algn="tl">
                    <a:srgbClr val="000000"/>
                  </a:outerShdw>
                </a:effectLst>
                <a:latin typeface="Comic Sans MS" charset="0"/>
              </a:rPr>
              <a:t>Calhoun</a:t>
            </a:r>
            <a:r>
              <a:rPr lang="en-US" sz="3200" b="1">
                <a:solidFill>
                  <a:srgbClr val="B1763B"/>
                </a:solidFill>
                <a:effectLst>
                  <a:outerShdw blurRad="38100" dist="38100" dir="2700000" algn="tl">
                    <a:srgbClr val="000000"/>
                  </a:outerShdw>
                </a:effectLst>
                <a:latin typeface="Comic Sans MS" charset="0"/>
              </a:rPr>
              <a:t>:</a:t>
            </a:r>
            <a:br>
              <a:rPr lang="en-US" sz="3200" b="1">
                <a:solidFill>
                  <a:srgbClr val="B1763B"/>
                </a:solidFill>
                <a:effectLst>
                  <a:outerShdw blurRad="38100" dist="38100" dir="2700000" algn="tl">
                    <a:srgbClr val="000000"/>
                  </a:outerShdw>
                </a:effectLst>
                <a:latin typeface="Comic Sans MS" charset="0"/>
              </a:rPr>
            </a:br>
            <a:r>
              <a:rPr lang="en-US" sz="3200" b="1">
                <a:solidFill>
                  <a:srgbClr val="663300"/>
                </a:solidFill>
                <a:effectLst>
                  <a:outerShdw blurRad="38100" dist="38100" dir="2700000" algn="tl">
                    <a:srgbClr val="000000"/>
                  </a:outerShdw>
                </a:effectLst>
                <a:latin typeface="Comic Sans MS" charset="0"/>
              </a:rPr>
              <a:t>    </a:t>
            </a:r>
            <a:r>
              <a:rPr lang="en-US" sz="3200" b="1" i="1">
                <a:solidFill>
                  <a:srgbClr val="686868"/>
                </a:solidFill>
                <a:effectLst>
                  <a:outerShdw blurRad="38100" dist="38100" dir="2700000" algn="tl">
                    <a:srgbClr val="000000"/>
                  </a:outerShdw>
                </a:effectLst>
                <a:latin typeface="Comic Sans MS" charset="0"/>
              </a:rPr>
              <a:t>The Union, next to our liberty,</a:t>
            </a:r>
            <a:br>
              <a:rPr lang="en-US" sz="3200" b="1" i="1">
                <a:solidFill>
                  <a:srgbClr val="686868"/>
                </a:solidFill>
                <a:effectLst>
                  <a:outerShdw blurRad="38100" dist="38100" dir="2700000" algn="tl">
                    <a:srgbClr val="000000"/>
                  </a:outerShdw>
                </a:effectLst>
                <a:latin typeface="Comic Sans MS" charset="0"/>
              </a:rPr>
            </a:br>
            <a:r>
              <a:rPr lang="en-US" sz="3200" b="1" i="1">
                <a:solidFill>
                  <a:srgbClr val="686868"/>
                </a:solidFill>
                <a:effectLst>
                  <a:outerShdw blurRad="38100" dist="38100" dir="2700000" algn="tl">
                    <a:srgbClr val="000000"/>
                  </a:outerShdw>
                </a:effectLst>
                <a:latin typeface="Comic Sans MS" charset="0"/>
              </a:rPr>
              <a:t>    most dear.</a:t>
            </a:r>
          </a:p>
        </p:txBody>
      </p:sp>
    </p:spTree>
    <p:extLst>
      <p:ext uri="{BB962C8B-B14F-4D97-AF65-F5344CB8AC3E}">
        <p14:creationId xmlns:p14="http://schemas.microsoft.com/office/powerpoint/2010/main" val="3862202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4819"/>
                                        </p:tgtEl>
                                        <p:attrNameLst>
                                          <p:attrName>style.visibility</p:attrName>
                                        </p:attrNameLst>
                                      </p:cBhvr>
                                      <p:to>
                                        <p:strVal val="visible"/>
                                      </p:to>
                                    </p:set>
                                    <p:animEffect transition="in" filter="wipe(left)">
                                      <p:cBhvr>
                                        <p:cTn id="7" dur="500"/>
                                        <p:tgtEl>
                                          <p:spTgt spid="34819"/>
                                        </p:tgtEl>
                                      </p:cBhvr>
                                    </p:animEffect>
                                  </p:childTnLst>
                                </p:cTn>
                              </p:par>
                            </p:childTnLst>
                          </p:cTn>
                        </p:par>
                        <p:par>
                          <p:cTn id="8" fill="hold" nodeType="afterGroup">
                            <p:stCondLst>
                              <p:cond delay="3350"/>
                            </p:stCondLst>
                            <p:childTnLst>
                              <p:par>
                                <p:cTn id="9" presetID="22" presetClass="entr" presetSubtype="8" fill="hold" grpId="0" nodeType="afterEffect">
                                  <p:stCondLst>
                                    <p:cond delay="500"/>
                                  </p:stCondLst>
                                  <p:iterate type="lt">
                                    <p:tmPct val="10000"/>
                                  </p:iterate>
                                  <p:childTnLst>
                                    <p:set>
                                      <p:cBhvr>
                                        <p:cTn id="10" dur="1" fill="hold">
                                          <p:stCondLst>
                                            <p:cond delay="0"/>
                                          </p:stCondLst>
                                        </p:cTn>
                                        <p:tgtEl>
                                          <p:spTgt spid="34820"/>
                                        </p:tgtEl>
                                        <p:attrNameLst>
                                          <p:attrName>style.visibility</p:attrName>
                                        </p:attrNameLst>
                                      </p:cBhvr>
                                      <p:to>
                                        <p:strVal val="visible"/>
                                      </p:to>
                                    </p:set>
                                    <p:animEffect transition="in" filter="wipe(left)">
                                      <p:cBhvr>
                                        <p:cTn id="11" dur="500"/>
                                        <p:tgtEl>
                                          <p:spTgt spid="34820"/>
                                        </p:tgtEl>
                                      </p:cBhvr>
                                    </p:animEffect>
                                  </p:childTnLst>
                                </p:cTn>
                              </p:par>
                            </p:childTnLst>
                          </p:cTn>
                        </p:par>
                        <p:par>
                          <p:cTn id="12" fill="hold" nodeType="afterGroup">
                            <p:stCondLst>
                              <p:cond delay="6500"/>
                            </p:stCondLst>
                            <p:childTnLst>
                              <p:par>
                                <p:cTn id="13" presetID="22" presetClass="entr" presetSubtype="8" fill="hold" grpId="0" nodeType="afterEffect">
                                  <p:stCondLst>
                                    <p:cond delay="500"/>
                                  </p:stCondLst>
                                  <p:iterate type="lt">
                                    <p:tmPct val="10000"/>
                                  </p:iterate>
                                  <p:childTnLst>
                                    <p:set>
                                      <p:cBhvr>
                                        <p:cTn id="14" dur="1" fill="hold">
                                          <p:stCondLst>
                                            <p:cond delay="0"/>
                                          </p:stCondLst>
                                        </p:cTn>
                                        <p:tgtEl>
                                          <p:spTgt spid="34821"/>
                                        </p:tgtEl>
                                        <p:attrNameLst>
                                          <p:attrName>style.visibility</p:attrName>
                                        </p:attrNameLst>
                                      </p:cBhvr>
                                      <p:to>
                                        <p:strVal val="visible"/>
                                      </p:to>
                                    </p:set>
                                    <p:animEffect transition="in" filter="wipe(left)">
                                      <p:cBhvr>
                                        <p:cTn id="15"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P spid="348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2"/>
          <p:cNvSpPr>
            <a:spLocks noChangeArrowheads="1" noChangeShapeType="1" noTextEdit="1"/>
          </p:cNvSpPr>
          <p:nvPr/>
        </p:nvSpPr>
        <p:spPr bwMode="auto">
          <a:xfrm>
            <a:off x="2590800" y="1143000"/>
            <a:ext cx="5638800" cy="4267200"/>
          </a:xfrm>
          <a:prstGeom prst="rect">
            <a:avLst/>
          </a:prstGeom>
        </p:spPr>
        <p:txBody>
          <a:bodyPr wrap="none" fromWordArt="1">
            <a:prstTxWarp prst="textPlain">
              <a:avLst>
                <a:gd name="adj" fmla="val 50000"/>
              </a:avLst>
            </a:prstTxWarp>
          </a:bodyPr>
          <a:lstStyle/>
          <a:p>
            <a:pPr algn="ctr"/>
            <a:r>
              <a:rPr lang="en-US" sz="3600" kern="1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a:ea typeface="Western"/>
                <a:cs typeface="Western"/>
              </a:rPr>
              <a:t>Jackson's</a:t>
            </a:r>
          </a:p>
          <a:p>
            <a:pPr algn="ctr"/>
            <a:r>
              <a:rPr lang="en-US" sz="3600" kern="1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a:ea typeface="Western"/>
                <a:cs typeface="Western"/>
              </a:rPr>
              <a:t>Native-American</a:t>
            </a:r>
          </a:p>
          <a:p>
            <a:pPr algn="ctr"/>
            <a:r>
              <a:rPr lang="en-US" sz="3600" kern="1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a:ea typeface="Western"/>
                <a:cs typeface="Western"/>
              </a:rPr>
              <a:t>Policy</a:t>
            </a:r>
          </a:p>
        </p:txBody>
      </p:sp>
    </p:spTree>
    <p:extLst>
      <p:ext uri="{BB962C8B-B14F-4D97-AF65-F5344CB8AC3E}">
        <p14:creationId xmlns:p14="http://schemas.microsoft.com/office/powerpoint/2010/main" val="510820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752600" y="76200"/>
            <a:ext cx="7315200" cy="10064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6000">
                <a:solidFill>
                  <a:srgbClr val="8C4600"/>
                </a:solidFill>
                <a:effectLst>
                  <a:outerShdw blurRad="38100" dist="38100" dir="2700000" algn="tl">
                    <a:srgbClr val="000000"/>
                  </a:outerShdw>
                </a:effectLst>
                <a:latin typeface="Old Town" charset="0"/>
              </a:rPr>
              <a:t>Essential Question:</a:t>
            </a:r>
          </a:p>
        </p:txBody>
      </p:sp>
      <p:pic>
        <p:nvPicPr>
          <p:cNvPr id="2053" name="Picture 5" descr="aj"/>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r="-484"/>
          <a:stretch>
            <a:fillRect/>
          </a:stretch>
        </p:blipFill>
        <p:spPr bwMode="auto">
          <a:xfrm>
            <a:off x="4495800" y="1447800"/>
            <a:ext cx="1981200" cy="3124200"/>
          </a:xfrm>
          <a:prstGeom prst="rect">
            <a:avLst/>
          </a:prstGeom>
          <a:solidFill>
            <a:srgbClr val="663300"/>
          </a:solidFill>
          <a:ln>
            <a:noFill/>
          </a:ln>
          <a:extLst>
            <a:ext uri="{91240B29-F687-4f45-9708-019B960494DF}">
              <a14:hiddenLine xmlns:a14="http://schemas.microsoft.com/office/drawing/2010/main" w="9525">
                <a:solidFill>
                  <a:schemeClr val="bg1"/>
                </a:solidFill>
                <a:miter lim="800000"/>
                <a:headEnd/>
                <a:tailEnd/>
              </a14:hiddenLine>
            </a:ext>
          </a:extLst>
        </p:spPr>
      </p:pic>
      <p:sp>
        <p:nvSpPr>
          <p:cNvPr id="2054" name="Text Box 6"/>
          <p:cNvSpPr txBox="1">
            <a:spLocks noChangeArrowheads="1"/>
          </p:cNvSpPr>
          <p:nvPr/>
        </p:nvSpPr>
        <p:spPr bwMode="auto">
          <a:xfrm>
            <a:off x="1752600" y="4875213"/>
            <a:ext cx="3505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800" b="1">
                <a:solidFill>
                  <a:srgbClr val="686868"/>
                </a:solidFill>
                <a:effectLst>
                  <a:outerShdw blurRad="38100" dist="38100" dir="2700000" algn="tl">
                    <a:srgbClr val="000000"/>
                  </a:outerShdw>
                </a:effectLst>
                <a:latin typeface="Comic Sans MS" charset="0"/>
              </a:rPr>
              <a:t>Champion of </a:t>
            </a:r>
            <a:br>
              <a:rPr lang="en-US" sz="2800" b="1">
                <a:solidFill>
                  <a:srgbClr val="686868"/>
                </a:solidFill>
                <a:effectLst>
                  <a:outerShdw blurRad="38100" dist="38100" dir="2700000" algn="tl">
                    <a:srgbClr val="000000"/>
                  </a:outerShdw>
                </a:effectLst>
                <a:latin typeface="Comic Sans MS" charset="0"/>
              </a:rPr>
            </a:br>
            <a:r>
              <a:rPr lang="en-US" sz="2800" b="1">
                <a:solidFill>
                  <a:srgbClr val="686868"/>
                </a:solidFill>
                <a:effectLst>
                  <a:outerShdw blurRad="38100" dist="38100" dir="2700000" algn="tl">
                    <a:srgbClr val="000000"/>
                  </a:outerShdw>
                </a:effectLst>
                <a:latin typeface="Comic Sans MS" charset="0"/>
              </a:rPr>
              <a:t>the </a:t>
            </a:r>
            <a:br>
              <a:rPr lang="en-US" sz="2800" b="1">
                <a:solidFill>
                  <a:srgbClr val="686868"/>
                </a:solidFill>
                <a:effectLst>
                  <a:outerShdw blurRad="38100" dist="38100" dir="2700000" algn="tl">
                    <a:srgbClr val="000000"/>
                  </a:outerShdw>
                </a:effectLst>
                <a:latin typeface="Comic Sans MS" charset="0"/>
              </a:rPr>
            </a:br>
            <a:r>
              <a:rPr lang="ja-JP" altLang="en-US" sz="2800" b="1">
                <a:solidFill>
                  <a:srgbClr val="686868"/>
                </a:solidFill>
                <a:effectLst>
                  <a:outerShdw blurRad="38100" dist="38100" dir="2700000" algn="tl">
                    <a:srgbClr val="000000"/>
                  </a:outerShdw>
                </a:effectLst>
                <a:latin typeface="Arial"/>
              </a:rPr>
              <a:t>“</a:t>
            </a:r>
            <a:r>
              <a:rPr lang="en-US" sz="2800" b="1">
                <a:solidFill>
                  <a:srgbClr val="686868"/>
                </a:solidFill>
                <a:effectLst>
                  <a:outerShdw blurRad="38100" dist="38100" dir="2700000" algn="tl">
                    <a:srgbClr val="000000"/>
                  </a:outerShdw>
                </a:effectLst>
                <a:latin typeface="Comic Sans MS" charset="0"/>
              </a:rPr>
              <a:t>Common Man</a:t>
            </a:r>
            <a:r>
              <a:rPr lang="ja-JP" altLang="en-US" sz="2800" b="1">
                <a:solidFill>
                  <a:srgbClr val="686868"/>
                </a:solidFill>
                <a:effectLst>
                  <a:outerShdw blurRad="38100" dist="38100" dir="2700000" algn="tl">
                    <a:srgbClr val="000000"/>
                  </a:outerShdw>
                </a:effectLst>
                <a:latin typeface="Arial"/>
              </a:rPr>
              <a:t>”</a:t>
            </a:r>
            <a:r>
              <a:rPr lang="en-US" sz="2800" b="1">
                <a:solidFill>
                  <a:srgbClr val="686868"/>
                </a:solidFill>
                <a:effectLst>
                  <a:outerShdw blurRad="38100" dist="38100" dir="2700000" algn="tl">
                    <a:srgbClr val="000000"/>
                  </a:outerShdw>
                </a:effectLst>
                <a:latin typeface="Comic Sans MS" charset="0"/>
              </a:rPr>
              <a:t>?</a:t>
            </a:r>
          </a:p>
        </p:txBody>
      </p:sp>
      <p:sp>
        <p:nvSpPr>
          <p:cNvPr id="2055" name="Text Box 7"/>
          <p:cNvSpPr txBox="1">
            <a:spLocks noChangeArrowheads="1"/>
          </p:cNvSpPr>
          <p:nvPr/>
        </p:nvSpPr>
        <p:spPr bwMode="auto">
          <a:xfrm>
            <a:off x="6781800" y="4875213"/>
            <a:ext cx="213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ja-JP" altLang="en-US" sz="2800" b="1" dirty="0">
                <a:solidFill>
                  <a:srgbClr val="686868"/>
                </a:solidFill>
                <a:effectLst>
                  <a:outerShdw blurRad="38100" dist="38100" dir="2700000" algn="tl">
                    <a:srgbClr val="000000"/>
                  </a:outerShdw>
                </a:effectLst>
                <a:latin typeface="Arial"/>
              </a:rPr>
              <a:t>“</a:t>
            </a:r>
            <a:r>
              <a:rPr lang="en-US" sz="2800" b="1" dirty="0">
                <a:solidFill>
                  <a:srgbClr val="686868"/>
                </a:solidFill>
                <a:effectLst>
                  <a:outerShdw blurRad="38100" dist="38100" dir="2700000" algn="tl">
                    <a:srgbClr val="000000"/>
                  </a:outerShdw>
                </a:effectLst>
                <a:latin typeface="Comic Sans MS" charset="0"/>
              </a:rPr>
              <a:t>King</a:t>
            </a:r>
            <a:r>
              <a:rPr lang="ja-JP" altLang="en-US" sz="2800" b="1" dirty="0">
                <a:solidFill>
                  <a:srgbClr val="686868"/>
                </a:solidFill>
                <a:effectLst>
                  <a:outerShdw blurRad="38100" dist="38100" dir="2700000" algn="tl">
                    <a:srgbClr val="000000"/>
                  </a:outerShdw>
                </a:effectLst>
                <a:latin typeface="Arial"/>
              </a:rPr>
              <a:t>”</a:t>
            </a:r>
            <a:r>
              <a:rPr lang="en-US" sz="2800" b="1" dirty="0">
                <a:solidFill>
                  <a:srgbClr val="686868"/>
                </a:solidFill>
                <a:effectLst>
                  <a:outerShdw blurRad="38100" dist="38100" dir="2700000" algn="tl">
                    <a:srgbClr val="000000"/>
                  </a:outerShdw>
                </a:effectLst>
                <a:latin typeface="Comic Sans MS" charset="0"/>
              </a:rPr>
              <a:t/>
            </a:r>
            <a:br>
              <a:rPr lang="en-US" sz="2800" b="1" dirty="0">
                <a:solidFill>
                  <a:srgbClr val="686868"/>
                </a:solidFill>
                <a:effectLst>
                  <a:outerShdw blurRad="38100" dist="38100" dir="2700000" algn="tl">
                    <a:srgbClr val="000000"/>
                  </a:outerShdw>
                </a:effectLst>
                <a:latin typeface="Comic Sans MS" charset="0"/>
              </a:rPr>
            </a:br>
            <a:r>
              <a:rPr lang="en-US" sz="2800" b="1" dirty="0">
                <a:solidFill>
                  <a:srgbClr val="686868"/>
                </a:solidFill>
                <a:effectLst>
                  <a:outerShdw blurRad="38100" dist="38100" dir="2700000" algn="tl">
                    <a:srgbClr val="000000"/>
                  </a:outerShdw>
                </a:effectLst>
                <a:latin typeface="Comic Sans MS" charset="0"/>
              </a:rPr>
              <a:t>Andrew?</a:t>
            </a:r>
          </a:p>
        </p:txBody>
      </p:sp>
      <p:sp>
        <p:nvSpPr>
          <p:cNvPr id="2056" name="Line 8"/>
          <p:cNvSpPr>
            <a:spLocks noChangeShapeType="1"/>
          </p:cNvSpPr>
          <p:nvPr/>
        </p:nvSpPr>
        <p:spPr bwMode="auto">
          <a:xfrm flipH="1">
            <a:off x="3505200" y="3808413"/>
            <a:ext cx="838200" cy="10668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57" name="Line 9"/>
          <p:cNvSpPr>
            <a:spLocks noChangeShapeType="1"/>
          </p:cNvSpPr>
          <p:nvPr/>
        </p:nvSpPr>
        <p:spPr bwMode="auto">
          <a:xfrm>
            <a:off x="6553200" y="3884613"/>
            <a:ext cx="742950" cy="9906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58" name="Rectangle 10"/>
          <p:cNvSpPr>
            <a:spLocks noChangeArrowheads="1"/>
          </p:cNvSpPr>
          <p:nvPr/>
        </p:nvSpPr>
        <p:spPr bwMode="auto">
          <a:xfrm>
            <a:off x="5287963" y="5167313"/>
            <a:ext cx="960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b="1">
                <a:solidFill>
                  <a:srgbClr val="FF3300"/>
                </a:solidFill>
                <a:effectLst>
                  <a:outerShdw blurRad="38100" dist="38100" dir="2700000" algn="tl">
                    <a:srgbClr val="000000"/>
                  </a:outerShdw>
                </a:effectLst>
                <a:latin typeface="Comic Sans MS" charset="0"/>
              </a:rPr>
              <a:t>OR</a:t>
            </a:r>
          </a:p>
        </p:txBody>
      </p:sp>
    </p:spTree>
    <p:extLst>
      <p:ext uri="{BB962C8B-B14F-4D97-AF65-F5344CB8AC3E}">
        <p14:creationId xmlns:p14="http://schemas.microsoft.com/office/powerpoint/2010/main" val="1989966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ssolve">
                                      <p:cBhvr>
                                        <p:cTn id="7" dur="500"/>
                                        <p:tgtEl>
                                          <p:spTgt spid="2053"/>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1000"/>
                                        <p:tgtEl>
                                          <p:spTgt spid="205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1000"/>
                                        <p:tgtEl>
                                          <p:spTgt spid="2056"/>
                                        </p:tgtEl>
                                      </p:cBhvr>
                                    </p:animEffect>
                                  </p:childTnLst>
                                </p:cTn>
                              </p:par>
                            </p:childTnLst>
                          </p:cTn>
                        </p:par>
                        <p:par>
                          <p:cTn id="15" fill="hold" nodeType="afterGroup">
                            <p:stCondLst>
                              <p:cond delay="2000"/>
                            </p:stCondLst>
                            <p:childTnLst>
                              <p:par>
                                <p:cTn id="16" presetID="6" presetClass="entr" presetSubtype="32" fill="hold" grpId="0" nodeType="afterEffect">
                                  <p:stCondLst>
                                    <p:cond delay="500"/>
                                  </p:stCondLst>
                                  <p:childTnLst>
                                    <p:set>
                                      <p:cBhvr>
                                        <p:cTn id="17" dur="1" fill="hold">
                                          <p:stCondLst>
                                            <p:cond delay="0"/>
                                          </p:stCondLst>
                                        </p:cTn>
                                        <p:tgtEl>
                                          <p:spTgt spid="2058"/>
                                        </p:tgtEl>
                                        <p:attrNameLst>
                                          <p:attrName>style.visibility</p:attrName>
                                        </p:attrNameLst>
                                      </p:cBhvr>
                                      <p:to>
                                        <p:strVal val="visible"/>
                                      </p:to>
                                    </p:set>
                                    <p:animEffect transition="in" filter="circle(out)">
                                      <p:cBhvr>
                                        <p:cTn id="18" dur="2000"/>
                                        <p:tgtEl>
                                          <p:spTgt spid="2058"/>
                                        </p:tgtEl>
                                      </p:cBhvr>
                                    </p:animEffect>
                                  </p:childTnLst>
                                </p:cTn>
                              </p:par>
                            </p:childTnLst>
                          </p:cTn>
                        </p:par>
                        <p:par>
                          <p:cTn id="19" fill="hold" nodeType="afterGroup">
                            <p:stCondLst>
                              <p:cond delay="4500"/>
                            </p:stCondLst>
                            <p:childTnLst>
                              <p:par>
                                <p:cTn id="20" presetID="20" presetClass="entr" presetSubtype="0" fill="hold" grpId="0" nodeType="afterEffect">
                                  <p:stCondLst>
                                    <p:cond delay="500"/>
                                  </p:stCondLst>
                                  <p:childTnLst>
                                    <p:set>
                                      <p:cBhvr>
                                        <p:cTn id="21" dur="1" fill="hold">
                                          <p:stCondLst>
                                            <p:cond delay="0"/>
                                          </p:stCondLst>
                                        </p:cTn>
                                        <p:tgtEl>
                                          <p:spTgt spid="2055"/>
                                        </p:tgtEl>
                                        <p:attrNameLst>
                                          <p:attrName>style.visibility</p:attrName>
                                        </p:attrNameLst>
                                      </p:cBhvr>
                                      <p:to>
                                        <p:strVal val="visible"/>
                                      </p:to>
                                    </p:set>
                                    <p:animEffect transition="in" filter="wedge">
                                      <p:cBhvr>
                                        <p:cTn id="22" dur="1000"/>
                                        <p:tgtEl>
                                          <p:spTgt spid="2055"/>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057"/>
                                        </p:tgtEl>
                                        <p:attrNameLst>
                                          <p:attrName>style.visibility</p:attrName>
                                        </p:attrNameLst>
                                      </p:cBhvr>
                                      <p:to>
                                        <p:strVal val="visible"/>
                                      </p:to>
                                    </p:set>
                                    <p:animEffect transition="in" filter="wedge">
                                      <p:cBhvr>
                                        <p:cTn id="25"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6" grpId="0" animBg="1"/>
      <p:bldP spid="2057" grpId="0" animBg="1"/>
      <p:bldP spid="20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600200" y="76200"/>
            <a:ext cx="7467600" cy="10064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a:solidFill>
                  <a:srgbClr val="8C4600"/>
                </a:solidFill>
                <a:effectLst>
                  <a:outerShdw blurRad="38100" dist="38100" dir="2700000" algn="tl">
                    <a:srgbClr val="000000"/>
                  </a:outerShdw>
                </a:effectLst>
                <a:latin typeface="Old Town" charset="0"/>
              </a:rPr>
              <a:t>Indian Removal</a:t>
            </a:r>
          </a:p>
        </p:txBody>
      </p:sp>
      <p:sp>
        <p:nvSpPr>
          <p:cNvPr id="36867" name="Text Box 3"/>
          <p:cNvSpPr txBox="1">
            <a:spLocks noChangeArrowheads="1"/>
          </p:cNvSpPr>
          <p:nvPr/>
        </p:nvSpPr>
        <p:spPr bwMode="auto">
          <a:xfrm>
            <a:off x="1828800" y="1279525"/>
            <a:ext cx="71628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a:solidFill>
                  <a:schemeClr val="tx1"/>
                </a:solidFill>
                <a:latin typeface="Arial" charset="0"/>
                <a:ea typeface="ＭＳ Ｐゴシック" charset="0"/>
              </a:defRPr>
            </a:lvl1pPr>
            <a:lvl2pPr marL="965200" indent="-342900">
              <a:defRPr>
                <a:solidFill>
                  <a:schemeClr val="tx1"/>
                </a:solidFill>
                <a:latin typeface="Arial" charset="0"/>
                <a:ea typeface="ＭＳ Ｐゴシック" charset="0"/>
              </a:defRPr>
            </a:lvl2pPr>
            <a:lvl3pPr marL="1422400" indent="-342900">
              <a:defRPr>
                <a:solidFill>
                  <a:schemeClr val="tx1"/>
                </a:solidFill>
                <a:latin typeface="Arial" charset="0"/>
                <a:ea typeface="ＭＳ Ｐゴシック" charset="0"/>
              </a:defRPr>
            </a:lvl3pPr>
            <a:lvl4pPr marL="1879600" indent="-342900">
              <a:defRPr>
                <a:solidFill>
                  <a:schemeClr val="tx1"/>
                </a:solidFill>
                <a:latin typeface="Arial" charset="0"/>
                <a:ea typeface="ＭＳ Ｐゴシック" charset="0"/>
              </a:defRPr>
            </a:lvl4pPr>
            <a:lvl5pPr marL="2336800" indent="-342900">
              <a:defRPr>
                <a:solidFill>
                  <a:schemeClr val="tx1"/>
                </a:solidFill>
                <a:latin typeface="Arial" charset="0"/>
                <a:ea typeface="ＭＳ Ｐゴシック" charset="0"/>
              </a:defRPr>
            </a:lvl5pPr>
            <a:lvl6pPr marL="2794000" indent="-342900" fontAlgn="base">
              <a:spcBef>
                <a:spcPct val="0"/>
              </a:spcBef>
              <a:spcAft>
                <a:spcPct val="0"/>
              </a:spcAft>
              <a:defRPr>
                <a:solidFill>
                  <a:schemeClr val="tx1"/>
                </a:solidFill>
                <a:latin typeface="Arial" charset="0"/>
                <a:ea typeface="ＭＳ Ｐゴシック" charset="0"/>
              </a:defRPr>
            </a:lvl6pPr>
            <a:lvl7pPr marL="3251200" indent="-342900" fontAlgn="base">
              <a:spcBef>
                <a:spcPct val="0"/>
              </a:spcBef>
              <a:spcAft>
                <a:spcPct val="0"/>
              </a:spcAft>
              <a:defRPr>
                <a:solidFill>
                  <a:schemeClr val="tx1"/>
                </a:solidFill>
                <a:latin typeface="Arial" charset="0"/>
                <a:ea typeface="ＭＳ Ｐゴシック" charset="0"/>
              </a:defRPr>
            </a:lvl7pPr>
            <a:lvl8pPr marL="3708400" indent="-342900" fontAlgn="base">
              <a:spcBef>
                <a:spcPct val="0"/>
              </a:spcBef>
              <a:spcAft>
                <a:spcPct val="0"/>
              </a:spcAft>
              <a:defRPr>
                <a:solidFill>
                  <a:schemeClr val="tx1"/>
                </a:solidFill>
                <a:latin typeface="Arial" charset="0"/>
                <a:ea typeface="ＭＳ Ｐゴシック" charset="0"/>
              </a:defRPr>
            </a:lvl8pPr>
            <a:lvl9pPr marL="4165600" indent="-342900" fontAlgn="base">
              <a:spcBef>
                <a:spcPct val="0"/>
              </a:spcBef>
              <a:spcAft>
                <a:spcPct val="0"/>
              </a:spcAft>
              <a:defRPr>
                <a:solidFill>
                  <a:schemeClr val="tx1"/>
                </a:solidFill>
                <a:latin typeface="Arial" charset="0"/>
                <a:ea typeface="ＭＳ Ｐゴシック" charset="0"/>
              </a:defRPr>
            </a:lvl9pPr>
          </a:lstStyle>
          <a:p>
            <a:pPr marL="0" indent="0">
              <a:spcBef>
                <a:spcPct val="50000"/>
              </a:spcBef>
              <a:buClr>
                <a:schemeClr val="accent2"/>
              </a:buClr>
              <a:buSzPct val="80000"/>
            </a:pPr>
            <a:r>
              <a:rPr lang="en-US" sz="3000" b="1" dirty="0">
                <a:solidFill>
                  <a:srgbClr val="686868"/>
                </a:solidFill>
                <a:effectLst>
                  <a:outerShdw blurRad="38100" dist="38100" dir="2700000" algn="tl">
                    <a:srgbClr val="000000"/>
                  </a:outerShdw>
                </a:effectLst>
                <a:latin typeface="Comic Sans MS" charset="0"/>
              </a:rPr>
              <a:t>Jackson</a:t>
            </a:r>
            <a:r>
              <a:rPr lang="ja-JP" altLang="en-US" sz="3000" b="1" dirty="0">
                <a:solidFill>
                  <a:srgbClr val="686868"/>
                </a:solidFill>
                <a:effectLst>
                  <a:outerShdw blurRad="38100" dist="38100" dir="2700000" algn="tl">
                    <a:srgbClr val="000000"/>
                  </a:outerShdw>
                </a:effectLst>
                <a:latin typeface="Arial"/>
              </a:rPr>
              <a:t>’</a:t>
            </a:r>
            <a:r>
              <a:rPr lang="en-US" sz="3000" b="1" dirty="0">
                <a:solidFill>
                  <a:srgbClr val="686868"/>
                </a:solidFill>
                <a:effectLst>
                  <a:outerShdw blurRad="38100" dist="38100" dir="2700000" algn="tl">
                    <a:srgbClr val="000000"/>
                  </a:outerShdw>
                </a:effectLst>
                <a:latin typeface="Comic Sans MS" charset="0"/>
              </a:rPr>
              <a:t>s Goal</a:t>
            </a:r>
            <a:r>
              <a:rPr lang="en-US" sz="3000" b="1" dirty="0">
                <a:solidFill>
                  <a:srgbClr val="FF3300"/>
                </a:solidFill>
                <a:effectLst>
                  <a:outerShdw blurRad="38100" dist="38100" dir="2700000" algn="tl">
                    <a:srgbClr val="000000"/>
                  </a:outerShdw>
                </a:effectLst>
                <a:latin typeface="Comic Sans MS" charset="0"/>
              </a:rPr>
              <a:t>?</a:t>
            </a:r>
          </a:p>
          <a:p>
            <a:pPr marL="0" indent="0">
              <a:spcBef>
                <a:spcPct val="50000"/>
              </a:spcBef>
              <a:buClr>
                <a:schemeClr val="accent2"/>
              </a:buClr>
              <a:buSzPct val="80000"/>
            </a:pPr>
            <a:r>
              <a:rPr lang="en-US" sz="3000" b="1" dirty="0">
                <a:solidFill>
                  <a:srgbClr val="686868"/>
                </a:solidFill>
                <a:effectLst>
                  <a:outerShdw blurRad="38100" dist="38100" dir="2700000" algn="tl">
                    <a:srgbClr val="000000"/>
                  </a:outerShdw>
                </a:effectLst>
                <a:latin typeface="Comic Sans MS" charset="0"/>
              </a:rPr>
              <a:t>1830 </a:t>
            </a:r>
            <a:r>
              <a:rPr lang="en-US" sz="3000" b="1" dirty="0">
                <a:solidFill>
                  <a:srgbClr val="686868"/>
                </a:solidFill>
                <a:effectLst>
                  <a:outerShdw blurRad="38100" dist="38100" dir="2700000" algn="tl">
                    <a:srgbClr val="000000"/>
                  </a:outerShdw>
                </a:effectLst>
                <a:latin typeface="Comic Sans MS" charset="0"/>
                <a:sym typeface="Wingdings" charset="0"/>
              </a:rPr>
              <a:t></a:t>
            </a:r>
            <a:r>
              <a:rPr lang="en-US" sz="3000" b="1" dirty="0">
                <a:solidFill>
                  <a:srgbClr val="663300"/>
                </a:solidFill>
                <a:effectLst>
                  <a:outerShdw blurRad="38100" dist="38100" dir="2700000" algn="tl">
                    <a:srgbClr val="000000"/>
                  </a:outerShdw>
                </a:effectLst>
                <a:latin typeface="Comic Sans MS" charset="0"/>
              </a:rPr>
              <a:t> </a:t>
            </a:r>
            <a:r>
              <a:rPr lang="en-US" sz="3000" b="1" dirty="0">
                <a:solidFill>
                  <a:srgbClr val="FF3300"/>
                </a:solidFill>
                <a:effectLst>
                  <a:outerShdw blurRad="38100" dist="38100" dir="2700000" algn="tl">
                    <a:srgbClr val="000000"/>
                  </a:outerShdw>
                </a:effectLst>
                <a:latin typeface="Comic Sans MS" charset="0"/>
              </a:rPr>
              <a:t>Indian Removal Act</a:t>
            </a:r>
          </a:p>
          <a:p>
            <a:pPr marL="0" indent="0">
              <a:spcBef>
                <a:spcPct val="50000"/>
              </a:spcBef>
              <a:buClr>
                <a:schemeClr val="accent2"/>
              </a:buClr>
              <a:buSzPct val="80000"/>
            </a:pPr>
            <a:r>
              <a:rPr lang="en-US" sz="3000" b="1" i="1" dirty="0">
                <a:solidFill>
                  <a:srgbClr val="FF3300"/>
                </a:solidFill>
                <a:effectLst>
                  <a:outerShdw blurRad="38100" dist="38100" dir="2700000" algn="tl">
                    <a:srgbClr val="000000"/>
                  </a:outerShdw>
                </a:effectLst>
                <a:latin typeface="Comic Sans MS" charset="0"/>
              </a:rPr>
              <a:t>Cherokee Nation v. GA</a:t>
            </a:r>
            <a:r>
              <a:rPr lang="en-US" sz="3000" b="1" dirty="0">
                <a:solidFill>
                  <a:srgbClr val="663300"/>
                </a:solidFill>
                <a:effectLst>
                  <a:outerShdw blurRad="38100" dist="38100" dir="2700000" algn="tl">
                    <a:srgbClr val="000000"/>
                  </a:outerShdw>
                </a:effectLst>
                <a:latin typeface="Comic Sans MS" charset="0"/>
              </a:rPr>
              <a:t> </a:t>
            </a:r>
            <a:r>
              <a:rPr lang="en-US" sz="3000" b="1" dirty="0">
                <a:solidFill>
                  <a:srgbClr val="686868"/>
                </a:solidFill>
                <a:effectLst>
                  <a:outerShdw blurRad="38100" dist="38100" dir="2700000" algn="tl">
                    <a:srgbClr val="000000"/>
                  </a:outerShdw>
                </a:effectLst>
                <a:latin typeface="Comic Sans MS" charset="0"/>
              </a:rPr>
              <a:t>(1831)</a:t>
            </a:r>
            <a:br>
              <a:rPr lang="en-US" sz="3000" b="1" dirty="0">
                <a:solidFill>
                  <a:srgbClr val="686868"/>
                </a:solidFill>
                <a:effectLst>
                  <a:outerShdw blurRad="38100" dist="38100" dir="2700000" algn="tl">
                    <a:srgbClr val="000000"/>
                  </a:outerShdw>
                </a:effectLst>
                <a:latin typeface="Comic Sans MS" charset="0"/>
              </a:rPr>
            </a:br>
            <a:r>
              <a:rPr lang="en-US" sz="3000" b="1" dirty="0">
                <a:solidFill>
                  <a:srgbClr val="686868"/>
                </a:solidFill>
                <a:effectLst>
                  <a:outerShdw blurRad="38100" dist="38100" dir="2700000" algn="tl">
                    <a:srgbClr val="000000"/>
                  </a:outerShdw>
                </a:effectLst>
                <a:latin typeface="Comic Sans MS" charset="0"/>
              </a:rPr>
              <a:t>    </a:t>
            </a:r>
            <a:r>
              <a:rPr lang="en-US" sz="3000" b="1" dirty="0">
                <a:solidFill>
                  <a:srgbClr val="8C4600"/>
                </a:solidFill>
                <a:effectLst>
                  <a:outerShdw blurRad="38100" dist="38100" dir="2700000" algn="tl">
                    <a:srgbClr val="000000"/>
                  </a:outerShdw>
                </a:effectLst>
                <a:latin typeface="Comic Sans MS" charset="0"/>
              </a:rPr>
              <a:t>*</a:t>
            </a:r>
            <a:r>
              <a:rPr lang="en-US" sz="3000" b="1" dirty="0">
                <a:solidFill>
                  <a:srgbClr val="686868"/>
                </a:solidFill>
                <a:effectLst>
                  <a:outerShdw blurRad="38100" dist="38100" dir="2700000" algn="tl">
                    <a:srgbClr val="000000"/>
                  </a:outerShdw>
                </a:effectLst>
                <a:latin typeface="Comic Sans MS" charset="0"/>
              </a:rPr>
              <a:t> </a:t>
            </a:r>
            <a:r>
              <a:rPr lang="ja-JP" altLang="en-US" sz="3000" b="1" dirty="0">
                <a:solidFill>
                  <a:srgbClr val="686868"/>
                </a:solidFill>
                <a:effectLst>
                  <a:outerShdw blurRad="38100" dist="38100" dir="2700000" algn="tl">
                    <a:srgbClr val="000000"/>
                  </a:outerShdw>
                </a:effectLst>
                <a:latin typeface="Arial"/>
              </a:rPr>
              <a:t>“</a:t>
            </a:r>
            <a:r>
              <a:rPr lang="en-US" sz="3000" b="1" dirty="0">
                <a:solidFill>
                  <a:srgbClr val="686868"/>
                </a:solidFill>
                <a:effectLst>
                  <a:outerShdw blurRad="38100" dist="38100" dir="2700000" algn="tl">
                    <a:srgbClr val="000000"/>
                  </a:outerShdw>
                </a:effectLst>
                <a:latin typeface="Comic Sans MS" charset="0"/>
              </a:rPr>
              <a:t>domestic dependent nation</a:t>
            </a:r>
            <a:r>
              <a:rPr lang="ja-JP" altLang="en-US" sz="3000" b="1" dirty="0">
                <a:solidFill>
                  <a:srgbClr val="686868"/>
                </a:solidFill>
                <a:effectLst>
                  <a:outerShdw blurRad="38100" dist="38100" dir="2700000" algn="tl">
                    <a:srgbClr val="000000"/>
                  </a:outerShdw>
                </a:effectLst>
                <a:latin typeface="Arial"/>
              </a:rPr>
              <a:t>”</a:t>
            </a:r>
            <a:endParaRPr lang="en-US" sz="3000" b="1" dirty="0">
              <a:solidFill>
                <a:srgbClr val="686868"/>
              </a:solidFill>
              <a:effectLst>
                <a:outerShdw blurRad="38100" dist="38100" dir="2700000" algn="tl">
                  <a:srgbClr val="000000"/>
                </a:outerShdw>
              </a:effectLst>
              <a:latin typeface="Comic Sans MS" charset="0"/>
            </a:endParaRPr>
          </a:p>
          <a:p>
            <a:pPr marL="0" indent="0">
              <a:spcBef>
                <a:spcPct val="50000"/>
              </a:spcBef>
              <a:buClr>
                <a:schemeClr val="accent2"/>
              </a:buClr>
              <a:buSzPct val="80000"/>
            </a:pPr>
            <a:r>
              <a:rPr lang="en-US" sz="3000" b="1" i="1" dirty="0">
                <a:solidFill>
                  <a:srgbClr val="FF3300"/>
                </a:solidFill>
                <a:effectLst>
                  <a:outerShdw blurRad="38100" dist="38100" dir="2700000" algn="tl">
                    <a:srgbClr val="000000"/>
                  </a:outerShdw>
                </a:effectLst>
                <a:latin typeface="Comic Sans MS" charset="0"/>
              </a:rPr>
              <a:t>Worcester v. GA</a:t>
            </a:r>
            <a:r>
              <a:rPr lang="en-US" sz="3000" b="1" dirty="0">
                <a:solidFill>
                  <a:srgbClr val="663300"/>
                </a:solidFill>
                <a:effectLst>
                  <a:outerShdw blurRad="38100" dist="38100" dir="2700000" algn="tl">
                    <a:srgbClr val="000000"/>
                  </a:outerShdw>
                </a:effectLst>
                <a:latin typeface="Comic Sans MS" charset="0"/>
              </a:rPr>
              <a:t> </a:t>
            </a:r>
            <a:r>
              <a:rPr lang="en-US" sz="3000" b="1" dirty="0">
                <a:solidFill>
                  <a:srgbClr val="686868"/>
                </a:solidFill>
                <a:effectLst>
                  <a:outerShdw blurRad="38100" dist="38100" dir="2700000" algn="tl">
                    <a:srgbClr val="000000"/>
                  </a:outerShdw>
                </a:effectLst>
                <a:latin typeface="Comic Sans MS" charset="0"/>
              </a:rPr>
              <a:t>(1832)</a:t>
            </a:r>
          </a:p>
          <a:p>
            <a:pPr marL="0" indent="0">
              <a:spcBef>
                <a:spcPct val="50000"/>
              </a:spcBef>
              <a:buClr>
                <a:schemeClr val="accent2"/>
              </a:buClr>
              <a:buSzPct val="80000"/>
            </a:pPr>
            <a:r>
              <a:rPr lang="en-US" sz="3000" b="1" dirty="0">
                <a:solidFill>
                  <a:srgbClr val="686868"/>
                </a:solidFill>
                <a:effectLst>
                  <a:outerShdw blurRad="38100" dist="38100" dir="2700000" algn="tl">
                    <a:srgbClr val="000000"/>
                  </a:outerShdw>
                </a:effectLst>
                <a:latin typeface="Comic Sans MS" charset="0"/>
              </a:rPr>
              <a:t>Jackson:</a:t>
            </a:r>
            <a:br>
              <a:rPr lang="en-US" sz="3000" b="1" dirty="0">
                <a:solidFill>
                  <a:srgbClr val="686868"/>
                </a:solidFill>
                <a:effectLst>
                  <a:outerShdw blurRad="38100" dist="38100" dir="2700000" algn="tl">
                    <a:srgbClr val="000000"/>
                  </a:outerShdw>
                </a:effectLst>
                <a:latin typeface="Comic Sans MS" charset="0"/>
              </a:rPr>
            </a:br>
            <a:r>
              <a:rPr lang="en-US" sz="3000" b="1" dirty="0">
                <a:solidFill>
                  <a:srgbClr val="686868"/>
                </a:solidFill>
                <a:effectLst>
                  <a:outerShdw blurRad="38100" dist="38100" dir="2700000" algn="tl">
                    <a:srgbClr val="000000"/>
                  </a:outerShdw>
                </a:effectLst>
                <a:latin typeface="Comic Sans MS" charset="0"/>
              </a:rPr>
              <a:t>   </a:t>
            </a:r>
            <a:r>
              <a:rPr lang="en-US" sz="3000" b="1" i="1" dirty="0">
                <a:solidFill>
                  <a:srgbClr val="686868"/>
                </a:solidFill>
                <a:effectLst>
                  <a:outerShdw blurRad="38100" dist="38100" dir="2700000" algn="tl">
                    <a:srgbClr val="000000"/>
                  </a:outerShdw>
                </a:effectLst>
                <a:latin typeface="Comic Sans MS" charset="0"/>
              </a:rPr>
              <a:t>John Marshall has made his</a:t>
            </a:r>
            <a:br>
              <a:rPr lang="en-US" sz="3000" b="1" i="1" dirty="0">
                <a:solidFill>
                  <a:srgbClr val="686868"/>
                </a:solidFill>
                <a:effectLst>
                  <a:outerShdw blurRad="38100" dist="38100" dir="2700000" algn="tl">
                    <a:srgbClr val="000000"/>
                  </a:outerShdw>
                </a:effectLst>
                <a:latin typeface="Comic Sans MS" charset="0"/>
              </a:rPr>
            </a:br>
            <a:r>
              <a:rPr lang="en-US" sz="3000" b="1" i="1" dirty="0">
                <a:solidFill>
                  <a:srgbClr val="686868"/>
                </a:solidFill>
                <a:effectLst>
                  <a:outerShdw blurRad="38100" dist="38100" dir="2700000" algn="tl">
                    <a:srgbClr val="000000"/>
                  </a:outerShdw>
                </a:effectLst>
                <a:latin typeface="Comic Sans MS" charset="0"/>
              </a:rPr>
              <a:t>   decision, now let him enforce </a:t>
            </a:r>
            <a:br>
              <a:rPr lang="en-US" sz="3000" b="1" i="1" dirty="0">
                <a:solidFill>
                  <a:srgbClr val="686868"/>
                </a:solidFill>
                <a:effectLst>
                  <a:outerShdw blurRad="38100" dist="38100" dir="2700000" algn="tl">
                    <a:srgbClr val="000000"/>
                  </a:outerShdw>
                </a:effectLst>
                <a:latin typeface="Comic Sans MS" charset="0"/>
              </a:rPr>
            </a:br>
            <a:r>
              <a:rPr lang="en-US" sz="3000" b="1" i="1" dirty="0">
                <a:solidFill>
                  <a:srgbClr val="686868"/>
                </a:solidFill>
                <a:effectLst>
                  <a:outerShdw blurRad="38100" dist="38100" dir="2700000" algn="tl">
                    <a:srgbClr val="000000"/>
                  </a:outerShdw>
                </a:effectLst>
                <a:latin typeface="Comic Sans MS" charset="0"/>
              </a:rPr>
              <a:t>   it!</a:t>
            </a:r>
          </a:p>
        </p:txBody>
      </p:sp>
    </p:spTree>
    <p:extLst>
      <p:ext uri="{BB962C8B-B14F-4D97-AF65-F5344CB8AC3E}">
        <p14:creationId xmlns:p14="http://schemas.microsoft.com/office/powerpoint/2010/main" val="3823258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20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20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fade">
                                      <p:cBhvr>
                                        <p:cTn id="22" dur="20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fade">
                                      <p:cBhvr>
                                        <p:cTn id="27" dur="20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600200" y="152400"/>
            <a:ext cx="7467600" cy="10064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a:solidFill>
                  <a:srgbClr val="8C4600"/>
                </a:solidFill>
                <a:effectLst>
                  <a:outerShdw blurRad="38100" dist="38100" dir="2700000" algn="tl">
                    <a:srgbClr val="000000"/>
                  </a:outerShdw>
                </a:effectLst>
                <a:latin typeface="Old Town" charset="0"/>
              </a:rPr>
              <a:t>The Cherokee Nation After 1820</a:t>
            </a:r>
          </a:p>
        </p:txBody>
      </p:sp>
      <p:pic>
        <p:nvPicPr>
          <p:cNvPr id="37891" name="Picture 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5643" t="4849" r="6660" b="5431"/>
          <a:stretch>
            <a:fillRect/>
          </a:stretch>
        </p:blipFill>
        <p:spPr bwMode="auto">
          <a:xfrm>
            <a:off x="2514600" y="1295400"/>
            <a:ext cx="5715000" cy="53530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3526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600200" y="152400"/>
            <a:ext cx="7467600" cy="10064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a:solidFill>
                  <a:srgbClr val="8C4600"/>
                </a:solidFill>
                <a:effectLst>
                  <a:outerShdw blurRad="38100" dist="38100" dir="2700000" algn="tl">
                    <a:srgbClr val="000000"/>
                  </a:outerShdw>
                </a:effectLst>
                <a:latin typeface="Old Town" charset="0"/>
              </a:rPr>
              <a:t>Indian Removal</a:t>
            </a:r>
          </a:p>
        </p:txBody>
      </p:sp>
      <p:pic>
        <p:nvPicPr>
          <p:cNvPr id="38915" name="Picture 3" descr="13_02"/>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905000" y="1371600"/>
            <a:ext cx="7010400" cy="4808538"/>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5344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600200" y="152400"/>
            <a:ext cx="7467600" cy="10064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a:solidFill>
                  <a:srgbClr val="8C4600"/>
                </a:solidFill>
                <a:effectLst>
                  <a:outerShdw blurRad="38100" dist="38100" dir="2700000" algn="tl">
                    <a:srgbClr val="000000"/>
                  </a:outerShdw>
                </a:effectLst>
                <a:latin typeface="Old Town" charset="0"/>
              </a:rPr>
              <a:t>Trail of Tears (1838-1839)</a:t>
            </a:r>
          </a:p>
        </p:txBody>
      </p:sp>
      <p:pic>
        <p:nvPicPr>
          <p:cNvPr id="39940" name="Picture 4" descr="Trail of Tears painting"/>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05000" y="1219200"/>
            <a:ext cx="7010400" cy="5257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2898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600200" y="0"/>
            <a:ext cx="7467600" cy="107721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3200" dirty="0">
                <a:solidFill>
                  <a:srgbClr val="8C4600"/>
                </a:solidFill>
                <a:effectLst>
                  <a:outerShdw blurRad="38100" dist="38100" dir="2700000" algn="tl">
                    <a:srgbClr val="000000"/>
                  </a:outerShdw>
                </a:effectLst>
                <a:latin typeface="Old Town" charset="0"/>
              </a:rPr>
              <a:t>Jackson</a:t>
            </a:r>
            <a:r>
              <a:rPr lang="ja-JP" altLang="en-US" sz="3200" dirty="0">
                <a:solidFill>
                  <a:srgbClr val="8C4600"/>
                </a:solidFill>
                <a:effectLst>
                  <a:outerShdw blurRad="38100" dist="38100" dir="2700000" algn="tl">
                    <a:srgbClr val="000000"/>
                  </a:outerShdw>
                </a:effectLst>
                <a:latin typeface="Arial"/>
              </a:rPr>
              <a:t>’</a:t>
            </a:r>
            <a:r>
              <a:rPr lang="en-US" sz="3200" dirty="0">
                <a:solidFill>
                  <a:srgbClr val="8C4600"/>
                </a:solidFill>
                <a:effectLst>
                  <a:outerShdw blurRad="38100" dist="38100" dir="2700000" algn="tl">
                    <a:srgbClr val="000000"/>
                  </a:outerShdw>
                </a:effectLst>
                <a:latin typeface="Old Town" charset="0"/>
              </a:rPr>
              <a:t>s Professed </a:t>
            </a:r>
            <a:r>
              <a:rPr lang="ja-JP" altLang="en-US" sz="3200" dirty="0">
                <a:solidFill>
                  <a:srgbClr val="8C4600"/>
                </a:solidFill>
                <a:effectLst>
                  <a:outerShdw blurRad="38100" dist="38100" dir="2700000" algn="tl">
                    <a:srgbClr val="000000"/>
                  </a:outerShdw>
                </a:effectLst>
                <a:latin typeface="Arial"/>
              </a:rPr>
              <a:t>“</a:t>
            </a:r>
            <a:r>
              <a:rPr lang="en-US" sz="3200" dirty="0">
                <a:solidFill>
                  <a:srgbClr val="8C4600"/>
                </a:solidFill>
                <a:effectLst>
                  <a:outerShdw blurRad="38100" dist="38100" dir="2700000" algn="tl">
                    <a:srgbClr val="000000"/>
                  </a:outerShdw>
                </a:effectLst>
                <a:latin typeface="Old Town" charset="0"/>
              </a:rPr>
              <a:t>Love</a:t>
            </a:r>
            <a:r>
              <a:rPr lang="ja-JP" altLang="en-US" sz="3200" dirty="0">
                <a:solidFill>
                  <a:srgbClr val="8C4600"/>
                </a:solidFill>
                <a:effectLst>
                  <a:outerShdw blurRad="38100" dist="38100" dir="2700000" algn="tl">
                    <a:srgbClr val="000000"/>
                  </a:outerShdw>
                </a:effectLst>
                <a:latin typeface="Arial"/>
              </a:rPr>
              <a:t>”</a:t>
            </a:r>
            <a:r>
              <a:rPr lang="en-US" sz="3200" dirty="0">
                <a:solidFill>
                  <a:srgbClr val="8C4600"/>
                </a:solidFill>
                <a:effectLst>
                  <a:outerShdw blurRad="38100" dist="38100" dir="2700000" algn="tl">
                    <a:srgbClr val="000000"/>
                  </a:outerShdw>
                </a:effectLst>
                <a:latin typeface="Old Town" charset="0"/>
              </a:rPr>
              <a:t> for</a:t>
            </a:r>
            <a:br>
              <a:rPr lang="en-US" sz="3200" dirty="0">
                <a:solidFill>
                  <a:srgbClr val="8C4600"/>
                </a:solidFill>
                <a:effectLst>
                  <a:outerShdw blurRad="38100" dist="38100" dir="2700000" algn="tl">
                    <a:srgbClr val="000000"/>
                  </a:outerShdw>
                </a:effectLst>
                <a:latin typeface="Old Town" charset="0"/>
              </a:rPr>
            </a:br>
            <a:r>
              <a:rPr lang="en-US" sz="3200" dirty="0">
                <a:solidFill>
                  <a:srgbClr val="8C4600"/>
                </a:solidFill>
                <a:effectLst>
                  <a:outerShdw blurRad="38100" dist="38100" dir="2700000" algn="tl">
                    <a:srgbClr val="000000"/>
                  </a:outerShdw>
                </a:effectLst>
                <a:latin typeface="Old Town" charset="0"/>
              </a:rPr>
              <a:t>Native Americans</a:t>
            </a:r>
          </a:p>
        </p:txBody>
      </p:sp>
      <p:pic>
        <p:nvPicPr>
          <p:cNvPr id="40963" name="Picture 3" descr="img4"/>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l="68172" t="32526" r="1964" b="9688"/>
          <a:stretch>
            <a:fillRect/>
          </a:stretch>
        </p:blipFill>
        <p:spPr bwMode="auto">
          <a:xfrm>
            <a:off x="3581400" y="1447800"/>
            <a:ext cx="3349625" cy="4724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4234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2"/>
          <p:cNvSpPr>
            <a:spLocks noChangeArrowheads="1" noChangeShapeType="1" noTextEdit="1"/>
          </p:cNvSpPr>
          <p:nvPr/>
        </p:nvSpPr>
        <p:spPr bwMode="auto">
          <a:xfrm>
            <a:off x="2286000" y="1066800"/>
            <a:ext cx="6172200" cy="4267200"/>
          </a:xfrm>
          <a:prstGeom prst="rect">
            <a:avLst/>
          </a:prstGeom>
        </p:spPr>
        <p:txBody>
          <a:bodyPr wrap="none" fromWordArt="1">
            <a:prstTxWarp prst="textPlain">
              <a:avLst>
                <a:gd name="adj" fmla="val 50000"/>
              </a:avLst>
            </a:prstTxWarp>
          </a:bodyPr>
          <a:lstStyle/>
          <a:p>
            <a:pPr algn="ctr"/>
            <a:r>
              <a:rPr lang="en-US" sz="3600" kern="1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a:ea typeface="Western"/>
                <a:cs typeface="Western"/>
              </a:rPr>
              <a:t>Renewing</a:t>
            </a:r>
          </a:p>
          <a:p>
            <a:pPr algn="ctr"/>
            <a:r>
              <a:rPr lang="en-US" sz="3600" kern="1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a:ea typeface="Western"/>
                <a:cs typeface="Western"/>
              </a:rPr>
              <a:t>the Charter</a:t>
            </a:r>
          </a:p>
          <a:p>
            <a:pPr algn="ctr"/>
            <a:r>
              <a:rPr lang="en-US" sz="3600" kern="1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a:ea typeface="Western"/>
                <a:cs typeface="Western"/>
              </a:rPr>
              <a:t>of the</a:t>
            </a:r>
          </a:p>
          <a:p>
            <a:pPr algn="ctr"/>
            <a:r>
              <a:rPr lang="en-US" sz="3600" kern="1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a:ea typeface="Western"/>
                <a:cs typeface="Western"/>
              </a:rPr>
              <a:t>1st National Bank</a:t>
            </a:r>
          </a:p>
        </p:txBody>
      </p:sp>
    </p:spTree>
    <p:extLst>
      <p:ext uri="{BB962C8B-B14F-4D97-AF65-F5344CB8AC3E}">
        <p14:creationId xmlns:p14="http://schemas.microsoft.com/office/powerpoint/2010/main" val="2087214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600200" y="288925"/>
            <a:ext cx="7467600" cy="10064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a:solidFill>
                  <a:srgbClr val="8C4600"/>
                </a:solidFill>
                <a:effectLst>
                  <a:outerShdw blurRad="38100" dist="38100" dir="2700000" algn="tl">
                    <a:srgbClr val="000000"/>
                  </a:outerShdw>
                </a:effectLst>
                <a:latin typeface="Old Town" charset="0"/>
              </a:rPr>
              <a:t>The National Bank Debate</a:t>
            </a:r>
          </a:p>
        </p:txBody>
      </p:sp>
      <p:pic>
        <p:nvPicPr>
          <p:cNvPr id="43011" name="Picture 3" descr="Nicholas Biddl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828800" y="2346325"/>
            <a:ext cx="1752600" cy="238125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43012" name="Rectangle 4"/>
          <p:cNvSpPr>
            <a:spLocks noChangeArrowheads="1"/>
          </p:cNvSpPr>
          <p:nvPr/>
        </p:nvSpPr>
        <p:spPr bwMode="auto">
          <a:xfrm>
            <a:off x="1963738" y="4870450"/>
            <a:ext cx="1412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a:solidFill>
                  <a:srgbClr val="686868"/>
                </a:solidFill>
                <a:effectLst>
                  <a:outerShdw blurRad="38100" dist="38100" dir="2700000" algn="tl">
                    <a:srgbClr val="000000"/>
                  </a:outerShdw>
                </a:effectLst>
                <a:latin typeface="Comic Sans MS" charset="0"/>
              </a:rPr>
              <a:t>Nicholas</a:t>
            </a:r>
            <a:br>
              <a:rPr lang="en-US" sz="2400" b="1">
                <a:solidFill>
                  <a:srgbClr val="686868"/>
                </a:solidFill>
                <a:effectLst>
                  <a:outerShdw blurRad="38100" dist="38100" dir="2700000" algn="tl">
                    <a:srgbClr val="000000"/>
                  </a:outerShdw>
                </a:effectLst>
                <a:latin typeface="Comic Sans MS" charset="0"/>
              </a:rPr>
            </a:br>
            <a:r>
              <a:rPr lang="en-US" sz="2400" b="1">
                <a:solidFill>
                  <a:srgbClr val="686868"/>
                </a:solidFill>
                <a:effectLst>
                  <a:outerShdw blurRad="38100" dist="38100" dir="2700000" algn="tl">
                    <a:srgbClr val="000000"/>
                  </a:outerShdw>
                </a:effectLst>
                <a:latin typeface="Comic Sans MS" charset="0"/>
              </a:rPr>
              <a:t>Biddle</a:t>
            </a:r>
          </a:p>
        </p:txBody>
      </p:sp>
      <p:pic>
        <p:nvPicPr>
          <p:cNvPr id="43013" name="Picture 5" descr="07_150"/>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959600" y="2346325"/>
            <a:ext cx="2032000" cy="2438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43014" name="Rectangle 6"/>
          <p:cNvSpPr>
            <a:spLocks noChangeArrowheads="1"/>
          </p:cNvSpPr>
          <p:nvPr/>
        </p:nvSpPr>
        <p:spPr bwMode="auto">
          <a:xfrm>
            <a:off x="7142163" y="4806950"/>
            <a:ext cx="15478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a:solidFill>
                  <a:srgbClr val="686868"/>
                </a:solidFill>
                <a:effectLst>
                  <a:outerShdw blurRad="38100" dist="38100" dir="2700000" algn="tl">
                    <a:srgbClr val="000000"/>
                  </a:outerShdw>
                </a:effectLst>
                <a:latin typeface="Comic Sans MS" charset="0"/>
              </a:rPr>
              <a:t>President</a:t>
            </a:r>
            <a:br>
              <a:rPr lang="en-US" sz="2400" b="1">
                <a:solidFill>
                  <a:srgbClr val="686868"/>
                </a:solidFill>
                <a:effectLst>
                  <a:outerShdw blurRad="38100" dist="38100" dir="2700000" algn="tl">
                    <a:srgbClr val="000000"/>
                  </a:outerShdw>
                </a:effectLst>
                <a:latin typeface="Comic Sans MS" charset="0"/>
              </a:rPr>
            </a:br>
            <a:r>
              <a:rPr lang="en-US" sz="2400" b="1">
                <a:solidFill>
                  <a:srgbClr val="686868"/>
                </a:solidFill>
                <a:effectLst>
                  <a:outerShdw blurRad="38100" dist="38100" dir="2700000" algn="tl">
                    <a:srgbClr val="000000"/>
                  </a:outerShdw>
                </a:effectLst>
                <a:latin typeface="Comic Sans MS" charset="0"/>
              </a:rPr>
              <a:t>Jackson</a:t>
            </a:r>
          </a:p>
        </p:txBody>
      </p:sp>
      <p:sp>
        <p:nvSpPr>
          <p:cNvPr id="43015" name="Line 7"/>
          <p:cNvSpPr>
            <a:spLocks noChangeShapeType="1"/>
          </p:cNvSpPr>
          <p:nvPr/>
        </p:nvSpPr>
        <p:spPr bwMode="auto">
          <a:xfrm>
            <a:off x="3657600" y="3429000"/>
            <a:ext cx="914400" cy="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016" name="Line 8"/>
          <p:cNvSpPr>
            <a:spLocks noChangeShapeType="1"/>
          </p:cNvSpPr>
          <p:nvPr/>
        </p:nvSpPr>
        <p:spPr bwMode="auto">
          <a:xfrm flipH="1">
            <a:off x="5943600" y="3429000"/>
            <a:ext cx="914400" cy="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017" name="AutoShape 9"/>
          <p:cNvSpPr>
            <a:spLocks noChangeArrowheads="1"/>
          </p:cNvSpPr>
          <p:nvPr/>
        </p:nvSpPr>
        <p:spPr bwMode="auto">
          <a:xfrm>
            <a:off x="4648200" y="2743200"/>
            <a:ext cx="1279525" cy="1447800"/>
          </a:xfrm>
          <a:prstGeom prst="irregularSeal1">
            <a:avLst/>
          </a:prstGeom>
          <a:gradFill rotWithShape="1">
            <a:gsLst>
              <a:gs pos="0">
                <a:srgbClr val="FFFF66">
                  <a:gamma/>
                  <a:shade val="46275"/>
                  <a:invGamma/>
                </a:srgbClr>
              </a:gs>
              <a:gs pos="100000">
                <a:srgbClr val="FFFF66"/>
              </a:gs>
            </a:gsLst>
            <a:lin ang="18900000" scaled="1"/>
          </a:gradFill>
          <a:ln w="9525">
            <a:solidFill>
              <a:srgbClr val="663300"/>
            </a:solidFill>
            <a:miter lim="800000"/>
            <a:headEnd/>
            <a:tailEnd/>
          </a:ln>
          <a:effectLst>
            <a:outerShdw blurRad="63500" dist="46662" dir="3284183" algn="ctr" rotWithShape="0">
              <a:srgbClr val="8C4600">
                <a:alpha val="74998"/>
              </a:srgbClr>
            </a:outerShdw>
          </a:effectLst>
        </p:spPr>
        <p:txBody>
          <a:bodyPr wrap="none" anchor="ctr"/>
          <a:lstStyle/>
          <a:p>
            <a:endParaRPr lang="en-US"/>
          </a:p>
        </p:txBody>
      </p:sp>
    </p:spTree>
    <p:extLst>
      <p:ext uri="{BB962C8B-B14F-4D97-AF65-F5344CB8AC3E}">
        <p14:creationId xmlns:p14="http://schemas.microsoft.com/office/powerpoint/2010/main" val="4948853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600200" y="0"/>
            <a:ext cx="7467600" cy="646331"/>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3600" dirty="0">
                <a:solidFill>
                  <a:srgbClr val="8C4600"/>
                </a:solidFill>
                <a:effectLst>
                  <a:outerShdw blurRad="38100" dist="38100" dir="2700000" algn="tl">
                    <a:srgbClr val="000000"/>
                  </a:outerShdw>
                </a:effectLst>
                <a:latin typeface="Old Town" charset="0"/>
              </a:rPr>
              <a:t>Opposition to the 2</a:t>
            </a:r>
            <a:r>
              <a:rPr lang="en-US" sz="3600" baseline="30000" dirty="0">
                <a:solidFill>
                  <a:srgbClr val="8C4600"/>
                </a:solidFill>
                <a:effectLst>
                  <a:outerShdw blurRad="38100" dist="38100" dir="2700000" algn="tl">
                    <a:srgbClr val="000000"/>
                  </a:outerShdw>
                </a:effectLst>
                <a:latin typeface="Old Town" charset="0"/>
              </a:rPr>
              <a:t>nd</a:t>
            </a:r>
            <a:r>
              <a:rPr lang="en-US" sz="3600" dirty="0">
                <a:solidFill>
                  <a:srgbClr val="8C4600"/>
                </a:solidFill>
                <a:effectLst>
                  <a:outerShdw blurRad="38100" dist="38100" dir="2700000" algn="tl">
                    <a:srgbClr val="000000"/>
                  </a:outerShdw>
                </a:effectLst>
                <a:latin typeface="Old Town" charset="0"/>
              </a:rPr>
              <a:t> B.U.S.</a:t>
            </a:r>
          </a:p>
        </p:txBody>
      </p:sp>
      <p:sp>
        <p:nvSpPr>
          <p:cNvPr id="44035" name="Oval 3"/>
          <p:cNvSpPr>
            <a:spLocks noChangeArrowheads="1"/>
          </p:cNvSpPr>
          <p:nvPr/>
        </p:nvSpPr>
        <p:spPr bwMode="auto">
          <a:xfrm>
            <a:off x="1905000" y="1447800"/>
            <a:ext cx="1752600" cy="1295400"/>
          </a:xfrm>
          <a:prstGeom prst="ellipse">
            <a:avLst/>
          </a:prstGeom>
          <a:solidFill>
            <a:srgbClr val="FF9966"/>
          </a:solidFill>
          <a:ln w="9525">
            <a:solidFill>
              <a:schemeClr val="tx1"/>
            </a:solidFill>
            <a:round/>
            <a:headEnd/>
            <a:tailEnd/>
          </a:ln>
          <a:effectLst>
            <a:outerShdw blurRad="63500" dist="38099" dir="2700000" algn="ctr" rotWithShape="0">
              <a:srgbClr val="663300">
                <a:alpha val="74998"/>
              </a:srgbClr>
            </a:outerShdw>
          </a:effectLst>
        </p:spPr>
        <p:txBody>
          <a:bodyPr wrap="none" anchor="ctr"/>
          <a:lstStyle/>
          <a:p>
            <a:pPr algn="ctr"/>
            <a:r>
              <a:rPr lang="ja-JP" altLang="en-US" sz="2400" b="1">
                <a:latin typeface="Arial"/>
              </a:rPr>
              <a:t>“</a:t>
            </a:r>
            <a:r>
              <a:rPr lang="en-US" sz="2400" b="1">
                <a:latin typeface="Comic Sans MS" charset="0"/>
              </a:rPr>
              <a:t>Soft</a:t>
            </a:r>
            <a:r>
              <a:rPr lang="ja-JP" altLang="en-US" sz="2400" b="1">
                <a:latin typeface="Arial"/>
              </a:rPr>
              <a:t>”</a:t>
            </a:r>
            <a:r>
              <a:rPr lang="en-US" sz="2400" b="1">
                <a:latin typeface="Comic Sans MS" charset="0"/>
              </a:rPr>
              <a:t/>
            </a:r>
            <a:br>
              <a:rPr lang="en-US" sz="2400" b="1">
                <a:latin typeface="Comic Sans MS" charset="0"/>
              </a:rPr>
            </a:br>
            <a:r>
              <a:rPr lang="en-US" sz="2400" b="1">
                <a:latin typeface="Comic Sans MS" charset="0"/>
              </a:rPr>
              <a:t>(paper) $</a:t>
            </a:r>
          </a:p>
        </p:txBody>
      </p:sp>
      <p:sp>
        <p:nvSpPr>
          <p:cNvPr id="44036" name="Oval 4"/>
          <p:cNvSpPr>
            <a:spLocks noChangeArrowheads="1"/>
          </p:cNvSpPr>
          <p:nvPr/>
        </p:nvSpPr>
        <p:spPr bwMode="auto">
          <a:xfrm>
            <a:off x="6858000" y="1447800"/>
            <a:ext cx="1828800" cy="1295400"/>
          </a:xfrm>
          <a:prstGeom prst="ellipse">
            <a:avLst/>
          </a:prstGeom>
          <a:solidFill>
            <a:srgbClr val="FF9966"/>
          </a:solidFill>
          <a:ln w="9525">
            <a:solidFill>
              <a:schemeClr val="tx1"/>
            </a:solidFill>
            <a:round/>
            <a:headEnd/>
            <a:tailEnd/>
          </a:ln>
          <a:effectLst>
            <a:outerShdw blurRad="63500" dist="38099" dir="2700000" algn="ctr" rotWithShape="0">
              <a:srgbClr val="663300">
                <a:alpha val="74998"/>
              </a:srgbClr>
            </a:outerShdw>
          </a:effectLst>
        </p:spPr>
        <p:txBody>
          <a:bodyPr wrap="none" anchor="ctr"/>
          <a:lstStyle/>
          <a:p>
            <a:pPr algn="ctr"/>
            <a:r>
              <a:rPr lang="ja-JP" altLang="en-US" sz="2400" b="1">
                <a:latin typeface="Arial"/>
              </a:rPr>
              <a:t>“</a:t>
            </a:r>
            <a:r>
              <a:rPr lang="en-US" sz="2400" b="1">
                <a:latin typeface="Comic Sans MS" charset="0"/>
              </a:rPr>
              <a:t>Hard</a:t>
            </a:r>
            <a:r>
              <a:rPr lang="ja-JP" altLang="en-US" sz="2400" b="1">
                <a:latin typeface="Arial"/>
              </a:rPr>
              <a:t>”</a:t>
            </a:r>
            <a:r>
              <a:rPr lang="en-US" sz="2400" b="1">
                <a:latin typeface="Comic Sans MS" charset="0"/>
              </a:rPr>
              <a:t/>
            </a:r>
            <a:br>
              <a:rPr lang="en-US" sz="2400" b="1">
                <a:latin typeface="Comic Sans MS" charset="0"/>
              </a:rPr>
            </a:br>
            <a:r>
              <a:rPr lang="en-US" sz="2400" b="1">
                <a:latin typeface="Comic Sans MS" charset="0"/>
              </a:rPr>
              <a:t>(specie) $</a:t>
            </a:r>
          </a:p>
        </p:txBody>
      </p:sp>
      <p:sp>
        <p:nvSpPr>
          <p:cNvPr id="44037" name="Text Box 5"/>
          <p:cNvSpPr txBox="1">
            <a:spLocks noChangeArrowheads="1"/>
          </p:cNvSpPr>
          <p:nvPr/>
        </p:nvSpPr>
        <p:spPr bwMode="auto">
          <a:xfrm>
            <a:off x="1828800" y="2895600"/>
            <a:ext cx="3352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7663" indent="-347663">
              <a:tabLst>
                <a:tab pos="347663" algn="l"/>
              </a:tabLst>
              <a:defRPr>
                <a:solidFill>
                  <a:schemeClr val="tx1"/>
                </a:solidFill>
                <a:latin typeface="Arial" charset="0"/>
                <a:ea typeface="ＭＳ Ｐゴシック" charset="0"/>
              </a:defRPr>
            </a:lvl1pPr>
            <a:lvl2pPr marL="520700">
              <a:tabLst>
                <a:tab pos="347663" algn="l"/>
              </a:tabLst>
              <a:defRPr>
                <a:solidFill>
                  <a:schemeClr val="tx1"/>
                </a:solidFill>
                <a:latin typeface="Arial" charset="0"/>
                <a:ea typeface="ＭＳ Ｐゴシック" charset="0"/>
              </a:defRPr>
            </a:lvl2pPr>
            <a:lvl3pPr>
              <a:tabLst>
                <a:tab pos="347663" algn="l"/>
              </a:tabLst>
              <a:defRPr>
                <a:solidFill>
                  <a:schemeClr val="tx1"/>
                </a:solidFill>
                <a:latin typeface="Arial" charset="0"/>
                <a:ea typeface="ＭＳ Ｐゴシック" charset="0"/>
              </a:defRPr>
            </a:lvl3pPr>
            <a:lvl4pPr>
              <a:tabLst>
                <a:tab pos="347663" algn="l"/>
              </a:tabLst>
              <a:defRPr>
                <a:solidFill>
                  <a:schemeClr val="tx1"/>
                </a:solidFill>
                <a:latin typeface="Arial" charset="0"/>
                <a:ea typeface="ＭＳ Ｐゴシック" charset="0"/>
              </a:defRPr>
            </a:lvl4pPr>
            <a:lvl5pPr>
              <a:tabLst>
                <a:tab pos="347663" algn="l"/>
              </a:tabLst>
              <a:defRPr>
                <a:solidFill>
                  <a:schemeClr val="tx1"/>
                </a:solidFill>
                <a:latin typeface="Arial" charset="0"/>
                <a:ea typeface="ＭＳ Ｐゴシック" charset="0"/>
              </a:defRPr>
            </a:lvl5pPr>
            <a:lvl6pPr fontAlgn="base">
              <a:spcBef>
                <a:spcPct val="0"/>
              </a:spcBef>
              <a:spcAft>
                <a:spcPct val="0"/>
              </a:spcAft>
              <a:tabLst>
                <a:tab pos="347663" algn="l"/>
              </a:tabLst>
              <a:defRPr>
                <a:solidFill>
                  <a:schemeClr val="tx1"/>
                </a:solidFill>
                <a:latin typeface="Arial" charset="0"/>
                <a:ea typeface="ＭＳ Ｐゴシック" charset="0"/>
              </a:defRPr>
            </a:lvl6pPr>
            <a:lvl7pPr fontAlgn="base">
              <a:spcBef>
                <a:spcPct val="0"/>
              </a:spcBef>
              <a:spcAft>
                <a:spcPct val="0"/>
              </a:spcAft>
              <a:tabLst>
                <a:tab pos="347663" algn="l"/>
              </a:tabLst>
              <a:defRPr>
                <a:solidFill>
                  <a:schemeClr val="tx1"/>
                </a:solidFill>
                <a:latin typeface="Arial" charset="0"/>
                <a:ea typeface="ＭＳ Ｐゴシック" charset="0"/>
              </a:defRPr>
            </a:lvl7pPr>
            <a:lvl8pPr fontAlgn="base">
              <a:spcBef>
                <a:spcPct val="0"/>
              </a:spcBef>
              <a:spcAft>
                <a:spcPct val="0"/>
              </a:spcAft>
              <a:tabLst>
                <a:tab pos="347663" algn="l"/>
              </a:tabLst>
              <a:defRPr>
                <a:solidFill>
                  <a:schemeClr val="tx1"/>
                </a:solidFill>
                <a:latin typeface="Arial" charset="0"/>
                <a:ea typeface="ＭＳ Ｐゴシック" charset="0"/>
              </a:defRPr>
            </a:lvl8pPr>
            <a:lvl9pPr fontAlgn="base">
              <a:spcBef>
                <a:spcPct val="0"/>
              </a:spcBef>
              <a:spcAft>
                <a:spcPct val="0"/>
              </a:spcAft>
              <a:tabLst>
                <a:tab pos="347663" algn="l"/>
              </a:tabLst>
              <a:defRPr>
                <a:solidFill>
                  <a:schemeClr val="tx1"/>
                </a:solidFill>
                <a:latin typeface="Arial" charset="0"/>
                <a:ea typeface="ＭＳ Ｐゴシック" charset="0"/>
              </a:defRPr>
            </a:lvl9pPr>
          </a:lstStyle>
          <a:p>
            <a:pPr marL="0" indent="0">
              <a:spcBef>
                <a:spcPct val="50000"/>
              </a:spcBef>
              <a:buClr>
                <a:schemeClr val="accent2"/>
              </a:buClr>
              <a:buSzPct val="70000"/>
            </a:pPr>
            <a:r>
              <a:rPr lang="en-US" sz="2400" b="1" dirty="0">
                <a:solidFill>
                  <a:srgbClr val="686868"/>
                </a:solidFill>
                <a:effectLst>
                  <a:outerShdw blurRad="38100" dist="38100" dir="2700000" algn="tl">
                    <a:srgbClr val="000000"/>
                  </a:outerShdw>
                </a:effectLst>
                <a:latin typeface="Comic Sans MS" charset="0"/>
              </a:rPr>
              <a:t>state bankers felt</a:t>
            </a:r>
            <a:br>
              <a:rPr lang="en-US" sz="2400" b="1" dirty="0">
                <a:solidFill>
                  <a:srgbClr val="686868"/>
                </a:solidFill>
                <a:effectLst>
                  <a:outerShdw blurRad="38100" dist="38100" dir="2700000" algn="tl">
                    <a:srgbClr val="000000"/>
                  </a:outerShdw>
                </a:effectLst>
                <a:latin typeface="Comic Sans MS" charset="0"/>
              </a:rPr>
            </a:br>
            <a:r>
              <a:rPr lang="en-US" sz="2400" b="1" dirty="0">
                <a:solidFill>
                  <a:srgbClr val="686868"/>
                </a:solidFill>
                <a:effectLst>
                  <a:outerShdw blurRad="38100" dist="38100" dir="2700000" algn="tl">
                    <a:srgbClr val="000000"/>
                  </a:outerShdw>
                </a:effectLst>
                <a:latin typeface="Comic Sans MS" charset="0"/>
              </a:rPr>
              <a:t>it restrained their</a:t>
            </a:r>
            <a:br>
              <a:rPr lang="en-US" sz="2400" b="1" dirty="0">
                <a:solidFill>
                  <a:srgbClr val="686868"/>
                </a:solidFill>
                <a:effectLst>
                  <a:outerShdw blurRad="38100" dist="38100" dir="2700000" algn="tl">
                    <a:srgbClr val="000000"/>
                  </a:outerShdw>
                </a:effectLst>
                <a:latin typeface="Comic Sans MS" charset="0"/>
              </a:rPr>
            </a:br>
            <a:r>
              <a:rPr lang="en-US" sz="2400" b="1" dirty="0">
                <a:solidFill>
                  <a:srgbClr val="686868"/>
                </a:solidFill>
                <a:effectLst>
                  <a:outerShdw blurRad="38100" dist="38100" dir="2700000" algn="tl">
                    <a:srgbClr val="000000"/>
                  </a:outerShdw>
                </a:effectLst>
                <a:latin typeface="Comic Sans MS" charset="0"/>
              </a:rPr>
              <a:t>banks from issuing</a:t>
            </a:r>
            <a:br>
              <a:rPr lang="en-US" sz="2400" b="1" dirty="0">
                <a:solidFill>
                  <a:srgbClr val="686868"/>
                </a:solidFill>
                <a:effectLst>
                  <a:outerShdw blurRad="38100" dist="38100" dir="2700000" algn="tl">
                    <a:srgbClr val="000000"/>
                  </a:outerShdw>
                </a:effectLst>
                <a:latin typeface="Comic Sans MS" charset="0"/>
              </a:rPr>
            </a:br>
            <a:r>
              <a:rPr lang="en-US" sz="2400" b="1" dirty="0">
                <a:solidFill>
                  <a:srgbClr val="686868"/>
                </a:solidFill>
                <a:effectLst>
                  <a:outerShdw blurRad="38100" dist="38100" dir="2700000" algn="tl">
                    <a:srgbClr val="000000"/>
                  </a:outerShdw>
                </a:effectLst>
                <a:latin typeface="Comic Sans MS" charset="0"/>
              </a:rPr>
              <a:t>bank notes freely.</a:t>
            </a:r>
          </a:p>
          <a:p>
            <a:pPr marL="0" indent="0">
              <a:spcBef>
                <a:spcPct val="50000"/>
              </a:spcBef>
              <a:buClr>
                <a:schemeClr val="accent2"/>
              </a:buClr>
              <a:buSzPct val="70000"/>
            </a:pPr>
            <a:r>
              <a:rPr lang="en-US" sz="2400" b="1" dirty="0">
                <a:solidFill>
                  <a:srgbClr val="686868"/>
                </a:solidFill>
                <a:effectLst>
                  <a:outerShdw blurRad="38100" dist="38100" dir="2700000" algn="tl">
                    <a:srgbClr val="000000"/>
                  </a:outerShdw>
                </a:effectLst>
                <a:latin typeface="Comic Sans MS" charset="0"/>
              </a:rPr>
              <a:t>supported rapid </a:t>
            </a:r>
            <a:br>
              <a:rPr lang="en-US" sz="2400" b="1" dirty="0">
                <a:solidFill>
                  <a:srgbClr val="686868"/>
                </a:solidFill>
                <a:effectLst>
                  <a:outerShdw blurRad="38100" dist="38100" dir="2700000" algn="tl">
                    <a:srgbClr val="000000"/>
                  </a:outerShdw>
                </a:effectLst>
                <a:latin typeface="Comic Sans MS" charset="0"/>
              </a:rPr>
            </a:br>
            <a:r>
              <a:rPr lang="en-US" sz="2400" b="1" dirty="0">
                <a:solidFill>
                  <a:srgbClr val="686868"/>
                </a:solidFill>
                <a:effectLst>
                  <a:outerShdw blurRad="38100" dist="38100" dir="2700000" algn="tl">
                    <a:srgbClr val="000000"/>
                  </a:outerShdw>
                </a:effectLst>
                <a:latin typeface="Comic Sans MS" charset="0"/>
              </a:rPr>
              <a:t>economic growth </a:t>
            </a:r>
            <a:br>
              <a:rPr lang="en-US" sz="2400" b="1" dirty="0">
                <a:solidFill>
                  <a:srgbClr val="686868"/>
                </a:solidFill>
                <a:effectLst>
                  <a:outerShdw blurRad="38100" dist="38100" dir="2700000" algn="tl">
                    <a:srgbClr val="000000"/>
                  </a:outerShdw>
                </a:effectLst>
                <a:latin typeface="Comic Sans MS" charset="0"/>
              </a:rPr>
            </a:br>
            <a:r>
              <a:rPr lang="en-US" sz="2400" b="1" dirty="0">
                <a:solidFill>
                  <a:srgbClr val="686868"/>
                </a:solidFill>
                <a:effectLst>
                  <a:outerShdw blurRad="38100" dist="38100" dir="2700000" algn="tl">
                    <a:srgbClr val="000000"/>
                  </a:outerShdw>
                </a:effectLst>
                <a:latin typeface="Comic Sans MS" charset="0"/>
              </a:rPr>
              <a:t>&amp; speculation.</a:t>
            </a:r>
          </a:p>
        </p:txBody>
      </p:sp>
      <p:sp>
        <p:nvSpPr>
          <p:cNvPr id="44038" name="Text Box 6"/>
          <p:cNvSpPr txBox="1">
            <a:spLocks noChangeArrowheads="1"/>
          </p:cNvSpPr>
          <p:nvPr/>
        </p:nvSpPr>
        <p:spPr bwMode="auto">
          <a:xfrm>
            <a:off x="5562600" y="2895600"/>
            <a:ext cx="3581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7663" indent="-347663">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marL="0" indent="0">
              <a:spcBef>
                <a:spcPct val="50000"/>
              </a:spcBef>
              <a:buClr>
                <a:schemeClr val="accent2"/>
              </a:buClr>
              <a:buSzPct val="70000"/>
            </a:pPr>
            <a:r>
              <a:rPr lang="en-US" sz="2400" b="1" dirty="0">
                <a:solidFill>
                  <a:srgbClr val="686868"/>
                </a:solidFill>
                <a:effectLst>
                  <a:outerShdw blurRad="38100" dist="38100" dir="2700000" algn="tl">
                    <a:srgbClr val="000000"/>
                  </a:outerShdw>
                </a:effectLst>
                <a:latin typeface="Comic Sans MS" charset="0"/>
              </a:rPr>
              <a:t>felt that coin was </a:t>
            </a:r>
            <a:br>
              <a:rPr lang="en-US" sz="2400" b="1" dirty="0">
                <a:solidFill>
                  <a:srgbClr val="686868"/>
                </a:solidFill>
                <a:effectLst>
                  <a:outerShdw blurRad="38100" dist="38100" dir="2700000" algn="tl">
                    <a:srgbClr val="000000"/>
                  </a:outerShdw>
                </a:effectLst>
                <a:latin typeface="Comic Sans MS" charset="0"/>
              </a:rPr>
            </a:br>
            <a:r>
              <a:rPr lang="en-US" sz="2400" b="1" dirty="0">
                <a:solidFill>
                  <a:srgbClr val="686868"/>
                </a:solidFill>
                <a:effectLst>
                  <a:outerShdw blurRad="38100" dist="38100" dir="2700000" algn="tl">
                    <a:srgbClr val="000000"/>
                  </a:outerShdw>
                </a:effectLst>
                <a:latin typeface="Comic Sans MS" charset="0"/>
              </a:rPr>
              <a:t>the only safe</a:t>
            </a:r>
            <a:br>
              <a:rPr lang="en-US" sz="2400" b="1" dirty="0">
                <a:solidFill>
                  <a:srgbClr val="686868"/>
                </a:solidFill>
                <a:effectLst>
                  <a:outerShdw blurRad="38100" dist="38100" dir="2700000" algn="tl">
                    <a:srgbClr val="000000"/>
                  </a:outerShdw>
                </a:effectLst>
                <a:latin typeface="Comic Sans MS" charset="0"/>
              </a:rPr>
            </a:br>
            <a:r>
              <a:rPr lang="en-US" sz="2400" b="1" dirty="0">
                <a:solidFill>
                  <a:srgbClr val="686868"/>
                </a:solidFill>
                <a:effectLst>
                  <a:outerShdw blurRad="38100" dist="38100" dir="2700000" algn="tl">
                    <a:srgbClr val="000000"/>
                  </a:outerShdw>
                </a:effectLst>
                <a:latin typeface="Comic Sans MS" charset="0"/>
              </a:rPr>
              <a:t>currency.</a:t>
            </a:r>
          </a:p>
          <a:p>
            <a:pPr marL="0" indent="0">
              <a:spcBef>
                <a:spcPct val="50000"/>
              </a:spcBef>
              <a:buClr>
                <a:schemeClr val="accent2"/>
              </a:buClr>
              <a:buSzPct val="70000"/>
            </a:pPr>
            <a:r>
              <a:rPr lang="en-US" sz="2400" b="1" dirty="0" err="1">
                <a:solidFill>
                  <a:srgbClr val="686868"/>
                </a:solidFill>
                <a:effectLst>
                  <a:outerShdw blurRad="38100" dist="38100" dir="2700000" algn="tl">
                    <a:srgbClr val="000000"/>
                  </a:outerShdw>
                </a:effectLst>
                <a:latin typeface="Comic Sans MS" charset="0"/>
              </a:rPr>
              <a:t>didn</a:t>
            </a:r>
            <a:r>
              <a:rPr lang="ja-JP" altLang="en-US" sz="2400" b="1" dirty="0">
                <a:solidFill>
                  <a:srgbClr val="686868"/>
                </a:solidFill>
                <a:effectLst>
                  <a:outerShdw blurRad="38100" dist="38100" dir="2700000" algn="tl">
                    <a:srgbClr val="000000"/>
                  </a:outerShdw>
                </a:effectLst>
                <a:latin typeface="Arial"/>
              </a:rPr>
              <a:t>’</a:t>
            </a:r>
            <a:r>
              <a:rPr lang="en-US" sz="2400" b="1" dirty="0">
                <a:solidFill>
                  <a:srgbClr val="686868"/>
                </a:solidFill>
                <a:effectLst>
                  <a:outerShdw blurRad="38100" dist="38100" dir="2700000" algn="tl">
                    <a:srgbClr val="000000"/>
                  </a:outerShdw>
                </a:effectLst>
                <a:latin typeface="Comic Sans MS" charset="0"/>
              </a:rPr>
              <a:t>t like any bank</a:t>
            </a:r>
            <a:br>
              <a:rPr lang="en-US" sz="2400" b="1" dirty="0">
                <a:solidFill>
                  <a:srgbClr val="686868"/>
                </a:solidFill>
                <a:effectLst>
                  <a:outerShdw blurRad="38100" dist="38100" dir="2700000" algn="tl">
                    <a:srgbClr val="000000"/>
                  </a:outerShdw>
                </a:effectLst>
                <a:latin typeface="Comic Sans MS" charset="0"/>
              </a:rPr>
            </a:br>
            <a:r>
              <a:rPr lang="en-US" sz="2400" b="1" dirty="0">
                <a:solidFill>
                  <a:srgbClr val="686868"/>
                </a:solidFill>
                <a:effectLst>
                  <a:outerShdw blurRad="38100" dist="38100" dir="2700000" algn="tl">
                    <a:srgbClr val="000000"/>
                  </a:outerShdw>
                </a:effectLst>
                <a:latin typeface="Comic Sans MS" charset="0"/>
              </a:rPr>
              <a:t>that issued bank</a:t>
            </a:r>
            <a:br>
              <a:rPr lang="en-US" sz="2400" b="1" dirty="0">
                <a:solidFill>
                  <a:srgbClr val="686868"/>
                </a:solidFill>
                <a:effectLst>
                  <a:outerShdw blurRad="38100" dist="38100" dir="2700000" algn="tl">
                    <a:srgbClr val="000000"/>
                  </a:outerShdw>
                </a:effectLst>
                <a:latin typeface="Comic Sans MS" charset="0"/>
              </a:rPr>
            </a:br>
            <a:r>
              <a:rPr lang="en-US" sz="2400" b="1" dirty="0">
                <a:solidFill>
                  <a:srgbClr val="686868"/>
                </a:solidFill>
                <a:effectLst>
                  <a:outerShdw blurRad="38100" dist="38100" dir="2700000" algn="tl">
                    <a:srgbClr val="000000"/>
                  </a:outerShdw>
                </a:effectLst>
                <a:latin typeface="Comic Sans MS" charset="0"/>
              </a:rPr>
              <a:t>notes.</a:t>
            </a:r>
          </a:p>
          <a:p>
            <a:pPr marL="0" indent="0">
              <a:spcBef>
                <a:spcPct val="50000"/>
              </a:spcBef>
              <a:buClr>
                <a:schemeClr val="accent2"/>
              </a:buClr>
              <a:buSzPct val="70000"/>
            </a:pPr>
            <a:r>
              <a:rPr lang="en-US" sz="2400" b="1" dirty="0">
                <a:solidFill>
                  <a:srgbClr val="686868"/>
                </a:solidFill>
                <a:effectLst>
                  <a:outerShdw blurRad="38100" dist="38100" dir="2700000" algn="tl">
                    <a:srgbClr val="000000"/>
                  </a:outerShdw>
                </a:effectLst>
                <a:latin typeface="Comic Sans MS" charset="0"/>
              </a:rPr>
              <a:t>suspicious of </a:t>
            </a:r>
            <a:br>
              <a:rPr lang="en-US" sz="2400" b="1" dirty="0">
                <a:solidFill>
                  <a:srgbClr val="686868"/>
                </a:solidFill>
                <a:effectLst>
                  <a:outerShdw blurRad="38100" dist="38100" dir="2700000" algn="tl">
                    <a:srgbClr val="000000"/>
                  </a:outerShdw>
                </a:effectLst>
                <a:latin typeface="Comic Sans MS" charset="0"/>
              </a:rPr>
            </a:br>
            <a:r>
              <a:rPr lang="en-US" sz="2400" b="1" dirty="0">
                <a:solidFill>
                  <a:srgbClr val="686868"/>
                </a:solidFill>
                <a:effectLst>
                  <a:outerShdw blurRad="38100" dist="38100" dir="2700000" algn="tl">
                    <a:srgbClr val="000000"/>
                  </a:outerShdw>
                </a:effectLst>
                <a:latin typeface="Comic Sans MS" charset="0"/>
              </a:rPr>
              <a:t>expansion &amp;</a:t>
            </a:r>
            <a:br>
              <a:rPr lang="en-US" sz="2400" b="1" dirty="0">
                <a:solidFill>
                  <a:srgbClr val="686868"/>
                </a:solidFill>
                <a:effectLst>
                  <a:outerShdw blurRad="38100" dist="38100" dir="2700000" algn="tl">
                    <a:srgbClr val="000000"/>
                  </a:outerShdw>
                </a:effectLst>
                <a:latin typeface="Comic Sans MS" charset="0"/>
              </a:rPr>
            </a:br>
            <a:r>
              <a:rPr lang="en-US" sz="2400" b="1" dirty="0">
                <a:solidFill>
                  <a:srgbClr val="686868"/>
                </a:solidFill>
                <a:effectLst>
                  <a:outerShdw blurRad="38100" dist="38100" dir="2700000" algn="tl">
                    <a:srgbClr val="000000"/>
                  </a:outerShdw>
                </a:effectLst>
                <a:latin typeface="Comic Sans MS" charset="0"/>
              </a:rPr>
              <a:t>speculation.</a:t>
            </a:r>
          </a:p>
        </p:txBody>
      </p:sp>
      <p:sp>
        <p:nvSpPr>
          <p:cNvPr id="44039" name="AutoShape 7"/>
          <p:cNvSpPr>
            <a:spLocks noChangeArrowheads="1"/>
          </p:cNvSpPr>
          <p:nvPr/>
        </p:nvSpPr>
        <p:spPr bwMode="auto">
          <a:xfrm>
            <a:off x="4495800" y="1066800"/>
            <a:ext cx="1600200" cy="1752600"/>
          </a:xfrm>
          <a:prstGeom prst="irregularSeal1">
            <a:avLst/>
          </a:prstGeom>
          <a:gradFill rotWithShape="1">
            <a:gsLst>
              <a:gs pos="0">
                <a:srgbClr val="FFFF66"/>
              </a:gs>
              <a:gs pos="100000">
                <a:schemeClr val="tx2"/>
              </a:gs>
            </a:gsLst>
            <a:lin ang="5400000" scaled="1"/>
          </a:gradFill>
          <a:ln w="9525">
            <a:solidFill>
              <a:srgbClr val="663300"/>
            </a:solidFill>
            <a:miter lim="800000"/>
            <a:headEnd/>
            <a:tailEnd/>
          </a:ln>
          <a:effectLst>
            <a:outerShdw blurRad="63500" dist="53882" dir="2700000" algn="ctr" rotWithShape="0">
              <a:srgbClr val="8C4600">
                <a:alpha val="74998"/>
              </a:srgbClr>
            </a:outerShdw>
          </a:effectLst>
        </p:spPr>
        <p:txBody>
          <a:bodyPr wrap="none" anchor="ctr"/>
          <a:lstStyle/>
          <a:p>
            <a:endParaRPr lang="en-US"/>
          </a:p>
        </p:txBody>
      </p:sp>
      <p:sp>
        <p:nvSpPr>
          <p:cNvPr id="44040" name="Line 8"/>
          <p:cNvSpPr>
            <a:spLocks noChangeShapeType="1"/>
          </p:cNvSpPr>
          <p:nvPr/>
        </p:nvSpPr>
        <p:spPr bwMode="auto">
          <a:xfrm>
            <a:off x="3810000" y="1981200"/>
            <a:ext cx="685800" cy="0"/>
          </a:xfrm>
          <a:prstGeom prst="line">
            <a:avLst/>
          </a:prstGeom>
          <a:noFill/>
          <a:ln w="38100">
            <a:solidFill>
              <a:srgbClr val="663300"/>
            </a:solidFill>
            <a:round/>
            <a:headEnd/>
            <a:tailEnd type="triangle" w="med" len="med"/>
          </a:ln>
          <a:effectLst>
            <a:outerShdw blurRad="63500" dist="29783" dir="3885598" algn="ctr" rotWithShape="0">
              <a:srgbClr val="8C46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4041" name="Line 9"/>
          <p:cNvSpPr>
            <a:spLocks noChangeShapeType="1"/>
          </p:cNvSpPr>
          <p:nvPr/>
        </p:nvSpPr>
        <p:spPr bwMode="auto">
          <a:xfrm flipH="1">
            <a:off x="6096000" y="1981200"/>
            <a:ext cx="685800" cy="0"/>
          </a:xfrm>
          <a:prstGeom prst="line">
            <a:avLst/>
          </a:prstGeom>
          <a:noFill/>
          <a:ln w="38100">
            <a:solidFill>
              <a:srgbClr val="663300"/>
            </a:solidFill>
            <a:round/>
            <a:headEnd/>
            <a:tailEnd type="triangle" w="med" len="med"/>
          </a:ln>
          <a:effectLst>
            <a:outerShdw blurRad="63500" dist="38099" dir="2700000" algn="ctr" rotWithShape="0">
              <a:srgbClr val="8C46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854104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wipe(up)">
                                      <p:cBhvr>
                                        <p:cTn id="7" dur="500"/>
                                        <p:tgtEl>
                                          <p:spTgt spid="440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040"/>
                                        </p:tgtEl>
                                        <p:attrNameLst>
                                          <p:attrName>style.visibility</p:attrName>
                                        </p:attrNameLst>
                                      </p:cBhvr>
                                      <p:to>
                                        <p:strVal val="visible"/>
                                      </p:to>
                                    </p:set>
                                    <p:animEffect transition="in" filter="wipe(left)">
                                      <p:cBhvr>
                                        <p:cTn id="10" dur="500"/>
                                        <p:tgtEl>
                                          <p:spTgt spid="44040"/>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iterate type="lt">
                                    <p:tmPct val="10000"/>
                                  </p:iterate>
                                  <p:childTnLst>
                                    <p:set>
                                      <p:cBhvr>
                                        <p:cTn id="13" dur="1" fill="hold">
                                          <p:stCondLst>
                                            <p:cond delay="0"/>
                                          </p:stCondLst>
                                        </p:cTn>
                                        <p:tgtEl>
                                          <p:spTgt spid="44037"/>
                                        </p:tgtEl>
                                        <p:attrNameLst>
                                          <p:attrName>style.visibility</p:attrName>
                                        </p:attrNameLst>
                                      </p:cBhvr>
                                      <p:to>
                                        <p:strVal val="visible"/>
                                      </p:to>
                                    </p:set>
                                    <p:animEffect transition="in" filter="wipe(up)">
                                      <p:cBhvr>
                                        <p:cTn id="14" dur="500"/>
                                        <p:tgtEl>
                                          <p:spTgt spid="440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44039"/>
                                        </p:tgtEl>
                                        <p:attrNameLst>
                                          <p:attrName>style.visibility</p:attrName>
                                        </p:attrNameLst>
                                      </p:cBhvr>
                                      <p:to>
                                        <p:strVal val="visible"/>
                                      </p:to>
                                    </p:set>
                                    <p:anim calcmode="lin" valueType="num">
                                      <p:cBhvr>
                                        <p:cTn id="19" dur="500" fill="hold"/>
                                        <p:tgtEl>
                                          <p:spTgt spid="44039"/>
                                        </p:tgtEl>
                                        <p:attrNameLst>
                                          <p:attrName>ppt_w</p:attrName>
                                        </p:attrNameLst>
                                      </p:cBhvr>
                                      <p:tavLst>
                                        <p:tav tm="0">
                                          <p:val>
                                            <p:fltVal val="0"/>
                                          </p:val>
                                        </p:tav>
                                        <p:tav tm="100000">
                                          <p:val>
                                            <p:strVal val="#ppt_w"/>
                                          </p:val>
                                        </p:tav>
                                      </p:tavLst>
                                    </p:anim>
                                    <p:anim calcmode="lin" valueType="num">
                                      <p:cBhvr>
                                        <p:cTn id="20" dur="500" fill="hold"/>
                                        <p:tgtEl>
                                          <p:spTgt spid="44039"/>
                                        </p:tgtEl>
                                        <p:attrNameLst>
                                          <p:attrName>ppt_h</p:attrName>
                                        </p:attrNameLst>
                                      </p:cBhvr>
                                      <p:tavLst>
                                        <p:tav tm="0">
                                          <p:val>
                                            <p:fltVal val="0"/>
                                          </p:val>
                                        </p:tav>
                                        <p:tav tm="100000">
                                          <p:val>
                                            <p:strVal val="#ppt_h"/>
                                          </p:val>
                                        </p:tav>
                                      </p:tavLst>
                                    </p:anim>
                                    <p:anim calcmode="lin" valueType="num">
                                      <p:cBhvr>
                                        <p:cTn id="21" dur="500" fill="hold"/>
                                        <p:tgtEl>
                                          <p:spTgt spid="44039"/>
                                        </p:tgtEl>
                                        <p:attrNameLst>
                                          <p:attrName>style.rotation</p:attrName>
                                        </p:attrNameLst>
                                      </p:cBhvr>
                                      <p:tavLst>
                                        <p:tav tm="0">
                                          <p:val>
                                            <p:fltVal val="90"/>
                                          </p:val>
                                        </p:tav>
                                        <p:tav tm="100000">
                                          <p:val>
                                            <p:fltVal val="0"/>
                                          </p:val>
                                        </p:tav>
                                      </p:tavLst>
                                    </p:anim>
                                    <p:animEffect transition="in" filter="fade">
                                      <p:cBhvr>
                                        <p:cTn id="22" dur="500"/>
                                        <p:tgtEl>
                                          <p:spTgt spid="44039"/>
                                        </p:tgtEl>
                                      </p:cBhvr>
                                    </p:animEffec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4036"/>
                                        </p:tgtEl>
                                        <p:attrNameLst>
                                          <p:attrName>style.visibility</p:attrName>
                                        </p:attrNameLst>
                                      </p:cBhvr>
                                      <p:to>
                                        <p:strVal val="visible"/>
                                      </p:to>
                                    </p:set>
                                    <p:animEffect transition="in" filter="wipe(up)">
                                      <p:cBhvr>
                                        <p:cTn id="27" dur="1000"/>
                                        <p:tgtEl>
                                          <p:spTgt spid="44036"/>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44041"/>
                                        </p:tgtEl>
                                        <p:attrNameLst>
                                          <p:attrName>style.visibility</p:attrName>
                                        </p:attrNameLst>
                                      </p:cBhvr>
                                      <p:to>
                                        <p:strVal val="visible"/>
                                      </p:to>
                                    </p:set>
                                    <p:animEffect transition="in" filter="wipe(right)">
                                      <p:cBhvr>
                                        <p:cTn id="30" dur="500"/>
                                        <p:tgtEl>
                                          <p:spTgt spid="44041"/>
                                        </p:tgtEl>
                                      </p:cBhvr>
                                    </p:animEffect>
                                  </p:childTnLst>
                                </p:cTn>
                              </p:par>
                            </p:childTnLst>
                          </p:cTn>
                        </p:par>
                        <p:par>
                          <p:cTn id="31" fill="hold" nodeType="afterGroup">
                            <p:stCondLst>
                              <p:cond delay="1000"/>
                            </p:stCondLst>
                            <p:childTnLst>
                              <p:par>
                                <p:cTn id="32" presetID="22" presetClass="entr" presetSubtype="1" fill="hold" grpId="0" nodeType="afterEffect">
                                  <p:stCondLst>
                                    <p:cond delay="0"/>
                                  </p:stCondLst>
                                  <p:iterate type="lt">
                                    <p:tmPct val="10000"/>
                                  </p:iterate>
                                  <p:childTnLst>
                                    <p:set>
                                      <p:cBhvr>
                                        <p:cTn id="33" dur="1" fill="hold">
                                          <p:stCondLst>
                                            <p:cond delay="0"/>
                                          </p:stCondLst>
                                        </p:cTn>
                                        <p:tgtEl>
                                          <p:spTgt spid="44038"/>
                                        </p:tgtEl>
                                        <p:attrNameLst>
                                          <p:attrName>style.visibility</p:attrName>
                                        </p:attrNameLst>
                                      </p:cBhvr>
                                      <p:to>
                                        <p:strVal val="visible"/>
                                      </p:to>
                                    </p:set>
                                    <p:animEffect transition="in" filter="wipe(up)">
                                      <p:cBhvr>
                                        <p:cTn id="34"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6" grpId="0" animBg="1"/>
      <p:bldP spid="44037" grpId="0"/>
      <p:bldP spid="44038" grpId="0"/>
      <p:bldP spid="44039" grpId="0" animBg="1"/>
      <p:bldP spid="44040" grpId="0" animBg="1"/>
      <p:bldP spid="440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600200" y="152400"/>
            <a:ext cx="7467600" cy="707886"/>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4000" dirty="0">
                <a:solidFill>
                  <a:srgbClr val="8C4600"/>
                </a:solidFill>
                <a:effectLst>
                  <a:outerShdw blurRad="38100" dist="38100" dir="2700000" algn="tl">
                    <a:srgbClr val="000000"/>
                  </a:outerShdw>
                </a:effectLst>
                <a:latin typeface="Old Town" charset="0"/>
              </a:rPr>
              <a:t>The </a:t>
            </a:r>
            <a:r>
              <a:rPr lang="ja-JP" altLang="en-US" sz="4000" dirty="0">
                <a:solidFill>
                  <a:srgbClr val="8C4600"/>
                </a:solidFill>
                <a:effectLst>
                  <a:outerShdw blurRad="38100" dist="38100" dir="2700000" algn="tl">
                    <a:srgbClr val="000000"/>
                  </a:outerShdw>
                </a:effectLst>
                <a:latin typeface="Arial"/>
              </a:rPr>
              <a:t>“</a:t>
            </a:r>
            <a:r>
              <a:rPr lang="en-US" sz="4000" dirty="0">
                <a:solidFill>
                  <a:srgbClr val="8C4600"/>
                </a:solidFill>
                <a:effectLst>
                  <a:outerShdw blurRad="38100" dist="38100" dir="2700000" algn="tl">
                    <a:srgbClr val="000000"/>
                  </a:outerShdw>
                </a:effectLst>
                <a:latin typeface="Old Town" charset="0"/>
              </a:rPr>
              <a:t>Monster</a:t>
            </a:r>
            <a:r>
              <a:rPr lang="ja-JP" altLang="en-US" sz="4000" dirty="0">
                <a:solidFill>
                  <a:srgbClr val="8C4600"/>
                </a:solidFill>
                <a:effectLst>
                  <a:outerShdw blurRad="38100" dist="38100" dir="2700000" algn="tl">
                    <a:srgbClr val="000000"/>
                  </a:outerShdw>
                </a:effectLst>
                <a:latin typeface="Arial"/>
              </a:rPr>
              <a:t>”</a:t>
            </a:r>
            <a:r>
              <a:rPr lang="en-US" sz="4000" dirty="0">
                <a:solidFill>
                  <a:srgbClr val="8C4600"/>
                </a:solidFill>
                <a:effectLst>
                  <a:outerShdw blurRad="38100" dist="38100" dir="2700000" algn="tl">
                    <a:srgbClr val="000000"/>
                  </a:outerShdw>
                </a:effectLst>
                <a:latin typeface="Old Town" charset="0"/>
              </a:rPr>
              <a:t> Is Destroyed!</a:t>
            </a:r>
          </a:p>
        </p:txBody>
      </p:sp>
      <p:sp>
        <p:nvSpPr>
          <p:cNvPr id="45059" name="Text Box 3"/>
          <p:cNvSpPr txBox="1">
            <a:spLocks noChangeArrowheads="1"/>
          </p:cNvSpPr>
          <p:nvPr/>
        </p:nvSpPr>
        <p:spPr bwMode="auto">
          <a:xfrm>
            <a:off x="549730" y="1524000"/>
            <a:ext cx="828947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503238" indent="-503238">
              <a:defRPr>
                <a:solidFill>
                  <a:schemeClr val="tx1"/>
                </a:solidFill>
                <a:latin typeface="Arial" charset="0"/>
                <a:ea typeface="ＭＳ Ｐゴシック" charset="0"/>
              </a:defRPr>
            </a:lvl1pPr>
            <a:lvl2pPr marL="960438" indent="-342900">
              <a:defRPr>
                <a:solidFill>
                  <a:schemeClr val="tx1"/>
                </a:solidFill>
                <a:latin typeface="Arial" charset="0"/>
                <a:ea typeface="ＭＳ Ｐゴシック" charset="0"/>
              </a:defRPr>
            </a:lvl2pPr>
            <a:lvl3pPr marL="1417638" indent="-342900">
              <a:defRPr>
                <a:solidFill>
                  <a:schemeClr val="tx1"/>
                </a:solidFill>
                <a:latin typeface="Arial" charset="0"/>
                <a:ea typeface="ＭＳ Ｐゴシック" charset="0"/>
              </a:defRPr>
            </a:lvl3pPr>
            <a:lvl4pPr marL="1874838" indent="-342900">
              <a:defRPr>
                <a:solidFill>
                  <a:schemeClr val="tx1"/>
                </a:solidFill>
                <a:latin typeface="Arial" charset="0"/>
                <a:ea typeface="ＭＳ Ｐゴシック" charset="0"/>
              </a:defRPr>
            </a:lvl4pPr>
            <a:lvl5pPr marL="2332038" indent="-342900">
              <a:defRPr>
                <a:solidFill>
                  <a:schemeClr val="tx1"/>
                </a:solidFill>
                <a:latin typeface="Arial" charset="0"/>
                <a:ea typeface="ＭＳ Ｐゴシック" charset="0"/>
              </a:defRPr>
            </a:lvl5pPr>
            <a:lvl6pPr marL="2789238" indent="-342900" fontAlgn="base">
              <a:spcBef>
                <a:spcPct val="0"/>
              </a:spcBef>
              <a:spcAft>
                <a:spcPct val="0"/>
              </a:spcAft>
              <a:defRPr>
                <a:solidFill>
                  <a:schemeClr val="tx1"/>
                </a:solidFill>
                <a:latin typeface="Arial" charset="0"/>
                <a:ea typeface="ＭＳ Ｐゴシック" charset="0"/>
              </a:defRPr>
            </a:lvl6pPr>
            <a:lvl7pPr marL="3246438" indent="-342900" fontAlgn="base">
              <a:spcBef>
                <a:spcPct val="0"/>
              </a:spcBef>
              <a:spcAft>
                <a:spcPct val="0"/>
              </a:spcAft>
              <a:defRPr>
                <a:solidFill>
                  <a:schemeClr val="tx1"/>
                </a:solidFill>
                <a:latin typeface="Arial" charset="0"/>
                <a:ea typeface="ＭＳ Ｐゴシック" charset="0"/>
              </a:defRPr>
            </a:lvl7pPr>
            <a:lvl8pPr marL="3703638" indent="-342900" fontAlgn="base">
              <a:spcBef>
                <a:spcPct val="0"/>
              </a:spcBef>
              <a:spcAft>
                <a:spcPct val="0"/>
              </a:spcAft>
              <a:defRPr>
                <a:solidFill>
                  <a:schemeClr val="tx1"/>
                </a:solidFill>
                <a:latin typeface="Arial" charset="0"/>
                <a:ea typeface="ＭＳ Ｐゴシック" charset="0"/>
              </a:defRPr>
            </a:lvl8pPr>
            <a:lvl9pPr marL="4160838" indent="-342900" fontAlgn="base">
              <a:spcBef>
                <a:spcPct val="0"/>
              </a:spcBef>
              <a:spcAft>
                <a:spcPct val="0"/>
              </a:spcAft>
              <a:defRPr>
                <a:solidFill>
                  <a:schemeClr val="tx1"/>
                </a:solidFill>
                <a:latin typeface="Arial" charset="0"/>
                <a:ea typeface="ＭＳ Ｐゴシック" charset="0"/>
              </a:defRPr>
            </a:lvl9pPr>
          </a:lstStyle>
          <a:p>
            <a:pPr marL="0" indent="0">
              <a:spcBef>
                <a:spcPct val="50000"/>
              </a:spcBef>
              <a:buClr>
                <a:schemeClr val="accent2"/>
              </a:buClr>
              <a:buSzPct val="80000"/>
            </a:pPr>
            <a:r>
              <a:rPr lang="ja-JP" altLang="en-US" sz="3200" b="1" dirty="0">
                <a:solidFill>
                  <a:srgbClr val="FF3300"/>
                </a:solidFill>
                <a:effectLst>
                  <a:outerShdw blurRad="38100" dist="38100" dir="2700000" algn="tl">
                    <a:srgbClr val="000000"/>
                  </a:outerShdw>
                </a:effectLst>
                <a:latin typeface="Arial"/>
              </a:rPr>
              <a:t>“</a:t>
            </a:r>
            <a:r>
              <a:rPr lang="en-US" sz="3200" b="1" dirty="0">
                <a:solidFill>
                  <a:srgbClr val="FF3300"/>
                </a:solidFill>
                <a:effectLst>
                  <a:outerShdw blurRad="38100" dist="38100" dir="2700000" algn="tl">
                    <a:srgbClr val="000000"/>
                  </a:outerShdw>
                </a:effectLst>
                <a:latin typeface="Comic Sans MS" charset="0"/>
              </a:rPr>
              <a:t>pet banks</a:t>
            </a:r>
            <a:r>
              <a:rPr lang="ja-JP" altLang="en-US" sz="3200" b="1" dirty="0">
                <a:solidFill>
                  <a:srgbClr val="FF3300"/>
                </a:solidFill>
                <a:effectLst>
                  <a:outerShdw blurRad="38100" dist="38100" dir="2700000" algn="tl">
                    <a:srgbClr val="000000"/>
                  </a:outerShdw>
                </a:effectLst>
                <a:latin typeface="Arial"/>
              </a:rPr>
              <a:t>”</a:t>
            </a:r>
            <a:r>
              <a:rPr lang="en-US" sz="3200" b="1" dirty="0">
                <a:solidFill>
                  <a:srgbClr val="686868"/>
                </a:solidFill>
                <a:effectLst>
                  <a:outerShdw blurRad="38100" dist="38100" dir="2700000" algn="tl">
                    <a:srgbClr val="000000"/>
                  </a:outerShdw>
                </a:effectLst>
                <a:latin typeface="Comic Sans MS" charset="0"/>
              </a:rPr>
              <a:t>?</a:t>
            </a:r>
          </a:p>
          <a:p>
            <a:pPr marL="0" indent="0">
              <a:spcBef>
                <a:spcPct val="50000"/>
              </a:spcBef>
              <a:buClr>
                <a:schemeClr val="accent2"/>
              </a:buClr>
              <a:buSzPct val="80000"/>
            </a:pPr>
            <a:r>
              <a:rPr lang="en-US" sz="3200" b="1" dirty="0">
                <a:solidFill>
                  <a:srgbClr val="686868"/>
                </a:solidFill>
                <a:effectLst>
                  <a:outerShdw blurRad="38100" dist="38100" dir="2700000" algn="tl">
                    <a:srgbClr val="000000"/>
                  </a:outerShdw>
                </a:effectLst>
                <a:latin typeface="Comic Sans MS" charset="0"/>
              </a:rPr>
              <a:t>1832 </a:t>
            </a:r>
            <a:r>
              <a:rPr lang="en-US" sz="3200" b="1" dirty="0">
                <a:solidFill>
                  <a:srgbClr val="686868"/>
                </a:solidFill>
                <a:effectLst>
                  <a:outerShdw blurRad="38100" dist="38100" dir="2700000" algn="tl">
                    <a:srgbClr val="000000"/>
                  </a:outerShdw>
                </a:effectLst>
                <a:latin typeface="Comic Sans MS" charset="0"/>
                <a:sym typeface="Wingdings" charset="0"/>
              </a:rPr>
              <a:t></a:t>
            </a:r>
            <a:r>
              <a:rPr lang="en-US" sz="3200" b="1" dirty="0">
                <a:solidFill>
                  <a:srgbClr val="686868"/>
                </a:solidFill>
                <a:effectLst>
                  <a:outerShdw blurRad="38100" dist="38100" dir="2700000" algn="tl">
                    <a:srgbClr val="000000"/>
                  </a:outerShdw>
                </a:effectLst>
                <a:latin typeface="Comic Sans MS" charset="0"/>
              </a:rPr>
              <a:t> Jackson vetoed the</a:t>
            </a:r>
            <a:br>
              <a:rPr lang="en-US" sz="3200" b="1" dirty="0">
                <a:solidFill>
                  <a:srgbClr val="686868"/>
                </a:solidFill>
                <a:effectLst>
                  <a:outerShdw blurRad="38100" dist="38100" dir="2700000" algn="tl">
                    <a:srgbClr val="000000"/>
                  </a:outerShdw>
                </a:effectLst>
                <a:latin typeface="Comic Sans MS" charset="0"/>
              </a:rPr>
            </a:br>
            <a:r>
              <a:rPr lang="en-US" sz="3200" b="1" dirty="0">
                <a:solidFill>
                  <a:srgbClr val="686868"/>
                </a:solidFill>
                <a:effectLst>
                  <a:outerShdw blurRad="38100" dist="38100" dir="2700000" algn="tl">
                    <a:srgbClr val="000000"/>
                  </a:outerShdw>
                </a:effectLst>
                <a:latin typeface="Comic Sans MS" charset="0"/>
              </a:rPr>
              <a:t>          extension of the 2</a:t>
            </a:r>
            <a:r>
              <a:rPr lang="en-US" sz="3200" b="1" baseline="30000" dirty="0">
                <a:solidFill>
                  <a:srgbClr val="686868"/>
                </a:solidFill>
                <a:effectLst>
                  <a:outerShdw blurRad="38100" dist="38100" dir="2700000" algn="tl">
                    <a:srgbClr val="000000"/>
                  </a:outerShdw>
                </a:effectLst>
                <a:latin typeface="Comic Sans MS" charset="0"/>
              </a:rPr>
              <a:t>nd</a:t>
            </a:r>
            <a:r>
              <a:rPr lang="en-US" sz="3200" b="1" dirty="0">
                <a:solidFill>
                  <a:srgbClr val="686868"/>
                </a:solidFill>
                <a:effectLst>
                  <a:outerShdw blurRad="38100" dist="38100" dir="2700000" algn="tl">
                    <a:srgbClr val="000000"/>
                  </a:outerShdw>
                </a:effectLst>
                <a:latin typeface="Comic Sans MS" charset="0"/>
              </a:rPr>
              <a:t> </a:t>
            </a:r>
            <a:br>
              <a:rPr lang="en-US" sz="3200" b="1" dirty="0">
                <a:solidFill>
                  <a:srgbClr val="686868"/>
                </a:solidFill>
                <a:effectLst>
                  <a:outerShdw blurRad="38100" dist="38100" dir="2700000" algn="tl">
                    <a:srgbClr val="000000"/>
                  </a:outerShdw>
                </a:effectLst>
                <a:latin typeface="Comic Sans MS" charset="0"/>
              </a:rPr>
            </a:br>
            <a:r>
              <a:rPr lang="en-US" sz="3200" b="1" dirty="0">
                <a:solidFill>
                  <a:srgbClr val="686868"/>
                </a:solidFill>
                <a:effectLst>
                  <a:outerShdw blurRad="38100" dist="38100" dir="2700000" algn="tl">
                    <a:srgbClr val="000000"/>
                  </a:outerShdw>
                </a:effectLst>
                <a:latin typeface="Comic Sans MS" charset="0"/>
              </a:rPr>
              <a:t>          National Bank of the</a:t>
            </a:r>
            <a:br>
              <a:rPr lang="en-US" sz="3200" b="1" dirty="0">
                <a:solidFill>
                  <a:srgbClr val="686868"/>
                </a:solidFill>
                <a:effectLst>
                  <a:outerShdw blurRad="38100" dist="38100" dir="2700000" algn="tl">
                    <a:srgbClr val="000000"/>
                  </a:outerShdw>
                </a:effectLst>
                <a:latin typeface="Comic Sans MS" charset="0"/>
              </a:rPr>
            </a:br>
            <a:r>
              <a:rPr lang="en-US" sz="3200" b="1" dirty="0">
                <a:solidFill>
                  <a:srgbClr val="686868"/>
                </a:solidFill>
                <a:effectLst>
                  <a:outerShdw blurRad="38100" dist="38100" dir="2700000" algn="tl">
                    <a:srgbClr val="000000"/>
                  </a:outerShdw>
                </a:effectLst>
                <a:latin typeface="Comic Sans MS" charset="0"/>
              </a:rPr>
              <a:t>          United States.</a:t>
            </a:r>
          </a:p>
          <a:p>
            <a:pPr marL="0" indent="0">
              <a:spcBef>
                <a:spcPct val="50000"/>
              </a:spcBef>
              <a:buClr>
                <a:schemeClr val="accent2"/>
              </a:buClr>
              <a:buSzPct val="80000"/>
            </a:pPr>
            <a:r>
              <a:rPr lang="en-US" sz="3200" b="1" dirty="0">
                <a:solidFill>
                  <a:srgbClr val="686868"/>
                </a:solidFill>
                <a:effectLst>
                  <a:outerShdw blurRad="38100" dist="38100" dir="2700000" algn="tl">
                    <a:srgbClr val="000000"/>
                  </a:outerShdw>
                </a:effectLst>
                <a:latin typeface="Comic Sans MS" charset="0"/>
              </a:rPr>
              <a:t>1836 </a:t>
            </a:r>
            <a:r>
              <a:rPr lang="en-US" sz="3200" b="1" dirty="0">
                <a:solidFill>
                  <a:srgbClr val="686868"/>
                </a:solidFill>
                <a:effectLst>
                  <a:outerShdw blurRad="38100" dist="38100" dir="2700000" algn="tl">
                    <a:srgbClr val="000000"/>
                  </a:outerShdw>
                </a:effectLst>
                <a:latin typeface="Comic Sans MS" charset="0"/>
                <a:sym typeface="Wingdings" charset="0"/>
              </a:rPr>
              <a:t></a:t>
            </a:r>
            <a:r>
              <a:rPr lang="en-US" sz="3200" b="1" dirty="0">
                <a:solidFill>
                  <a:srgbClr val="686868"/>
                </a:solidFill>
                <a:effectLst>
                  <a:outerShdw blurRad="38100" dist="38100" dir="2700000" algn="tl">
                    <a:srgbClr val="000000"/>
                  </a:outerShdw>
                </a:effectLst>
                <a:latin typeface="Comic Sans MS" charset="0"/>
              </a:rPr>
              <a:t> the charter expired.</a:t>
            </a:r>
          </a:p>
          <a:p>
            <a:pPr marL="0" indent="0">
              <a:spcBef>
                <a:spcPct val="50000"/>
              </a:spcBef>
              <a:buClr>
                <a:schemeClr val="accent2"/>
              </a:buClr>
              <a:buSzPct val="80000"/>
            </a:pPr>
            <a:r>
              <a:rPr lang="en-US" sz="3200" b="1" dirty="0">
                <a:solidFill>
                  <a:srgbClr val="686868"/>
                </a:solidFill>
                <a:effectLst>
                  <a:outerShdw blurRad="38100" dist="38100" dir="2700000" algn="tl">
                    <a:srgbClr val="000000"/>
                  </a:outerShdw>
                </a:effectLst>
                <a:latin typeface="Comic Sans MS" charset="0"/>
              </a:rPr>
              <a:t>1841 </a:t>
            </a:r>
            <a:r>
              <a:rPr lang="en-US" sz="3200" b="1" dirty="0">
                <a:solidFill>
                  <a:srgbClr val="686868"/>
                </a:solidFill>
                <a:effectLst>
                  <a:outerShdw blurRad="38100" dist="38100" dir="2700000" algn="tl">
                    <a:srgbClr val="000000"/>
                  </a:outerShdw>
                </a:effectLst>
                <a:latin typeface="Comic Sans MS" charset="0"/>
                <a:sym typeface="Wingdings" charset="0"/>
              </a:rPr>
              <a:t></a:t>
            </a:r>
            <a:r>
              <a:rPr lang="en-US" sz="3200" b="1" dirty="0">
                <a:solidFill>
                  <a:srgbClr val="686868"/>
                </a:solidFill>
                <a:effectLst>
                  <a:outerShdw blurRad="38100" dist="38100" dir="2700000" algn="tl">
                    <a:srgbClr val="000000"/>
                  </a:outerShdw>
                </a:effectLst>
                <a:latin typeface="Comic Sans MS" charset="0"/>
              </a:rPr>
              <a:t> the bank went</a:t>
            </a:r>
            <a:br>
              <a:rPr lang="en-US" sz="3200" b="1" dirty="0">
                <a:solidFill>
                  <a:srgbClr val="686868"/>
                </a:solidFill>
                <a:effectLst>
                  <a:outerShdw blurRad="38100" dist="38100" dir="2700000" algn="tl">
                    <a:srgbClr val="000000"/>
                  </a:outerShdw>
                </a:effectLst>
                <a:latin typeface="Comic Sans MS" charset="0"/>
              </a:rPr>
            </a:br>
            <a:r>
              <a:rPr lang="en-US" sz="3200" b="1" dirty="0">
                <a:solidFill>
                  <a:srgbClr val="686868"/>
                </a:solidFill>
                <a:effectLst>
                  <a:outerShdw blurRad="38100" dist="38100" dir="2700000" algn="tl">
                    <a:srgbClr val="000000"/>
                  </a:outerShdw>
                </a:effectLst>
                <a:latin typeface="Comic Sans MS" charset="0"/>
              </a:rPr>
              <a:t>          bankrupt!</a:t>
            </a:r>
          </a:p>
        </p:txBody>
      </p:sp>
    </p:spTree>
    <p:extLst>
      <p:ext uri="{BB962C8B-B14F-4D97-AF65-F5344CB8AC3E}">
        <p14:creationId xmlns:p14="http://schemas.microsoft.com/office/powerpoint/2010/main" val="1927277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20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2000"/>
                                        <p:tgtEl>
                                          <p:spTgt spid="45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2000"/>
                                        <p:tgtEl>
                                          <p:spTgt spid="45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20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600200" y="152400"/>
            <a:ext cx="7467600" cy="646331"/>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3600" dirty="0">
                <a:solidFill>
                  <a:srgbClr val="8C4600"/>
                </a:solidFill>
                <a:effectLst>
                  <a:outerShdw blurRad="38100" dist="38100" dir="2700000" algn="tl">
                    <a:srgbClr val="000000"/>
                  </a:outerShdw>
                </a:effectLst>
                <a:latin typeface="Old Town" charset="0"/>
              </a:rPr>
              <a:t>The Downfall of </a:t>
            </a:r>
            <a:r>
              <a:rPr lang="ja-JP" altLang="en-US" sz="3600" dirty="0">
                <a:solidFill>
                  <a:srgbClr val="8C4600"/>
                </a:solidFill>
                <a:effectLst>
                  <a:outerShdw blurRad="38100" dist="38100" dir="2700000" algn="tl">
                    <a:srgbClr val="000000"/>
                  </a:outerShdw>
                </a:effectLst>
                <a:latin typeface="Arial"/>
              </a:rPr>
              <a:t>“</a:t>
            </a:r>
            <a:r>
              <a:rPr lang="en-US" sz="3600" dirty="0">
                <a:solidFill>
                  <a:srgbClr val="8C4600"/>
                </a:solidFill>
                <a:effectLst>
                  <a:outerShdw blurRad="38100" dist="38100" dir="2700000" algn="tl">
                    <a:srgbClr val="000000"/>
                  </a:outerShdw>
                </a:effectLst>
                <a:latin typeface="Old Town" charset="0"/>
              </a:rPr>
              <a:t>Mother Bank</a:t>
            </a:r>
            <a:r>
              <a:rPr lang="ja-JP" altLang="en-US" sz="3600" dirty="0">
                <a:solidFill>
                  <a:srgbClr val="8C4600"/>
                </a:solidFill>
                <a:effectLst>
                  <a:outerShdw blurRad="38100" dist="38100" dir="2700000" algn="tl">
                    <a:srgbClr val="000000"/>
                  </a:outerShdw>
                </a:effectLst>
                <a:latin typeface="Arial"/>
              </a:rPr>
              <a:t>”</a:t>
            </a:r>
            <a:endParaRPr lang="en-US" sz="3600" dirty="0">
              <a:solidFill>
                <a:srgbClr val="8C4600"/>
              </a:solidFill>
              <a:effectLst>
                <a:outerShdw blurRad="38100" dist="38100" dir="2700000" algn="tl">
                  <a:srgbClr val="000000"/>
                </a:outerShdw>
              </a:effectLst>
              <a:latin typeface="Old Town" charset="0"/>
            </a:endParaRPr>
          </a:p>
        </p:txBody>
      </p:sp>
      <p:pic>
        <p:nvPicPr>
          <p:cNvPr id="46083" name="Picture 3" descr="The Downfall of Mother Bank"/>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t="3555" b="3999"/>
          <a:stretch>
            <a:fillRect/>
          </a:stretch>
        </p:blipFill>
        <p:spPr bwMode="auto">
          <a:xfrm>
            <a:off x="1828800" y="1428842"/>
            <a:ext cx="7162800" cy="4729163"/>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150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Didot"/>
                <a:cs typeface="Didot"/>
              </a:rPr>
              <a:t>Federal Power Gets its First Big Check</a:t>
            </a:r>
            <a:endParaRPr lang="en-US" b="1" u="sng" dirty="0">
              <a:latin typeface="Didot"/>
              <a:cs typeface="Didot"/>
            </a:endParaRPr>
          </a:p>
        </p:txBody>
      </p:sp>
      <p:sp>
        <p:nvSpPr>
          <p:cNvPr id="3" name="Content Placeholder 2"/>
          <p:cNvSpPr>
            <a:spLocks noGrp="1"/>
          </p:cNvSpPr>
          <p:nvPr>
            <p:ph idx="1"/>
          </p:nvPr>
        </p:nvSpPr>
        <p:spPr>
          <a:xfrm>
            <a:off x="457200" y="1412647"/>
            <a:ext cx="8229600" cy="4820055"/>
          </a:xfrm>
        </p:spPr>
        <p:txBody>
          <a:bodyPr>
            <a:normAutofit fontScale="70000" lnSpcReduction="20000"/>
          </a:bodyPr>
          <a:lstStyle/>
          <a:p>
            <a:r>
              <a:rPr lang="en-US" dirty="0" smtClean="0">
                <a:latin typeface="Arial Black"/>
                <a:cs typeface="Arial Black"/>
              </a:rPr>
              <a:t>The Federalists held the office of the Presidency from 1789-1801</a:t>
            </a:r>
          </a:p>
          <a:p>
            <a:r>
              <a:rPr lang="en-US" dirty="0" smtClean="0">
                <a:latin typeface="Arial Black"/>
                <a:cs typeface="Arial Black"/>
              </a:rPr>
              <a:t>Between 1801 and 1829, power rested with the Democratic-Republicans (formerly the Republicans)</a:t>
            </a:r>
          </a:p>
          <a:p>
            <a:pPr lvl="1"/>
            <a:r>
              <a:rPr lang="en-US" dirty="0" smtClean="0">
                <a:latin typeface="Arial Black"/>
                <a:cs typeface="Arial Black"/>
              </a:rPr>
              <a:t>Thomas Jefferson</a:t>
            </a:r>
          </a:p>
          <a:p>
            <a:pPr lvl="1"/>
            <a:r>
              <a:rPr lang="en-US" dirty="0" smtClean="0">
                <a:latin typeface="Arial Black"/>
                <a:cs typeface="Arial Black"/>
              </a:rPr>
              <a:t>James Madison</a:t>
            </a:r>
          </a:p>
          <a:p>
            <a:pPr lvl="1"/>
            <a:r>
              <a:rPr lang="en-US" dirty="0" smtClean="0">
                <a:latin typeface="Arial Black"/>
                <a:cs typeface="Arial Black"/>
              </a:rPr>
              <a:t>James Monroe</a:t>
            </a:r>
          </a:p>
          <a:p>
            <a:pPr lvl="1"/>
            <a:r>
              <a:rPr lang="en-US" dirty="0" smtClean="0">
                <a:latin typeface="Arial Black"/>
                <a:cs typeface="Arial Black"/>
              </a:rPr>
              <a:t>John Quincy Adams</a:t>
            </a:r>
          </a:p>
          <a:p>
            <a:r>
              <a:rPr lang="en-US" dirty="0" smtClean="0">
                <a:latin typeface="Arial Black"/>
                <a:cs typeface="Arial Black"/>
              </a:rPr>
              <a:t>These presidencies were largely consumed with foreign policy questions (Louisiana Purchase, the War of 1812) and economic concerns (the start of the Industrial Revolution) and did little to shrink the federal </a:t>
            </a:r>
            <a:r>
              <a:rPr lang="en-US" dirty="0">
                <a:latin typeface="Arial Black"/>
                <a:cs typeface="Arial Black"/>
              </a:rPr>
              <a:t>a</a:t>
            </a:r>
            <a:r>
              <a:rPr lang="en-US" dirty="0" smtClean="0">
                <a:latin typeface="Arial Black"/>
                <a:cs typeface="Arial Black"/>
              </a:rPr>
              <a:t>uthority established by the Federalists</a:t>
            </a:r>
            <a:endParaRPr lang="en-US" dirty="0">
              <a:latin typeface="Arial Black"/>
              <a:cs typeface="Arial Black"/>
            </a:endParaRPr>
          </a:p>
        </p:txBody>
      </p:sp>
    </p:spTree>
    <p:extLst>
      <p:ext uri="{BB962C8B-B14F-4D97-AF65-F5344CB8AC3E}">
        <p14:creationId xmlns:p14="http://schemas.microsoft.com/office/powerpoint/2010/main" val="17105484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64652" y="281283"/>
            <a:ext cx="3692881" cy="489364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sz="3600" dirty="0" smtClean="0">
                <a:solidFill>
                  <a:srgbClr val="8C4600"/>
                </a:solidFill>
                <a:effectLst>
                  <a:outerShdw blurRad="38100" dist="38100" dir="2700000" algn="tl">
                    <a:srgbClr val="000000"/>
                  </a:outerShdw>
                </a:effectLst>
                <a:latin typeface="Old Town" charset="0"/>
              </a:rPr>
              <a:t>An </a:t>
            </a:r>
            <a:r>
              <a:rPr lang="en-US" sz="3600" dirty="0">
                <a:solidFill>
                  <a:srgbClr val="8C4600"/>
                </a:solidFill>
                <a:effectLst>
                  <a:outerShdw blurRad="38100" dist="38100" dir="2700000" algn="tl">
                    <a:srgbClr val="000000"/>
                  </a:outerShdw>
                </a:effectLst>
                <a:latin typeface="Old Town" charset="0"/>
              </a:rPr>
              <a:t>1832 Cartoon:</a:t>
            </a:r>
          </a:p>
          <a:p>
            <a:pPr algn="ctr">
              <a:spcBef>
                <a:spcPct val="50000"/>
              </a:spcBef>
            </a:pPr>
            <a:r>
              <a:rPr lang="ja-JP" altLang="en-US" sz="3200" dirty="0">
                <a:solidFill>
                  <a:srgbClr val="FF3300"/>
                </a:solidFill>
                <a:effectLst>
                  <a:outerShdw blurRad="38100" dist="38100" dir="2700000" algn="tl">
                    <a:srgbClr val="000000"/>
                  </a:outerShdw>
                </a:effectLst>
                <a:latin typeface="Arial"/>
              </a:rPr>
              <a:t>“</a:t>
            </a:r>
            <a:r>
              <a:rPr lang="en-US" sz="3200" dirty="0">
                <a:solidFill>
                  <a:srgbClr val="FF3300"/>
                </a:solidFill>
                <a:effectLst>
                  <a:outerShdw blurRad="38100" dist="38100" dir="2700000" algn="tl">
                    <a:srgbClr val="000000"/>
                  </a:outerShdw>
                </a:effectLst>
                <a:latin typeface="Old Town" charset="0"/>
              </a:rPr>
              <a:t>King</a:t>
            </a:r>
            <a:br>
              <a:rPr lang="en-US" sz="3200" dirty="0">
                <a:solidFill>
                  <a:srgbClr val="FF3300"/>
                </a:solidFill>
                <a:effectLst>
                  <a:outerShdw blurRad="38100" dist="38100" dir="2700000" algn="tl">
                    <a:srgbClr val="000000"/>
                  </a:outerShdw>
                </a:effectLst>
                <a:latin typeface="Old Town" charset="0"/>
              </a:rPr>
            </a:br>
            <a:r>
              <a:rPr lang="en-US" sz="3200" dirty="0">
                <a:solidFill>
                  <a:srgbClr val="FF3300"/>
                </a:solidFill>
                <a:effectLst>
                  <a:outerShdw blurRad="38100" dist="38100" dir="2700000" algn="tl">
                    <a:srgbClr val="000000"/>
                  </a:outerShdw>
                </a:effectLst>
                <a:latin typeface="Old Town" charset="0"/>
              </a:rPr>
              <a:t>Andrew</a:t>
            </a:r>
            <a:r>
              <a:rPr lang="ja-JP" altLang="en-US" sz="3200" dirty="0">
                <a:solidFill>
                  <a:srgbClr val="FF3300"/>
                </a:solidFill>
                <a:effectLst>
                  <a:outerShdw blurRad="38100" dist="38100" dir="2700000" algn="tl">
                    <a:srgbClr val="000000"/>
                  </a:outerShdw>
                </a:effectLst>
                <a:latin typeface="Arial"/>
              </a:rPr>
              <a:t>”</a:t>
            </a:r>
            <a:r>
              <a:rPr lang="en-US" sz="3200" dirty="0" smtClean="0">
                <a:solidFill>
                  <a:srgbClr val="663300"/>
                </a:solidFill>
                <a:effectLst>
                  <a:outerShdw blurRad="38100" dist="38100" dir="2700000" algn="tl">
                    <a:srgbClr val="000000"/>
                  </a:outerShdw>
                </a:effectLst>
                <a:latin typeface="Old Town" charset="0"/>
              </a:rPr>
              <a:t>?</a:t>
            </a:r>
          </a:p>
          <a:p>
            <a:pPr algn="ctr">
              <a:spcBef>
                <a:spcPct val="50000"/>
              </a:spcBef>
            </a:pPr>
            <a:r>
              <a:rPr lang="en-US" sz="3200" dirty="0" smtClean="0">
                <a:solidFill>
                  <a:srgbClr val="663300"/>
                </a:solidFill>
                <a:effectLst>
                  <a:outerShdw blurRad="38100" dist="38100" dir="2700000" algn="tl">
                    <a:srgbClr val="000000"/>
                  </a:outerShdw>
                </a:effectLst>
                <a:latin typeface="Old Town" charset="0"/>
              </a:rPr>
              <a:t>Day 6: </a:t>
            </a:r>
          </a:p>
          <a:p>
            <a:pPr algn="ctr">
              <a:spcBef>
                <a:spcPct val="50000"/>
              </a:spcBef>
            </a:pPr>
            <a:r>
              <a:rPr lang="en-US" sz="3200" dirty="0" smtClean="0">
                <a:solidFill>
                  <a:srgbClr val="663300"/>
                </a:solidFill>
                <a:effectLst>
                  <a:outerShdw blurRad="38100" dist="38100" dir="2700000" algn="tl">
                    <a:srgbClr val="000000"/>
                  </a:outerShdw>
                </a:effectLst>
                <a:latin typeface="Old Town" charset="0"/>
              </a:rPr>
              <a:t>Do Now: Pick up reading and take out homework</a:t>
            </a:r>
          </a:p>
        </p:txBody>
      </p:sp>
      <p:pic>
        <p:nvPicPr>
          <p:cNvPr id="47107" name="Picture 3" descr="King Andrew cartoon - 1832"/>
          <p:cNvPicPr>
            <a:picLocks noChangeAspect="1" noChangeArrowheads="1"/>
          </p:cNvPicPr>
          <p:nvPr/>
        </p:nvPicPr>
        <p:blipFill>
          <a:blip r:embed="rId2">
            <a:lum contrast="24000"/>
            <a:extLst>
              <a:ext uri="{28A0092B-C50C-407E-A947-70E740481C1C}">
                <a14:useLocalDpi xmlns:a14="http://schemas.microsoft.com/office/drawing/2010/main" val="0"/>
              </a:ext>
            </a:extLst>
          </a:blip>
          <a:srcRect l="3600" t="2670" r="5200" b="2670"/>
          <a:stretch>
            <a:fillRect/>
          </a:stretch>
        </p:blipFill>
        <p:spPr bwMode="auto">
          <a:xfrm>
            <a:off x="4343400" y="304800"/>
            <a:ext cx="4344988" cy="6248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5337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Andrew? </a:t>
            </a:r>
            <a:endParaRPr lang="en-US" dirty="0"/>
          </a:p>
        </p:txBody>
      </p:sp>
      <p:sp>
        <p:nvSpPr>
          <p:cNvPr id="3" name="Content Placeholder 2"/>
          <p:cNvSpPr>
            <a:spLocks noGrp="1"/>
          </p:cNvSpPr>
          <p:nvPr>
            <p:ph idx="1"/>
          </p:nvPr>
        </p:nvSpPr>
        <p:spPr/>
        <p:txBody>
          <a:bodyPr>
            <a:normAutofit fontScale="92500"/>
          </a:bodyPr>
          <a:lstStyle/>
          <a:p>
            <a:pPr marL="342900" lvl="2" indent="-342900"/>
            <a:r>
              <a:rPr lang="en-US" dirty="0">
                <a:latin typeface="Arial Black"/>
                <a:cs typeface="Arial Black"/>
              </a:rPr>
              <a:t>Wrap Up: Where does this leave the United States with respect to democracy/authority by 1837</a:t>
            </a:r>
            <a:r>
              <a:rPr lang="en-US" dirty="0" smtClean="0">
                <a:latin typeface="Arial Black"/>
                <a:cs typeface="Arial Black"/>
              </a:rPr>
              <a:t>?</a:t>
            </a:r>
          </a:p>
          <a:p>
            <a:pPr marL="342900" lvl="2" indent="-342900"/>
            <a:endParaRPr lang="en-US" sz="3600" dirty="0">
              <a:solidFill>
                <a:srgbClr val="8C4600"/>
              </a:solidFill>
              <a:effectLst>
                <a:outerShdw blurRad="38100" dist="38100" dir="2700000" algn="tl">
                  <a:srgbClr val="000000"/>
                </a:outerShdw>
              </a:effectLst>
              <a:latin typeface="Arial Black"/>
              <a:cs typeface="Arial Black"/>
            </a:endParaRPr>
          </a:p>
          <a:p>
            <a:pPr marL="342900" lvl="2" indent="-342900"/>
            <a:r>
              <a:rPr lang="en-US" sz="3600" dirty="0"/>
              <a:t>Focus:  How did the causes of the Civil War demonstrate the tension between how the North &amp; South viewed the increasing power of the federal government and the rights of the people in the United States?</a:t>
            </a:r>
          </a:p>
          <a:p>
            <a:pPr marL="342900" lvl="2" indent="-342900"/>
            <a:endParaRPr lang="en-US" sz="3600" dirty="0">
              <a:solidFill>
                <a:srgbClr val="8C4600"/>
              </a:solidFill>
              <a:effectLst>
                <a:outerShdw blurRad="38100" dist="38100" dir="2700000" algn="tl">
                  <a:srgbClr val="000000"/>
                </a:outerShdw>
              </a:effectLst>
              <a:latin typeface="Old Town" charset="0"/>
            </a:endParaRPr>
          </a:p>
          <a:p>
            <a:endParaRPr lang="en-US" dirty="0"/>
          </a:p>
        </p:txBody>
      </p:sp>
    </p:spTree>
    <p:extLst>
      <p:ext uri="{BB962C8B-B14F-4D97-AF65-F5344CB8AC3E}">
        <p14:creationId xmlns:p14="http://schemas.microsoft.com/office/powerpoint/2010/main" val="18657934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Didot"/>
                <a:cs typeface="Didot"/>
              </a:rPr>
              <a:t>The Slavery Question (1776-1829)</a:t>
            </a:r>
            <a:endParaRPr lang="en-US" dirty="0">
              <a:latin typeface="Didot"/>
              <a:cs typeface="Didot"/>
            </a:endParaRPr>
          </a:p>
        </p:txBody>
      </p:sp>
      <p:sp>
        <p:nvSpPr>
          <p:cNvPr id="3" name="Content Placeholder 2"/>
          <p:cNvSpPr>
            <a:spLocks noGrp="1"/>
          </p:cNvSpPr>
          <p:nvPr>
            <p:ph idx="1"/>
          </p:nvPr>
        </p:nvSpPr>
        <p:spPr>
          <a:xfrm>
            <a:off x="265514" y="1138009"/>
            <a:ext cx="8421286" cy="5672363"/>
          </a:xfrm>
        </p:spPr>
        <p:txBody>
          <a:bodyPr>
            <a:normAutofit lnSpcReduction="10000"/>
          </a:bodyPr>
          <a:lstStyle/>
          <a:p>
            <a:r>
              <a:rPr lang="en-US" sz="2800" dirty="0" smtClean="0">
                <a:latin typeface="Didot"/>
                <a:cs typeface="Didot"/>
              </a:rPr>
              <a:t>Between the </a:t>
            </a:r>
          </a:p>
          <a:p>
            <a:pPr marL="0" indent="0">
              <a:buNone/>
            </a:pPr>
            <a:r>
              <a:rPr lang="en-US" sz="2800" dirty="0">
                <a:latin typeface="Didot"/>
                <a:cs typeface="Didot"/>
              </a:rPr>
              <a:t> </a:t>
            </a:r>
            <a:r>
              <a:rPr lang="en-US" sz="2800" dirty="0" smtClean="0">
                <a:latin typeface="Didot"/>
                <a:cs typeface="Didot"/>
              </a:rPr>
              <a:t>  Founding and </a:t>
            </a:r>
          </a:p>
          <a:p>
            <a:pPr marL="0" indent="0">
              <a:buNone/>
            </a:pPr>
            <a:r>
              <a:rPr lang="en-US" sz="2800" dirty="0">
                <a:latin typeface="Didot"/>
                <a:cs typeface="Didot"/>
              </a:rPr>
              <a:t> </a:t>
            </a:r>
            <a:r>
              <a:rPr lang="en-US" sz="2800" dirty="0" smtClean="0">
                <a:latin typeface="Didot"/>
                <a:cs typeface="Didot"/>
              </a:rPr>
              <a:t>  Jackson’s tenure</a:t>
            </a:r>
          </a:p>
          <a:p>
            <a:pPr marL="0" indent="0">
              <a:buNone/>
            </a:pPr>
            <a:r>
              <a:rPr lang="en-US" sz="2800" dirty="0">
                <a:latin typeface="Didot"/>
                <a:cs typeface="Didot"/>
              </a:rPr>
              <a:t> </a:t>
            </a:r>
            <a:r>
              <a:rPr lang="en-US" sz="2800" dirty="0" smtClean="0">
                <a:latin typeface="Didot"/>
                <a:cs typeface="Didot"/>
              </a:rPr>
              <a:t>  (1776-1829) the </a:t>
            </a:r>
          </a:p>
          <a:p>
            <a:pPr marL="0" indent="0">
              <a:buNone/>
            </a:pPr>
            <a:r>
              <a:rPr lang="en-US" sz="2800" dirty="0">
                <a:latin typeface="Didot"/>
                <a:cs typeface="Didot"/>
              </a:rPr>
              <a:t> </a:t>
            </a:r>
            <a:r>
              <a:rPr lang="en-US" sz="2800" dirty="0" smtClean="0">
                <a:latin typeface="Didot"/>
                <a:cs typeface="Didot"/>
              </a:rPr>
              <a:t>  United States </a:t>
            </a:r>
          </a:p>
          <a:p>
            <a:pPr marL="0" indent="0">
              <a:buNone/>
            </a:pPr>
            <a:r>
              <a:rPr lang="en-US" sz="2800" dirty="0">
                <a:latin typeface="Didot"/>
                <a:cs typeface="Didot"/>
              </a:rPr>
              <a:t> </a:t>
            </a:r>
            <a:r>
              <a:rPr lang="en-US" sz="2800" dirty="0" smtClean="0">
                <a:latin typeface="Didot"/>
                <a:cs typeface="Didot"/>
              </a:rPr>
              <a:t>  government did</a:t>
            </a:r>
          </a:p>
          <a:p>
            <a:pPr marL="0" indent="0">
              <a:buNone/>
            </a:pPr>
            <a:r>
              <a:rPr lang="en-US" sz="2800" dirty="0">
                <a:latin typeface="Didot"/>
                <a:cs typeface="Didot"/>
              </a:rPr>
              <a:t> </a:t>
            </a:r>
            <a:r>
              <a:rPr lang="en-US" sz="2800" dirty="0" smtClean="0">
                <a:latin typeface="Didot"/>
                <a:cs typeface="Didot"/>
              </a:rPr>
              <a:t>  their best to </a:t>
            </a:r>
          </a:p>
          <a:p>
            <a:pPr marL="0" indent="0">
              <a:buNone/>
            </a:pPr>
            <a:r>
              <a:rPr lang="en-US" sz="2800" dirty="0">
                <a:latin typeface="Didot"/>
                <a:cs typeface="Didot"/>
              </a:rPr>
              <a:t> </a:t>
            </a:r>
            <a:r>
              <a:rPr lang="en-US" sz="2800" dirty="0" smtClean="0">
                <a:latin typeface="Didot"/>
                <a:cs typeface="Didot"/>
              </a:rPr>
              <a:t>  ignore the slavery question.</a:t>
            </a:r>
          </a:p>
          <a:p>
            <a:r>
              <a:rPr lang="en-US" sz="2800" dirty="0" smtClean="0">
                <a:latin typeface="Didot"/>
                <a:cs typeface="Didot"/>
              </a:rPr>
              <a:t>The nation reached the uneasy (and unstable) solution that the north would be free and that the south would be slave and that the two regions would do their best to live side by side.</a:t>
            </a:r>
          </a:p>
        </p:txBody>
      </p:sp>
      <p:pic>
        <p:nvPicPr>
          <p:cNvPr id="4" name="Picture 3"/>
          <p:cNvPicPr>
            <a:picLocks noChangeAspect="1"/>
          </p:cNvPicPr>
          <p:nvPr/>
        </p:nvPicPr>
        <p:blipFill>
          <a:blip r:embed="rId2"/>
          <a:stretch>
            <a:fillRect/>
          </a:stretch>
        </p:blipFill>
        <p:spPr>
          <a:xfrm>
            <a:off x="3610429" y="1143000"/>
            <a:ext cx="5533570" cy="3345880"/>
          </a:xfrm>
          <a:prstGeom prst="rect">
            <a:avLst/>
          </a:prstGeom>
        </p:spPr>
      </p:pic>
    </p:spTree>
    <p:extLst>
      <p:ext uri="{BB962C8B-B14F-4D97-AF65-F5344CB8AC3E}">
        <p14:creationId xmlns:p14="http://schemas.microsoft.com/office/powerpoint/2010/main" val="3173113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81"/>
            <a:ext cx="8229600" cy="1143000"/>
          </a:xfrm>
        </p:spPr>
        <p:txBody>
          <a:bodyPr>
            <a:normAutofit fontScale="90000"/>
          </a:bodyPr>
          <a:lstStyle/>
          <a:p>
            <a:r>
              <a:rPr lang="en-US" dirty="0" smtClean="0">
                <a:latin typeface="Didot"/>
                <a:cs typeface="Didot"/>
              </a:rPr>
              <a:t>The Slavery Question (1776-1829)</a:t>
            </a:r>
            <a:endParaRPr lang="en-US" dirty="0">
              <a:latin typeface="Didot"/>
              <a:cs typeface="Didot"/>
            </a:endParaRPr>
          </a:p>
        </p:txBody>
      </p:sp>
      <p:sp>
        <p:nvSpPr>
          <p:cNvPr id="3" name="Content Placeholder 2"/>
          <p:cNvSpPr>
            <a:spLocks noGrp="1"/>
          </p:cNvSpPr>
          <p:nvPr>
            <p:ph idx="1"/>
          </p:nvPr>
        </p:nvSpPr>
        <p:spPr>
          <a:xfrm>
            <a:off x="185056" y="1181781"/>
            <a:ext cx="8668657" cy="5313362"/>
          </a:xfrm>
        </p:spPr>
        <p:txBody>
          <a:bodyPr>
            <a:normAutofit fontScale="77500" lnSpcReduction="20000"/>
          </a:bodyPr>
          <a:lstStyle/>
          <a:p>
            <a:r>
              <a:rPr lang="en-US" dirty="0" smtClean="0">
                <a:latin typeface="Didot"/>
                <a:cs typeface="Didot"/>
              </a:rPr>
              <a:t>But this “live and let live” </a:t>
            </a:r>
          </a:p>
          <a:p>
            <a:pPr marL="0" indent="0">
              <a:buNone/>
            </a:pPr>
            <a:r>
              <a:rPr lang="en-US" dirty="0">
                <a:latin typeface="Didot"/>
                <a:cs typeface="Didot"/>
              </a:rPr>
              <a:t> </a:t>
            </a:r>
            <a:r>
              <a:rPr lang="en-US" dirty="0" smtClean="0">
                <a:latin typeface="Didot"/>
                <a:cs typeface="Didot"/>
              </a:rPr>
              <a:t>  perspective, was far more </a:t>
            </a:r>
          </a:p>
          <a:p>
            <a:pPr marL="0" indent="0">
              <a:buNone/>
            </a:pPr>
            <a:r>
              <a:rPr lang="en-US" dirty="0">
                <a:latin typeface="Didot"/>
                <a:cs typeface="Didot"/>
              </a:rPr>
              <a:t> </a:t>
            </a:r>
            <a:r>
              <a:rPr lang="en-US" dirty="0" smtClean="0">
                <a:latin typeface="Didot"/>
                <a:cs typeface="Didot"/>
              </a:rPr>
              <a:t>  ideal than real.</a:t>
            </a:r>
          </a:p>
          <a:p>
            <a:r>
              <a:rPr lang="en-US" dirty="0" smtClean="0">
                <a:latin typeface="Didot"/>
                <a:cs typeface="Didot"/>
              </a:rPr>
              <a:t>Over-time the two regions </a:t>
            </a:r>
          </a:p>
          <a:p>
            <a:pPr marL="0" indent="0">
              <a:buNone/>
            </a:pPr>
            <a:r>
              <a:rPr lang="en-US" dirty="0">
                <a:latin typeface="Didot"/>
                <a:cs typeface="Didot"/>
              </a:rPr>
              <a:t>	</a:t>
            </a:r>
            <a:r>
              <a:rPr lang="en-US" dirty="0" smtClean="0">
                <a:latin typeface="Didot"/>
                <a:cs typeface="Didot"/>
              </a:rPr>
              <a:t>began to look very different</a:t>
            </a:r>
          </a:p>
          <a:p>
            <a:pPr marL="0" indent="0">
              <a:buNone/>
            </a:pPr>
            <a:r>
              <a:rPr lang="en-US" dirty="0">
                <a:latin typeface="Didot"/>
                <a:cs typeface="Didot"/>
              </a:rPr>
              <a:t>	</a:t>
            </a:r>
            <a:r>
              <a:rPr lang="en-US" dirty="0" smtClean="0">
                <a:latin typeface="Didot"/>
                <a:cs typeface="Didot"/>
              </a:rPr>
              <a:t>(see next slide) </a:t>
            </a:r>
          </a:p>
          <a:p>
            <a:pPr lvl="1"/>
            <a:r>
              <a:rPr lang="en-US" dirty="0" smtClean="0">
                <a:latin typeface="Didot"/>
                <a:cs typeface="Didot"/>
              </a:rPr>
              <a:t>More intervention was needed to keep them together</a:t>
            </a:r>
          </a:p>
          <a:p>
            <a:r>
              <a:rPr lang="en-US" dirty="0" smtClean="0">
                <a:latin typeface="Didot"/>
                <a:cs typeface="Didot"/>
              </a:rPr>
              <a:t>The fact that both regions were bound together by a national 	government, meant that the national government did have to weigh in on the slavery issue from time to time—even if they didn’t want to.  </a:t>
            </a:r>
          </a:p>
          <a:p>
            <a:r>
              <a:rPr lang="en-US" dirty="0" smtClean="0">
                <a:latin typeface="Didot"/>
                <a:cs typeface="Didot"/>
              </a:rPr>
              <a:t>And, in order to maintain the tenuous union, made decisions that in the end enabled slavery</a:t>
            </a:r>
          </a:p>
          <a:p>
            <a:pPr lvl="1"/>
            <a:r>
              <a:rPr lang="en-US" dirty="0" smtClean="0">
                <a:latin typeface="Didot"/>
                <a:cs typeface="Didot"/>
              </a:rPr>
              <a:t>Enabler?   Promoter?  Prohibitor?  </a:t>
            </a:r>
          </a:p>
          <a:p>
            <a:pPr lvl="2"/>
            <a:r>
              <a:rPr lang="en-US" dirty="0" smtClean="0">
                <a:latin typeface="Didot"/>
                <a:cs typeface="Didot"/>
              </a:rPr>
              <a:t>Debate over the North’s intent with slavery…</a:t>
            </a:r>
          </a:p>
        </p:txBody>
      </p:sp>
      <p:pic>
        <p:nvPicPr>
          <p:cNvPr id="4" name="Picture 3"/>
          <p:cNvPicPr>
            <a:picLocks noChangeAspect="1"/>
          </p:cNvPicPr>
          <p:nvPr/>
        </p:nvPicPr>
        <p:blipFill>
          <a:blip r:embed="rId2"/>
          <a:stretch>
            <a:fillRect/>
          </a:stretch>
        </p:blipFill>
        <p:spPr>
          <a:xfrm>
            <a:off x="5442857" y="964067"/>
            <a:ext cx="3701143" cy="2002258"/>
          </a:xfrm>
          <a:prstGeom prst="rect">
            <a:avLst/>
          </a:prstGeom>
        </p:spPr>
      </p:pic>
    </p:spTree>
    <p:extLst>
      <p:ext uri="{BB962C8B-B14F-4D97-AF65-F5344CB8AC3E}">
        <p14:creationId xmlns:p14="http://schemas.microsoft.com/office/powerpoint/2010/main" val="18720859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4648200" y="1447800"/>
            <a:ext cx="4114800" cy="4876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5126" name="Rectangle 6"/>
          <p:cNvSpPr>
            <a:spLocks noChangeArrowheads="1"/>
          </p:cNvSpPr>
          <p:nvPr/>
        </p:nvSpPr>
        <p:spPr bwMode="auto">
          <a:xfrm>
            <a:off x="381000" y="1447800"/>
            <a:ext cx="3962400" cy="48768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 name="Title 1"/>
          <p:cNvSpPr>
            <a:spLocks noGrp="1"/>
          </p:cNvSpPr>
          <p:nvPr>
            <p:ph type="title"/>
          </p:nvPr>
        </p:nvSpPr>
        <p:spPr/>
        <p:txBody>
          <a:bodyPr>
            <a:normAutofit/>
          </a:bodyPr>
          <a:lstStyle/>
          <a:p>
            <a:pPr eaLnBrk="1" hangingPunct="1"/>
            <a:r>
              <a:rPr lang="en-US" sz="3600" dirty="0">
                <a:latin typeface="Didot"/>
                <a:cs typeface="Didot"/>
              </a:rPr>
              <a:t>North and South: </a:t>
            </a:r>
            <a:r>
              <a:rPr lang="en-US" sz="3600" dirty="0" smtClean="0">
                <a:latin typeface="Didot"/>
                <a:cs typeface="Didot"/>
              </a:rPr>
              <a:t>Sectionalism</a:t>
            </a:r>
            <a:endParaRPr lang="en-US" sz="3600" dirty="0">
              <a:latin typeface="Didot"/>
              <a:cs typeface="Didot"/>
            </a:endParaRPr>
          </a:p>
        </p:txBody>
      </p:sp>
      <p:sp>
        <p:nvSpPr>
          <p:cNvPr id="3" name="Content Placeholder 2"/>
          <p:cNvSpPr>
            <a:spLocks noGrp="1"/>
          </p:cNvSpPr>
          <p:nvPr>
            <p:ph sz="half" idx="1"/>
          </p:nvPr>
        </p:nvSpPr>
        <p:spPr/>
        <p:txBody>
          <a:bodyPr>
            <a:normAutofit lnSpcReduction="10000"/>
          </a:bodyPr>
          <a:lstStyle/>
          <a:p>
            <a:pPr eaLnBrk="1" hangingPunct="1">
              <a:lnSpc>
                <a:spcPct val="80000"/>
              </a:lnSpc>
              <a:buFont typeface="Arial" charset="0"/>
              <a:buNone/>
            </a:pPr>
            <a:r>
              <a:rPr lang="en-US" sz="2400" b="1" dirty="0">
                <a:latin typeface="Didot"/>
                <a:cs typeface="Didot"/>
              </a:rPr>
              <a:t>The North:</a:t>
            </a:r>
          </a:p>
          <a:p>
            <a:pPr eaLnBrk="1" hangingPunct="1">
              <a:buFontTx/>
              <a:buChar char="•"/>
            </a:pPr>
            <a:r>
              <a:rPr lang="en-US" sz="2400" dirty="0">
                <a:latin typeface="Didot"/>
                <a:cs typeface="Didot"/>
              </a:rPr>
              <a:t>Primarily industrial</a:t>
            </a:r>
          </a:p>
          <a:p>
            <a:pPr eaLnBrk="1" hangingPunct="1">
              <a:buFontTx/>
              <a:buChar char="•"/>
            </a:pPr>
            <a:r>
              <a:rPr lang="en-US" sz="2400" dirty="0">
                <a:latin typeface="Didot"/>
                <a:cs typeface="Didot"/>
              </a:rPr>
              <a:t>Mostly urban and small farms</a:t>
            </a:r>
          </a:p>
          <a:p>
            <a:pPr eaLnBrk="1" hangingPunct="1">
              <a:buFontTx/>
              <a:buChar char="•"/>
            </a:pPr>
            <a:r>
              <a:rPr lang="en-US" sz="2400" dirty="0">
                <a:latin typeface="Didot"/>
                <a:cs typeface="Didot"/>
              </a:rPr>
              <a:t>Supported tariffs and internal improvements</a:t>
            </a:r>
          </a:p>
          <a:p>
            <a:pPr eaLnBrk="1" hangingPunct="1">
              <a:buFontTx/>
              <a:buChar char="•"/>
            </a:pPr>
            <a:r>
              <a:rPr lang="en-US" sz="2400" dirty="0">
                <a:latin typeface="Didot"/>
                <a:cs typeface="Didot"/>
              </a:rPr>
              <a:t>For strong central government</a:t>
            </a:r>
          </a:p>
          <a:p>
            <a:pPr eaLnBrk="1" hangingPunct="1">
              <a:buFontTx/>
              <a:buChar char="•"/>
            </a:pPr>
            <a:r>
              <a:rPr lang="en-US" sz="2400" dirty="0">
                <a:latin typeface="Didot"/>
                <a:cs typeface="Didot"/>
              </a:rPr>
              <a:t>Relied on free labor</a:t>
            </a:r>
          </a:p>
          <a:p>
            <a:pPr eaLnBrk="1" hangingPunct="1">
              <a:buFontTx/>
              <a:buChar char="•"/>
            </a:pPr>
            <a:r>
              <a:rPr lang="en-US" sz="2400" dirty="0">
                <a:latin typeface="Didot"/>
                <a:cs typeface="Didot"/>
              </a:rPr>
              <a:t>Wanted to limit spread of slavery in West</a:t>
            </a:r>
          </a:p>
        </p:txBody>
      </p:sp>
      <p:sp>
        <p:nvSpPr>
          <p:cNvPr id="4" name="Content Placeholder 3"/>
          <p:cNvSpPr>
            <a:spLocks noGrp="1"/>
          </p:cNvSpPr>
          <p:nvPr>
            <p:ph sz="half" idx="2"/>
          </p:nvPr>
        </p:nvSpPr>
        <p:spPr/>
        <p:txBody>
          <a:bodyPr>
            <a:normAutofit lnSpcReduction="10000"/>
          </a:bodyPr>
          <a:lstStyle/>
          <a:p>
            <a:pPr eaLnBrk="1" hangingPunct="1">
              <a:buFont typeface="Arial" charset="0"/>
              <a:buNone/>
            </a:pPr>
            <a:r>
              <a:rPr lang="en-US" sz="2400" b="1" dirty="0">
                <a:latin typeface="Didot"/>
                <a:cs typeface="Didot"/>
              </a:rPr>
              <a:t>The South:</a:t>
            </a:r>
          </a:p>
          <a:p>
            <a:pPr eaLnBrk="1" hangingPunct="1">
              <a:buFontTx/>
              <a:buChar char="•"/>
            </a:pPr>
            <a:r>
              <a:rPr lang="en-US" sz="2400" dirty="0">
                <a:latin typeface="Didot"/>
                <a:cs typeface="Didot"/>
              </a:rPr>
              <a:t>Primarily agricultural</a:t>
            </a:r>
          </a:p>
          <a:p>
            <a:pPr eaLnBrk="1" hangingPunct="1">
              <a:buFontTx/>
              <a:buChar char="•"/>
            </a:pPr>
            <a:r>
              <a:rPr lang="en-US" sz="2400" dirty="0">
                <a:latin typeface="Didot"/>
                <a:cs typeface="Didot"/>
              </a:rPr>
              <a:t>Mostly small farms and plantations </a:t>
            </a:r>
          </a:p>
          <a:p>
            <a:pPr eaLnBrk="1" hangingPunct="1">
              <a:buFontTx/>
              <a:buChar char="•"/>
            </a:pPr>
            <a:r>
              <a:rPr lang="en-US" sz="2400" dirty="0">
                <a:latin typeface="Didot"/>
                <a:cs typeface="Didot"/>
              </a:rPr>
              <a:t>Generally opposed tariffs and internal improvements</a:t>
            </a:r>
          </a:p>
          <a:p>
            <a:pPr eaLnBrk="1" hangingPunct="1">
              <a:buFontTx/>
              <a:buChar char="•"/>
            </a:pPr>
            <a:r>
              <a:rPr lang="en-US" sz="2400" dirty="0">
                <a:latin typeface="Didot"/>
                <a:cs typeface="Didot"/>
              </a:rPr>
              <a:t>For </a:t>
            </a:r>
            <a:r>
              <a:rPr lang="ja-JP" altLang="en-US" sz="2400" dirty="0">
                <a:latin typeface="Didot"/>
                <a:cs typeface="Didot"/>
              </a:rPr>
              <a:t>“</a:t>
            </a:r>
            <a:r>
              <a:rPr lang="en-US" sz="2400" dirty="0">
                <a:latin typeface="Didot"/>
                <a:cs typeface="Didot"/>
              </a:rPr>
              <a:t>states</a:t>
            </a:r>
            <a:r>
              <a:rPr lang="ja-JP" altLang="en-US" sz="2400" dirty="0">
                <a:latin typeface="Didot"/>
                <a:cs typeface="Didot"/>
              </a:rPr>
              <a:t>’</a:t>
            </a:r>
            <a:r>
              <a:rPr lang="en-US" sz="2400" dirty="0">
                <a:latin typeface="Didot"/>
                <a:cs typeface="Didot"/>
              </a:rPr>
              <a:t> rights</a:t>
            </a:r>
            <a:r>
              <a:rPr lang="ja-JP" altLang="en-US" sz="2400" dirty="0">
                <a:latin typeface="Didot"/>
                <a:cs typeface="Didot"/>
              </a:rPr>
              <a:t>”</a:t>
            </a:r>
            <a:endParaRPr lang="en-US" sz="2400" dirty="0">
              <a:latin typeface="Didot"/>
              <a:cs typeface="Didot"/>
            </a:endParaRPr>
          </a:p>
          <a:p>
            <a:pPr eaLnBrk="1" hangingPunct="1">
              <a:buFontTx/>
              <a:buChar char="•"/>
            </a:pPr>
            <a:r>
              <a:rPr lang="en-US" sz="2400" dirty="0">
                <a:latin typeface="Didot"/>
                <a:cs typeface="Didot"/>
              </a:rPr>
              <a:t>Relied on slavery due to smaller population</a:t>
            </a:r>
          </a:p>
          <a:p>
            <a:pPr eaLnBrk="1" hangingPunct="1">
              <a:buFontTx/>
              <a:buChar char="•"/>
            </a:pPr>
            <a:r>
              <a:rPr lang="en-US" sz="2400" dirty="0">
                <a:latin typeface="Didot"/>
                <a:cs typeface="Didot"/>
              </a:rPr>
              <a:t>Supported extending slavery in West</a:t>
            </a:r>
          </a:p>
        </p:txBody>
      </p:sp>
    </p:spTree>
    <p:extLst>
      <p:ext uri="{BB962C8B-B14F-4D97-AF65-F5344CB8AC3E}">
        <p14:creationId xmlns:p14="http://schemas.microsoft.com/office/powerpoint/2010/main" val="605346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067800" cy="175432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sz="2400" dirty="0">
                <a:solidFill>
                  <a:srgbClr val="8C4600"/>
                </a:solidFill>
                <a:effectLst>
                  <a:outerShdw blurRad="38100" dist="38100" dir="2700000" algn="tl">
                    <a:srgbClr val="000000"/>
                  </a:outerShdw>
                </a:effectLst>
                <a:latin typeface="Old Town" charset="0"/>
              </a:rPr>
              <a:t>Voting Requirements </a:t>
            </a:r>
            <a:br>
              <a:rPr lang="en-US" sz="2400" dirty="0">
                <a:solidFill>
                  <a:srgbClr val="8C4600"/>
                </a:solidFill>
                <a:effectLst>
                  <a:outerShdw blurRad="38100" dist="38100" dir="2700000" algn="tl">
                    <a:srgbClr val="000000"/>
                  </a:outerShdw>
                </a:effectLst>
                <a:latin typeface="Old Town" charset="0"/>
              </a:rPr>
            </a:br>
            <a:r>
              <a:rPr lang="en-US" sz="2400" dirty="0">
                <a:solidFill>
                  <a:srgbClr val="8C4600"/>
                </a:solidFill>
                <a:effectLst>
                  <a:outerShdw blurRad="38100" dist="38100" dir="2700000" algn="tl">
                    <a:srgbClr val="000000"/>
                  </a:outerShdw>
                </a:effectLst>
                <a:latin typeface="Old Town" charset="0"/>
              </a:rPr>
              <a:t>in the Early </a:t>
            </a:r>
            <a:r>
              <a:rPr lang="en-US" sz="2400" dirty="0" smtClean="0">
                <a:solidFill>
                  <a:srgbClr val="8C4600"/>
                </a:solidFill>
                <a:effectLst>
                  <a:outerShdw blurRad="38100" dist="38100" dir="2700000" algn="tl">
                    <a:srgbClr val="000000"/>
                  </a:outerShdw>
                </a:effectLst>
                <a:latin typeface="Old Town" charset="0"/>
              </a:rPr>
              <a:t>19c</a:t>
            </a:r>
          </a:p>
          <a:p>
            <a:pPr algn="ctr">
              <a:spcBef>
                <a:spcPct val="50000"/>
              </a:spcBef>
            </a:pPr>
            <a:r>
              <a:rPr lang="en-US" sz="2400" dirty="0" smtClean="0">
                <a:solidFill>
                  <a:srgbClr val="8C4600"/>
                </a:solidFill>
                <a:effectLst>
                  <a:outerShdw blurRad="38100" dist="38100" dir="2700000" algn="tl">
                    <a:srgbClr val="000000"/>
                  </a:outerShdw>
                </a:effectLst>
                <a:latin typeface="Old Town" charset="0"/>
              </a:rPr>
              <a:t>What do you think may be some consequences of these changes? Ask Mr. Adams (p. 14) </a:t>
            </a:r>
            <a:endParaRPr lang="en-US" sz="2400" dirty="0">
              <a:solidFill>
                <a:srgbClr val="8C4600"/>
              </a:solidFill>
              <a:effectLst>
                <a:outerShdw blurRad="38100" dist="38100" dir="2700000" algn="tl">
                  <a:srgbClr val="000000"/>
                </a:outerShdw>
              </a:effectLst>
              <a:latin typeface="Old Town" charset="0"/>
            </a:endParaRPr>
          </a:p>
        </p:txBody>
      </p:sp>
      <p:pic>
        <p:nvPicPr>
          <p:cNvPr id="4099" name="Picture 3" descr="map-Extending Voting Rights for White Males-1800-1830"/>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1298026" y="2246769"/>
            <a:ext cx="7086600" cy="411162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5882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Didot"/>
                <a:cs typeface="Didot"/>
              </a:rPr>
              <a:t>Andrew Jackson Comes to Office</a:t>
            </a:r>
            <a:endParaRPr lang="en-US" dirty="0">
              <a:latin typeface="Didot"/>
              <a:cs typeface="Didot"/>
            </a:endParaRPr>
          </a:p>
        </p:txBody>
      </p:sp>
      <p:sp>
        <p:nvSpPr>
          <p:cNvPr id="3" name="Content Placeholder 2"/>
          <p:cNvSpPr>
            <a:spLocks noGrp="1"/>
          </p:cNvSpPr>
          <p:nvPr>
            <p:ph idx="1"/>
          </p:nvPr>
        </p:nvSpPr>
        <p:spPr>
          <a:xfrm>
            <a:off x="194566" y="1417638"/>
            <a:ext cx="5244512" cy="5440362"/>
          </a:xfrm>
        </p:spPr>
        <p:txBody>
          <a:bodyPr>
            <a:normAutofit fontScale="77500" lnSpcReduction="20000"/>
          </a:bodyPr>
          <a:lstStyle/>
          <a:p>
            <a:r>
              <a:rPr lang="en-US" dirty="0" smtClean="0">
                <a:latin typeface="Arial Black"/>
                <a:cs typeface="Arial Black"/>
              </a:rPr>
              <a:t>All of that changes with the election of Andrew Jackson in 1829</a:t>
            </a:r>
          </a:p>
          <a:p>
            <a:r>
              <a:rPr lang="en-US" dirty="0" smtClean="0">
                <a:latin typeface="Arial Black"/>
                <a:cs typeface="Arial Black"/>
              </a:rPr>
              <a:t>The story of Jackson’s inauguration best illustrates this change</a:t>
            </a:r>
          </a:p>
          <a:p>
            <a:pPr lvl="1"/>
            <a:r>
              <a:rPr lang="en-US" dirty="0" smtClean="0">
                <a:latin typeface="Arial Black"/>
                <a:cs typeface="Arial Black"/>
              </a:rPr>
              <a:t>While inaugurations had been small, dignified events.  Jackson’s inauguration was before a crowd of about 20,000 people, who poured into the White House after, ruining furniture, and destroying china and glassware?</a:t>
            </a:r>
          </a:p>
          <a:p>
            <a:pPr lvl="1"/>
            <a:r>
              <a:rPr lang="en-US" dirty="0" smtClean="0">
                <a:latin typeface="Arial Black"/>
                <a:cs typeface="Arial Black"/>
              </a:rPr>
              <a:t>So…what changed with the election of Jackson?</a:t>
            </a:r>
            <a:endParaRPr lang="en-US" dirty="0">
              <a:latin typeface="Arial Black"/>
              <a:cs typeface="Arial Black"/>
            </a:endParaRP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500" y="2886865"/>
            <a:ext cx="3492500" cy="2324100"/>
          </a:xfrm>
          <a:prstGeom prst="rect">
            <a:avLst/>
          </a:prstGeom>
        </p:spPr>
      </p:pic>
    </p:spTree>
    <p:extLst>
      <p:ext uri="{BB962C8B-B14F-4D97-AF65-F5344CB8AC3E}">
        <p14:creationId xmlns:p14="http://schemas.microsoft.com/office/powerpoint/2010/main" val="41575600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600200" y="304800"/>
            <a:ext cx="7467600" cy="584776"/>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3200" dirty="0">
                <a:solidFill>
                  <a:srgbClr val="8C4600"/>
                </a:solidFill>
                <a:effectLst>
                  <a:outerShdw blurRad="38100" dist="38100" dir="2700000" algn="tl">
                    <a:srgbClr val="000000"/>
                  </a:outerShdw>
                </a:effectLst>
                <a:latin typeface="Old Town" charset="0"/>
              </a:rPr>
              <a:t>The Reign of </a:t>
            </a:r>
            <a:r>
              <a:rPr lang="ja-JP" altLang="en-US" sz="3200" dirty="0">
                <a:solidFill>
                  <a:srgbClr val="8C4600"/>
                </a:solidFill>
                <a:effectLst>
                  <a:outerShdw blurRad="38100" dist="38100" dir="2700000" algn="tl">
                    <a:srgbClr val="000000"/>
                  </a:outerShdw>
                </a:effectLst>
                <a:latin typeface="Arial"/>
              </a:rPr>
              <a:t>“</a:t>
            </a:r>
            <a:r>
              <a:rPr lang="en-US" sz="3200" dirty="0">
                <a:solidFill>
                  <a:srgbClr val="8C4600"/>
                </a:solidFill>
                <a:effectLst>
                  <a:outerShdw blurRad="38100" dist="38100" dir="2700000" algn="tl">
                    <a:srgbClr val="000000"/>
                  </a:outerShdw>
                </a:effectLst>
                <a:latin typeface="Old Town" charset="0"/>
              </a:rPr>
              <a:t>King Mob</a:t>
            </a:r>
            <a:r>
              <a:rPr lang="ja-JP" altLang="en-US" sz="3200" dirty="0">
                <a:solidFill>
                  <a:srgbClr val="8C4600"/>
                </a:solidFill>
                <a:effectLst>
                  <a:outerShdw blurRad="38100" dist="38100" dir="2700000" algn="tl">
                    <a:srgbClr val="000000"/>
                  </a:outerShdw>
                </a:effectLst>
                <a:latin typeface="Arial"/>
              </a:rPr>
              <a:t>”</a:t>
            </a:r>
            <a:endParaRPr lang="en-US" sz="3200" dirty="0">
              <a:solidFill>
                <a:srgbClr val="8C4600"/>
              </a:solidFill>
              <a:effectLst>
                <a:outerShdw blurRad="38100" dist="38100" dir="2700000" algn="tl">
                  <a:srgbClr val="000000"/>
                </a:outerShdw>
              </a:effectLst>
              <a:latin typeface="Old Town" charset="0"/>
            </a:endParaRPr>
          </a:p>
        </p:txBody>
      </p:sp>
      <p:pic>
        <p:nvPicPr>
          <p:cNvPr id="17411" name="Picture 3" descr="1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139" y="2112799"/>
            <a:ext cx="6934200" cy="44831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6060266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5117" y="273050"/>
            <a:ext cx="7871683" cy="5853113"/>
          </a:xfrm>
        </p:spPr>
        <p:txBody>
          <a:bodyPr>
            <a:normAutofit fontScale="47500" lnSpcReduction="20000"/>
          </a:bodyPr>
          <a:lstStyle/>
          <a:p>
            <a:r>
              <a:rPr lang="en-US" b="1" i="1" dirty="0"/>
              <a:t>I. The Daily National Intelligencer, Washington, D.C., March 4, 1829</a:t>
            </a:r>
            <a:r>
              <a:rPr lang="en-US" dirty="0"/>
              <a:t>. The inauguration of the new President is to take place to-day at the Capitol. There will be no military array upon the occasion but such as is voluntary. A vast assembly of the People, however, from every part of the country, will attend the ceremony. There is to be a Ball in honor of the occasion, in the evening, at </a:t>
            </a:r>
            <a:r>
              <a:rPr lang="en-US" dirty="0" err="1"/>
              <a:t>Carusi's</a:t>
            </a:r>
            <a:r>
              <a:rPr lang="en-US" dirty="0"/>
              <a:t> Assembly Rooms. The great concourse of strangers in the city, at this season, has attracted hither a proportionate number of those who live by depredations upon society. As a caution to others, it may be useful information, that a gentleman from one of the Southern States had his pocket picked, in the Theatre last night, of a pocket-book containing eight hundred dollars; and we should not be </a:t>
            </a:r>
            <a:r>
              <a:rPr lang="en-US" dirty="0" err="1"/>
              <a:t>surprized</a:t>
            </a:r>
            <a:r>
              <a:rPr lang="en-US" dirty="0"/>
              <a:t> to learn that others than he were equally unfortunate.  </a:t>
            </a:r>
            <a:r>
              <a:rPr lang="en-US" b="1" i="1" dirty="0"/>
              <a:t>II. The Daily National Intelligencer, Washington, D.C., March 5, 1829</a:t>
            </a:r>
            <a:r>
              <a:rPr lang="en-US" b="1" dirty="0"/>
              <a:t>. </a:t>
            </a:r>
            <a:r>
              <a:rPr lang="en-US" dirty="0"/>
              <a:t>In the midst of the throng yesterday, in and about the President's Square, where persons of every rank in life (and of almost every nation and complexion) flocked promiscuously, the nimble-fingered gentry were not idle. Several pockets were picked: and notwithstanding the caution published yesterday morning, one gentleman suffered his pocket to be picked of eight or nine hundred dollars, and others of smaller sums. One or more of the cut-purses were detected in the fact, and committed for trial. They are all strangers here.  </a:t>
            </a:r>
            <a:r>
              <a:rPr lang="en-US" b="1" i="1" dirty="0"/>
              <a:t>III. The Daily National Intelligencer, Washington, D.C., March 6, 1829</a:t>
            </a:r>
            <a:r>
              <a:rPr lang="en-US" b="1" dirty="0"/>
              <a:t>. </a:t>
            </a:r>
            <a:r>
              <a:rPr lang="en-US" dirty="0"/>
              <a:t>The great concourse of strangers in this City has already subsided; and the steady rain of yesterday kept within doors most of those who remain. This busy throng has passed away without any occurrence seriously to mar the pleasure of its assembly. What particularly gratifies us, and does credit to the character of our People, is, that, amidst all the excitement and bustle of the occasion, the whole day and night of the Inauguration passed off without the slightest interruption of the public peace and order, that we have heard of. At the mansion of the President, the Sovereign People were a little uproarious, indeed, but it was in any thing but a salacious spirit. </a:t>
            </a:r>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4503453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latin typeface="Didot"/>
                <a:cs typeface="Didot"/>
              </a:rPr>
              <a:t>Andrew Jackson</a:t>
            </a:r>
            <a:endParaRPr lang="en-US" dirty="0">
              <a:latin typeface="Didot"/>
              <a:cs typeface="Didot"/>
            </a:endParaRPr>
          </a:p>
        </p:txBody>
      </p:sp>
      <p:sp>
        <p:nvSpPr>
          <p:cNvPr id="3" name="Content Placeholder 2"/>
          <p:cNvSpPr>
            <a:spLocks noGrp="1"/>
          </p:cNvSpPr>
          <p:nvPr>
            <p:ph idx="1"/>
          </p:nvPr>
        </p:nvSpPr>
        <p:spPr>
          <a:xfrm>
            <a:off x="167726" y="1143001"/>
            <a:ext cx="4240168" cy="5715000"/>
          </a:xfrm>
        </p:spPr>
        <p:txBody>
          <a:bodyPr>
            <a:normAutofit fontScale="62500" lnSpcReduction="20000"/>
          </a:bodyPr>
          <a:lstStyle/>
          <a:p>
            <a:r>
              <a:rPr lang="en-US" dirty="0" smtClean="0">
                <a:latin typeface="Arial Black"/>
                <a:cs typeface="Arial Black"/>
              </a:rPr>
              <a:t>1767-1845</a:t>
            </a:r>
          </a:p>
          <a:p>
            <a:r>
              <a:rPr lang="en-US" dirty="0" smtClean="0">
                <a:latin typeface="Arial Black"/>
                <a:cs typeface="Arial Black"/>
              </a:rPr>
              <a:t>Born to a poor farming family on the North Carolina/South Carolina border</a:t>
            </a:r>
          </a:p>
          <a:p>
            <a:r>
              <a:rPr lang="en-US" dirty="0" smtClean="0">
                <a:latin typeface="Arial Black"/>
                <a:cs typeface="Arial Black"/>
              </a:rPr>
              <a:t>Became a lawyer and a plantation owner in Tennessee</a:t>
            </a:r>
          </a:p>
          <a:p>
            <a:r>
              <a:rPr lang="en-US" dirty="0" smtClean="0">
                <a:latin typeface="Arial Black"/>
                <a:cs typeface="Arial Black"/>
              </a:rPr>
              <a:t>Oversaw decisive victories in the War of 1812</a:t>
            </a:r>
          </a:p>
          <a:p>
            <a:r>
              <a:rPr lang="en-US" dirty="0" smtClean="0">
                <a:latin typeface="Arial Black"/>
                <a:cs typeface="Arial Black"/>
              </a:rPr>
              <a:t>Didn’t go to college, chewed tobacco, and dueled with pistols</a:t>
            </a:r>
          </a:p>
          <a:p>
            <a:r>
              <a:rPr lang="en-US" dirty="0" smtClean="0">
                <a:latin typeface="Arial Black"/>
                <a:cs typeface="Arial Black"/>
              </a:rPr>
              <a:t>Was the first </a:t>
            </a:r>
            <a:r>
              <a:rPr lang="en-US" dirty="0">
                <a:latin typeface="Arial Black"/>
                <a:cs typeface="Arial Black"/>
              </a:rPr>
              <a:t>p</a:t>
            </a:r>
            <a:r>
              <a:rPr lang="en-US" dirty="0" smtClean="0">
                <a:latin typeface="Arial Black"/>
                <a:cs typeface="Arial Black"/>
              </a:rPr>
              <a:t>resident</a:t>
            </a:r>
          </a:p>
          <a:p>
            <a:pPr lvl="1"/>
            <a:r>
              <a:rPr lang="en-US" dirty="0" smtClean="0">
                <a:latin typeface="Arial Black"/>
                <a:cs typeface="Arial Black"/>
              </a:rPr>
              <a:t>From the “West”</a:t>
            </a:r>
          </a:p>
          <a:p>
            <a:pPr lvl="1"/>
            <a:r>
              <a:rPr lang="en-US" dirty="0" smtClean="0">
                <a:latin typeface="Arial Black"/>
                <a:cs typeface="Arial Black"/>
              </a:rPr>
              <a:t>Born in a log cabin</a:t>
            </a:r>
          </a:p>
          <a:p>
            <a:pPr lvl="1"/>
            <a:r>
              <a:rPr lang="en-US" dirty="0" smtClean="0">
                <a:latin typeface="Arial Black"/>
                <a:cs typeface="Arial Black"/>
              </a:rPr>
              <a:t>Not from a prominent/wealthy family</a:t>
            </a:r>
          </a:p>
          <a:p>
            <a:r>
              <a:rPr lang="en-US" dirty="0" smtClean="0">
                <a:latin typeface="Arial Black"/>
                <a:cs typeface="Arial Black"/>
              </a:rPr>
              <a:t>Two term president from 1829-1837</a:t>
            </a:r>
            <a:endParaRPr lang="en-US" dirty="0">
              <a:latin typeface="Arial Black"/>
              <a:cs typeface="Arial Black"/>
            </a:endParaRPr>
          </a:p>
        </p:txBody>
      </p:sp>
      <p:pic>
        <p:nvPicPr>
          <p:cNvPr id="4" name="Picture 3" descr="andrew_jack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893" y="1143000"/>
            <a:ext cx="4736107" cy="5466257"/>
          </a:xfrm>
          <a:prstGeom prst="rect">
            <a:avLst/>
          </a:prstGeom>
        </p:spPr>
      </p:pic>
    </p:spTree>
    <p:extLst>
      <p:ext uri="{BB962C8B-B14F-4D97-AF65-F5344CB8AC3E}">
        <p14:creationId xmlns:p14="http://schemas.microsoft.com/office/powerpoint/2010/main" val="29322074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9"/>
            <a:ext cx="8229600" cy="1143000"/>
          </a:xfrm>
        </p:spPr>
        <p:txBody>
          <a:bodyPr/>
          <a:lstStyle/>
          <a:p>
            <a:r>
              <a:rPr lang="en-US" dirty="0" smtClean="0">
                <a:latin typeface="Didot"/>
                <a:cs typeface="Didot"/>
              </a:rPr>
              <a:t>What Did Jackson Believe?</a:t>
            </a:r>
            <a:endParaRPr lang="en-US" dirty="0">
              <a:latin typeface="Didot"/>
              <a:cs typeface="Didot"/>
            </a:endParaRPr>
          </a:p>
        </p:txBody>
      </p:sp>
      <p:sp>
        <p:nvSpPr>
          <p:cNvPr id="3" name="Content Placeholder 2"/>
          <p:cNvSpPr>
            <a:spLocks noGrp="1"/>
          </p:cNvSpPr>
          <p:nvPr>
            <p:ph idx="1"/>
          </p:nvPr>
        </p:nvSpPr>
        <p:spPr>
          <a:xfrm>
            <a:off x="241554" y="1154099"/>
            <a:ext cx="6514846" cy="5386456"/>
          </a:xfrm>
        </p:spPr>
        <p:txBody>
          <a:bodyPr>
            <a:normAutofit fontScale="62500" lnSpcReduction="20000"/>
          </a:bodyPr>
          <a:lstStyle/>
          <a:p>
            <a:r>
              <a:rPr lang="en-US" dirty="0" smtClean="0">
                <a:latin typeface="Arial Black"/>
                <a:cs typeface="Arial Black"/>
              </a:rPr>
              <a:t>Self-proclaimed champion of the common man, but believed that Native Americans should be excluded from the democratic process and pushed further and further west</a:t>
            </a:r>
          </a:p>
          <a:p>
            <a:r>
              <a:rPr lang="en-US" dirty="0" smtClean="0">
                <a:latin typeface="Arial Black"/>
                <a:cs typeface="Arial Black"/>
              </a:rPr>
              <a:t>Believed states should be the focal point of government activity.  Opposed federal efforts to shape the economy or interfere in individual’s private lives.  </a:t>
            </a:r>
          </a:p>
          <a:p>
            <a:r>
              <a:rPr lang="en-US" dirty="0" smtClean="0">
                <a:latin typeface="Arial Black"/>
                <a:cs typeface="Arial Black"/>
              </a:rPr>
              <a:t>Weak national authority was essential to both private freedom and states’ rights</a:t>
            </a:r>
          </a:p>
          <a:p>
            <a:r>
              <a:rPr lang="en-US" dirty="0" smtClean="0">
                <a:latin typeface="Arial Black"/>
                <a:cs typeface="Arial Black"/>
              </a:rPr>
              <a:t>Intense distrust of Eastern establishment, monopolies and special privilege </a:t>
            </a:r>
          </a:p>
          <a:p>
            <a:r>
              <a:rPr lang="en-US" dirty="0" smtClean="0">
                <a:latin typeface="Arial Black"/>
                <a:cs typeface="Arial Black"/>
              </a:rPr>
              <a:t>Belief that the common man was capable of uncommon achievements and his heart and soul was with the “plain folk” </a:t>
            </a:r>
          </a:p>
          <a:p>
            <a:endParaRPr lang="en-US" dirty="0">
              <a:latin typeface="Didot"/>
              <a:cs typeface="Didot"/>
            </a:endParaRP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400" y="1722458"/>
            <a:ext cx="2387600" cy="2832100"/>
          </a:xfrm>
          <a:prstGeom prst="rect">
            <a:avLst/>
          </a:prstGeom>
        </p:spPr>
      </p:pic>
    </p:spTree>
    <p:extLst>
      <p:ext uri="{BB962C8B-B14F-4D97-AF65-F5344CB8AC3E}">
        <p14:creationId xmlns:p14="http://schemas.microsoft.com/office/powerpoint/2010/main" val="31204960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28011</TotalTime>
  <Words>1815</Words>
  <Application>Microsoft Macintosh PowerPoint</Application>
  <PresentationFormat>On-screen Show (4:3)</PresentationFormat>
  <Paragraphs>188</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Striving for Balance Between Democracy and Authority </vt:lpstr>
      <vt:lpstr>PowerPoint Presentation</vt:lpstr>
      <vt:lpstr>Federal Power Gets its First Big Check</vt:lpstr>
      <vt:lpstr>PowerPoint Presentation</vt:lpstr>
      <vt:lpstr>Andrew Jackson Comes to Office</vt:lpstr>
      <vt:lpstr>PowerPoint Presentation</vt:lpstr>
      <vt:lpstr>PowerPoint Presentation</vt:lpstr>
      <vt:lpstr>Andrew Jackson</vt:lpstr>
      <vt:lpstr>What Did Jackson Believe?</vt:lpstr>
      <vt:lpstr>What accounts for Jackson’s Election?</vt:lpstr>
      <vt:lpstr>Jacksonian Democracy</vt:lpstr>
      <vt:lpstr>Jacksonian Democracy</vt:lpstr>
      <vt:lpstr>Focus: Was Jackson “The Common Man President?”</vt:lpstr>
      <vt:lpstr>Was Jackson “The Common Man President”?</vt:lpstr>
      <vt:lpstr>Homework Day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King Andrew? </vt:lpstr>
      <vt:lpstr>The Slavery Question (1776-1829)</vt:lpstr>
      <vt:lpstr>The Slavery Question (1776-1829)</vt:lpstr>
      <vt:lpstr>North and South: Sectionalism</vt:lpstr>
    </vt:vector>
  </TitlesOfParts>
  <Company>Wellesley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WPS</dc:creator>
  <cp:lastModifiedBy>Despo Jennifer</cp:lastModifiedBy>
  <cp:revision>36</cp:revision>
  <dcterms:created xsi:type="dcterms:W3CDTF">2014-09-10T15:46:55Z</dcterms:created>
  <dcterms:modified xsi:type="dcterms:W3CDTF">2015-10-15T13:01:26Z</dcterms:modified>
</cp:coreProperties>
</file>