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8" r:id="rId2"/>
    <p:sldId id="285" r:id="rId3"/>
    <p:sldId id="287" r:id="rId4"/>
    <p:sldId id="288" r:id="rId5"/>
    <p:sldId id="296" r:id="rId6"/>
    <p:sldId id="295" r:id="rId7"/>
    <p:sldId id="307" r:id="rId8"/>
    <p:sldId id="299" r:id="rId9"/>
    <p:sldId id="297" r:id="rId10"/>
    <p:sldId id="304" r:id="rId11"/>
    <p:sldId id="291" r:id="rId12"/>
    <p:sldId id="303" r:id="rId13"/>
    <p:sldId id="292" r:id="rId14"/>
    <p:sldId id="293" r:id="rId15"/>
    <p:sldId id="294" r:id="rId16"/>
    <p:sldId id="298" r:id="rId17"/>
    <p:sldId id="302" r:id="rId18"/>
    <p:sldId id="30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8"/>
    <p:restoredTop sz="92543"/>
  </p:normalViewPr>
  <p:slideViewPr>
    <p:cSldViewPr snapToGrid="0" snapToObjects="1">
      <p:cViewPr varScale="1">
        <p:scale>
          <a:sx n="119" d="100"/>
          <a:sy n="119" d="100"/>
        </p:scale>
        <p:origin x="19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1289A-4E38-2F47-BD33-EFE60FE3BBD4}" type="datetimeFigureOut">
              <a:rPr lang="en-US" smtClean="0"/>
              <a:t>2/12/19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056B6-E998-A745-A315-5C9420FACF00}" type="slidenum">
              <a:rPr lang="en-US" smtClean="0"/>
              <a:t>‹#›</a:t>
            </a:fld>
            <a:endParaRPr lang="en-US"/>
          </a:p>
        </p:txBody>
      </p:sp>
    </p:spTree>
    <p:extLst>
      <p:ext uri="{BB962C8B-B14F-4D97-AF65-F5344CB8AC3E}">
        <p14:creationId xmlns:p14="http://schemas.microsoft.com/office/powerpoint/2010/main" val="9182095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2DC216-BDC5-7E48-92A9-1E5390F21A7E}" type="datetimeFigureOut">
              <a:rPr lang="en-US" smtClean="0"/>
              <a:t>2/12/19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108690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DC216-BDC5-7E48-92A9-1E5390F21A7E}" type="datetimeFigureOut">
              <a:rPr lang="en-US" smtClean="0"/>
              <a:t>2/12/19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332758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DC216-BDC5-7E48-92A9-1E5390F21A7E}" type="datetimeFigureOut">
              <a:rPr lang="en-US" smtClean="0"/>
              <a:t>2/12/19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280542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DC216-BDC5-7E48-92A9-1E5390F21A7E}" type="datetimeFigureOut">
              <a:rPr lang="en-US" smtClean="0"/>
              <a:t>2/12/19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164997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2DC216-BDC5-7E48-92A9-1E5390F21A7E}" type="datetimeFigureOut">
              <a:rPr lang="en-US" smtClean="0"/>
              <a:t>2/12/19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392701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2DC216-BDC5-7E48-92A9-1E5390F21A7E}" type="datetimeFigureOut">
              <a:rPr lang="en-US" smtClean="0"/>
              <a:t>2/12/19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401064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2DC216-BDC5-7E48-92A9-1E5390F21A7E}" type="datetimeFigureOut">
              <a:rPr lang="en-US" smtClean="0"/>
              <a:t>2/12/19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114602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2DC216-BDC5-7E48-92A9-1E5390F21A7E}" type="datetimeFigureOut">
              <a:rPr lang="en-US" smtClean="0"/>
              <a:t>2/12/19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239154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DC216-BDC5-7E48-92A9-1E5390F21A7E}" type="datetimeFigureOut">
              <a:rPr lang="en-US" smtClean="0"/>
              <a:t>2/12/19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418160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2DC216-BDC5-7E48-92A9-1E5390F21A7E}" type="datetimeFigureOut">
              <a:rPr lang="en-US" smtClean="0"/>
              <a:t>2/12/19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394758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2DC216-BDC5-7E48-92A9-1E5390F21A7E}" type="datetimeFigureOut">
              <a:rPr lang="en-US" smtClean="0"/>
              <a:t>2/12/19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71399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DC216-BDC5-7E48-92A9-1E5390F21A7E}" type="datetimeFigureOut">
              <a:rPr lang="en-US" smtClean="0"/>
              <a:t>2/12/19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A1C72-BB78-8645-8E96-A23FC42FF7F3}" type="slidenum">
              <a:rPr lang="en-US" smtClean="0"/>
              <a:t>‹#›</a:t>
            </a:fld>
            <a:endParaRPr lang="en-US"/>
          </a:p>
        </p:txBody>
      </p:sp>
    </p:spTree>
    <p:extLst>
      <p:ext uri="{BB962C8B-B14F-4D97-AF65-F5344CB8AC3E}">
        <p14:creationId xmlns:p14="http://schemas.microsoft.com/office/powerpoint/2010/main" val="2570813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BCA3-BD18-764A-93D5-85584C905AF9}"/>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0B87BDE9-C4AF-344A-9051-B8A29A2CD6AF}"/>
              </a:ext>
            </a:extLst>
          </p:cNvPr>
          <p:cNvSpPr>
            <a:spLocks noGrp="1"/>
          </p:cNvSpPr>
          <p:nvPr>
            <p:ph idx="1"/>
          </p:nvPr>
        </p:nvSpPr>
        <p:spPr/>
        <p:txBody>
          <a:bodyPr>
            <a:normAutofit fontScale="92500" lnSpcReduction="20000"/>
          </a:bodyPr>
          <a:lstStyle/>
          <a:p>
            <a:r>
              <a:rPr lang="en-US" dirty="0"/>
              <a:t>How did the legacies of the Cold War produce anti-American sentiment culminating in terrorist activities of the 1990s and 2000s?</a:t>
            </a:r>
          </a:p>
          <a:p>
            <a:r>
              <a:rPr lang="en-US" dirty="0"/>
              <a:t> </a:t>
            </a:r>
          </a:p>
          <a:p>
            <a:r>
              <a:rPr lang="en-US" dirty="0"/>
              <a:t>How did the 2000s see a return to unilateralism in US foreign policy?</a:t>
            </a:r>
          </a:p>
          <a:p>
            <a:r>
              <a:rPr lang="en-US" dirty="0"/>
              <a:t> </a:t>
            </a:r>
          </a:p>
          <a:p>
            <a:r>
              <a:rPr lang="en-US" dirty="0"/>
              <a:t>How has military action been increasingly managed out of the executive branch since the Cold War?</a:t>
            </a:r>
          </a:p>
          <a:p>
            <a:endParaRPr lang="en-US" dirty="0"/>
          </a:p>
        </p:txBody>
      </p:sp>
    </p:spTree>
    <p:extLst>
      <p:ext uri="{BB962C8B-B14F-4D97-AF65-F5344CB8AC3E}">
        <p14:creationId xmlns:p14="http://schemas.microsoft.com/office/powerpoint/2010/main" val="161280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dirty="0">
                <a:latin typeface="Didot"/>
                <a:cs typeface="Didot"/>
              </a:rPr>
              <a:t>The Unitary Executive Theory and Conservatives view of the Role/Purpose of Government</a:t>
            </a:r>
          </a:p>
        </p:txBody>
      </p:sp>
      <p:sp>
        <p:nvSpPr>
          <p:cNvPr id="3" name="Content Placeholder 2"/>
          <p:cNvSpPr>
            <a:spLocks noGrp="1"/>
          </p:cNvSpPr>
          <p:nvPr>
            <p:ph idx="1"/>
          </p:nvPr>
        </p:nvSpPr>
        <p:spPr>
          <a:xfrm>
            <a:off x="212097" y="1417638"/>
            <a:ext cx="8611597" cy="4525963"/>
          </a:xfrm>
        </p:spPr>
        <p:txBody>
          <a:bodyPr>
            <a:normAutofit fontScale="92500" lnSpcReduction="10000"/>
          </a:bodyPr>
          <a:lstStyle/>
          <a:p>
            <a:r>
              <a:rPr lang="en-US" sz="3000" dirty="0">
                <a:latin typeface="Didot"/>
                <a:cs typeface="Didot"/>
              </a:rPr>
              <a:t>Princeton Professor Julian </a:t>
            </a:r>
            <a:r>
              <a:rPr lang="en-US" sz="3000" dirty="0" err="1">
                <a:latin typeface="Didot"/>
                <a:cs typeface="Didot"/>
              </a:rPr>
              <a:t>Zelizer</a:t>
            </a:r>
            <a:r>
              <a:rPr lang="en-US" sz="3000" dirty="0">
                <a:latin typeface="Didot"/>
                <a:cs typeface="Didot"/>
              </a:rPr>
              <a:t> argues that “since [the] 1980s, we’ve seen a real acceleration in the expansion of executive authority as a means to circumvent the legislative branch, particularly with regards to national security.” </a:t>
            </a:r>
          </a:p>
          <a:p>
            <a:r>
              <a:rPr lang="en-US" sz="3000" dirty="0" err="1">
                <a:latin typeface="Didot"/>
                <a:cs typeface="Didot"/>
              </a:rPr>
              <a:t>Zelizer</a:t>
            </a:r>
            <a:r>
              <a:rPr lang="en-US" sz="3000" dirty="0">
                <a:latin typeface="Didot"/>
                <a:cs typeface="Didot"/>
              </a:rPr>
              <a:t> believes that conservatives, though initially skeptical of government </a:t>
            </a:r>
          </a:p>
          <a:p>
            <a:pPr marL="0" indent="0">
              <a:buNone/>
            </a:pPr>
            <a:r>
              <a:rPr lang="en-US" sz="3000" dirty="0">
                <a:latin typeface="Didot"/>
                <a:cs typeface="Didot"/>
              </a:rPr>
              <a:t>    and its reach, have found in </a:t>
            </a:r>
          </a:p>
          <a:p>
            <a:pPr marL="0" indent="0">
              <a:buNone/>
            </a:pPr>
            <a:r>
              <a:rPr lang="en-US" sz="3000" dirty="0">
                <a:latin typeface="Didot"/>
                <a:cs typeface="Didot"/>
              </a:rPr>
              <a:t>    executive power a convenient tool </a:t>
            </a:r>
          </a:p>
          <a:p>
            <a:pPr marL="0" indent="0">
              <a:buNone/>
            </a:pPr>
            <a:r>
              <a:rPr lang="en-US" sz="3000" dirty="0">
                <a:latin typeface="Didot"/>
                <a:cs typeface="Didot"/>
              </a:rPr>
              <a:t>    to achieve their goals.</a:t>
            </a:r>
          </a:p>
          <a:p>
            <a:endParaRPr lang="en-US" dirty="0"/>
          </a:p>
        </p:txBody>
      </p:sp>
      <p:pic>
        <p:nvPicPr>
          <p:cNvPr id="4" name="Picture 3"/>
          <p:cNvPicPr>
            <a:picLocks noChangeAspect="1"/>
          </p:cNvPicPr>
          <p:nvPr/>
        </p:nvPicPr>
        <p:blipFill>
          <a:blip r:embed="rId2"/>
          <a:stretch>
            <a:fillRect/>
          </a:stretch>
        </p:blipFill>
        <p:spPr>
          <a:xfrm>
            <a:off x="6394950" y="4482280"/>
            <a:ext cx="2739467" cy="2375720"/>
          </a:xfrm>
          <a:prstGeom prst="rect">
            <a:avLst/>
          </a:prstGeom>
        </p:spPr>
      </p:pic>
    </p:spTree>
    <p:extLst>
      <p:ext uri="{BB962C8B-B14F-4D97-AF65-F5344CB8AC3E}">
        <p14:creationId xmlns:p14="http://schemas.microsoft.com/office/powerpoint/2010/main" val="169795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6" y="29510"/>
            <a:ext cx="9144000" cy="1143000"/>
          </a:xfrm>
        </p:spPr>
        <p:txBody>
          <a:bodyPr>
            <a:normAutofit/>
          </a:bodyPr>
          <a:lstStyle/>
          <a:p>
            <a:r>
              <a:rPr lang="en-US" sz="3200" dirty="0">
                <a:latin typeface="Didot"/>
                <a:cs typeface="Didot"/>
              </a:rPr>
              <a:t>September 11 as an Opportunity to Grow Executive Power</a:t>
            </a:r>
          </a:p>
        </p:txBody>
      </p:sp>
      <p:sp>
        <p:nvSpPr>
          <p:cNvPr id="3" name="Content Placeholder 2"/>
          <p:cNvSpPr>
            <a:spLocks noGrp="1"/>
          </p:cNvSpPr>
          <p:nvPr>
            <p:ph idx="1"/>
          </p:nvPr>
        </p:nvSpPr>
        <p:spPr>
          <a:xfrm>
            <a:off x="350488" y="1172511"/>
            <a:ext cx="4930359" cy="5356796"/>
          </a:xfrm>
        </p:spPr>
        <p:txBody>
          <a:bodyPr>
            <a:normAutofit fontScale="62500" lnSpcReduction="20000"/>
          </a:bodyPr>
          <a:lstStyle/>
          <a:p>
            <a:r>
              <a:rPr lang="en-US" dirty="0">
                <a:latin typeface="Didot"/>
                <a:cs typeface="Didot"/>
              </a:rPr>
              <a:t>Terrorist attacks of 9/11 provide an opportunity to expand the power of the executive branch</a:t>
            </a:r>
          </a:p>
          <a:p>
            <a:r>
              <a:rPr lang="en-US" dirty="0">
                <a:latin typeface="Didot"/>
                <a:cs typeface="Didot"/>
              </a:rPr>
              <a:t>The “War on Terror” was a war with no battlefield, no end, no clear enemies, and most importantly no clear boundaries for how to fight the war.</a:t>
            </a:r>
          </a:p>
          <a:p>
            <a:r>
              <a:rPr lang="en-US" dirty="0">
                <a:latin typeface="Didot"/>
                <a:cs typeface="Didot"/>
              </a:rPr>
              <a:t>As a result, anything and everything could be argued to be permissible as part of the war.</a:t>
            </a:r>
          </a:p>
          <a:p>
            <a:r>
              <a:rPr lang="en-US" dirty="0">
                <a:latin typeface="Didot"/>
                <a:cs typeface="Didot"/>
              </a:rPr>
              <a:t>Note: War has frequently been used to expand executive power.</a:t>
            </a:r>
          </a:p>
          <a:p>
            <a:pPr lvl="1"/>
            <a:r>
              <a:rPr lang="en-US" dirty="0">
                <a:latin typeface="Didot"/>
                <a:cs typeface="Didot"/>
              </a:rPr>
              <a:t>Lincoln: Exercised his authority to suspend habeas corpus, arresting and temporarily detaining thousands of suspected secessionists without trial. FDR: Passed an executive order to intern Japanese Americans during World War Two</a:t>
            </a:r>
          </a:p>
          <a:p>
            <a:pPr lvl="1"/>
            <a:r>
              <a:rPr lang="en-US" dirty="0">
                <a:latin typeface="Didot"/>
                <a:cs typeface="Didot"/>
              </a:rPr>
              <a:t>LBJ: Gulf of Tonkin Resolution</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5448034" y="1337058"/>
            <a:ext cx="3629120" cy="4219907"/>
          </a:xfrm>
          <a:prstGeom prst="rect">
            <a:avLst/>
          </a:prstGeom>
        </p:spPr>
      </p:pic>
    </p:spTree>
    <p:extLst>
      <p:ext uri="{BB962C8B-B14F-4D97-AF65-F5344CB8AC3E}">
        <p14:creationId xmlns:p14="http://schemas.microsoft.com/office/powerpoint/2010/main" val="3372791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September 11 as an Opportunity to Grow Executive Power</a:t>
            </a:r>
          </a:p>
        </p:txBody>
      </p:sp>
      <p:sp>
        <p:nvSpPr>
          <p:cNvPr id="3" name="Content Placeholder 2"/>
          <p:cNvSpPr>
            <a:spLocks noGrp="1"/>
          </p:cNvSpPr>
          <p:nvPr>
            <p:ph idx="1"/>
          </p:nvPr>
        </p:nvSpPr>
        <p:spPr>
          <a:xfrm>
            <a:off x="289667" y="1600200"/>
            <a:ext cx="4703563" cy="4951391"/>
          </a:xfrm>
        </p:spPr>
        <p:txBody>
          <a:bodyPr>
            <a:normAutofit fontScale="62500" lnSpcReduction="20000"/>
          </a:bodyPr>
          <a:lstStyle/>
          <a:p>
            <a:r>
              <a:rPr lang="en-US" dirty="0">
                <a:latin typeface="Didot"/>
                <a:cs typeface="Didot"/>
              </a:rPr>
              <a:t>A poll conducted by the </a:t>
            </a:r>
            <a:r>
              <a:rPr lang="en-US" i="1" dirty="0">
                <a:latin typeface="Didot"/>
                <a:cs typeface="Didot"/>
              </a:rPr>
              <a:t>Washington Post </a:t>
            </a:r>
            <a:r>
              <a:rPr lang="en-US" dirty="0">
                <a:latin typeface="Didot"/>
                <a:cs typeface="Didot"/>
              </a:rPr>
              <a:t>and </a:t>
            </a:r>
            <a:r>
              <a:rPr lang="en-US" i="1" dirty="0">
                <a:latin typeface="Didot"/>
                <a:cs typeface="Didot"/>
              </a:rPr>
              <a:t>ABC News </a:t>
            </a:r>
            <a:r>
              <a:rPr lang="en-US" dirty="0">
                <a:latin typeface="Didot"/>
                <a:cs typeface="Didot"/>
              </a:rPr>
              <a:t>shows that President Bush’s approval rating on September 11, 2001, was steady at 55 percent.  However, on October 7, 2001 (the day Operation Enduring Freedom began), his approval ratings skyrocketed to 90 percent.</a:t>
            </a:r>
          </a:p>
          <a:p>
            <a:r>
              <a:rPr lang="en-US" dirty="0">
                <a:latin typeface="Didot"/>
                <a:cs typeface="Didot"/>
              </a:rPr>
              <a:t>This extraordinarily high level of support by the American people for the executive, the insecurity and destabilizing effects 9/11 had on Americans and the pressure the Bush administration received from the American people demanding a response to the terrorist attacks set the stage for the administration’s subsequent power grab.</a:t>
            </a:r>
          </a:p>
          <a:p>
            <a:endParaRPr lang="en-US" dirty="0"/>
          </a:p>
        </p:txBody>
      </p:sp>
      <p:pic>
        <p:nvPicPr>
          <p:cNvPr id="4" name="Picture 3"/>
          <p:cNvPicPr>
            <a:picLocks noChangeAspect="1"/>
          </p:cNvPicPr>
          <p:nvPr/>
        </p:nvPicPr>
        <p:blipFill>
          <a:blip r:embed="rId2"/>
          <a:stretch>
            <a:fillRect/>
          </a:stretch>
        </p:blipFill>
        <p:spPr>
          <a:xfrm>
            <a:off x="4993230" y="1600200"/>
            <a:ext cx="4150770" cy="2864031"/>
          </a:xfrm>
          <a:prstGeom prst="rect">
            <a:avLst/>
          </a:prstGeom>
        </p:spPr>
      </p:pic>
    </p:spTree>
    <p:extLst>
      <p:ext uri="{BB962C8B-B14F-4D97-AF65-F5344CB8AC3E}">
        <p14:creationId xmlns:p14="http://schemas.microsoft.com/office/powerpoint/2010/main" val="390572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95"/>
            <a:ext cx="8229600" cy="1143000"/>
          </a:xfrm>
        </p:spPr>
        <p:txBody>
          <a:bodyPr/>
          <a:lstStyle/>
          <a:p>
            <a:r>
              <a:rPr lang="en-US" dirty="0">
                <a:latin typeface="Didot"/>
                <a:cs typeface="Didot"/>
              </a:rPr>
              <a:t>Warrantless Wiretapping</a:t>
            </a:r>
          </a:p>
        </p:txBody>
      </p:sp>
      <p:sp>
        <p:nvSpPr>
          <p:cNvPr id="3" name="Content Placeholder 2"/>
          <p:cNvSpPr>
            <a:spLocks noGrp="1"/>
          </p:cNvSpPr>
          <p:nvPr>
            <p:ph idx="1"/>
          </p:nvPr>
        </p:nvSpPr>
        <p:spPr>
          <a:xfrm>
            <a:off x="457200" y="1235092"/>
            <a:ext cx="7497495" cy="5205077"/>
          </a:xfrm>
        </p:spPr>
        <p:txBody>
          <a:bodyPr>
            <a:normAutofit fontScale="70000" lnSpcReduction="20000"/>
          </a:bodyPr>
          <a:lstStyle/>
          <a:p>
            <a:r>
              <a:rPr lang="en-US" sz="2800" dirty="0">
                <a:latin typeface="Didot"/>
                <a:cs typeface="Didot"/>
              </a:rPr>
              <a:t>As part of the War on Terror, the Bush administration issued an executive order to monitor, without search warrants, the phone calls, Internet activity, email, text messaging, or any other communication involving any party in the United States who was communicating with a party outside of the United States believed to be involved in terrorist activity.</a:t>
            </a:r>
          </a:p>
          <a:p>
            <a:r>
              <a:rPr lang="en-US" sz="2800" dirty="0">
                <a:latin typeface="Didot"/>
                <a:cs typeface="Didot"/>
              </a:rPr>
              <a:t>The Bush administration claimed that “the NSA activities are supported by the </a:t>
            </a:r>
          </a:p>
          <a:p>
            <a:pPr marL="0" indent="0">
              <a:buNone/>
            </a:pPr>
            <a:r>
              <a:rPr lang="en-US" sz="2800" dirty="0">
                <a:latin typeface="Didot"/>
                <a:cs typeface="Didot"/>
              </a:rPr>
              <a:t>    President’s well-recognized </a:t>
            </a:r>
          </a:p>
          <a:p>
            <a:pPr marL="0" indent="0">
              <a:buNone/>
            </a:pPr>
            <a:r>
              <a:rPr lang="en-US" sz="2800" dirty="0">
                <a:latin typeface="Didot"/>
                <a:cs typeface="Didot"/>
              </a:rPr>
              <a:t>    inherent constitutional authority</a:t>
            </a:r>
          </a:p>
          <a:p>
            <a:pPr marL="0" indent="0">
              <a:buNone/>
            </a:pPr>
            <a:r>
              <a:rPr lang="en-US" sz="2800" dirty="0">
                <a:latin typeface="Didot"/>
                <a:cs typeface="Didot"/>
              </a:rPr>
              <a:t>    as Commander-in-Chief and sole </a:t>
            </a:r>
          </a:p>
          <a:p>
            <a:pPr marL="0" indent="0">
              <a:buNone/>
            </a:pPr>
            <a:r>
              <a:rPr lang="en-US" sz="2800" dirty="0">
                <a:latin typeface="Didot"/>
                <a:cs typeface="Didot"/>
              </a:rPr>
              <a:t>    organ for the Nation in foreign </a:t>
            </a:r>
          </a:p>
          <a:p>
            <a:pPr marL="0" indent="0">
              <a:buNone/>
            </a:pPr>
            <a:r>
              <a:rPr lang="en-US" sz="2800" dirty="0">
                <a:latin typeface="Didot"/>
                <a:cs typeface="Didot"/>
              </a:rPr>
              <a:t>    affairs to conduct warrantless </a:t>
            </a:r>
          </a:p>
          <a:p>
            <a:pPr marL="0" indent="0">
              <a:buNone/>
            </a:pPr>
            <a:r>
              <a:rPr lang="en-US" sz="2800" dirty="0">
                <a:latin typeface="Didot"/>
                <a:cs typeface="Didot"/>
              </a:rPr>
              <a:t>    surveillance of enemy forces for  </a:t>
            </a:r>
          </a:p>
          <a:p>
            <a:pPr marL="0" indent="0">
              <a:buNone/>
            </a:pPr>
            <a:r>
              <a:rPr lang="en-US" sz="2800" dirty="0">
                <a:latin typeface="Didot"/>
                <a:cs typeface="Didot"/>
              </a:rPr>
              <a:t>    intelligence purposes to detect and </a:t>
            </a:r>
          </a:p>
          <a:p>
            <a:pPr marL="0" indent="0">
              <a:buNone/>
            </a:pPr>
            <a:r>
              <a:rPr lang="en-US" sz="2800" dirty="0">
                <a:latin typeface="Didot"/>
                <a:cs typeface="Didot"/>
              </a:rPr>
              <a:t>   disrupt armed attacks on the United </a:t>
            </a:r>
          </a:p>
          <a:p>
            <a:pPr marL="0" indent="0">
              <a:buNone/>
            </a:pPr>
            <a:r>
              <a:rPr lang="en-US" sz="2800" dirty="0">
                <a:latin typeface="Didot"/>
                <a:cs typeface="Didot"/>
              </a:rPr>
              <a:t>    States</a:t>
            </a:r>
            <a:r>
              <a:rPr lang="en-US" dirty="0">
                <a:latin typeface="Didot"/>
                <a:cs typeface="Didot"/>
              </a:rPr>
              <a:t>.”  </a:t>
            </a:r>
          </a:p>
        </p:txBody>
      </p:sp>
      <p:pic>
        <p:nvPicPr>
          <p:cNvPr id="4" name="Picture 3"/>
          <p:cNvPicPr>
            <a:picLocks noChangeAspect="1"/>
          </p:cNvPicPr>
          <p:nvPr/>
        </p:nvPicPr>
        <p:blipFill>
          <a:blip r:embed="rId2"/>
          <a:stretch>
            <a:fillRect/>
          </a:stretch>
        </p:blipFill>
        <p:spPr>
          <a:xfrm>
            <a:off x="5334000" y="3376539"/>
            <a:ext cx="3810000" cy="2857500"/>
          </a:xfrm>
          <a:prstGeom prst="rect">
            <a:avLst/>
          </a:prstGeom>
        </p:spPr>
      </p:pic>
    </p:spTree>
    <p:extLst>
      <p:ext uri="{BB962C8B-B14F-4D97-AF65-F5344CB8AC3E}">
        <p14:creationId xmlns:p14="http://schemas.microsoft.com/office/powerpoint/2010/main" val="423209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57388" cy="1143000"/>
          </a:xfrm>
        </p:spPr>
        <p:txBody>
          <a:bodyPr>
            <a:normAutofit/>
          </a:bodyPr>
          <a:lstStyle/>
          <a:p>
            <a:r>
              <a:rPr lang="en-US" sz="3200" dirty="0">
                <a:latin typeface="Didot"/>
                <a:cs typeface="Didot"/>
              </a:rPr>
              <a:t>Detention, Treatment, and Trial of Certain Non-Citizens in the War Against Terrorism</a:t>
            </a:r>
          </a:p>
        </p:txBody>
      </p:sp>
      <p:sp>
        <p:nvSpPr>
          <p:cNvPr id="3" name="Content Placeholder 2"/>
          <p:cNvSpPr>
            <a:spLocks noGrp="1"/>
          </p:cNvSpPr>
          <p:nvPr>
            <p:ph idx="1"/>
          </p:nvPr>
        </p:nvSpPr>
        <p:spPr>
          <a:xfrm>
            <a:off x="278943" y="1413367"/>
            <a:ext cx="5690057" cy="4525963"/>
          </a:xfrm>
        </p:spPr>
        <p:txBody>
          <a:bodyPr>
            <a:noAutofit/>
          </a:bodyPr>
          <a:lstStyle/>
          <a:p>
            <a:r>
              <a:rPr lang="en-US" sz="2200" dirty="0">
                <a:latin typeface="Didot"/>
                <a:cs typeface="Didot"/>
              </a:rPr>
              <a:t>Following 9/11 the Bush Administration decided to use portions of the naval base at Guantanamo Bay to detain individuals it had determined to be connected to be involved in terrorist activities.  </a:t>
            </a:r>
          </a:p>
          <a:p>
            <a:r>
              <a:rPr lang="en-US" sz="2200" dirty="0">
                <a:latin typeface="Didot"/>
                <a:cs typeface="Didot"/>
              </a:rPr>
              <a:t>The Bush Administration declared that the camp could be considered outside U.S. legal jurisdiction and therefore the detainees were not entitled to any of the protections of the Constitution or of the Geneva Conventions.  </a:t>
            </a:r>
          </a:p>
          <a:p>
            <a:pPr lvl="1"/>
            <a:r>
              <a:rPr lang="en-US" sz="2200" dirty="0">
                <a:latin typeface="Didot"/>
                <a:cs typeface="Didot"/>
              </a:rPr>
              <a:t>As a result, prisoners could be held without formal charges, held indefinitely, tried in military tribunals rather than courts of law</a:t>
            </a:r>
          </a:p>
        </p:txBody>
      </p:sp>
      <p:pic>
        <p:nvPicPr>
          <p:cNvPr id="4" name="Picture 3"/>
          <p:cNvPicPr>
            <a:picLocks noChangeAspect="1"/>
          </p:cNvPicPr>
          <p:nvPr/>
        </p:nvPicPr>
        <p:blipFill>
          <a:blip r:embed="rId2"/>
          <a:stretch>
            <a:fillRect/>
          </a:stretch>
        </p:blipFill>
        <p:spPr>
          <a:xfrm>
            <a:off x="5969000" y="2491573"/>
            <a:ext cx="2794000" cy="2794000"/>
          </a:xfrm>
          <a:prstGeom prst="rect">
            <a:avLst/>
          </a:prstGeom>
        </p:spPr>
      </p:pic>
    </p:spTree>
    <p:extLst>
      <p:ext uri="{BB962C8B-B14F-4D97-AF65-F5344CB8AC3E}">
        <p14:creationId xmlns:p14="http://schemas.microsoft.com/office/powerpoint/2010/main" val="225161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latin typeface="Didot"/>
                <a:cs typeface="Didot"/>
              </a:rPr>
              <a:t>Enhanced Interrogation Techniques</a:t>
            </a:r>
          </a:p>
        </p:txBody>
      </p:sp>
      <p:sp>
        <p:nvSpPr>
          <p:cNvPr id="3" name="Content Placeholder 2"/>
          <p:cNvSpPr>
            <a:spLocks noGrp="1"/>
          </p:cNvSpPr>
          <p:nvPr>
            <p:ph idx="1"/>
          </p:nvPr>
        </p:nvSpPr>
        <p:spPr>
          <a:xfrm>
            <a:off x="278943" y="964726"/>
            <a:ext cx="5495413" cy="5893274"/>
          </a:xfrm>
        </p:spPr>
        <p:txBody>
          <a:bodyPr>
            <a:normAutofit fontScale="70000" lnSpcReduction="20000"/>
          </a:bodyPr>
          <a:lstStyle/>
          <a:p>
            <a:r>
              <a:rPr lang="en-US" dirty="0">
                <a:latin typeface="Didot"/>
                <a:cs typeface="Didot"/>
              </a:rPr>
              <a:t>Following 9/11 the Bush administration approved the use of certain severe methods of interrogation including hypothermia, stress positions, and waterboarding on prisoners of war and other detainees in Iraq, Afghanistan, and Guantanamo Bay.  </a:t>
            </a:r>
          </a:p>
          <a:p>
            <a:r>
              <a:rPr lang="en-US" dirty="0">
                <a:latin typeface="Didot"/>
                <a:cs typeface="Didot"/>
              </a:rPr>
              <a:t>The administration defended their unilateral authorization of terror on the grounds that “Congress may no regulate the president’s ability to detain and interrogate enemy combatants than it may regulate his ability to direct troop movements on the battlefield.”</a:t>
            </a:r>
          </a:p>
          <a:p>
            <a:pPr lvl="1"/>
            <a:r>
              <a:rPr lang="en-US" dirty="0">
                <a:latin typeface="Didot"/>
                <a:cs typeface="Didot"/>
              </a:rPr>
              <a:t>Dept. Assist. Attorney General John </a:t>
            </a:r>
            <a:r>
              <a:rPr lang="en-US" dirty="0" err="1">
                <a:latin typeface="Didot"/>
                <a:cs typeface="Didot"/>
              </a:rPr>
              <a:t>Yoo</a:t>
            </a:r>
            <a:r>
              <a:rPr lang="en-US" dirty="0">
                <a:latin typeface="Didot"/>
                <a:cs typeface="Didot"/>
              </a:rPr>
              <a:t> in a memo to White House Counsel Alberto Gonzales</a:t>
            </a:r>
          </a:p>
        </p:txBody>
      </p:sp>
      <p:pic>
        <p:nvPicPr>
          <p:cNvPr id="4" name="Picture 3"/>
          <p:cNvPicPr>
            <a:picLocks noChangeAspect="1"/>
          </p:cNvPicPr>
          <p:nvPr/>
        </p:nvPicPr>
        <p:blipFill>
          <a:blip r:embed="rId2"/>
          <a:stretch>
            <a:fillRect/>
          </a:stretch>
        </p:blipFill>
        <p:spPr>
          <a:xfrm>
            <a:off x="5774356" y="1782746"/>
            <a:ext cx="3191387" cy="2754958"/>
          </a:xfrm>
          <a:prstGeom prst="rect">
            <a:avLst/>
          </a:prstGeom>
        </p:spPr>
      </p:pic>
    </p:spTree>
    <p:extLst>
      <p:ext uri="{BB962C8B-B14F-4D97-AF65-F5344CB8AC3E}">
        <p14:creationId xmlns:p14="http://schemas.microsoft.com/office/powerpoint/2010/main" val="85298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Didot"/>
                <a:cs typeface="Didot"/>
              </a:rPr>
              <a:t>Signing Statements</a:t>
            </a:r>
          </a:p>
        </p:txBody>
      </p:sp>
      <p:sp>
        <p:nvSpPr>
          <p:cNvPr id="3" name="Content Placeholder 2"/>
          <p:cNvSpPr>
            <a:spLocks noGrp="1"/>
          </p:cNvSpPr>
          <p:nvPr>
            <p:ph idx="1"/>
          </p:nvPr>
        </p:nvSpPr>
        <p:spPr>
          <a:xfrm>
            <a:off x="0" y="1143000"/>
            <a:ext cx="5842000" cy="5497728"/>
          </a:xfrm>
        </p:spPr>
        <p:txBody>
          <a:bodyPr>
            <a:normAutofit fontScale="77500" lnSpcReduction="20000"/>
          </a:bodyPr>
          <a:lstStyle/>
          <a:p>
            <a:r>
              <a:rPr lang="en-US" dirty="0">
                <a:latin typeface="Didot"/>
                <a:cs typeface="Didot"/>
              </a:rPr>
              <a:t>A statement issued by the President upon signing legislation into law.</a:t>
            </a:r>
          </a:p>
          <a:p>
            <a:r>
              <a:rPr lang="en-US" dirty="0">
                <a:latin typeface="Didot"/>
                <a:cs typeface="Didot"/>
              </a:rPr>
              <a:t>Purpose:</a:t>
            </a:r>
          </a:p>
          <a:p>
            <a:pPr lvl="1"/>
            <a:r>
              <a:rPr lang="en-US" dirty="0">
                <a:latin typeface="Didot"/>
                <a:cs typeface="Didot"/>
              </a:rPr>
              <a:t>To provide the president’s interpretation of the language of the law</a:t>
            </a:r>
          </a:p>
          <a:p>
            <a:pPr lvl="1"/>
            <a:r>
              <a:rPr lang="en-US" dirty="0">
                <a:latin typeface="Didot"/>
                <a:cs typeface="Didot"/>
              </a:rPr>
              <a:t>To indicate directions to executive branch officials as to how to administer laws</a:t>
            </a:r>
          </a:p>
          <a:p>
            <a:r>
              <a:rPr lang="en-US" dirty="0">
                <a:latin typeface="Didot"/>
                <a:cs typeface="Didot"/>
              </a:rPr>
              <a:t>But…can also be a covert line-item veto used to nullify a portion of a passed law</a:t>
            </a:r>
          </a:p>
          <a:p>
            <a:pPr lvl="1"/>
            <a:r>
              <a:rPr lang="en-US" dirty="0">
                <a:latin typeface="Didot"/>
                <a:cs typeface="Didot"/>
              </a:rPr>
              <a:t>Line-item </a:t>
            </a:r>
            <a:r>
              <a:rPr lang="en-US" dirty="0" err="1">
                <a:latin typeface="Didot"/>
                <a:cs typeface="Didot"/>
              </a:rPr>
              <a:t>veteos</a:t>
            </a:r>
            <a:r>
              <a:rPr lang="en-US" dirty="0">
                <a:latin typeface="Didot"/>
                <a:cs typeface="Didot"/>
              </a:rPr>
              <a:t> held unconstitutional in </a:t>
            </a:r>
            <a:r>
              <a:rPr lang="en-US" i="1" dirty="0">
                <a:latin typeface="Didot"/>
                <a:cs typeface="Didot"/>
              </a:rPr>
              <a:t>Immigration and Naturalization Service v. </a:t>
            </a:r>
            <a:r>
              <a:rPr lang="en-US" i="1" dirty="0" err="1">
                <a:latin typeface="Didot"/>
                <a:cs typeface="Didot"/>
              </a:rPr>
              <a:t>Chadha</a:t>
            </a:r>
            <a:r>
              <a:rPr lang="en-US" i="1" dirty="0">
                <a:latin typeface="Didot"/>
                <a:cs typeface="Didot"/>
              </a:rPr>
              <a:t> </a:t>
            </a:r>
            <a:r>
              <a:rPr lang="en-US" dirty="0">
                <a:latin typeface="Didot"/>
                <a:cs typeface="Didot"/>
              </a:rPr>
              <a:t>1983 as a violation of the constitutional separation of powers</a:t>
            </a:r>
            <a:endParaRPr lang="en-US" i="1" dirty="0">
              <a:latin typeface="Didot"/>
              <a:cs typeface="Didot"/>
            </a:endParaRPr>
          </a:p>
        </p:txBody>
      </p:sp>
      <p:pic>
        <p:nvPicPr>
          <p:cNvPr id="4" name="Picture 3"/>
          <p:cNvPicPr>
            <a:picLocks noChangeAspect="1"/>
          </p:cNvPicPr>
          <p:nvPr/>
        </p:nvPicPr>
        <p:blipFill>
          <a:blip r:embed="rId2"/>
          <a:stretch>
            <a:fillRect/>
          </a:stretch>
        </p:blipFill>
        <p:spPr>
          <a:xfrm>
            <a:off x="5671830" y="1989803"/>
            <a:ext cx="3650426" cy="2667619"/>
          </a:xfrm>
          <a:prstGeom prst="rect">
            <a:avLst/>
          </a:prstGeom>
        </p:spPr>
      </p:pic>
    </p:spTree>
    <p:extLst>
      <p:ext uri="{BB962C8B-B14F-4D97-AF65-F5344CB8AC3E}">
        <p14:creationId xmlns:p14="http://schemas.microsoft.com/office/powerpoint/2010/main" val="330390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Signing Statements</a:t>
            </a:r>
          </a:p>
        </p:txBody>
      </p:sp>
      <p:sp>
        <p:nvSpPr>
          <p:cNvPr id="3" name="Content Placeholder 2"/>
          <p:cNvSpPr>
            <a:spLocks noGrp="1"/>
          </p:cNvSpPr>
          <p:nvPr>
            <p:ph idx="1"/>
          </p:nvPr>
        </p:nvSpPr>
        <p:spPr/>
        <p:txBody>
          <a:bodyPr>
            <a:normAutofit fontScale="92500" lnSpcReduction="20000"/>
          </a:bodyPr>
          <a:lstStyle/>
          <a:p>
            <a:r>
              <a:rPr lang="en-US" dirty="0">
                <a:latin typeface="Didot"/>
                <a:cs typeface="Didot"/>
              </a:rPr>
              <a:t>The Bush Administration made the Unitary Executive Theory a common feature of signing statements.</a:t>
            </a:r>
          </a:p>
          <a:p>
            <a:r>
              <a:rPr lang="en-US" dirty="0">
                <a:latin typeface="Didot"/>
                <a:cs typeface="Didot"/>
              </a:rPr>
              <a:t>For example, Bush once wrote in a signing statement that he would, "c</a:t>
            </a:r>
            <a:r>
              <a:rPr lang="en-US" i="1" dirty="0">
                <a:latin typeface="Didot"/>
                <a:cs typeface="Didot"/>
              </a:rPr>
              <a:t>onstrue Title X in Division A of the Act, relating to detainees, in a manner consistent with the constitutional authority of the President to supervise the unitary executive branch and as Commander in Chief and consistent with the constitutional limitations on the judicial power</a:t>
            </a:r>
            <a:r>
              <a:rPr lang="en-US" dirty="0">
                <a:latin typeface="Didot"/>
                <a:cs typeface="Didot"/>
              </a:rPr>
              <a:t>."</a:t>
            </a:r>
          </a:p>
        </p:txBody>
      </p:sp>
    </p:spTree>
    <p:extLst>
      <p:ext uri="{BB962C8B-B14F-4D97-AF65-F5344CB8AC3E}">
        <p14:creationId xmlns:p14="http://schemas.microsoft.com/office/powerpoint/2010/main" val="420554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Discussion</a:t>
            </a:r>
          </a:p>
        </p:txBody>
      </p:sp>
      <p:sp>
        <p:nvSpPr>
          <p:cNvPr id="3" name="Content Placeholder 2"/>
          <p:cNvSpPr>
            <a:spLocks noGrp="1"/>
          </p:cNvSpPr>
          <p:nvPr>
            <p:ph idx="1"/>
          </p:nvPr>
        </p:nvSpPr>
        <p:spPr/>
        <p:txBody>
          <a:bodyPr/>
          <a:lstStyle/>
          <a:p>
            <a:r>
              <a:rPr lang="en-US" dirty="0">
                <a:latin typeface="Didot"/>
                <a:cs typeface="Didot"/>
              </a:rPr>
              <a:t>Do you believe that these are Constitutionally-grounded legitimate expansions of presidential power, or did Bush create an era of an “imperial presidency?”</a:t>
            </a:r>
          </a:p>
          <a:p>
            <a:endParaRPr lang="en-US" dirty="0"/>
          </a:p>
        </p:txBody>
      </p:sp>
    </p:spTree>
    <p:extLst>
      <p:ext uri="{BB962C8B-B14F-4D97-AF65-F5344CB8AC3E}">
        <p14:creationId xmlns:p14="http://schemas.microsoft.com/office/powerpoint/2010/main" val="140848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1143000"/>
          </a:xfrm>
        </p:spPr>
        <p:txBody>
          <a:bodyPr>
            <a:normAutofit fontScale="90000"/>
          </a:bodyPr>
          <a:lstStyle/>
          <a:p>
            <a:r>
              <a:rPr lang="en-US" dirty="0">
                <a:latin typeface="Didot"/>
                <a:cs typeface="Didot"/>
              </a:rPr>
              <a:t>Our Angle for the Study of the 2000s</a:t>
            </a:r>
          </a:p>
        </p:txBody>
      </p:sp>
      <p:sp>
        <p:nvSpPr>
          <p:cNvPr id="5" name="Content Placeholder 4"/>
          <p:cNvSpPr>
            <a:spLocks noGrp="1"/>
          </p:cNvSpPr>
          <p:nvPr>
            <p:ph idx="1"/>
          </p:nvPr>
        </p:nvSpPr>
        <p:spPr>
          <a:xfrm>
            <a:off x="457200" y="1116445"/>
            <a:ext cx="8229600" cy="5346008"/>
          </a:xfrm>
        </p:spPr>
        <p:txBody>
          <a:bodyPr>
            <a:normAutofit/>
          </a:bodyPr>
          <a:lstStyle/>
          <a:p>
            <a:r>
              <a:rPr lang="en-US" sz="2000" dirty="0">
                <a:latin typeface="Didot"/>
                <a:cs typeface="Didot"/>
              </a:rPr>
              <a:t>Up until this point, our focus on the </a:t>
            </a:r>
          </a:p>
          <a:p>
            <a:pPr marL="0" indent="0">
              <a:buNone/>
            </a:pPr>
            <a:r>
              <a:rPr lang="en-US" sz="2000" dirty="0">
                <a:latin typeface="Didot"/>
                <a:cs typeface="Didot"/>
              </a:rPr>
              <a:t>     shifting size and scope of the </a:t>
            </a:r>
          </a:p>
          <a:p>
            <a:pPr marL="0" indent="0">
              <a:buNone/>
            </a:pPr>
            <a:r>
              <a:rPr lang="en-US" sz="2000" dirty="0">
                <a:latin typeface="Didot"/>
                <a:cs typeface="Didot"/>
              </a:rPr>
              <a:t>     American government has focused on </a:t>
            </a:r>
          </a:p>
          <a:p>
            <a:pPr marL="0" indent="0">
              <a:buNone/>
            </a:pPr>
            <a:r>
              <a:rPr lang="en-US" sz="2000" dirty="0">
                <a:latin typeface="Didot"/>
                <a:cs typeface="Didot"/>
              </a:rPr>
              <a:t>     how the size of government agencies/</a:t>
            </a:r>
          </a:p>
          <a:p>
            <a:pPr marL="0" indent="0">
              <a:buNone/>
            </a:pPr>
            <a:r>
              <a:rPr lang="en-US" sz="2000" dirty="0">
                <a:latin typeface="Didot"/>
                <a:cs typeface="Didot"/>
              </a:rPr>
              <a:t>     divisions has expanded or contracted, </a:t>
            </a:r>
          </a:p>
          <a:p>
            <a:pPr marL="0" indent="0">
              <a:buNone/>
            </a:pPr>
            <a:r>
              <a:rPr lang="en-US" sz="2000" dirty="0">
                <a:latin typeface="Didot"/>
                <a:cs typeface="Didot"/>
              </a:rPr>
              <a:t>     and how the scope of the government </a:t>
            </a:r>
          </a:p>
          <a:p>
            <a:pPr marL="0" indent="0">
              <a:buNone/>
            </a:pPr>
            <a:r>
              <a:rPr lang="en-US" sz="2000" dirty="0">
                <a:latin typeface="Didot"/>
                <a:cs typeface="Didot"/>
              </a:rPr>
              <a:t>     has changed as the government has </a:t>
            </a:r>
          </a:p>
          <a:p>
            <a:pPr marL="288925" indent="-288925">
              <a:buNone/>
            </a:pPr>
            <a:r>
              <a:rPr lang="en-US" sz="2000" dirty="0">
                <a:latin typeface="Didot"/>
                <a:cs typeface="Didot"/>
              </a:rPr>
              <a:t>     become more or less concerned with issues of economic     regulation, intervention in social life, and the promotion of equality.</a:t>
            </a:r>
          </a:p>
          <a:p>
            <a:r>
              <a:rPr lang="en-US" sz="2000" dirty="0">
                <a:latin typeface="Didot"/>
                <a:cs typeface="Didot"/>
              </a:rPr>
              <a:t>Today, we want to pursue our question from a new angle: the shifting size and scope of the executive branch.</a:t>
            </a:r>
          </a:p>
          <a:p>
            <a:r>
              <a:rPr lang="en-US" sz="2000" dirty="0">
                <a:latin typeface="Didot"/>
                <a:cs typeface="Didot"/>
              </a:rPr>
              <a:t>We do this because under the Bush Administration we see an incredible expansion in the power of the executive branch, making this the decade some scholars have said has grown the government (or consolidated the government) in new and more powerful ways.</a:t>
            </a:r>
          </a:p>
        </p:txBody>
      </p:sp>
      <p:pic>
        <p:nvPicPr>
          <p:cNvPr id="7" name="Picture 6"/>
          <p:cNvPicPr>
            <a:picLocks noChangeAspect="1"/>
          </p:cNvPicPr>
          <p:nvPr/>
        </p:nvPicPr>
        <p:blipFill>
          <a:blip r:embed="rId2"/>
          <a:stretch>
            <a:fillRect/>
          </a:stretch>
        </p:blipFill>
        <p:spPr>
          <a:xfrm>
            <a:off x="5303130" y="1116445"/>
            <a:ext cx="3551736" cy="2478291"/>
          </a:xfrm>
          <a:prstGeom prst="rect">
            <a:avLst/>
          </a:prstGeom>
        </p:spPr>
      </p:pic>
    </p:spTree>
    <p:extLst>
      <p:ext uri="{BB962C8B-B14F-4D97-AF65-F5344CB8AC3E}">
        <p14:creationId xmlns:p14="http://schemas.microsoft.com/office/powerpoint/2010/main" val="242201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26"/>
            <a:ext cx="8229600" cy="1143000"/>
          </a:xfrm>
        </p:spPr>
        <p:txBody>
          <a:bodyPr/>
          <a:lstStyle/>
          <a:p>
            <a:r>
              <a:rPr lang="en-US" dirty="0">
                <a:latin typeface="Didot"/>
                <a:cs typeface="Didot"/>
              </a:rPr>
              <a:t>Essential Questions</a:t>
            </a:r>
          </a:p>
        </p:txBody>
      </p:sp>
      <p:sp>
        <p:nvSpPr>
          <p:cNvPr id="3" name="Content Placeholder 2"/>
          <p:cNvSpPr>
            <a:spLocks noGrp="1"/>
          </p:cNvSpPr>
          <p:nvPr>
            <p:ph idx="1"/>
          </p:nvPr>
        </p:nvSpPr>
        <p:spPr>
          <a:xfrm>
            <a:off x="457200" y="1168239"/>
            <a:ext cx="4779084" cy="5427920"/>
          </a:xfrm>
        </p:spPr>
        <p:txBody>
          <a:bodyPr>
            <a:normAutofit fontScale="85000" lnSpcReduction="10000"/>
          </a:bodyPr>
          <a:lstStyle/>
          <a:p>
            <a:r>
              <a:rPr lang="en-US" dirty="0">
                <a:latin typeface="Didot"/>
                <a:cs typeface="Didot"/>
              </a:rPr>
              <a:t>How did the Bush administration increase the size and scope of the executive branch in the 2000s? (Lecture)</a:t>
            </a:r>
          </a:p>
          <a:p>
            <a:r>
              <a:rPr lang="en-US" dirty="0">
                <a:latin typeface="Didot"/>
                <a:cs typeface="Didot"/>
              </a:rPr>
              <a:t>Do you believe that these are Constitutionally-grounded legitimate expansions of presidential power, or did Bush create an era of an “imperial presidency?” (Discussion)</a:t>
            </a:r>
          </a:p>
        </p:txBody>
      </p:sp>
      <p:pic>
        <p:nvPicPr>
          <p:cNvPr id="4" name="Picture 3"/>
          <p:cNvPicPr>
            <a:picLocks noChangeAspect="1"/>
          </p:cNvPicPr>
          <p:nvPr/>
        </p:nvPicPr>
        <p:blipFill>
          <a:blip r:embed="rId2"/>
          <a:stretch>
            <a:fillRect/>
          </a:stretch>
        </p:blipFill>
        <p:spPr>
          <a:xfrm>
            <a:off x="5680183" y="1168239"/>
            <a:ext cx="3256133" cy="4893096"/>
          </a:xfrm>
          <a:prstGeom prst="rect">
            <a:avLst/>
          </a:prstGeom>
        </p:spPr>
      </p:pic>
    </p:spTree>
    <p:extLst>
      <p:ext uri="{BB962C8B-B14F-4D97-AF65-F5344CB8AC3E}">
        <p14:creationId xmlns:p14="http://schemas.microsoft.com/office/powerpoint/2010/main" val="71759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10"/>
            <a:ext cx="9144000" cy="1143000"/>
          </a:xfrm>
        </p:spPr>
        <p:txBody>
          <a:bodyPr>
            <a:normAutofit fontScale="90000"/>
          </a:bodyPr>
          <a:lstStyle/>
          <a:p>
            <a:r>
              <a:rPr lang="en-US" dirty="0">
                <a:latin typeface="Didot"/>
                <a:cs typeface="Didot"/>
              </a:rPr>
              <a:t>Article II of the United States Constitution</a:t>
            </a:r>
          </a:p>
        </p:txBody>
      </p:sp>
      <p:sp>
        <p:nvSpPr>
          <p:cNvPr id="3" name="Content Placeholder 2"/>
          <p:cNvSpPr>
            <a:spLocks noGrp="1"/>
          </p:cNvSpPr>
          <p:nvPr>
            <p:ph idx="1"/>
          </p:nvPr>
        </p:nvSpPr>
        <p:spPr>
          <a:xfrm>
            <a:off x="167532" y="1377356"/>
            <a:ext cx="8767573" cy="4525963"/>
          </a:xfrm>
        </p:spPr>
        <p:txBody>
          <a:bodyPr>
            <a:normAutofit fontScale="85000" lnSpcReduction="20000"/>
          </a:bodyPr>
          <a:lstStyle/>
          <a:p>
            <a:r>
              <a:rPr lang="en-US" u="sng" dirty="0">
                <a:latin typeface="Didot"/>
                <a:cs typeface="Didot"/>
              </a:rPr>
              <a:t>The Vesting Clause of Article II</a:t>
            </a:r>
            <a:r>
              <a:rPr lang="en-US" dirty="0">
                <a:latin typeface="Didot"/>
                <a:cs typeface="Didot"/>
              </a:rPr>
              <a:t>: “The executive Power [of the United States] shall be vested in a President of the United States of America.</a:t>
            </a:r>
          </a:p>
          <a:p>
            <a:r>
              <a:rPr lang="en-US" u="sng" dirty="0">
                <a:latin typeface="Didot"/>
                <a:cs typeface="Didot"/>
              </a:rPr>
              <a:t>The Take Care Clause</a:t>
            </a:r>
            <a:r>
              <a:rPr lang="en-US" dirty="0">
                <a:latin typeface="Didot"/>
                <a:cs typeface="Didot"/>
              </a:rPr>
              <a:t>: “The President shall take care that the laws be faithfully executed…”</a:t>
            </a:r>
          </a:p>
          <a:p>
            <a:endParaRPr lang="en-US" dirty="0">
              <a:latin typeface="Didot"/>
              <a:cs typeface="Didot"/>
            </a:endParaRPr>
          </a:p>
          <a:p>
            <a:r>
              <a:rPr lang="en-US" dirty="0">
                <a:latin typeface="Didot"/>
                <a:cs typeface="Didot"/>
              </a:rPr>
              <a:t>What is the Article laying</a:t>
            </a:r>
          </a:p>
          <a:p>
            <a:pPr marL="0" indent="0">
              <a:buNone/>
            </a:pPr>
            <a:r>
              <a:rPr lang="en-US" dirty="0">
                <a:latin typeface="Didot"/>
                <a:cs typeface="Didot"/>
              </a:rPr>
              <a:t>    out as the powers of the </a:t>
            </a:r>
          </a:p>
          <a:p>
            <a:pPr marL="0" indent="0">
              <a:buNone/>
            </a:pPr>
            <a:r>
              <a:rPr lang="en-US" dirty="0">
                <a:latin typeface="Didot"/>
                <a:cs typeface="Didot"/>
              </a:rPr>
              <a:t>    President?</a:t>
            </a:r>
          </a:p>
          <a:p>
            <a:r>
              <a:rPr lang="en-US" dirty="0">
                <a:latin typeface="Didot"/>
                <a:cs typeface="Didot"/>
              </a:rPr>
              <a:t>Is this a clear or vague </a:t>
            </a:r>
          </a:p>
          <a:p>
            <a:pPr marL="0" indent="0">
              <a:buNone/>
            </a:pPr>
            <a:r>
              <a:rPr lang="en-US" dirty="0">
                <a:latin typeface="Didot"/>
                <a:cs typeface="Didot"/>
              </a:rPr>
              <a:t>    definition of power?</a:t>
            </a:r>
          </a:p>
        </p:txBody>
      </p:sp>
      <p:pic>
        <p:nvPicPr>
          <p:cNvPr id="4" name="Picture 3"/>
          <p:cNvPicPr>
            <a:picLocks noChangeAspect="1"/>
          </p:cNvPicPr>
          <p:nvPr/>
        </p:nvPicPr>
        <p:blipFill>
          <a:blip r:embed="rId2"/>
          <a:stretch>
            <a:fillRect/>
          </a:stretch>
        </p:blipFill>
        <p:spPr>
          <a:xfrm>
            <a:off x="4956155" y="3823923"/>
            <a:ext cx="4187845" cy="2772235"/>
          </a:xfrm>
          <a:prstGeom prst="rect">
            <a:avLst/>
          </a:prstGeom>
        </p:spPr>
      </p:pic>
    </p:spTree>
    <p:extLst>
      <p:ext uri="{BB962C8B-B14F-4D97-AF65-F5344CB8AC3E}">
        <p14:creationId xmlns:p14="http://schemas.microsoft.com/office/powerpoint/2010/main" val="330341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Ambiguity about the Role of the Executive</a:t>
            </a:r>
          </a:p>
        </p:txBody>
      </p:sp>
      <p:sp>
        <p:nvSpPr>
          <p:cNvPr id="3" name="Content Placeholder 2"/>
          <p:cNvSpPr>
            <a:spLocks noGrp="1"/>
          </p:cNvSpPr>
          <p:nvPr>
            <p:ph idx="1"/>
          </p:nvPr>
        </p:nvSpPr>
        <p:spPr/>
        <p:txBody>
          <a:bodyPr/>
          <a:lstStyle/>
          <a:p>
            <a:r>
              <a:rPr lang="en-US" dirty="0">
                <a:latin typeface="Didot"/>
                <a:cs typeface="Didot"/>
              </a:rPr>
              <a:t>How strong is the office of the President?  </a:t>
            </a:r>
          </a:p>
          <a:p>
            <a:r>
              <a:rPr lang="en-US" dirty="0">
                <a:latin typeface="Didot"/>
                <a:cs typeface="Didot"/>
              </a:rPr>
              <a:t>What powers does he have?</a:t>
            </a:r>
          </a:p>
        </p:txBody>
      </p:sp>
      <p:pic>
        <p:nvPicPr>
          <p:cNvPr id="4" name="Picture 3"/>
          <p:cNvPicPr>
            <a:picLocks noChangeAspect="1"/>
          </p:cNvPicPr>
          <p:nvPr/>
        </p:nvPicPr>
        <p:blipFill>
          <a:blip r:embed="rId2"/>
          <a:stretch>
            <a:fillRect/>
          </a:stretch>
        </p:blipFill>
        <p:spPr>
          <a:xfrm>
            <a:off x="2490051" y="2830109"/>
            <a:ext cx="4005199" cy="4027891"/>
          </a:xfrm>
          <a:prstGeom prst="rect">
            <a:avLst/>
          </a:prstGeom>
        </p:spPr>
      </p:pic>
    </p:spTree>
    <p:extLst>
      <p:ext uri="{BB962C8B-B14F-4D97-AF65-F5344CB8AC3E}">
        <p14:creationId xmlns:p14="http://schemas.microsoft.com/office/powerpoint/2010/main" val="194365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26"/>
            <a:ext cx="8229600" cy="1143000"/>
          </a:xfrm>
        </p:spPr>
        <p:txBody>
          <a:bodyPr/>
          <a:lstStyle/>
          <a:p>
            <a:r>
              <a:rPr lang="en-US" dirty="0">
                <a:latin typeface="Didot"/>
                <a:cs typeface="Didot"/>
              </a:rPr>
              <a:t>Unitary Executive Theory</a:t>
            </a:r>
          </a:p>
        </p:txBody>
      </p:sp>
      <p:sp>
        <p:nvSpPr>
          <p:cNvPr id="3" name="Content Placeholder 2"/>
          <p:cNvSpPr>
            <a:spLocks noGrp="1"/>
          </p:cNvSpPr>
          <p:nvPr>
            <p:ph idx="1"/>
          </p:nvPr>
        </p:nvSpPr>
        <p:spPr>
          <a:xfrm>
            <a:off x="167533" y="1145955"/>
            <a:ext cx="8976466" cy="5115939"/>
          </a:xfrm>
        </p:spPr>
        <p:txBody>
          <a:bodyPr>
            <a:normAutofit fontScale="85000" lnSpcReduction="20000"/>
          </a:bodyPr>
          <a:lstStyle/>
          <a:p>
            <a:r>
              <a:rPr lang="en-US" dirty="0">
                <a:latin typeface="Didot"/>
                <a:cs typeface="Didot"/>
              </a:rPr>
              <a:t>Theory of American </a:t>
            </a:r>
          </a:p>
          <a:p>
            <a:pPr marL="0" indent="0">
              <a:buNone/>
            </a:pPr>
            <a:r>
              <a:rPr lang="en-US" dirty="0">
                <a:latin typeface="Didot"/>
                <a:cs typeface="Didot"/>
              </a:rPr>
              <a:t>    constitutional law  </a:t>
            </a:r>
          </a:p>
          <a:p>
            <a:pPr marL="0" indent="0">
              <a:buNone/>
            </a:pPr>
            <a:r>
              <a:rPr lang="en-US" dirty="0">
                <a:latin typeface="Didot"/>
                <a:cs typeface="Didot"/>
              </a:rPr>
              <a:t>    holding that the President </a:t>
            </a:r>
          </a:p>
          <a:p>
            <a:pPr marL="0" indent="0">
              <a:buNone/>
            </a:pPr>
            <a:r>
              <a:rPr lang="en-US" dirty="0">
                <a:latin typeface="Didot"/>
                <a:cs typeface="Didot"/>
              </a:rPr>
              <a:t>    controls the entire </a:t>
            </a:r>
          </a:p>
          <a:p>
            <a:pPr marL="0" indent="0">
              <a:buNone/>
            </a:pPr>
            <a:r>
              <a:rPr lang="en-US" dirty="0">
                <a:latin typeface="Didot"/>
                <a:cs typeface="Didot"/>
              </a:rPr>
              <a:t>    executive branch.</a:t>
            </a:r>
          </a:p>
          <a:p>
            <a:r>
              <a:rPr lang="en-US" dirty="0">
                <a:latin typeface="Didot"/>
                <a:cs typeface="Didot"/>
              </a:rPr>
              <a:t>Championed by founding </a:t>
            </a:r>
          </a:p>
          <a:p>
            <a:pPr marL="0" indent="0">
              <a:buNone/>
            </a:pPr>
            <a:r>
              <a:rPr lang="en-US" dirty="0">
                <a:latin typeface="Didot"/>
                <a:cs typeface="Didot"/>
              </a:rPr>
              <a:t>    members of the Federalist </a:t>
            </a:r>
          </a:p>
          <a:p>
            <a:pPr marL="334963" indent="-334963">
              <a:buNone/>
            </a:pPr>
            <a:r>
              <a:rPr lang="en-US" dirty="0">
                <a:latin typeface="Didot"/>
                <a:cs typeface="Didot"/>
              </a:rPr>
              <a:t>    Society, “ a group of conservative lawyers who nearly  all  worked in the Nixon, Ford, and Reagan White Houses and who understood the type of political climate the president operated in” and wanted to protect presidential prerogatives.</a:t>
            </a:r>
          </a:p>
          <a:p>
            <a:pPr lvl="1"/>
            <a:r>
              <a:rPr lang="en-US" dirty="0">
                <a:latin typeface="Didot"/>
                <a:cs typeface="Didot"/>
              </a:rPr>
              <a:t>Kelly, </a:t>
            </a:r>
            <a:r>
              <a:rPr lang="en-US" i="1" dirty="0">
                <a:latin typeface="Didot"/>
                <a:cs typeface="Didot"/>
              </a:rPr>
              <a:t>Rethinking Presidential Power</a:t>
            </a:r>
          </a:p>
          <a:p>
            <a:pPr marL="914400" lvl="2" indent="0">
              <a:buNone/>
            </a:pPr>
            <a:endParaRPr lang="en-US" dirty="0"/>
          </a:p>
        </p:txBody>
      </p:sp>
      <p:pic>
        <p:nvPicPr>
          <p:cNvPr id="4" name="Picture 3"/>
          <p:cNvPicPr>
            <a:picLocks noChangeAspect="1"/>
          </p:cNvPicPr>
          <p:nvPr/>
        </p:nvPicPr>
        <p:blipFill>
          <a:blip r:embed="rId2"/>
          <a:stretch>
            <a:fillRect/>
          </a:stretch>
        </p:blipFill>
        <p:spPr>
          <a:xfrm>
            <a:off x="5214002" y="1145956"/>
            <a:ext cx="3929998" cy="2630076"/>
          </a:xfrm>
          <a:prstGeom prst="rect">
            <a:avLst/>
          </a:prstGeom>
        </p:spPr>
      </p:pic>
    </p:spTree>
    <p:extLst>
      <p:ext uri="{BB962C8B-B14F-4D97-AF65-F5344CB8AC3E}">
        <p14:creationId xmlns:p14="http://schemas.microsoft.com/office/powerpoint/2010/main" val="163343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1213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latin typeface="Didot"/>
                <a:cs typeface="Didot"/>
              </a:rPr>
              <a:t>Meese’s 3 Part Strategy for Strengthening the Unitary Executive</a:t>
            </a:r>
          </a:p>
        </p:txBody>
      </p:sp>
      <p:sp>
        <p:nvSpPr>
          <p:cNvPr id="3" name="Content Placeholder 2"/>
          <p:cNvSpPr>
            <a:spLocks noGrp="1"/>
          </p:cNvSpPr>
          <p:nvPr>
            <p:ph idx="1"/>
          </p:nvPr>
        </p:nvSpPr>
        <p:spPr>
          <a:xfrm>
            <a:off x="457200" y="1600200"/>
            <a:ext cx="8229600" cy="4929106"/>
          </a:xfrm>
        </p:spPr>
        <p:txBody>
          <a:bodyPr>
            <a:normAutofit fontScale="85000" lnSpcReduction="20000"/>
          </a:bodyPr>
          <a:lstStyle/>
          <a:p>
            <a:r>
              <a:rPr lang="en-US" dirty="0">
                <a:latin typeface="Didot"/>
                <a:cs typeface="Didot"/>
              </a:rPr>
              <a:t>Reagan’s Attorney General, Edwin Meese proposed a 3 part strategy that advised Reagan to use in order to build up the power of the executive branch.</a:t>
            </a:r>
          </a:p>
          <a:p>
            <a:r>
              <a:rPr lang="en-US" dirty="0">
                <a:latin typeface="Didot"/>
                <a:cs typeface="Didot"/>
              </a:rPr>
              <a:t>Became a blue print for future conservative presidents.</a:t>
            </a:r>
          </a:p>
          <a:p>
            <a:r>
              <a:rPr lang="en-US" dirty="0">
                <a:latin typeface="Didot"/>
                <a:cs typeface="Didot"/>
              </a:rPr>
              <a:t>Three Steps:</a:t>
            </a:r>
          </a:p>
          <a:p>
            <a:pPr marL="971550" lvl="1" indent="-514350">
              <a:buFont typeface="+mj-lt"/>
              <a:buAutoNum type="arabicPeriod"/>
            </a:pPr>
            <a:r>
              <a:rPr lang="en-US" dirty="0">
                <a:latin typeface="Didot"/>
                <a:cs typeface="Didot"/>
              </a:rPr>
              <a:t>Appoint judges who support expanded executive powers</a:t>
            </a:r>
          </a:p>
          <a:p>
            <a:pPr marL="971550" lvl="1" indent="-514350">
              <a:buFont typeface="+mj-lt"/>
              <a:buAutoNum type="arabicPeriod"/>
            </a:pPr>
            <a:r>
              <a:rPr lang="en-US" dirty="0">
                <a:latin typeface="Didot"/>
                <a:cs typeface="Didot"/>
              </a:rPr>
              <a:t>Challenge intrusions of presidential authority in the court system</a:t>
            </a:r>
          </a:p>
          <a:p>
            <a:pPr marL="971550" lvl="1" indent="-514350">
              <a:buFont typeface="+mj-lt"/>
              <a:buAutoNum type="arabicPeriod"/>
            </a:pPr>
            <a:r>
              <a:rPr lang="en-US" dirty="0">
                <a:latin typeface="Didot"/>
                <a:cs typeface="Didot"/>
              </a:rPr>
              <a:t>More actively engage in the creation of legislation through executive orders and signing statements</a:t>
            </a:r>
          </a:p>
        </p:txBody>
      </p:sp>
    </p:spTree>
    <p:extLst>
      <p:ext uri="{BB962C8B-B14F-4D97-AF65-F5344CB8AC3E}">
        <p14:creationId xmlns:p14="http://schemas.microsoft.com/office/powerpoint/2010/main" val="425201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latin typeface="Didot"/>
                <a:cs typeface="Didot"/>
              </a:rPr>
              <a:t>Unitary Executive Theory and Dick Cheney</a:t>
            </a:r>
          </a:p>
        </p:txBody>
      </p:sp>
      <p:sp>
        <p:nvSpPr>
          <p:cNvPr id="3" name="Content Placeholder 2"/>
          <p:cNvSpPr>
            <a:spLocks noGrp="1"/>
          </p:cNvSpPr>
          <p:nvPr>
            <p:ph idx="1"/>
          </p:nvPr>
        </p:nvSpPr>
        <p:spPr>
          <a:xfrm>
            <a:off x="278944" y="1332788"/>
            <a:ext cx="4935058" cy="5196518"/>
          </a:xfrm>
        </p:spPr>
        <p:txBody>
          <a:bodyPr>
            <a:normAutofit fontScale="77500" lnSpcReduction="20000"/>
          </a:bodyPr>
          <a:lstStyle/>
          <a:p>
            <a:r>
              <a:rPr lang="en-US" dirty="0">
                <a:latin typeface="Didot"/>
                <a:cs typeface="Didot"/>
              </a:rPr>
              <a:t>Cheney was Bush’s Vice President</a:t>
            </a:r>
          </a:p>
          <a:p>
            <a:r>
              <a:rPr lang="en-US" dirty="0">
                <a:latin typeface="Didot"/>
                <a:cs typeface="Didot"/>
              </a:rPr>
              <a:t>Also worked for Nixon and Ford</a:t>
            </a:r>
          </a:p>
          <a:p>
            <a:pPr lvl="1"/>
            <a:r>
              <a:rPr lang="en-US" dirty="0">
                <a:latin typeface="Didot"/>
                <a:cs typeface="Didot"/>
              </a:rPr>
              <a:t>Nixon Administration</a:t>
            </a:r>
          </a:p>
          <a:p>
            <a:pPr lvl="2"/>
            <a:r>
              <a:rPr lang="en-US" dirty="0">
                <a:latin typeface="Didot"/>
                <a:cs typeface="Didot"/>
              </a:rPr>
              <a:t>Worked in the Office of Economic Opportunity</a:t>
            </a:r>
          </a:p>
          <a:p>
            <a:pPr lvl="1"/>
            <a:r>
              <a:rPr lang="en-US" dirty="0">
                <a:latin typeface="Didot"/>
                <a:cs typeface="Didot"/>
              </a:rPr>
              <a:t>Ford Administration</a:t>
            </a:r>
          </a:p>
          <a:p>
            <a:pPr lvl="2"/>
            <a:r>
              <a:rPr lang="en-US" dirty="0">
                <a:latin typeface="Didot"/>
                <a:cs typeface="Didot"/>
              </a:rPr>
              <a:t>Assistant to the President</a:t>
            </a:r>
          </a:p>
          <a:p>
            <a:pPr lvl="2"/>
            <a:r>
              <a:rPr lang="en-US" dirty="0">
                <a:latin typeface="Didot"/>
                <a:cs typeface="Didot"/>
              </a:rPr>
              <a:t>White House Chief of Staff</a:t>
            </a:r>
          </a:p>
          <a:p>
            <a:r>
              <a:rPr lang="en-US" dirty="0">
                <a:latin typeface="Didot"/>
                <a:cs typeface="Didot"/>
              </a:rPr>
              <a:t>“I have repeatedly seen an erosion of the powers and the ability of the president of the United States to do his job.”</a:t>
            </a:r>
          </a:p>
          <a:p>
            <a:pPr lvl="1"/>
            <a:r>
              <a:rPr lang="en-US" dirty="0">
                <a:latin typeface="Didot"/>
                <a:cs typeface="Didot"/>
              </a:rPr>
              <a:t>Cheney to the </a:t>
            </a:r>
            <a:r>
              <a:rPr lang="en-US" i="1" dirty="0">
                <a:latin typeface="Didot"/>
                <a:cs typeface="Didot"/>
              </a:rPr>
              <a:t>Washington Post</a:t>
            </a:r>
            <a:endParaRPr lang="en-US" dirty="0">
              <a:latin typeface="Didot"/>
              <a:cs typeface="Didot"/>
            </a:endParaRPr>
          </a:p>
        </p:txBody>
      </p:sp>
      <p:pic>
        <p:nvPicPr>
          <p:cNvPr id="4" name="Picture 3"/>
          <p:cNvPicPr>
            <a:picLocks noChangeAspect="1"/>
          </p:cNvPicPr>
          <p:nvPr/>
        </p:nvPicPr>
        <p:blipFill>
          <a:blip r:embed="rId2"/>
          <a:stretch>
            <a:fillRect/>
          </a:stretch>
        </p:blipFill>
        <p:spPr>
          <a:xfrm>
            <a:off x="5442965" y="1332788"/>
            <a:ext cx="3701035" cy="4929106"/>
          </a:xfrm>
          <a:prstGeom prst="rect">
            <a:avLst/>
          </a:prstGeom>
        </p:spPr>
      </p:pic>
    </p:spTree>
    <p:extLst>
      <p:ext uri="{BB962C8B-B14F-4D97-AF65-F5344CB8AC3E}">
        <p14:creationId xmlns:p14="http://schemas.microsoft.com/office/powerpoint/2010/main" val="1664294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6718</TotalTime>
  <Words>1392</Words>
  <Application>Microsoft Macintosh PowerPoint</Application>
  <PresentationFormat>On-screen Show (4:3)</PresentationFormat>
  <Paragraphs>107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Didot</vt:lpstr>
      <vt:lpstr>Office Theme</vt:lpstr>
      <vt:lpstr>Discussion </vt:lpstr>
      <vt:lpstr>Our Angle for the Study of the 2000s</vt:lpstr>
      <vt:lpstr>Essential Questions</vt:lpstr>
      <vt:lpstr>Article II of the United States Constitution</vt:lpstr>
      <vt:lpstr>Ambiguity about the Role of the Executive</vt:lpstr>
      <vt:lpstr>Unitary Executive Theory</vt:lpstr>
      <vt:lpstr>PowerPoint Presentation</vt:lpstr>
      <vt:lpstr>Meese’s 3 Part Strategy for Strengthening the Unitary Executive</vt:lpstr>
      <vt:lpstr>Unitary Executive Theory and Dick Cheney</vt:lpstr>
      <vt:lpstr>The Unitary Executive Theory and Conservatives view of the Role/Purpose of Government</vt:lpstr>
      <vt:lpstr>September 11 as an Opportunity to Grow Executive Power</vt:lpstr>
      <vt:lpstr>September 11 as an Opportunity to Grow Executive Power</vt:lpstr>
      <vt:lpstr>Warrantless Wiretapping</vt:lpstr>
      <vt:lpstr>Detention, Treatment, and Trial of Certain Non-Citizens in the War Against Terrorism</vt:lpstr>
      <vt:lpstr>Enhanced Interrogation Techniques</vt:lpstr>
      <vt:lpstr>Signing Statements</vt:lpstr>
      <vt:lpstr>Signing Statements</vt:lpstr>
      <vt:lpstr>Discussion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Department</dc:creator>
  <cp:lastModifiedBy>Microsoft Office User</cp:lastModifiedBy>
  <cp:revision>30</cp:revision>
  <dcterms:created xsi:type="dcterms:W3CDTF">2013-04-10T01:20:38Z</dcterms:created>
  <dcterms:modified xsi:type="dcterms:W3CDTF">2019-02-12T23:26:11Z</dcterms:modified>
</cp:coreProperties>
</file>