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71" r:id="rId2"/>
    <p:sldId id="329" r:id="rId3"/>
    <p:sldId id="330" r:id="rId4"/>
    <p:sldId id="340" r:id="rId5"/>
    <p:sldId id="342" r:id="rId6"/>
    <p:sldId id="363" r:id="rId7"/>
    <p:sldId id="320" r:id="rId8"/>
    <p:sldId id="331" r:id="rId9"/>
    <p:sldId id="323" r:id="rId10"/>
    <p:sldId id="364" r:id="rId11"/>
    <p:sldId id="324" r:id="rId12"/>
    <p:sldId id="325" r:id="rId13"/>
    <p:sldId id="346" r:id="rId14"/>
    <p:sldId id="349" r:id="rId15"/>
    <p:sldId id="348" r:id="rId16"/>
    <p:sldId id="332" r:id="rId17"/>
    <p:sldId id="350" r:id="rId18"/>
    <p:sldId id="351" r:id="rId19"/>
    <p:sldId id="352" r:id="rId20"/>
    <p:sldId id="328" r:id="rId21"/>
    <p:sldId id="353" r:id="rId22"/>
    <p:sldId id="333" r:id="rId23"/>
    <p:sldId id="354" r:id="rId24"/>
    <p:sldId id="356" r:id="rId25"/>
    <p:sldId id="369" r:id="rId26"/>
    <p:sldId id="365" r:id="rId27"/>
    <p:sldId id="334" r:id="rId28"/>
    <p:sldId id="361" r:id="rId29"/>
    <p:sldId id="362" r:id="rId30"/>
    <p:sldId id="367" r:id="rId31"/>
    <p:sldId id="344" r:id="rId32"/>
    <p:sldId id="374" r:id="rId33"/>
    <p:sldId id="366" r:id="rId34"/>
    <p:sldId id="370" r:id="rId35"/>
    <p:sldId id="355" r:id="rId36"/>
    <p:sldId id="357" r:id="rId37"/>
    <p:sldId id="358" r:id="rId38"/>
    <p:sldId id="359" r:id="rId39"/>
    <p:sldId id="36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75"/>
    <p:restoredTop sz="69241" autoAdjust="0"/>
  </p:normalViewPr>
  <p:slideViewPr>
    <p:cSldViewPr snapToGrid="0" snapToObjects="1">
      <p:cViewPr varScale="1">
        <p:scale>
          <a:sx n="87" d="100"/>
          <a:sy n="87" d="100"/>
        </p:scale>
        <p:origin x="28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267DCD-C9CC-3B41-BB43-B87422589E1E}" type="doc">
      <dgm:prSet loTypeId="urn:microsoft.com/office/officeart/2005/8/layout/vList6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33BD440-AE44-594D-B65F-B2906769AE6B}">
      <dgm:prSet phldrT="[Text]" custT="1"/>
      <dgm:spPr/>
      <dgm:t>
        <a:bodyPr/>
        <a:lstStyle/>
        <a:p>
          <a:r>
            <a:rPr lang="en-US" sz="2000" dirty="0">
              <a:solidFill>
                <a:srgbClr val="000000"/>
              </a:solidFill>
            </a:rPr>
            <a:t>Founding Period 1776-1801</a:t>
          </a:r>
        </a:p>
      </dgm:t>
    </dgm:pt>
    <dgm:pt modelId="{2A143319-E7AB-6748-B99B-5757DDF84397}" type="parTrans" cxnId="{54DDFC72-40C9-B442-A748-5B75A237BFA1}">
      <dgm:prSet/>
      <dgm:spPr/>
      <dgm:t>
        <a:bodyPr/>
        <a:lstStyle/>
        <a:p>
          <a:endParaRPr lang="en-US"/>
        </a:p>
      </dgm:t>
    </dgm:pt>
    <dgm:pt modelId="{566D2578-CB4E-6543-9060-F1685F644C60}" type="sibTrans" cxnId="{54DDFC72-40C9-B442-A748-5B75A237BFA1}">
      <dgm:prSet/>
      <dgm:spPr/>
      <dgm:t>
        <a:bodyPr/>
        <a:lstStyle/>
        <a:p>
          <a:endParaRPr lang="en-US"/>
        </a:p>
      </dgm:t>
    </dgm:pt>
    <dgm:pt modelId="{6664A7F0-4535-C044-8CCC-C001CE6AF449}">
      <dgm:prSet phldrT="[Text]" custT="1"/>
      <dgm:spPr/>
      <dgm:t>
        <a:bodyPr/>
        <a:lstStyle/>
        <a:p>
          <a:r>
            <a:rPr lang="en-US" sz="1500" dirty="0"/>
            <a:t>Washington’s Farewell Address 1796</a:t>
          </a:r>
        </a:p>
      </dgm:t>
    </dgm:pt>
    <dgm:pt modelId="{083B79A9-F08F-5D4B-8BCC-5E2ECEED69EB}" type="parTrans" cxnId="{43EB07EB-B8C4-9C42-B617-27F8C7089F92}">
      <dgm:prSet/>
      <dgm:spPr/>
      <dgm:t>
        <a:bodyPr/>
        <a:lstStyle/>
        <a:p>
          <a:endParaRPr lang="en-US"/>
        </a:p>
      </dgm:t>
    </dgm:pt>
    <dgm:pt modelId="{FCEEA3F4-289C-4343-AA2B-62F10EA3A7A6}" type="sibTrans" cxnId="{43EB07EB-B8C4-9C42-B617-27F8C7089F92}">
      <dgm:prSet/>
      <dgm:spPr/>
      <dgm:t>
        <a:bodyPr/>
        <a:lstStyle/>
        <a:p>
          <a:endParaRPr lang="en-US"/>
        </a:p>
      </dgm:t>
    </dgm:pt>
    <dgm:pt modelId="{F7DCAF48-E661-1E40-81B4-BB4509DB6C99}">
      <dgm:prSet phldrT="[Text]" custT="1"/>
      <dgm:spPr/>
      <dgm:t>
        <a:bodyPr/>
        <a:lstStyle/>
        <a:p>
          <a:r>
            <a:rPr lang="en-US" sz="2000" dirty="0">
              <a:solidFill>
                <a:srgbClr val="000000"/>
              </a:solidFill>
            </a:rPr>
            <a:t>Jeffersonian Era</a:t>
          </a:r>
        </a:p>
        <a:p>
          <a:r>
            <a:rPr lang="en-US" sz="2000" dirty="0">
              <a:solidFill>
                <a:srgbClr val="000000"/>
              </a:solidFill>
            </a:rPr>
            <a:t>1801-1825</a:t>
          </a:r>
        </a:p>
      </dgm:t>
    </dgm:pt>
    <dgm:pt modelId="{A27AD640-206A-E04C-8C5B-A2A2F7901E43}" type="parTrans" cxnId="{CF53357C-3C80-C84E-A232-789EE85A7E92}">
      <dgm:prSet/>
      <dgm:spPr/>
      <dgm:t>
        <a:bodyPr/>
        <a:lstStyle/>
        <a:p>
          <a:endParaRPr lang="en-US"/>
        </a:p>
      </dgm:t>
    </dgm:pt>
    <dgm:pt modelId="{6960568A-75FF-834C-A8D2-F46BC2ECD43E}" type="sibTrans" cxnId="{CF53357C-3C80-C84E-A232-789EE85A7E92}">
      <dgm:prSet/>
      <dgm:spPr/>
      <dgm:t>
        <a:bodyPr/>
        <a:lstStyle/>
        <a:p>
          <a:endParaRPr lang="en-US"/>
        </a:p>
      </dgm:t>
    </dgm:pt>
    <dgm:pt modelId="{8B1C9247-F280-BE44-BD2F-0904D30C18E1}">
      <dgm:prSet phldrT="[Text]" custT="1"/>
      <dgm:spPr/>
      <dgm:t>
        <a:bodyPr/>
        <a:lstStyle/>
        <a:p>
          <a:r>
            <a:rPr lang="en-US" sz="2000" dirty="0">
              <a:solidFill>
                <a:srgbClr val="000000"/>
              </a:solidFill>
            </a:rPr>
            <a:t>Manifest Destiny/ Western Expansion</a:t>
          </a:r>
        </a:p>
        <a:p>
          <a:r>
            <a:rPr lang="en-US" sz="2000" dirty="0">
              <a:solidFill>
                <a:srgbClr val="000000"/>
              </a:solidFill>
            </a:rPr>
            <a:t>1830s-1840s</a:t>
          </a:r>
        </a:p>
      </dgm:t>
    </dgm:pt>
    <dgm:pt modelId="{A6AC100B-BA56-3C42-80B1-4A63BA3FADAA}" type="parTrans" cxnId="{552595BD-956E-4A4D-A370-88E73A666996}">
      <dgm:prSet/>
      <dgm:spPr/>
      <dgm:t>
        <a:bodyPr/>
        <a:lstStyle/>
        <a:p>
          <a:endParaRPr lang="en-US"/>
        </a:p>
      </dgm:t>
    </dgm:pt>
    <dgm:pt modelId="{55A89195-5A40-8B4C-84A8-25D9FC091074}" type="sibTrans" cxnId="{552595BD-956E-4A4D-A370-88E73A666996}">
      <dgm:prSet/>
      <dgm:spPr/>
      <dgm:t>
        <a:bodyPr/>
        <a:lstStyle/>
        <a:p>
          <a:endParaRPr lang="en-US"/>
        </a:p>
      </dgm:t>
    </dgm:pt>
    <dgm:pt modelId="{5D1E6AA3-A17D-A74C-B407-4CE4FE5971CA}">
      <dgm:prSet phldrT="[Text]" custT="1"/>
      <dgm:spPr/>
      <dgm:t>
        <a:bodyPr/>
        <a:lstStyle/>
        <a:p>
          <a:r>
            <a:rPr lang="en-US" sz="1500" dirty="0"/>
            <a:t>Indian Removal Act 1830 &amp; Trail of Tears 1838-1839 (Jackson)</a:t>
          </a:r>
        </a:p>
      </dgm:t>
    </dgm:pt>
    <dgm:pt modelId="{DE4A3185-87FC-394C-B10F-C6F39BDBA2D6}" type="parTrans" cxnId="{AF9838D5-CD5C-E942-AA81-9494D0E8B885}">
      <dgm:prSet/>
      <dgm:spPr/>
      <dgm:t>
        <a:bodyPr/>
        <a:lstStyle/>
        <a:p>
          <a:endParaRPr lang="en-US"/>
        </a:p>
      </dgm:t>
    </dgm:pt>
    <dgm:pt modelId="{A67E9758-269C-814C-A2AE-C74FFD437F98}" type="sibTrans" cxnId="{AF9838D5-CD5C-E942-AA81-9494D0E8B885}">
      <dgm:prSet/>
      <dgm:spPr/>
      <dgm:t>
        <a:bodyPr/>
        <a:lstStyle/>
        <a:p>
          <a:endParaRPr lang="en-US"/>
        </a:p>
      </dgm:t>
    </dgm:pt>
    <dgm:pt modelId="{82F0EC70-505C-704F-8F03-16A89A03E8A5}">
      <dgm:prSet phldrT="[Text]" custT="1"/>
      <dgm:spPr/>
      <dgm:t>
        <a:bodyPr/>
        <a:lstStyle/>
        <a:p>
          <a:r>
            <a:rPr lang="en-US" sz="1500" dirty="0"/>
            <a:t>Louisiana Purchase 1803 (Jefferson) </a:t>
          </a:r>
        </a:p>
      </dgm:t>
    </dgm:pt>
    <dgm:pt modelId="{9D4D31B5-B768-514B-885D-3BEDB558AC37}" type="parTrans" cxnId="{5F5A8FD3-AC1D-274A-9AE3-814D7276E8B4}">
      <dgm:prSet/>
      <dgm:spPr/>
      <dgm:t>
        <a:bodyPr/>
        <a:lstStyle/>
        <a:p>
          <a:endParaRPr lang="en-US"/>
        </a:p>
      </dgm:t>
    </dgm:pt>
    <dgm:pt modelId="{04C7B815-E510-D74E-8DB5-BA44FCC700F4}" type="sibTrans" cxnId="{5F5A8FD3-AC1D-274A-9AE3-814D7276E8B4}">
      <dgm:prSet/>
      <dgm:spPr/>
      <dgm:t>
        <a:bodyPr/>
        <a:lstStyle/>
        <a:p>
          <a:endParaRPr lang="en-US"/>
        </a:p>
      </dgm:t>
    </dgm:pt>
    <dgm:pt modelId="{840D3D9F-1F43-ED45-88CE-DCB689D63C67}">
      <dgm:prSet phldrT="[Text]" custT="1"/>
      <dgm:spPr/>
      <dgm:t>
        <a:bodyPr/>
        <a:lstStyle/>
        <a:p>
          <a:r>
            <a:rPr lang="en-US" sz="1500" dirty="0"/>
            <a:t>War of 1812 (Madison)</a:t>
          </a:r>
        </a:p>
      </dgm:t>
    </dgm:pt>
    <dgm:pt modelId="{8E773ADE-889A-1E43-8398-D5BC06D91882}" type="parTrans" cxnId="{F6B8B54B-9A9C-1843-9C2A-C79175428F48}">
      <dgm:prSet/>
      <dgm:spPr/>
      <dgm:t>
        <a:bodyPr/>
        <a:lstStyle/>
        <a:p>
          <a:endParaRPr lang="en-US"/>
        </a:p>
      </dgm:t>
    </dgm:pt>
    <dgm:pt modelId="{E720F459-7132-8F4F-8A67-79DE15FB8B70}" type="sibTrans" cxnId="{F6B8B54B-9A9C-1843-9C2A-C79175428F48}">
      <dgm:prSet/>
      <dgm:spPr/>
      <dgm:t>
        <a:bodyPr/>
        <a:lstStyle/>
        <a:p>
          <a:endParaRPr lang="en-US"/>
        </a:p>
      </dgm:t>
    </dgm:pt>
    <dgm:pt modelId="{8F792210-A5FE-B14F-9282-2755E82FB6E3}">
      <dgm:prSet phldrT="[Text]" custT="1"/>
      <dgm:spPr/>
      <dgm:t>
        <a:bodyPr/>
        <a:lstStyle/>
        <a:p>
          <a:r>
            <a:rPr lang="en-US" sz="1500" dirty="0"/>
            <a:t>Monroe Doctrine 1823 (Monroe)</a:t>
          </a:r>
        </a:p>
      </dgm:t>
    </dgm:pt>
    <dgm:pt modelId="{7A56C297-0EA6-A84D-A5B7-CC5989997500}" type="parTrans" cxnId="{16D9978A-0F23-554D-9788-3FB871CD0169}">
      <dgm:prSet/>
      <dgm:spPr/>
      <dgm:t>
        <a:bodyPr/>
        <a:lstStyle/>
        <a:p>
          <a:endParaRPr lang="en-US"/>
        </a:p>
      </dgm:t>
    </dgm:pt>
    <dgm:pt modelId="{D780F950-3A74-9B46-A08D-E2FC7243FB48}" type="sibTrans" cxnId="{16D9978A-0F23-554D-9788-3FB871CD0169}">
      <dgm:prSet/>
      <dgm:spPr/>
      <dgm:t>
        <a:bodyPr/>
        <a:lstStyle/>
        <a:p>
          <a:endParaRPr lang="en-US"/>
        </a:p>
      </dgm:t>
    </dgm:pt>
    <dgm:pt modelId="{58B9DD5E-675A-6A46-AE97-9B3F0F1E23CD}">
      <dgm:prSet phldrT="[Text]" custT="1"/>
      <dgm:spPr/>
      <dgm:t>
        <a:bodyPr/>
        <a:lstStyle/>
        <a:p>
          <a:r>
            <a:rPr lang="en-US" sz="2000" dirty="0">
              <a:solidFill>
                <a:srgbClr val="000000"/>
              </a:solidFill>
            </a:rPr>
            <a:t>Texas Revolution</a:t>
          </a:r>
        </a:p>
        <a:p>
          <a:r>
            <a:rPr lang="en-US" sz="2000" dirty="0">
              <a:solidFill>
                <a:srgbClr val="000000"/>
              </a:solidFill>
            </a:rPr>
            <a:t>1835-1836</a:t>
          </a:r>
        </a:p>
      </dgm:t>
    </dgm:pt>
    <dgm:pt modelId="{E2D2FE48-7676-C84A-99AC-74B30925A1C1}" type="parTrans" cxnId="{505247C2-1E49-2742-89DD-2BBC2EBA79A6}">
      <dgm:prSet/>
      <dgm:spPr/>
      <dgm:t>
        <a:bodyPr/>
        <a:lstStyle/>
        <a:p>
          <a:endParaRPr lang="en-US"/>
        </a:p>
      </dgm:t>
    </dgm:pt>
    <dgm:pt modelId="{6CAFF369-C74B-714E-823F-62DFDD589EBB}" type="sibTrans" cxnId="{505247C2-1E49-2742-89DD-2BBC2EBA79A6}">
      <dgm:prSet/>
      <dgm:spPr/>
      <dgm:t>
        <a:bodyPr/>
        <a:lstStyle/>
        <a:p>
          <a:endParaRPr lang="en-US"/>
        </a:p>
      </dgm:t>
    </dgm:pt>
    <dgm:pt modelId="{26FD515A-3B20-9B44-9E48-C7D398516205}">
      <dgm:prSet phldrT="[Text]" custT="1"/>
      <dgm:spPr/>
      <dgm:t>
        <a:bodyPr/>
        <a:lstStyle/>
        <a:p>
          <a:r>
            <a:rPr lang="en-US" sz="2000" dirty="0">
              <a:solidFill>
                <a:srgbClr val="000000"/>
              </a:solidFill>
            </a:rPr>
            <a:t>Mexican-American War</a:t>
          </a:r>
        </a:p>
        <a:p>
          <a:r>
            <a:rPr lang="en-US" sz="2000" dirty="0">
              <a:solidFill>
                <a:srgbClr val="000000"/>
              </a:solidFill>
            </a:rPr>
            <a:t>1846-1847</a:t>
          </a:r>
        </a:p>
      </dgm:t>
    </dgm:pt>
    <dgm:pt modelId="{38DA4F07-8733-CB40-940B-51FB176BB0A1}" type="parTrans" cxnId="{18F78256-FD5E-E249-AB07-7D8CBCA29CCD}">
      <dgm:prSet/>
      <dgm:spPr/>
      <dgm:t>
        <a:bodyPr/>
        <a:lstStyle/>
        <a:p>
          <a:endParaRPr lang="en-US"/>
        </a:p>
      </dgm:t>
    </dgm:pt>
    <dgm:pt modelId="{D7D18683-2EE8-B14C-8C44-0A3CEBB5C856}" type="sibTrans" cxnId="{18F78256-FD5E-E249-AB07-7D8CBCA29CCD}">
      <dgm:prSet/>
      <dgm:spPr/>
      <dgm:t>
        <a:bodyPr/>
        <a:lstStyle/>
        <a:p>
          <a:endParaRPr lang="en-US"/>
        </a:p>
      </dgm:t>
    </dgm:pt>
    <dgm:pt modelId="{47B68643-4E6D-1349-92FE-3A978249A522}">
      <dgm:prSet phldrT="[Text]" custT="1"/>
      <dgm:spPr/>
      <dgm:t>
        <a:bodyPr/>
        <a:lstStyle/>
        <a:p>
          <a:r>
            <a:rPr lang="en-US" sz="1500" dirty="0"/>
            <a:t>Western Settlement</a:t>
          </a:r>
        </a:p>
      </dgm:t>
    </dgm:pt>
    <dgm:pt modelId="{29DE43BD-22F0-D74E-B202-BF9CFAC985D5}" type="parTrans" cxnId="{374111A0-F052-924C-A8E8-D1CB8B2BD441}">
      <dgm:prSet/>
      <dgm:spPr/>
      <dgm:t>
        <a:bodyPr/>
        <a:lstStyle/>
        <a:p>
          <a:endParaRPr lang="en-US"/>
        </a:p>
      </dgm:t>
    </dgm:pt>
    <dgm:pt modelId="{FCDC7158-FAF7-CD4C-B69F-68FFDBBF8160}" type="sibTrans" cxnId="{374111A0-F052-924C-A8E8-D1CB8B2BD441}">
      <dgm:prSet/>
      <dgm:spPr/>
      <dgm:t>
        <a:bodyPr/>
        <a:lstStyle/>
        <a:p>
          <a:endParaRPr lang="en-US"/>
        </a:p>
      </dgm:t>
    </dgm:pt>
    <dgm:pt modelId="{082882B0-6594-714B-BE9E-9884689013C8}">
      <dgm:prSet phldrT="[Text]" custT="1"/>
      <dgm:spPr/>
      <dgm:t>
        <a:bodyPr/>
        <a:lstStyle/>
        <a:p>
          <a:r>
            <a:rPr lang="en-US" sz="1500" dirty="0"/>
            <a:t>Annexation of Texas 1845 (Polk)</a:t>
          </a:r>
        </a:p>
      </dgm:t>
    </dgm:pt>
    <dgm:pt modelId="{6B8E7020-9568-E048-9AC9-6EECF4201767}" type="parTrans" cxnId="{D7DCF0F9-CD13-5148-AA30-0C14FB78CE87}">
      <dgm:prSet/>
      <dgm:spPr/>
      <dgm:t>
        <a:bodyPr/>
        <a:lstStyle/>
        <a:p>
          <a:endParaRPr lang="en-US"/>
        </a:p>
      </dgm:t>
    </dgm:pt>
    <dgm:pt modelId="{0C9322A6-F1A3-2344-A610-AFC90F0CBB04}" type="sibTrans" cxnId="{D7DCF0F9-CD13-5148-AA30-0C14FB78CE87}">
      <dgm:prSet/>
      <dgm:spPr/>
      <dgm:t>
        <a:bodyPr/>
        <a:lstStyle/>
        <a:p>
          <a:endParaRPr lang="en-US"/>
        </a:p>
      </dgm:t>
    </dgm:pt>
    <dgm:pt modelId="{5A9667A7-A73F-1944-9107-4A6E1D951625}">
      <dgm:prSet phldrT="[Text]" custT="1"/>
      <dgm:spPr/>
      <dgm:t>
        <a:bodyPr/>
        <a:lstStyle/>
        <a:p>
          <a:r>
            <a:rPr lang="en-US" sz="1500" dirty="0"/>
            <a:t>Treaty of Guadalupe Hidalgo 1847 (Polk)</a:t>
          </a:r>
        </a:p>
      </dgm:t>
    </dgm:pt>
    <dgm:pt modelId="{ECF64251-986E-AA4F-97BB-CEE4AD44B9B3}" type="parTrans" cxnId="{EA1CDD6A-A3EB-CA4A-B208-4B9D54C6F4C7}">
      <dgm:prSet/>
      <dgm:spPr/>
      <dgm:t>
        <a:bodyPr/>
        <a:lstStyle/>
        <a:p>
          <a:endParaRPr lang="en-US"/>
        </a:p>
      </dgm:t>
    </dgm:pt>
    <dgm:pt modelId="{B540DBAD-05FC-1847-A9C5-ECB1ED51E2BE}" type="sibTrans" cxnId="{EA1CDD6A-A3EB-CA4A-B208-4B9D54C6F4C7}">
      <dgm:prSet/>
      <dgm:spPr/>
      <dgm:t>
        <a:bodyPr/>
        <a:lstStyle/>
        <a:p>
          <a:endParaRPr lang="en-US"/>
        </a:p>
      </dgm:t>
    </dgm:pt>
    <dgm:pt modelId="{1FF056FC-4913-A146-B0C9-2FBEFF06E989}">
      <dgm:prSet phldrT="[Text]" custT="1"/>
      <dgm:spPr/>
      <dgm:t>
        <a:bodyPr/>
        <a:lstStyle/>
        <a:p>
          <a:r>
            <a:rPr lang="en-US" sz="1500" dirty="0"/>
            <a:t>Mexican Cession 1847 (Polk)</a:t>
          </a:r>
        </a:p>
      </dgm:t>
    </dgm:pt>
    <dgm:pt modelId="{F9B0DD64-0A95-314C-B9A4-D8711C9F1E10}" type="parTrans" cxnId="{8617D875-C814-5340-8FB4-1FF8AACB0039}">
      <dgm:prSet/>
      <dgm:spPr/>
      <dgm:t>
        <a:bodyPr/>
        <a:lstStyle/>
        <a:p>
          <a:endParaRPr lang="en-US"/>
        </a:p>
      </dgm:t>
    </dgm:pt>
    <dgm:pt modelId="{7A5F2396-6F15-A246-868E-6C20BC1C8781}" type="sibTrans" cxnId="{8617D875-C814-5340-8FB4-1FF8AACB0039}">
      <dgm:prSet/>
      <dgm:spPr/>
      <dgm:t>
        <a:bodyPr/>
        <a:lstStyle/>
        <a:p>
          <a:endParaRPr lang="en-US"/>
        </a:p>
      </dgm:t>
    </dgm:pt>
    <dgm:pt modelId="{4BE0FF38-2EDB-C240-BC25-3C04789D621C}" type="pres">
      <dgm:prSet presAssocID="{10267DCD-C9CC-3B41-BB43-B87422589E1E}" presName="Name0" presStyleCnt="0">
        <dgm:presLayoutVars>
          <dgm:dir/>
          <dgm:animLvl val="lvl"/>
          <dgm:resizeHandles/>
        </dgm:presLayoutVars>
      </dgm:prSet>
      <dgm:spPr/>
    </dgm:pt>
    <dgm:pt modelId="{56D75CBF-8215-3246-91B2-8AB8F0F312A7}" type="pres">
      <dgm:prSet presAssocID="{A33BD440-AE44-594D-B65F-B2906769AE6B}" presName="linNode" presStyleCnt="0"/>
      <dgm:spPr/>
    </dgm:pt>
    <dgm:pt modelId="{1F1CA164-57E5-5544-BE3D-6B3070E20C4C}" type="pres">
      <dgm:prSet presAssocID="{A33BD440-AE44-594D-B65F-B2906769AE6B}" presName="parentShp" presStyleLbl="node1" presStyleIdx="0" presStyleCnt="5">
        <dgm:presLayoutVars>
          <dgm:bulletEnabled val="1"/>
        </dgm:presLayoutVars>
      </dgm:prSet>
      <dgm:spPr/>
    </dgm:pt>
    <dgm:pt modelId="{130B0F89-7A8E-1345-8E6C-97B71118A114}" type="pres">
      <dgm:prSet presAssocID="{A33BD440-AE44-594D-B65F-B2906769AE6B}" presName="childShp" presStyleLbl="bgAccFollowNode1" presStyleIdx="0" presStyleCnt="5" custLinFactNeighborX="0" custLinFactNeighborY="-185">
        <dgm:presLayoutVars>
          <dgm:bulletEnabled val="1"/>
        </dgm:presLayoutVars>
      </dgm:prSet>
      <dgm:spPr/>
    </dgm:pt>
    <dgm:pt modelId="{9005BD06-0383-6842-B563-F1F6E49F0DF9}" type="pres">
      <dgm:prSet presAssocID="{566D2578-CB4E-6543-9060-F1685F644C60}" presName="spacing" presStyleCnt="0"/>
      <dgm:spPr/>
    </dgm:pt>
    <dgm:pt modelId="{5C556D95-F37F-5848-B407-2CBEF319F98E}" type="pres">
      <dgm:prSet presAssocID="{F7DCAF48-E661-1E40-81B4-BB4509DB6C99}" presName="linNode" presStyleCnt="0"/>
      <dgm:spPr/>
    </dgm:pt>
    <dgm:pt modelId="{653DF9A2-35EE-D643-ABE7-74CF1235F2CB}" type="pres">
      <dgm:prSet presAssocID="{F7DCAF48-E661-1E40-81B4-BB4509DB6C99}" presName="parentShp" presStyleLbl="node1" presStyleIdx="1" presStyleCnt="5">
        <dgm:presLayoutVars>
          <dgm:bulletEnabled val="1"/>
        </dgm:presLayoutVars>
      </dgm:prSet>
      <dgm:spPr/>
    </dgm:pt>
    <dgm:pt modelId="{0D4B0CBF-D516-0F40-9716-F5C31983171F}" type="pres">
      <dgm:prSet presAssocID="{F7DCAF48-E661-1E40-81B4-BB4509DB6C99}" presName="childShp" presStyleLbl="bgAccFollowNode1" presStyleIdx="1" presStyleCnt="5">
        <dgm:presLayoutVars>
          <dgm:bulletEnabled val="1"/>
        </dgm:presLayoutVars>
      </dgm:prSet>
      <dgm:spPr/>
    </dgm:pt>
    <dgm:pt modelId="{9813B0E3-365F-D048-8DD8-386A69147E42}" type="pres">
      <dgm:prSet presAssocID="{6960568A-75FF-834C-A8D2-F46BC2ECD43E}" presName="spacing" presStyleCnt="0"/>
      <dgm:spPr/>
    </dgm:pt>
    <dgm:pt modelId="{B1327387-C015-2D4C-8140-BA0277829B8A}" type="pres">
      <dgm:prSet presAssocID="{8B1C9247-F280-BE44-BD2F-0904D30C18E1}" presName="linNode" presStyleCnt="0"/>
      <dgm:spPr/>
    </dgm:pt>
    <dgm:pt modelId="{8E7B4944-6729-924A-9B35-43F7296EFCD7}" type="pres">
      <dgm:prSet presAssocID="{8B1C9247-F280-BE44-BD2F-0904D30C18E1}" presName="parentShp" presStyleLbl="node1" presStyleIdx="2" presStyleCnt="5">
        <dgm:presLayoutVars>
          <dgm:bulletEnabled val="1"/>
        </dgm:presLayoutVars>
      </dgm:prSet>
      <dgm:spPr/>
    </dgm:pt>
    <dgm:pt modelId="{C2CD6BFB-BE73-364A-A558-CDE92D92714A}" type="pres">
      <dgm:prSet presAssocID="{8B1C9247-F280-BE44-BD2F-0904D30C18E1}" presName="childShp" presStyleLbl="bgAccFollowNode1" presStyleIdx="2" presStyleCnt="5">
        <dgm:presLayoutVars>
          <dgm:bulletEnabled val="1"/>
        </dgm:presLayoutVars>
      </dgm:prSet>
      <dgm:spPr/>
    </dgm:pt>
    <dgm:pt modelId="{7819AAAB-B3B6-DE4A-90EE-520A59B824F3}" type="pres">
      <dgm:prSet presAssocID="{55A89195-5A40-8B4C-84A8-25D9FC091074}" presName="spacing" presStyleCnt="0"/>
      <dgm:spPr/>
    </dgm:pt>
    <dgm:pt modelId="{3CFC85A6-86F3-4E44-80F1-14594EA2221D}" type="pres">
      <dgm:prSet presAssocID="{58B9DD5E-675A-6A46-AE97-9B3F0F1E23CD}" presName="linNode" presStyleCnt="0"/>
      <dgm:spPr/>
    </dgm:pt>
    <dgm:pt modelId="{11393FDC-54E1-3E44-BC30-05151A767B02}" type="pres">
      <dgm:prSet presAssocID="{58B9DD5E-675A-6A46-AE97-9B3F0F1E23CD}" presName="parentShp" presStyleLbl="node1" presStyleIdx="3" presStyleCnt="5">
        <dgm:presLayoutVars>
          <dgm:bulletEnabled val="1"/>
        </dgm:presLayoutVars>
      </dgm:prSet>
      <dgm:spPr/>
    </dgm:pt>
    <dgm:pt modelId="{706042AA-2ED2-474F-8C32-8AEFF53071ED}" type="pres">
      <dgm:prSet presAssocID="{58B9DD5E-675A-6A46-AE97-9B3F0F1E23CD}" presName="childShp" presStyleLbl="bgAccFollowNode1" presStyleIdx="3" presStyleCnt="5">
        <dgm:presLayoutVars>
          <dgm:bulletEnabled val="1"/>
        </dgm:presLayoutVars>
      </dgm:prSet>
      <dgm:spPr/>
    </dgm:pt>
    <dgm:pt modelId="{AC6D34A8-6155-9343-B999-072CD0D8A665}" type="pres">
      <dgm:prSet presAssocID="{6CAFF369-C74B-714E-823F-62DFDD589EBB}" presName="spacing" presStyleCnt="0"/>
      <dgm:spPr/>
    </dgm:pt>
    <dgm:pt modelId="{4DAF7727-B7CC-F94B-9925-BE2ED6859A6D}" type="pres">
      <dgm:prSet presAssocID="{26FD515A-3B20-9B44-9E48-C7D398516205}" presName="linNode" presStyleCnt="0"/>
      <dgm:spPr/>
    </dgm:pt>
    <dgm:pt modelId="{9255A4D2-89C3-0C48-BA96-E8AB90D06E44}" type="pres">
      <dgm:prSet presAssocID="{26FD515A-3B20-9B44-9E48-C7D398516205}" presName="parentShp" presStyleLbl="node1" presStyleIdx="4" presStyleCnt="5">
        <dgm:presLayoutVars>
          <dgm:bulletEnabled val="1"/>
        </dgm:presLayoutVars>
      </dgm:prSet>
      <dgm:spPr/>
    </dgm:pt>
    <dgm:pt modelId="{A8C783C9-19F2-FA4E-BDAF-757AE124A058}" type="pres">
      <dgm:prSet presAssocID="{26FD515A-3B20-9B44-9E48-C7D398516205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DFA98805-7252-D841-81DB-08F9364DF0FC}" type="presOf" srcId="{47B68643-4E6D-1349-92FE-3A978249A522}" destId="{C2CD6BFB-BE73-364A-A558-CDE92D92714A}" srcOrd="0" destOrd="0" presId="urn:microsoft.com/office/officeart/2005/8/layout/vList6"/>
    <dgm:cxn modelId="{AC1C3B17-1D22-7245-A0F4-5E1D6921FC0E}" type="presOf" srcId="{082882B0-6594-714B-BE9E-9884689013C8}" destId="{706042AA-2ED2-474F-8C32-8AEFF53071ED}" srcOrd="0" destOrd="0" presId="urn:microsoft.com/office/officeart/2005/8/layout/vList6"/>
    <dgm:cxn modelId="{F6B8B54B-9A9C-1843-9C2A-C79175428F48}" srcId="{F7DCAF48-E661-1E40-81B4-BB4509DB6C99}" destId="{840D3D9F-1F43-ED45-88CE-DCB689D63C67}" srcOrd="1" destOrd="0" parTransId="{8E773ADE-889A-1E43-8398-D5BC06D91882}" sibTransId="{E720F459-7132-8F4F-8A67-79DE15FB8B70}"/>
    <dgm:cxn modelId="{18F78256-FD5E-E249-AB07-7D8CBCA29CCD}" srcId="{10267DCD-C9CC-3B41-BB43-B87422589E1E}" destId="{26FD515A-3B20-9B44-9E48-C7D398516205}" srcOrd="4" destOrd="0" parTransId="{38DA4F07-8733-CB40-940B-51FB176BB0A1}" sibTransId="{D7D18683-2EE8-B14C-8C44-0A3CEBB5C856}"/>
    <dgm:cxn modelId="{5F67D260-401B-ED46-B8AE-FB150A38C8F9}" type="presOf" srcId="{5D1E6AA3-A17D-A74C-B407-4CE4FE5971CA}" destId="{C2CD6BFB-BE73-364A-A558-CDE92D92714A}" srcOrd="0" destOrd="1" presId="urn:microsoft.com/office/officeart/2005/8/layout/vList6"/>
    <dgm:cxn modelId="{3DE53463-4733-4943-BA21-1B9F0B9FD388}" type="presOf" srcId="{10267DCD-C9CC-3B41-BB43-B87422589E1E}" destId="{4BE0FF38-2EDB-C240-BC25-3C04789D621C}" srcOrd="0" destOrd="0" presId="urn:microsoft.com/office/officeart/2005/8/layout/vList6"/>
    <dgm:cxn modelId="{8EAF3768-7158-BF4E-A880-7E891852AD72}" type="presOf" srcId="{8F792210-A5FE-B14F-9282-2755E82FB6E3}" destId="{0D4B0CBF-D516-0F40-9716-F5C31983171F}" srcOrd="0" destOrd="2" presId="urn:microsoft.com/office/officeart/2005/8/layout/vList6"/>
    <dgm:cxn modelId="{4E089E68-E6B8-4D4A-B49D-3018D657FBDF}" type="presOf" srcId="{A33BD440-AE44-594D-B65F-B2906769AE6B}" destId="{1F1CA164-57E5-5544-BE3D-6B3070E20C4C}" srcOrd="0" destOrd="0" presId="urn:microsoft.com/office/officeart/2005/8/layout/vList6"/>
    <dgm:cxn modelId="{433EBF68-B467-1541-A5A7-0FC6CFD1DD5A}" type="presOf" srcId="{8B1C9247-F280-BE44-BD2F-0904D30C18E1}" destId="{8E7B4944-6729-924A-9B35-43F7296EFCD7}" srcOrd="0" destOrd="0" presId="urn:microsoft.com/office/officeart/2005/8/layout/vList6"/>
    <dgm:cxn modelId="{EA1CDD6A-A3EB-CA4A-B208-4B9D54C6F4C7}" srcId="{26FD515A-3B20-9B44-9E48-C7D398516205}" destId="{5A9667A7-A73F-1944-9107-4A6E1D951625}" srcOrd="0" destOrd="0" parTransId="{ECF64251-986E-AA4F-97BB-CEE4AD44B9B3}" sibTransId="{B540DBAD-05FC-1847-A9C5-ECB1ED51E2BE}"/>
    <dgm:cxn modelId="{54DDFC72-40C9-B442-A748-5B75A237BFA1}" srcId="{10267DCD-C9CC-3B41-BB43-B87422589E1E}" destId="{A33BD440-AE44-594D-B65F-B2906769AE6B}" srcOrd="0" destOrd="0" parTransId="{2A143319-E7AB-6748-B99B-5757DDF84397}" sibTransId="{566D2578-CB4E-6543-9060-F1685F644C60}"/>
    <dgm:cxn modelId="{8617D875-C814-5340-8FB4-1FF8AACB0039}" srcId="{26FD515A-3B20-9B44-9E48-C7D398516205}" destId="{1FF056FC-4913-A146-B0C9-2FBEFF06E989}" srcOrd="1" destOrd="0" parTransId="{F9B0DD64-0A95-314C-B9A4-D8711C9F1E10}" sibTransId="{7A5F2396-6F15-A246-868E-6C20BC1C8781}"/>
    <dgm:cxn modelId="{ECD7C276-4BE0-5143-8683-B981FA77406E}" type="presOf" srcId="{1FF056FC-4913-A146-B0C9-2FBEFF06E989}" destId="{A8C783C9-19F2-FA4E-BDAF-757AE124A058}" srcOrd="0" destOrd="1" presId="urn:microsoft.com/office/officeart/2005/8/layout/vList6"/>
    <dgm:cxn modelId="{CF53357C-3C80-C84E-A232-789EE85A7E92}" srcId="{10267DCD-C9CC-3B41-BB43-B87422589E1E}" destId="{F7DCAF48-E661-1E40-81B4-BB4509DB6C99}" srcOrd="1" destOrd="0" parTransId="{A27AD640-206A-E04C-8C5B-A2A2F7901E43}" sibTransId="{6960568A-75FF-834C-A8D2-F46BC2ECD43E}"/>
    <dgm:cxn modelId="{16D9978A-0F23-554D-9788-3FB871CD0169}" srcId="{F7DCAF48-E661-1E40-81B4-BB4509DB6C99}" destId="{8F792210-A5FE-B14F-9282-2755E82FB6E3}" srcOrd="2" destOrd="0" parTransId="{7A56C297-0EA6-A84D-A5B7-CC5989997500}" sibTransId="{D780F950-3A74-9B46-A08D-E2FC7243FB48}"/>
    <dgm:cxn modelId="{374111A0-F052-924C-A8E8-D1CB8B2BD441}" srcId="{8B1C9247-F280-BE44-BD2F-0904D30C18E1}" destId="{47B68643-4E6D-1349-92FE-3A978249A522}" srcOrd="0" destOrd="0" parTransId="{29DE43BD-22F0-D74E-B202-BF9CFAC985D5}" sibTransId="{FCDC7158-FAF7-CD4C-B69F-68FFDBBF8160}"/>
    <dgm:cxn modelId="{552595BD-956E-4A4D-A370-88E73A666996}" srcId="{10267DCD-C9CC-3B41-BB43-B87422589E1E}" destId="{8B1C9247-F280-BE44-BD2F-0904D30C18E1}" srcOrd="2" destOrd="0" parTransId="{A6AC100B-BA56-3C42-80B1-4A63BA3FADAA}" sibTransId="{55A89195-5A40-8B4C-84A8-25D9FC091074}"/>
    <dgm:cxn modelId="{6FBC44C0-D0C9-8241-BEBA-3CFB727AC511}" type="presOf" srcId="{5A9667A7-A73F-1944-9107-4A6E1D951625}" destId="{A8C783C9-19F2-FA4E-BDAF-757AE124A058}" srcOrd="0" destOrd="0" presId="urn:microsoft.com/office/officeart/2005/8/layout/vList6"/>
    <dgm:cxn modelId="{A70070C1-5C64-D445-94AA-69B36AD50E0E}" type="presOf" srcId="{26FD515A-3B20-9B44-9E48-C7D398516205}" destId="{9255A4D2-89C3-0C48-BA96-E8AB90D06E44}" srcOrd="0" destOrd="0" presId="urn:microsoft.com/office/officeart/2005/8/layout/vList6"/>
    <dgm:cxn modelId="{505247C2-1E49-2742-89DD-2BBC2EBA79A6}" srcId="{10267DCD-C9CC-3B41-BB43-B87422589E1E}" destId="{58B9DD5E-675A-6A46-AE97-9B3F0F1E23CD}" srcOrd="3" destOrd="0" parTransId="{E2D2FE48-7676-C84A-99AC-74B30925A1C1}" sibTransId="{6CAFF369-C74B-714E-823F-62DFDD589EBB}"/>
    <dgm:cxn modelId="{AF8FFDCF-7B6F-174C-A513-11C155527C94}" type="presOf" srcId="{F7DCAF48-E661-1E40-81B4-BB4509DB6C99}" destId="{653DF9A2-35EE-D643-ABE7-74CF1235F2CB}" srcOrd="0" destOrd="0" presId="urn:microsoft.com/office/officeart/2005/8/layout/vList6"/>
    <dgm:cxn modelId="{2D80F8D0-3D2B-094F-A313-D14E9FE79AB7}" type="presOf" srcId="{82F0EC70-505C-704F-8F03-16A89A03E8A5}" destId="{0D4B0CBF-D516-0F40-9716-F5C31983171F}" srcOrd="0" destOrd="0" presId="urn:microsoft.com/office/officeart/2005/8/layout/vList6"/>
    <dgm:cxn modelId="{5F5A8FD3-AC1D-274A-9AE3-814D7276E8B4}" srcId="{F7DCAF48-E661-1E40-81B4-BB4509DB6C99}" destId="{82F0EC70-505C-704F-8F03-16A89A03E8A5}" srcOrd="0" destOrd="0" parTransId="{9D4D31B5-B768-514B-885D-3BEDB558AC37}" sibTransId="{04C7B815-E510-D74E-8DB5-BA44FCC700F4}"/>
    <dgm:cxn modelId="{AF9838D5-CD5C-E942-AA81-9494D0E8B885}" srcId="{8B1C9247-F280-BE44-BD2F-0904D30C18E1}" destId="{5D1E6AA3-A17D-A74C-B407-4CE4FE5971CA}" srcOrd="1" destOrd="0" parTransId="{DE4A3185-87FC-394C-B10F-C6F39BDBA2D6}" sibTransId="{A67E9758-269C-814C-A2AE-C74FFD437F98}"/>
    <dgm:cxn modelId="{7C8203DD-438E-0442-B4E2-23BA1AF8E143}" type="presOf" srcId="{840D3D9F-1F43-ED45-88CE-DCB689D63C67}" destId="{0D4B0CBF-D516-0F40-9716-F5C31983171F}" srcOrd="0" destOrd="1" presId="urn:microsoft.com/office/officeart/2005/8/layout/vList6"/>
    <dgm:cxn modelId="{699FADE3-0320-CA4A-9300-C7F970B98F17}" type="presOf" srcId="{58B9DD5E-675A-6A46-AE97-9B3F0F1E23CD}" destId="{11393FDC-54E1-3E44-BC30-05151A767B02}" srcOrd="0" destOrd="0" presId="urn:microsoft.com/office/officeart/2005/8/layout/vList6"/>
    <dgm:cxn modelId="{43EB07EB-B8C4-9C42-B617-27F8C7089F92}" srcId="{A33BD440-AE44-594D-B65F-B2906769AE6B}" destId="{6664A7F0-4535-C044-8CCC-C001CE6AF449}" srcOrd="0" destOrd="0" parTransId="{083B79A9-F08F-5D4B-8BCC-5E2ECEED69EB}" sibTransId="{FCEEA3F4-289C-4343-AA2B-62F10EA3A7A6}"/>
    <dgm:cxn modelId="{DEA83FF8-CA5C-2542-B066-F3C14E27C298}" type="presOf" srcId="{6664A7F0-4535-C044-8CCC-C001CE6AF449}" destId="{130B0F89-7A8E-1345-8E6C-97B71118A114}" srcOrd="0" destOrd="0" presId="urn:microsoft.com/office/officeart/2005/8/layout/vList6"/>
    <dgm:cxn modelId="{D7DCF0F9-CD13-5148-AA30-0C14FB78CE87}" srcId="{58B9DD5E-675A-6A46-AE97-9B3F0F1E23CD}" destId="{082882B0-6594-714B-BE9E-9884689013C8}" srcOrd="0" destOrd="0" parTransId="{6B8E7020-9568-E048-9AC9-6EECF4201767}" sibTransId="{0C9322A6-F1A3-2344-A610-AFC90F0CBB04}"/>
    <dgm:cxn modelId="{BCE418A8-2DCA-3E45-BEE0-DE6D29B18907}" type="presParOf" srcId="{4BE0FF38-2EDB-C240-BC25-3C04789D621C}" destId="{56D75CBF-8215-3246-91B2-8AB8F0F312A7}" srcOrd="0" destOrd="0" presId="urn:microsoft.com/office/officeart/2005/8/layout/vList6"/>
    <dgm:cxn modelId="{36C176AD-9358-A746-9BA0-1F06FED18FB5}" type="presParOf" srcId="{56D75CBF-8215-3246-91B2-8AB8F0F312A7}" destId="{1F1CA164-57E5-5544-BE3D-6B3070E20C4C}" srcOrd="0" destOrd="0" presId="urn:microsoft.com/office/officeart/2005/8/layout/vList6"/>
    <dgm:cxn modelId="{B0C0BBD5-E942-9E4F-8FDC-0A6646326F0A}" type="presParOf" srcId="{56D75CBF-8215-3246-91B2-8AB8F0F312A7}" destId="{130B0F89-7A8E-1345-8E6C-97B71118A114}" srcOrd="1" destOrd="0" presId="urn:microsoft.com/office/officeart/2005/8/layout/vList6"/>
    <dgm:cxn modelId="{7955ABA4-1FB3-F74B-841C-74387FBE3CDC}" type="presParOf" srcId="{4BE0FF38-2EDB-C240-BC25-3C04789D621C}" destId="{9005BD06-0383-6842-B563-F1F6E49F0DF9}" srcOrd="1" destOrd="0" presId="urn:microsoft.com/office/officeart/2005/8/layout/vList6"/>
    <dgm:cxn modelId="{63C77054-0020-5840-886F-655EAB566730}" type="presParOf" srcId="{4BE0FF38-2EDB-C240-BC25-3C04789D621C}" destId="{5C556D95-F37F-5848-B407-2CBEF319F98E}" srcOrd="2" destOrd="0" presId="urn:microsoft.com/office/officeart/2005/8/layout/vList6"/>
    <dgm:cxn modelId="{065EB810-4F98-5C45-9440-57EFE2353DEF}" type="presParOf" srcId="{5C556D95-F37F-5848-B407-2CBEF319F98E}" destId="{653DF9A2-35EE-D643-ABE7-74CF1235F2CB}" srcOrd="0" destOrd="0" presId="urn:microsoft.com/office/officeart/2005/8/layout/vList6"/>
    <dgm:cxn modelId="{D3FB8CB9-91B3-5948-8986-2B2446EE8973}" type="presParOf" srcId="{5C556D95-F37F-5848-B407-2CBEF319F98E}" destId="{0D4B0CBF-D516-0F40-9716-F5C31983171F}" srcOrd="1" destOrd="0" presId="urn:microsoft.com/office/officeart/2005/8/layout/vList6"/>
    <dgm:cxn modelId="{CA6BD96F-4332-9745-B514-3244651F4E8F}" type="presParOf" srcId="{4BE0FF38-2EDB-C240-BC25-3C04789D621C}" destId="{9813B0E3-365F-D048-8DD8-386A69147E42}" srcOrd="3" destOrd="0" presId="urn:microsoft.com/office/officeart/2005/8/layout/vList6"/>
    <dgm:cxn modelId="{1A28A7A8-A640-3745-BB66-A32402F36EFD}" type="presParOf" srcId="{4BE0FF38-2EDB-C240-BC25-3C04789D621C}" destId="{B1327387-C015-2D4C-8140-BA0277829B8A}" srcOrd="4" destOrd="0" presId="urn:microsoft.com/office/officeart/2005/8/layout/vList6"/>
    <dgm:cxn modelId="{21C38C1D-529B-9545-9141-9BF5D6917412}" type="presParOf" srcId="{B1327387-C015-2D4C-8140-BA0277829B8A}" destId="{8E7B4944-6729-924A-9B35-43F7296EFCD7}" srcOrd="0" destOrd="0" presId="urn:microsoft.com/office/officeart/2005/8/layout/vList6"/>
    <dgm:cxn modelId="{AA195427-6FA4-6443-9747-7C1D50C5630E}" type="presParOf" srcId="{B1327387-C015-2D4C-8140-BA0277829B8A}" destId="{C2CD6BFB-BE73-364A-A558-CDE92D92714A}" srcOrd="1" destOrd="0" presId="urn:microsoft.com/office/officeart/2005/8/layout/vList6"/>
    <dgm:cxn modelId="{5CC57EC4-D9C8-7841-96FF-A6E5C13A08CF}" type="presParOf" srcId="{4BE0FF38-2EDB-C240-BC25-3C04789D621C}" destId="{7819AAAB-B3B6-DE4A-90EE-520A59B824F3}" srcOrd="5" destOrd="0" presId="urn:microsoft.com/office/officeart/2005/8/layout/vList6"/>
    <dgm:cxn modelId="{A3FC99E6-CE5B-C74F-B948-A305399D1779}" type="presParOf" srcId="{4BE0FF38-2EDB-C240-BC25-3C04789D621C}" destId="{3CFC85A6-86F3-4E44-80F1-14594EA2221D}" srcOrd="6" destOrd="0" presId="urn:microsoft.com/office/officeart/2005/8/layout/vList6"/>
    <dgm:cxn modelId="{977D4165-472D-2B46-A0C6-D7A43EE02A99}" type="presParOf" srcId="{3CFC85A6-86F3-4E44-80F1-14594EA2221D}" destId="{11393FDC-54E1-3E44-BC30-05151A767B02}" srcOrd="0" destOrd="0" presId="urn:microsoft.com/office/officeart/2005/8/layout/vList6"/>
    <dgm:cxn modelId="{BC9D9D29-35E3-7D44-A903-03C49C75A55C}" type="presParOf" srcId="{3CFC85A6-86F3-4E44-80F1-14594EA2221D}" destId="{706042AA-2ED2-474F-8C32-8AEFF53071ED}" srcOrd="1" destOrd="0" presId="urn:microsoft.com/office/officeart/2005/8/layout/vList6"/>
    <dgm:cxn modelId="{8FB54467-823B-1E42-8A58-4B29181B00F8}" type="presParOf" srcId="{4BE0FF38-2EDB-C240-BC25-3C04789D621C}" destId="{AC6D34A8-6155-9343-B999-072CD0D8A665}" srcOrd="7" destOrd="0" presId="urn:microsoft.com/office/officeart/2005/8/layout/vList6"/>
    <dgm:cxn modelId="{F1713018-E198-0D41-9EBC-09F581187227}" type="presParOf" srcId="{4BE0FF38-2EDB-C240-BC25-3C04789D621C}" destId="{4DAF7727-B7CC-F94B-9925-BE2ED6859A6D}" srcOrd="8" destOrd="0" presId="urn:microsoft.com/office/officeart/2005/8/layout/vList6"/>
    <dgm:cxn modelId="{17F1B57F-F13D-E843-851B-58A12F12D653}" type="presParOf" srcId="{4DAF7727-B7CC-F94B-9925-BE2ED6859A6D}" destId="{9255A4D2-89C3-0C48-BA96-E8AB90D06E44}" srcOrd="0" destOrd="0" presId="urn:microsoft.com/office/officeart/2005/8/layout/vList6"/>
    <dgm:cxn modelId="{524246D3-8FB6-1344-8528-EB921DB23B71}" type="presParOf" srcId="{4DAF7727-B7CC-F94B-9925-BE2ED6859A6D}" destId="{A8C783C9-19F2-FA4E-BDAF-757AE124A05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7554B3-8B4F-7549-B185-4CD61F0382BC}" type="doc">
      <dgm:prSet loTypeId="urn:microsoft.com/office/officeart/2005/8/layout/default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9D75E0B-1A36-AB43-9A94-2CAF294A5B9D}">
      <dgm:prSet phldrT="[Text]"/>
      <dgm:spPr/>
      <dgm:t>
        <a:bodyPr/>
        <a:lstStyle/>
        <a:p>
          <a:r>
            <a:rPr lang="en-US" dirty="0"/>
            <a:t>Founding Period</a:t>
          </a:r>
        </a:p>
        <a:p>
          <a:r>
            <a:rPr lang="en-US" dirty="0"/>
            <a:t>1776-1801</a:t>
          </a:r>
        </a:p>
      </dgm:t>
    </dgm:pt>
    <dgm:pt modelId="{CEF20B42-D4CF-A34B-B0A6-79B4ADC4A0AD}" type="parTrans" cxnId="{7A428D74-C183-4A42-B71E-C3EB4D95C7BC}">
      <dgm:prSet/>
      <dgm:spPr/>
      <dgm:t>
        <a:bodyPr/>
        <a:lstStyle/>
        <a:p>
          <a:endParaRPr lang="en-US"/>
        </a:p>
      </dgm:t>
    </dgm:pt>
    <dgm:pt modelId="{9F614334-DDEC-5448-AE03-798308E240CB}" type="sibTrans" cxnId="{7A428D74-C183-4A42-B71E-C3EB4D95C7BC}">
      <dgm:prSet/>
      <dgm:spPr/>
      <dgm:t>
        <a:bodyPr/>
        <a:lstStyle/>
        <a:p>
          <a:endParaRPr lang="en-US"/>
        </a:p>
      </dgm:t>
    </dgm:pt>
    <dgm:pt modelId="{D57EFB09-D3E6-424E-BF57-BFFA7E208C7D}" type="pres">
      <dgm:prSet presAssocID="{EE7554B3-8B4F-7549-B185-4CD61F0382BC}" presName="diagram" presStyleCnt="0">
        <dgm:presLayoutVars>
          <dgm:dir/>
          <dgm:resizeHandles val="exact"/>
        </dgm:presLayoutVars>
      </dgm:prSet>
      <dgm:spPr/>
    </dgm:pt>
    <dgm:pt modelId="{A37F0DBB-0AAE-3B44-9182-0F91D674965E}" type="pres">
      <dgm:prSet presAssocID="{99D75E0B-1A36-AB43-9A94-2CAF294A5B9D}" presName="node" presStyleLbl="node1" presStyleIdx="0" presStyleCnt="1">
        <dgm:presLayoutVars>
          <dgm:bulletEnabled val="1"/>
        </dgm:presLayoutVars>
      </dgm:prSet>
      <dgm:spPr/>
    </dgm:pt>
  </dgm:ptLst>
  <dgm:cxnLst>
    <dgm:cxn modelId="{165F733D-D155-6D44-BEA2-4881F01B6E6A}" type="presOf" srcId="{99D75E0B-1A36-AB43-9A94-2CAF294A5B9D}" destId="{A37F0DBB-0AAE-3B44-9182-0F91D674965E}" srcOrd="0" destOrd="0" presId="urn:microsoft.com/office/officeart/2005/8/layout/default"/>
    <dgm:cxn modelId="{7A428D74-C183-4A42-B71E-C3EB4D95C7BC}" srcId="{EE7554B3-8B4F-7549-B185-4CD61F0382BC}" destId="{99D75E0B-1A36-AB43-9A94-2CAF294A5B9D}" srcOrd="0" destOrd="0" parTransId="{CEF20B42-D4CF-A34B-B0A6-79B4ADC4A0AD}" sibTransId="{9F614334-DDEC-5448-AE03-798308E240CB}"/>
    <dgm:cxn modelId="{031A5FF1-69F8-2B49-B6B2-1C92D1CA13E7}" type="presOf" srcId="{EE7554B3-8B4F-7549-B185-4CD61F0382BC}" destId="{D57EFB09-D3E6-424E-BF57-BFFA7E208C7D}" srcOrd="0" destOrd="0" presId="urn:microsoft.com/office/officeart/2005/8/layout/default"/>
    <dgm:cxn modelId="{7D186405-C510-434E-88DE-1ADDB3DD63A6}" type="presParOf" srcId="{D57EFB09-D3E6-424E-BF57-BFFA7E208C7D}" destId="{A37F0DBB-0AAE-3B44-9182-0F91D674965E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A31C78-1D4F-834B-BCEF-811CAE98ECB6}" type="doc">
      <dgm:prSet loTypeId="urn:microsoft.com/office/officeart/2005/8/layout/default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F6A8D3D-4092-9242-A9D9-CDBD4C430138}">
      <dgm:prSet phldrT="[Text]"/>
      <dgm:spPr/>
      <dgm:t>
        <a:bodyPr/>
        <a:lstStyle/>
        <a:p>
          <a:r>
            <a:rPr lang="en-US" dirty="0"/>
            <a:t>Jeffersonian Era</a:t>
          </a:r>
        </a:p>
        <a:p>
          <a:r>
            <a:rPr lang="en-US" dirty="0"/>
            <a:t>1801-1825</a:t>
          </a:r>
        </a:p>
      </dgm:t>
    </dgm:pt>
    <dgm:pt modelId="{066EFA72-BD15-7E40-9540-3496CD0F5D81}" type="parTrans" cxnId="{41F03804-3A57-534F-ADA2-73ABDE50084D}">
      <dgm:prSet/>
      <dgm:spPr/>
      <dgm:t>
        <a:bodyPr/>
        <a:lstStyle/>
        <a:p>
          <a:endParaRPr lang="en-US"/>
        </a:p>
      </dgm:t>
    </dgm:pt>
    <dgm:pt modelId="{92F912DE-BB9D-3A42-B121-236A1CE70927}" type="sibTrans" cxnId="{41F03804-3A57-534F-ADA2-73ABDE50084D}">
      <dgm:prSet/>
      <dgm:spPr/>
      <dgm:t>
        <a:bodyPr/>
        <a:lstStyle/>
        <a:p>
          <a:endParaRPr lang="en-US"/>
        </a:p>
      </dgm:t>
    </dgm:pt>
    <dgm:pt modelId="{893D3978-A49B-0C4A-B27F-4693B3AE4E69}" type="pres">
      <dgm:prSet presAssocID="{A3A31C78-1D4F-834B-BCEF-811CAE98ECB6}" presName="diagram" presStyleCnt="0">
        <dgm:presLayoutVars>
          <dgm:dir/>
          <dgm:resizeHandles val="exact"/>
        </dgm:presLayoutVars>
      </dgm:prSet>
      <dgm:spPr/>
    </dgm:pt>
    <dgm:pt modelId="{613195C6-2F28-C34E-9AF7-6CD65BB06CA3}" type="pres">
      <dgm:prSet presAssocID="{8F6A8D3D-4092-9242-A9D9-CDBD4C430138}" presName="node" presStyleLbl="node1" presStyleIdx="0" presStyleCnt="1">
        <dgm:presLayoutVars>
          <dgm:bulletEnabled val="1"/>
        </dgm:presLayoutVars>
      </dgm:prSet>
      <dgm:spPr/>
    </dgm:pt>
  </dgm:ptLst>
  <dgm:cxnLst>
    <dgm:cxn modelId="{41F03804-3A57-534F-ADA2-73ABDE50084D}" srcId="{A3A31C78-1D4F-834B-BCEF-811CAE98ECB6}" destId="{8F6A8D3D-4092-9242-A9D9-CDBD4C430138}" srcOrd="0" destOrd="0" parTransId="{066EFA72-BD15-7E40-9540-3496CD0F5D81}" sibTransId="{92F912DE-BB9D-3A42-B121-236A1CE70927}"/>
    <dgm:cxn modelId="{B8F9A64E-FC4F-2444-BF4E-086D644BE4CB}" type="presOf" srcId="{8F6A8D3D-4092-9242-A9D9-CDBD4C430138}" destId="{613195C6-2F28-C34E-9AF7-6CD65BB06CA3}" srcOrd="0" destOrd="0" presId="urn:microsoft.com/office/officeart/2005/8/layout/default"/>
    <dgm:cxn modelId="{4D1C83BD-F543-B644-980C-CBC4D78C38F3}" type="presOf" srcId="{A3A31C78-1D4F-834B-BCEF-811CAE98ECB6}" destId="{893D3978-A49B-0C4A-B27F-4693B3AE4E69}" srcOrd="0" destOrd="0" presId="urn:microsoft.com/office/officeart/2005/8/layout/default"/>
    <dgm:cxn modelId="{72638A5B-A15F-4743-B513-C27968BC9B0B}" type="presParOf" srcId="{893D3978-A49B-0C4A-B27F-4693B3AE4E69}" destId="{613195C6-2F28-C34E-9AF7-6CD65BB06CA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FE1328-B93A-C648-B757-12998A0164BD}" type="doc">
      <dgm:prSet loTypeId="urn:microsoft.com/office/officeart/2005/8/layout/default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8C08C27-0507-CF43-A0D5-4BD9CFAA1AC1}">
      <dgm:prSet phldrT="[Text]"/>
      <dgm:spPr/>
      <dgm:t>
        <a:bodyPr/>
        <a:lstStyle/>
        <a:p>
          <a:r>
            <a:rPr lang="en-US" dirty="0"/>
            <a:t>Manifest Destiny / Western Expansion</a:t>
          </a:r>
        </a:p>
        <a:p>
          <a:r>
            <a:rPr lang="en-US" dirty="0"/>
            <a:t>1830s-1840s</a:t>
          </a:r>
        </a:p>
      </dgm:t>
    </dgm:pt>
    <dgm:pt modelId="{9A2BDE91-004C-ED4D-951F-7CA48A194E3C}" type="parTrans" cxnId="{2A96DD66-1FB0-EB4E-8735-E510D559E10F}">
      <dgm:prSet/>
      <dgm:spPr/>
      <dgm:t>
        <a:bodyPr/>
        <a:lstStyle/>
        <a:p>
          <a:endParaRPr lang="en-US"/>
        </a:p>
      </dgm:t>
    </dgm:pt>
    <dgm:pt modelId="{1BF16525-7C79-5C4D-9771-4331D58A7E5F}" type="sibTrans" cxnId="{2A96DD66-1FB0-EB4E-8735-E510D559E10F}">
      <dgm:prSet/>
      <dgm:spPr/>
      <dgm:t>
        <a:bodyPr/>
        <a:lstStyle/>
        <a:p>
          <a:endParaRPr lang="en-US"/>
        </a:p>
      </dgm:t>
    </dgm:pt>
    <dgm:pt modelId="{259C26F6-DF40-114A-9B9C-DAF7C88DB81C}" type="pres">
      <dgm:prSet presAssocID="{52FE1328-B93A-C648-B757-12998A0164BD}" presName="diagram" presStyleCnt="0">
        <dgm:presLayoutVars>
          <dgm:dir/>
          <dgm:resizeHandles val="exact"/>
        </dgm:presLayoutVars>
      </dgm:prSet>
      <dgm:spPr/>
    </dgm:pt>
    <dgm:pt modelId="{A438AE1A-B3F7-4E49-90B7-FEBE6996BE8C}" type="pres">
      <dgm:prSet presAssocID="{F8C08C27-0507-CF43-A0D5-4BD9CFAA1AC1}" presName="node" presStyleLbl="node1" presStyleIdx="0" presStyleCnt="1">
        <dgm:presLayoutVars>
          <dgm:bulletEnabled val="1"/>
        </dgm:presLayoutVars>
      </dgm:prSet>
      <dgm:spPr/>
    </dgm:pt>
  </dgm:ptLst>
  <dgm:cxnLst>
    <dgm:cxn modelId="{2A96DD66-1FB0-EB4E-8735-E510D559E10F}" srcId="{52FE1328-B93A-C648-B757-12998A0164BD}" destId="{F8C08C27-0507-CF43-A0D5-4BD9CFAA1AC1}" srcOrd="0" destOrd="0" parTransId="{9A2BDE91-004C-ED4D-951F-7CA48A194E3C}" sibTransId="{1BF16525-7C79-5C4D-9771-4331D58A7E5F}"/>
    <dgm:cxn modelId="{20F5F58F-0A67-7E4C-AE26-B031DFDD7B2A}" type="presOf" srcId="{52FE1328-B93A-C648-B757-12998A0164BD}" destId="{259C26F6-DF40-114A-9B9C-DAF7C88DB81C}" srcOrd="0" destOrd="0" presId="urn:microsoft.com/office/officeart/2005/8/layout/default"/>
    <dgm:cxn modelId="{47ABA39C-1E52-2A45-AFAE-C6307642B861}" type="presOf" srcId="{F8C08C27-0507-CF43-A0D5-4BD9CFAA1AC1}" destId="{A438AE1A-B3F7-4E49-90B7-FEBE6996BE8C}" srcOrd="0" destOrd="0" presId="urn:microsoft.com/office/officeart/2005/8/layout/default"/>
    <dgm:cxn modelId="{9D258727-5396-8845-BAC8-FC838D6A89B4}" type="presParOf" srcId="{259C26F6-DF40-114A-9B9C-DAF7C88DB81C}" destId="{A438AE1A-B3F7-4E49-90B7-FEBE6996BE8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B07E46-6A95-344F-9697-A2D23EDB4237}" type="doc">
      <dgm:prSet loTypeId="urn:microsoft.com/office/officeart/2005/8/layout/default" loCatId="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8F739A5-D98D-484B-AA5D-4CAF3386A45E}">
      <dgm:prSet phldrT="[Text]"/>
      <dgm:spPr/>
      <dgm:t>
        <a:bodyPr/>
        <a:lstStyle/>
        <a:p>
          <a:r>
            <a:rPr lang="en-US" dirty="0"/>
            <a:t>Texas Revolution</a:t>
          </a:r>
        </a:p>
        <a:p>
          <a:r>
            <a:rPr lang="en-US" dirty="0"/>
            <a:t>1835-1836</a:t>
          </a:r>
        </a:p>
      </dgm:t>
    </dgm:pt>
    <dgm:pt modelId="{C8DBBD74-5E34-4547-8039-79518C14F5E1}" type="parTrans" cxnId="{AA5AF9A8-85C5-9A4E-B2DB-165BDD9D6B8C}">
      <dgm:prSet/>
      <dgm:spPr/>
      <dgm:t>
        <a:bodyPr/>
        <a:lstStyle/>
        <a:p>
          <a:endParaRPr lang="en-US"/>
        </a:p>
      </dgm:t>
    </dgm:pt>
    <dgm:pt modelId="{951B208A-C3C1-BA42-86FE-38B65DD23EDF}" type="sibTrans" cxnId="{AA5AF9A8-85C5-9A4E-B2DB-165BDD9D6B8C}">
      <dgm:prSet/>
      <dgm:spPr/>
      <dgm:t>
        <a:bodyPr/>
        <a:lstStyle/>
        <a:p>
          <a:endParaRPr lang="en-US"/>
        </a:p>
      </dgm:t>
    </dgm:pt>
    <dgm:pt modelId="{7DF090C9-1857-E743-8869-052BA6E3AE29}" type="pres">
      <dgm:prSet presAssocID="{E0B07E46-6A95-344F-9697-A2D23EDB4237}" presName="diagram" presStyleCnt="0">
        <dgm:presLayoutVars>
          <dgm:dir/>
          <dgm:resizeHandles val="exact"/>
        </dgm:presLayoutVars>
      </dgm:prSet>
      <dgm:spPr/>
    </dgm:pt>
    <dgm:pt modelId="{202A682A-C491-8948-B8AA-6BF53128B4DA}" type="pres">
      <dgm:prSet presAssocID="{78F739A5-D98D-484B-AA5D-4CAF3386A45E}" presName="node" presStyleLbl="node1" presStyleIdx="0" presStyleCnt="1">
        <dgm:presLayoutVars>
          <dgm:bulletEnabled val="1"/>
        </dgm:presLayoutVars>
      </dgm:prSet>
      <dgm:spPr/>
    </dgm:pt>
  </dgm:ptLst>
  <dgm:cxnLst>
    <dgm:cxn modelId="{0A08925D-AA0E-5648-8FF2-B4D0C458FBB8}" type="presOf" srcId="{78F739A5-D98D-484B-AA5D-4CAF3386A45E}" destId="{202A682A-C491-8948-B8AA-6BF53128B4DA}" srcOrd="0" destOrd="0" presId="urn:microsoft.com/office/officeart/2005/8/layout/default"/>
    <dgm:cxn modelId="{AA5AF9A8-85C5-9A4E-B2DB-165BDD9D6B8C}" srcId="{E0B07E46-6A95-344F-9697-A2D23EDB4237}" destId="{78F739A5-D98D-484B-AA5D-4CAF3386A45E}" srcOrd="0" destOrd="0" parTransId="{C8DBBD74-5E34-4547-8039-79518C14F5E1}" sibTransId="{951B208A-C3C1-BA42-86FE-38B65DD23EDF}"/>
    <dgm:cxn modelId="{738B3BF8-A5BD-C94A-9925-04B9EB79619E}" type="presOf" srcId="{E0B07E46-6A95-344F-9697-A2D23EDB4237}" destId="{7DF090C9-1857-E743-8869-052BA6E3AE29}" srcOrd="0" destOrd="0" presId="urn:microsoft.com/office/officeart/2005/8/layout/default"/>
    <dgm:cxn modelId="{216405AD-D8E2-D04C-B96D-D22B4FF9790E}" type="presParOf" srcId="{7DF090C9-1857-E743-8869-052BA6E3AE29}" destId="{202A682A-C491-8948-B8AA-6BF53128B4D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6EE4E5-1318-C443-A11D-CA96A6339BB9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E64ABF-B54E-364A-BF7A-380B5977FD5C}">
      <dgm:prSet phldrT="[Text]"/>
      <dgm:spPr/>
      <dgm:t>
        <a:bodyPr/>
        <a:lstStyle/>
        <a:p>
          <a:r>
            <a:rPr lang="en-US" dirty="0"/>
            <a:t>Mexican-American War  1846-1847</a:t>
          </a:r>
        </a:p>
      </dgm:t>
    </dgm:pt>
    <dgm:pt modelId="{4FD73350-1365-F847-BC40-AC0FE2095A0F}" type="parTrans" cxnId="{D1C926EE-3009-704F-9F88-657727CB86B8}">
      <dgm:prSet/>
      <dgm:spPr/>
      <dgm:t>
        <a:bodyPr/>
        <a:lstStyle/>
        <a:p>
          <a:endParaRPr lang="en-US"/>
        </a:p>
      </dgm:t>
    </dgm:pt>
    <dgm:pt modelId="{2E74D636-F891-0F41-9468-54EBF51ABF33}" type="sibTrans" cxnId="{D1C926EE-3009-704F-9F88-657727CB86B8}">
      <dgm:prSet/>
      <dgm:spPr/>
      <dgm:t>
        <a:bodyPr/>
        <a:lstStyle/>
        <a:p>
          <a:endParaRPr lang="en-US"/>
        </a:p>
      </dgm:t>
    </dgm:pt>
    <dgm:pt modelId="{FDB0473D-F859-C549-A7D4-0F6BB1AD90E1}" type="pres">
      <dgm:prSet presAssocID="{F96EE4E5-1318-C443-A11D-CA96A6339BB9}" presName="diagram" presStyleCnt="0">
        <dgm:presLayoutVars>
          <dgm:dir/>
          <dgm:resizeHandles val="exact"/>
        </dgm:presLayoutVars>
      </dgm:prSet>
      <dgm:spPr/>
    </dgm:pt>
    <dgm:pt modelId="{876FBCE7-759F-FD4E-B59E-D09AC7457513}" type="pres">
      <dgm:prSet presAssocID="{A2E64ABF-B54E-364A-BF7A-380B5977FD5C}" presName="node" presStyleLbl="node1" presStyleIdx="0" presStyleCnt="1">
        <dgm:presLayoutVars>
          <dgm:bulletEnabled val="1"/>
        </dgm:presLayoutVars>
      </dgm:prSet>
      <dgm:spPr/>
    </dgm:pt>
  </dgm:ptLst>
  <dgm:cxnLst>
    <dgm:cxn modelId="{2B173026-27A7-044C-A212-B31144FD2524}" type="presOf" srcId="{F96EE4E5-1318-C443-A11D-CA96A6339BB9}" destId="{FDB0473D-F859-C549-A7D4-0F6BB1AD90E1}" srcOrd="0" destOrd="0" presId="urn:microsoft.com/office/officeart/2005/8/layout/default"/>
    <dgm:cxn modelId="{FE3A8A7A-D65E-1243-A776-ED55F0BA9074}" type="presOf" srcId="{A2E64ABF-B54E-364A-BF7A-380B5977FD5C}" destId="{876FBCE7-759F-FD4E-B59E-D09AC7457513}" srcOrd="0" destOrd="0" presId="urn:microsoft.com/office/officeart/2005/8/layout/default"/>
    <dgm:cxn modelId="{D1C926EE-3009-704F-9F88-657727CB86B8}" srcId="{F96EE4E5-1318-C443-A11D-CA96A6339BB9}" destId="{A2E64ABF-B54E-364A-BF7A-380B5977FD5C}" srcOrd="0" destOrd="0" parTransId="{4FD73350-1365-F847-BC40-AC0FE2095A0F}" sibTransId="{2E74D636-F891-0F41-9468-54EBF51ABF33}"/>
    <dgm:cxn modelId="{0FC84D9C-C245-DD4E-8A2A-93A54AC54D55}" type="presParOf" srcId="{FDB0473D-F859-C549-A7D4-0F6BB1AD90E1}" destId="{876FBCE7-759F-FD4E-B59E-D09AC745751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B0F89-7A8E-1345-8E6C-97B71118A114}">
      <dsp:nvSpPr>
        <dsp:cNvPr id="0" name=""/>
        <dsp:cNvSpPr/>
      </dsp:nvSpPr>
      <dsp:spPr>
        <a:xfrm>
          <a:off x="3291839" y="0"/>
          <a:ext cx="4937760" cy="8375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Washington’s Farewell Address 1796</a:t>
          </a:r>
        </a:p>
      </dsp:txBody>
      <dsp:txXfrm>
        <a:off x="3291839" y="104696"/>
        <a:ext cx="4623672" cy="628176"/>
      </dsp:txXfrm>
    </dsp:sp>
    <dsp:sp modelId="{1F1CA164-57E5-5544-BE3D-6B3070E20C4C}">
      <dsp:nvSpPr>
        <dsp:cNvPr id="0" name=""/>
        <dsp:cNvSpPr/>
      </dsp:nvSpPr>
      <dsp:spPr>
        <a:xfrm>
          <a:off x="0" y="1546"/>
          <a:ext cx="3291840" cy="8375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Founding Period 1776-1801</a:t>
          </a:r>
        </a:p>
      </dsp:txBody>
      <dsp:txXfrm>
        <a:off x="40887" y="42433"/>
        <a:ext cx="3210066" cy="755794"/>
      </dsp:txXfrm>
    </dsp:sp>
    <dsp:sp modelId="{0D4B0CBF-D516-0F40-9716-F5C31983171F}">
      <dsp:nvSpPr>
        <dsp:cNvPr id="0" name=""/>
        <dsp:cNvSpPr/>
      </dsp:nvSpPr>
      <dsp:spPr>
        <a:xfrm>
          <a:off x="3291839" y="922872"/>
          <a:ext cx="4937760" cy="8375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Louisiana Purchase 1803 (Jefferson)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War of 1812 (Madison)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Monroe Doctrine 1823 (Monroe)</a:t>
          </a:r>
        </a:p>
      </dsp:txBody>
      <dsp:txXfrm>
        <a:off x="3291839" y="1027568"/>
        <a:ext cx="4623672" cy="628176"/>
      </dsp:txXfrm>
    </dsp:sp>
    <dsp:sp modelId="{653DF9A2-35EE-D643-ABE7-74CF1235F2CB}">
      <dsp:nvSpPr>
        <dsp:cNvPr id="0" name=""/>
        <dsp:cNvSpPr/>
      </dsp:nvSpPr>
      <dsp:spPr>
        <a:xfrm>
          <a:off x="0" y="922872"/>
          <a:ext cx="3291840" cy="83756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Jeffersonian Era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1801-1825</a:t>
          </a:r>
        </a:p>
      </dsp:txBody>
      <dsp:txXfrm>
        <a:off x="40887" y="963759"/>
        <a:ext cx="3210066" cy="755794"/>
      </dsp:txXfrm>
    </dsp:sp>
    <dsp:sp modelId="{C2CD6BFB-BE73-364A-A558-CDE92D92714A}">
      <dsp:nvSpPr>
        <dsp:cNvPr id="0" name=""/>
        <dsp:cNvSpPr/>
      </dsp:nvSpPr>
      <dsp:spPr>
        <a:xfrm>
          <a:off x="3291839" y="1844197"/>
          <a:ext cx="4937760" cy="8375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Western Settlement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Indian Removal Act 1830 &amp; Trail of Tears 1838-1839 (Jackson)</a:t>
          </a:r>
        </a:p>
      </dsp:txBody>
      <dsp:txXfrm>
        <a:off x="3291839" y="1948893"/>
        <a:ext cx="4623672" cy="628176"/>
      </dsp:txXfrm>
    </dsp:sp>
    <dsp:sp modelId="{8E7B4944-6729-924A-9B35-43F7296EFCD7}">
      <dsp:nvSpPr>
        <dsp:cNvPr id="0" name=""/>
        <dsp:cNvSpPr/>
      </dsp:nvSpPr>
      <dsp:spPr>
        <a:xfrm>
          <a:off x="0" y="1844197"/>
          <a:ext cx="3291840" cy="83756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Manifest Destiny/ Western Expansion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1830s-1840s</a:t>
          </a:r>
        </a:p>
      </dsp:txBody>
      <dsp:txXfrm>
        <a:off x="40887" y="1885084"/>
        <a:ext cx="3210066" cy="755794"/>
      </dsp:txXfrm>
    </dsp:sp>
    <dsp:sp modelId="{706042AA-2ED2-474F-8C32-8AEFF53071ED}">
      <dsp:nvSpPr>
        <dsp:cNvPr id="0" name=""/>
        <dsp:cNvSpPr/>
      </dsp:nvSpPr>
      <dsp:spPr>
        <a:xfrm>
          <a:off x="3291839" y="2765522"/>
          <a:ext cx="4937760" cy="8375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Annexation of Texas 1845 (Polk)</a:t>
          </a:r>
        </a:p>
      </dsp:txBody>
      <dsp:txXfrm>
        <a:off x="3291839" y="2870218"/>
        <a:ext cx="4623672" cy="628176"/>
      </dsp:txXfrm>
    </dsp:sp>
    <dsp:sp modelId="{11393FDC-54E1-3E44-BC30-05151A767B02}">
      <dsp:nvSpPr>
        <dsp:cNvPr id="0" name=""/>
        <dsp:cNvSpPr/>
      </dsp:nvSpPr>
      <dsp:spPr>
        <a:xfrm>
          <a:off x="0" y="2765522"/>
          <a:ext cx="3291840" cy="83756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Texas Revolution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1835-1836</a:t>
          </a:r>
        </a:p>
      </dsp:txBody>
      <dsp:txXfrm>
        <a:off x="40887" y="2806409"/>
        <a:ext cx="3210066" cy="755794"/>
      </dsp:txXfrm>
    </dsp:sp>
    <dsp:sp modelId="{A8C783C9-19F2-FA4E-BDAF-757AE124A058}">
      <dsp:nvSpPr>
        <dsp:cNvPr id="0" name=""/>
        <dsp:cNvSpPr/>
      </dsp:nvSpPr>
      <dsp:spPr>
        <a:xfrm>
          <a:off x="3291839" y="3686847"/>
          <a:ext cx="4937760" cy="8375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Treaty of Guadalupe Hidalgo 1847 (Polk)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Mexican Cession 1847 (Polk)</a:t>
          </a:r>
        </a:p>
      </dsp:txBody>
      <dsp:txXfrm>
        <a:off x="3291839" y="3791543"/>
        <a:ext cx="4623672" cy="628176"/>
      </dsp:txXfrm>
    </dsp:sp>
    <dsp:sp modelId="{9255A4D2-89C3-0C48-BA96-E8AB90D06E44}">
      <dsp:nvSpPr>
        <dsp:cNvPr id="0" name=""/>
        <dsp:cNvSpPr/>
      </dsp:nvSpPr>
      <dsp:spPr>
        <a:xfrm>
          <a:off x="0" y="3686847"/>
          <a:ext cx="3291840" cy="83756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Mexican-American War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1846-1847</a:t>
          </a:r>
        </a:p>
      </dsp:txBody>
      <dsp:txXfrm>
        <a:off x="40887" y="3727734"/>
        <a:ext cx="3210066" cy="755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F0DBB-0AAE-3B44-9182-0F91D674965E}">
      <dsp:nvSpPr>
        <dsp:cNvPr id="0" name=""/>
        <dsp:cNvSpPr/>
      </dsp:nvSpPr>
      <dsp:spPr>
        <a:xfrm>
          <a:off x="345578" y="1448"/>
          <a:ext cx="7538442" cy="45230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Founding Period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1776-1801</a:t>
          </a:r>
        </a:p>
      </dsp:txBody>
      <dsp:txXfrm>
        <a:off x="345578" y="1448"/>
        <a:ext cx="7538442" cy="4523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195C6-2F28-C34E-9AF7-6CD65BB06CA3}">
      <dsp:nvSpPr>
        <dsp:cNvPr id="0" name=""/>
        <dsp:cNvSpPr/>
      </dsp:nvSpPr>
      <dsp:spPr>
        <a:xfrm>
          <a:off x="345578" y="1448"/>
          <a:ext cx="7538442" cy="452306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Jeffersonian Era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1801-1825</a:t>
          </a:r>
        </a:p>
      </dsp:txBody>
      <dsp:txXfrm>
        <a:off x="345578" y="1448"/>
        <a:ext cx="7538442" cy="45230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8AE1A-B3F7-4E49-90B7-FEBE6996BE8C}">
      <dsp:nvSpPr>
        <dsp:cNvPr id="0" name=""/>
        <dsp:cNvSpPr/>
      </dsp:nvSpPr>
      <dsp:spPr>
        <a:xfrm>
          <a:off x="345578" y="1448"/>
          <a:ext cx="7538442" cy="452306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Manifest Destiny / Western Expansion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1830s-1840s</a:t>
          </a:r>
        </a:p>
      </dsp:txBody>
      <dsp:txXfrm>
        <a:off x="345578" y="1448"/>
        <a:ext cx="7538442" cy="45230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A682A-C491-8948-B8AA-6BF53128B4DA}">
      <dsp:nvSpPr>
        <dsp:cNvPr id="0" name=""/>
        <dsp:cNvSpPr/>
      </dsp:nvSpPr>
      <dsp:spPr>
        <a:xfrm>
          <a:off x="0" y="203199"/>
          <a:ext cx="6096000" cy="3657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Texas Revolution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1835-1836</a:t>
          </a:r>
        </a:p>
      </dsp:txBody>
      <dsp:txXfrm>
        <a:off x="0" y="203199"/>
        <a:ext cx="6096000" cy="36576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FBCE7-759F-FD4E-B59E-D09AC7457513}">
      <dsp:nvSpPr>
        <dsp:cNvPr id="0" name=""/>
        <dsp:cNvSpPr/>
      </dsp:nvSpPr>
      <dsp:spPr>
        <a:xfrm>
          <a:off x="0" y="203199"/>
          <a:ext cx="6096000" cy="3657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Mexican-American War  1846-1847</a:t>
          </a:r>
        </a:p>
      </dsp:txBody>
      <dsp:txXfrm>
        <a:off x="0" y="203199"/>
        <a:ext cx="6096000" cy="3657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CCF69-8E39-8649-9175-8916D7A9AE7A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1475F-05FE-A74C-B131-0C461B9B3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93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7723F-ACBA-D54A-90F6-95A2AC320519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A9FF8-D58B-8A4A-A552-6F02D611A4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5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=rRI37yamL4Q (with lyrics)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A9FF8-D58B-8A4A-A552-6F02D611A45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1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A9FF8-D58B-8A4A-A552-6F02D611A45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42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Red on Wed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A9FF8-D58B-8A4A-A552-6F02D611A45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45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Stopped with Purple Wed 11/16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A9FF8-D58B-8A4A-A552-6F02D611A45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4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</a:t>
            </a:r>
            <a:r>
              <a:rPr lang="en-US" baseline="0" dirty="0"/>
              <a:t> to start with 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A9FF8-D58B-8A4A-A552-6F02D611A45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5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6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1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0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5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69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0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7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3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2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9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82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EB71F-F39E-4046-B865-8DF9C8C3B463}" type="datetimeFigureOut">
              <a:rPr lang="en-US" smtClean="0"/>
              <a:t>12/10/19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8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RI37yamL4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0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did the early thinking (Winthrop, Constitution, Washington) create a set of frameworks for American foreign policy?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719449"/>
            <a:ext cx="8229600" cy="34067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3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19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Jeffersonian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Didot"/>
                <a:cs typeface="Didot"/>
              </a:rPr>
              <a:t>During this period the country:</a:t>
            </a:r>
          </a:p>
          <a:p>
            <a:pPr lvl="1"/>
            <a:r>
              <a:rPr lang="en-US" dirty="0">
                <a:latin typeface="Didot"/>
                <a:cs typeface="Didot"/>
              </a:rPr>
              <a:t>Grows in physical size</a:t>
            </a:r>
          </a:p>
          <a:p>
            <a:pPr lvl="1"/>
            <a:r>
              <a:rPr lang="en-US" dirty="0">
                <a:latin typeface="Didot"/>
                <a:cs typeface="Didot"/>
              </a:rPr>
              <a:t>Sees a more active US foreign policy</a:t>
            </a:r>
          </a:p>
          <a:p>
            <a:pPr lvl="2"/>
            <a:r>
              <a:rPr lang="en-US" dirty="0">
                <a:latin typeface="Didot"/>
                <a:cs typeface="Didot"/>
              </a:rPr>
              <a:t>Think back to Jefferson’s vision in the rap battle!</a:t>
            </a:r>
          </a:p>
          <a:p>
            <a:pPr lvl="1"/>
            <a:r>
              <a:rPr lang="en-US" dirty="0">
                <a:latin typeface="Didot"/>
                <a:cs typeface="Didot"/>
              </a:rPr>
              <a:t>Most foreign policy efforts are contained to North America</a:t>
            </a:r>
          </a:p>
          <a:p>
            <a:r>
              <a:rPr lang="en-US" dirty="0">
                <a:latin typeface="Didot"/>
                <a:cs typeface="Didot"/>
              </a:rPr>
              <a:t>Key Foreign Policy Moments:</a:t>
            </a:r>
          </a:p>
          <a:p>
            <a:pPr lvl="1"/>
            <a:r>
              <a:rPr lang="en-US" dirty="0">
                <a:latin typeface="Didot"/>
                <a:cs typeface="Didot"/>
              </a:rPr>
              <a:t>Louisiana Purchase 1803</a:t>
            </a:r>
          </a:p>
          <a:p>
            <a:pPr lvl="1"/>
            <a:r>
              <a:rPr lang="en-US" dirty="0">
                <a:latin typeface="Didot"/>
                <a:cs typeface="Didot"/>
              </a:rPr>
              <a:t>War of 1812 (Rev War, part </a:t>
            </a:r>
            <a:r>
              <a:rPr lang="en-US" dirty="0" err="1">
                <a:latin typeface="Didot"/>
                <a:cs typeface="Didot"/>
              </a:rPr>
              <a:t>deux</a:t>
            </a:r>
            <a:r>
              <a:rPr lang="en-US" dirty="0">
                <a:latin typeface="Didot"/>
                <a:cs typeface="Didot"/>
              </a:rPr>
              <a:t>)</a:t>
            </a:r>
          </a:p>
          <a:p>
            <a:pPr lvl="1"/>
            <a:r>
              <a:rPr lang="en-US" dirty="0">
                <a:latin typeface="Didot"/>
                <a:cs typeface="Didot"/>
              </a:rPr>
              <a:t>Monroe Doctrine 1823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296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1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Didot"/>
                <a:cs typeface="Didot"/>
              </a:rPr>
              <a:t>Louisiana Purchase 1803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068" y="1032917"/>
            <a:ext cx="8229600" cy="5474245"/>
          </a:xfrm>
        </p:spPr>
        <p:txBody>
          <a:bodyPr>
            <a:normAutofit fontScale="77500" lnSpcReduction="20000"/>
          </a:bodyPr>
          <a:lstStyle/>
          <a:p>
            <a:pPr marL="228600" indent="-228600"/>
            <a:r>
              <a:rPr lang="en-US" sz="3100" dirty="0">
                <a:latin typeface="Didot"/>
                <a:cs typeface="Didot"/>
              </a:rPr>
              <a:t>In 1803 Jefferson bought the Louisiana territory from France</a:t>
            </a:r>
          </a:p>
          <a:p>
            <a:pPr marL="628650" lvl="1" indent="-228600"/>
            <a:r>
              <a:rPr lang="en-US" sz="2200" dirty="0">
                <a:latin typeface="Didot"/>
                <a:cs typeface="Didot"/>
              </a:rPr>
              <a:t>France was losing control of its empire following the Haitian Revolution of 1791-1803</a:t>
            </a:r>
          </a:p>
          <a:p>
            <a:pPr marL="228600" indent="-228600"/>
            <a:r>
              <a:rPr lang="en-US" sz="3100" dirty="0">
                <a:latin typeface="Didot"/>
                <a:cs typeface="Didot"/>
              </a:rPr>
              <a:t>Seen as economically necessary for control of the Mississippi River and the port of New Orleans</a:t>
            </a:r>
          </a:p>
          <a:p>
            <a:pPr marL="628650" lvl="1" indent="-228600"/>
            <a:r>
              <a:rPr lang="en-US" sz="2200" dirty="0">
                <a:latin typeface="Didot"/>
                <a:cs typeface="Didot"/>
              </a:rPr>
              <a:t>Ports vital for American agriculture </a:t>
            </a:r>
          </a:p>
          <a:p>
            <a:pPr marL="228600" indent="-228600"/>
            <a:r>
              <a:rPr lang="en-US" sz="2800" dirty="0">
                <a:latin typeface="Didot"/>
                <a:cs typeface="Didot"/>
              </a:rPr>
              <a:t>Action was opposed by Federalists who said that that it was unconstitutional </a:t>
            </a:r>
          </a:p>
          <a:p>
            <a:pPr marL="0" indent="0">
              <a:buNone/>
            </a:pPr>
            <a:r>
              <a:rPr lang="en-US" sz="2800" dirty="0">
                <a:latin typeface="Didot"/>
                <a:cs typeface="Didot"/>
              </a:rPr>
              <a:t>   to acquire territories</a:t>
            </a:r>
          </a:p>
          <a:p>
            <a:pPr marL="628650" lvl="1" indent="-228600"/>
            <a:r>
              <a:rPr lang="en-US" sz="2200" dirty="0">
                <a:latin typeface="Didot"/>
                <a:cs typeface="Didot"/>
              </a:rPr>
              <a:t>Jefferson argued that it was </a:t>
            </a:r>
          </a:p>
          <a:p>
            <a:pPr marL="400050" lvl="1" indent="0">
              <a:buNone/>
            </a:pPr>
            <a:r>
              <a:rPr lang="en-US" sz="2200" dirty="0">
                <a:latin typeface="Didot"/>
                <a:cs typeface="Didot"/>
              </a:rPr>
              <a:t>  Constitutional as part of the </a:t>
            </a:r>
          </a:p>
          <a:p>
            <a:pPr marL="400050" lvl="1" indent="0">
              <a:buNone/>
            </a:pPr>
            <a:r>
              <a:rPr lang="en-US" sz="2200" dirty="0">
                <a:latin typeface="Didot"/>
                <a:cs typeface="Didot"/>
              </a:rPr>
              <a:t>  President’s powers to </a:t>
            </a:r>
            <a:r>
              <a:rPr lang="en-US" sz="2400" dirty="0">
                <a:latin typeface="Didot"/>
                <a:cs typeface="Didot"/>
              </a:rPr>
              <a:t>negotiate </a:t>
            </a:r>
          </a:p>
          <a:p>
            <a:pPr marL="400050" lvl="1" indent="0">
              <a:buNone/>
            </a:pPr>
            <a:r>
              <a:rPr lang="en-US" sz="2400" dirty="0">
                <a:latin typeface="Didot"/>
                <a:cs typeface="Didot"/>
              </a:rPr>
              <a:t>  treaties.  </a:t>
            </a:r>
          </a:p>
          <a:p>
            <a:pPr marL="228600" indent="-228600"/>
            <a:r>
              <a:rPr lang="en-US" sz="2800" dirty="0">
                <a:latin typeface="Didot"/>
                <a:cs typeface="Didot"/>
              </a:rPr>
              <a:t>Doubled the size of the United </a:t>
            </a:r>
          </a:p>
          <a:p>
            <a:pPr marL="0" indent="0">
              <a:buNone/>
            </a:pPr>
            <a:r>
              <a:rPr lang="en-US" sz="2800" dirty="0">
                <a:latin typeface="Didot"/>
                <a:cs typeface="Didot"/>
              </a:rPr>
              <a:t>   States</a:t>
            </a:r>
          </a:p>
          <a:p>
            <a:pPr marL="228600" indent="-228600"/>
            <a:r>
              <a:rPr lang="en-US" sz="2800" dirty="0">
                <a:latin typeface="Didot"/>
                <a:cs typeface="Didot"/>
              </a:rPr>
              <a:t>The largest territorial acquisition </a:t>
            </a:r>
          </a:p>
          <a:p>
            <a:pPr marL="0" indent="0">
              <a:buNone/>
            </a:pPr>
            <a:r>
              <a:rPr lang="en-US" sz="2800" dirty="0">
                <a:latin typeface="Didot"/>
                <a:cs typeface="Didot"/>
              </a:rPr>
              <a:t>   in American history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696" y="3551147"/>
            <a:ext cx="4179304" cy="253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7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Didot"/>
                <a:cs typeface="Didot"/>
              </a:rPr>
              <a:t>War of 1812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90" y="988684"/>
            <a:ext cx="8871014" cy="5869316"/>
          </a:xfrm>
        </p:spPr>
        <p:txBody>
          <a:bodyPr>
            <a:normAutofit fontScale="55000" lnSpcReduction="20000"/>
          </a:bodyPr>
          <a:lstStyle/>
          <a:p>
            <a:r>
              <a:rPr lang="en-US" sz="3400" dirty="0">
                <a:latin typeface="Didot"/>
                <a:cs typeface="Didot"/>
              </a:rPr>
              <a:t>The United States viewed a series of British actions as a threat to American sovereignty:</a:t>
            </a:r>
          </a:p>
          <a:p>
            <a:pPr lvl="1"/>
            <a:r>
              <a:rPr lang="en-US" dirty="0">
                <a:latin typeface="Didot"/>
                <a:cs typeface="Didot"/>
              </a:rPr>
              <a:t>British raid on the USS Chesapeake</a:t>
            </a:r>
          </a:p>
          <a:p>
            <a:pPr lvl="1"/>
            <a:r>
              <a:rPr lang="en-US" dirty="0">
                <a:latin typeface="Didot"/>
                <a:cs typeface="Didot"/>
              </a:rPr>
              <a:t>British restrictions on trade with France</a:t>
            </a:r>
          </a:p>
          <a:p>
            <a:pPr lvl="1"/>
            <a:r>
              <a:rPr lang="en-US" dirty="0">
                <a:latin typeface="Didot"/>
                <a:cs typeface="Didot"/>
              </a:rPr>
              <a:t>British impressment of US sailors </a:t>
            </a:r>
          </a:p>
          <a:p>
            <a:pPr lvl="1"/>
            <a:r>
              <a:rPr lang="en-US" dirty="0">
                <a:latin typeface="Didot"/>
                <a:cs typeface="Didot"/>
              </a:rPr>
              <a:t>British support for American Indian raids on American settlers</a:t>
            </a:r>
          </a:p>
          <a:p>
            <a:pPr lvl="1"/>
            <a:r>
              <a:rPr lang="en-US" dirty="0">
                <a:latin typeface="Didot"/>
                <a:cs typeface="Didot"/>
              </a:rPr>
              <a:t>Bottom line: Britain needed to recognize that the United States was a free and independent nation who they could not push around</a:t>
            </a:r>
          </a:p>
          <a:p>
            <a:r>
              <a:rPr lang="en-US" sz="3400" b="1" dirty="0">
                <a:latin typeface="Didot"/>
                <a:cs typeface="Didot"/>
              </a:rPr>
              <a:t>President Madison declared war on Great Britain (First US declaration of war) </a:t>
            </a:r>
          </a:p>
          <a:p>
            <a:r>
              <a:rPr lang="en-US" sz="3400" dirty="0">
                <a:latin typeface="Didot"/>
                <a:cs typeface="Didot"/>
              </a:rPr>
              <a:t>The Course of the War</a:t>
            </a:r>
          </a:p>
          <a:p>
            <a:pPr lvl="1"/>
            <a:r>
              <a:rPr lang="en-US" dirty="0">
                <a:latin typeface="Didot"/>
                <a:cs typeface="Didot"/>
              </a:rPr>
              <a:t>U.S. army unprepared; British sack and burn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 Washington, D.C. in 1814</a:t>
            </a:r>
          </a:p>
          <a:p>
            <a:pPr lvl="1"/>
            <a:r>
              <a:rPr lang="en-US" dirty="0">
                <a:latin typeface="Didot"/>
                <a:cs typeface="Didot"/>
              </a:rPr>
              <a:t>Control of the war teetered between the British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 and the Americans</a:t>
            </a:r>
          </a:p>
          <a:p>
            <a:pPr lvl="1"/>
            <a:r>
              <a:rPr lang="en-US" dirty="0">
                <a:latin typeface="Didot"/>
                <a:cs typeface="Didot"/>
              </a:rPr>
              <a:t>Peace was negotiated with the Treaty of Ghent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 in 1814</a:t>
            </a:r>
          </a:p>
          <a:p>
            <a:r>
              <a:rPr lang="en-US" sz="3600" dirty="0">
                <a:latin typeface="Didot"/>
                <a:cs typeface="Didot"/>
              </a:rPr>
              <a:t>Significance:</a:t>
            </a:r>
          </a:p>
          <a:p>
            <a:pPr lvl="1"/>
            <a:r>
              <a:rPr lang="en-US" b="1" dirty="0">
                <a:latin typeface="Didot"/>
                <a:cs typeface="Didot"/>
              </a:rPr>
              <a:t>The war confirmed the sovereignty of the United States </a:t>
            </a:r>
          </a:p>
          <a:p>
            <a:pPr marL="457200" lvl="1" indent="0">
              <a:buNone/>
            </a:pPr>
            <a:r>
              <a:rPr lang="en-US" b="1" dirty="0">
                <a:latin typeface="Didot"/>
                <a:cs typeface="Didot"/>
              </a:rPr>
              <a:t>     (often called the second war of independence)</a:t>
            </a:r>
          </a:p>
          <a:p>
            <a:pPr lvl="1"/>
            <a:r>
              <a:rPr lang="en-US" b="1" dirty="0">
                <a:latin typeface="Didot"/>
                <a:cs typeface="Didot"/>
              </a:rPr>
              <a:t>Solved the American-Canadian (British colony) border dispute by setting the border at the 49</a:t>
            </a:r>
            <a:r>
              <a:rPr lang="en-US" b="1" baseline="30000" dirty="0">
                <a:latin typeface="Didot"/>
                <a:cs typeface="Didot"/>
              </a:rPr>
              <a:t>th</a:t>
            </a:r>
            <a:r>
              <a:rPr lang="en-US" b="1" dirty="0">
                <a:latin typeface="Didot"/>
                <a:cs typeface="Didot"/>
              </a:rPr>
              <a:t> parallel</a:t>
            </a:r>
          </a:p>
          <a:p>
            <a:pPr marL="0" indent="0">
              <a:buNone/>
            </a:pPr>
            <a:endParaRPr lang="en-US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538" y="3355501"/>
            <a:ext cx="3284462" cy="20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08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Monroe Doctrine 1823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62" y="1144100"/>
            <a:ext cx="4865076" cy="57139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President James Monroe’s statement on U.S. Foreign Policy</a:t>
            </a:r>
          </a:p>
          <a:p>
            <a:r>
              <a:rPr lang="en-US" dirty="0">
                <a:latin typeface="Didot"/>
                <a:cs typeface="Didot"/>
              </a:rPr>
              <a:t>Said…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Didot"/>
                <a:cs typeface="Didot"/>
              </a:rPr>
              <a:t>European powers were no longer to colonize or interfere with the affairs of the independent states of the Americas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Didot"/>
                <a:cs typeface="Didot"/>
              </a:rPr>
              <a:t>U.S. would not interfere with existing colonies or their dependencies in the Western Hemisphere.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Didot"/>
                <a:cs typeface="Didot"/>
              </a:rPr>
              <a:t>Any attempt by a European nation to oppress or control any nation in the Western hemisphere would be seen as an act of aggression and the U.S. would intervene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613" y="928034"/>
            <a:ext cx="1740344" cy="1740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9296" y="3151697"/>
            <a:ext cx="304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FIND THESE 3 VIEWS WITHIN THE EXCERPT OF MONROE’S SPEECH TO CONGRESS in 1823</a:t>
            </a:r>
          </a:p>
        </p:txBody>
      </p:sp>
    </p:spTree>
    <p:extLst>
      <p:ext uri="{BB962C8B-B14F-4D97-AF65-F5344CB8AC3E}">
        <p14:creationId xmlns:p14="http://schemas.microsoft.com/office/powerpoint/2010/main" val="4354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Summarizing this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Didot"/>
                <a:cs typeface="Didot"/>
              </a:rPr>
              <a:t>How do these three foreign policy actions of this era fit together?  What do they have in common</a:t>
            </a:r>
          </a:p>
          <a:p>
            <a:r>
              <a:rPr lang="en-US" dirty="0">
                <a:latin typeface="Didot"/>
                <a:cs typeface="Didot"/>
              </a:rPr>
              <a:t>How do these actions reflect Jefferson’s vision of what US foreign policy should be? </a:t>
            </a:r>
          </a:p>
          <a:p>
            <a:r>
              <a:rPr lang="en-US" dirty="0">
                <a:latin typeface="Didot"/>
                <a:cs typeface="Didot"/>
              </a:rPr>
              <a:t>What foreign policy frameworks seem to be present at this moment in American history?</a:t>
            </a:r>
          </a:p>
        </p:txBody>
      </p:sp>
    </p:spTree>
    <p:extLst>
      <p:ext uri="{BB962C8B-B14F-4D97-AF65-F5344CB8AC3E}">
        <p14:creationId xmlns:p14="http://schemas.microsoft.com/office/powerpoint/2010/main" val="265706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90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18699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047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Manifest Destiny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489" y="1294210"/>
            <a:ext cx="377613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Didot"/>
                <a:cs typeface="Didot"/>
              </a:rPr>
              <a:t>What is the idea of Manifest Destiny?  </a:t>
            </a:r>
          </a:p>
          <a:p>
            <a:endParaRPr lang="en-US" dirty="0">
              <a:latin typeface="Didot"/>
              <a:cs typeface="Didot"/>
            </a:endParaRPr>
          </a:p>
          <a:p>
            <a:r>
              <a:rPr lang="en-US" dirty="0">
                <a:latin typeface="Didot"/>
                <a:cs typeface="Didot"/>
              </a:rPr>
              <a:t>Coined in 1839, John O’Sullivan…let’s read how it came to become a concept…</a:t>
            </a:r>
          </a:p>
        </p:txBody>
      </p:sp>
      <p:pic>
        <p:nvPicPr>
          <p:cNvPr id="4" name="Picture 4" descr="manifest dest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58" y="1600200"/>
            <a:ext cx="4500508" cy="336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935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Manifest Destiny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067" y="1151080"/>
            <a:ext cx="8573137" cy="4525963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The belief that God had destined America to spread from coast to coast</a:t>
            </a:r>
          </a:p>
          <a:p>
            <a:r>
              <a:rPr lang="en-US" dirty="0">
                <a:latin typeface="Didot"/>
                <a:cs typeface="Didot"/>
              </a:rPr>
              <a:t>In the 19</a:t>
            </a:r>
            <a:r>
              <a:rPr lang="en-US" baseline="30000" dirty="0">
                <a:latin typeface="Didot"/>
                <a:cs typeface="Didot"/>
              </a:rPr>
              <a:t>th</a:t>
            </a:r>
            <a:r>
              <a:rPr lang="en-US" dirty="0">
                <a:latin typeface="Didot"/>
                <a:cs typeface="Didot"/>
              </a:rPr>
              <a:t> century it was a widely helped belief in the United States that American settlers were destined to spread across North America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574" y="3872937"/>
            <a:ext cx="3799507" cy="28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5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87" y="1600200"/>
            <a:ext cx="8669751" cy="512648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Forty-Niners</a:t>
            </a:r>
          </a:p>
          <a:p>
            <a:pPr lvl="1"/>
            <a:r>
              <a:rPr lang="en-US" dirty="0">
                <a:latin typeface="Didot"/>
                <a:cs typeface="Didot"/>
              </a:rPr>
              <a:t>After gold was discovered in California many moved West in search of fortune</a:t>
            </a:r>
          </a:p>
          <a:p>
            <a:pPr lvl="1"/>
            <a:r>
              <a:rPr lang="en-US" dirty="0">
                <a:latin typeface="Didot"/>
                <a:cs typeface="Didot"/>
              </a:rPr>
              <a:t>By 1854, as many as 300,000 people had come to California</a:t>
            </a:r>
          </a:p>
          <a:p>
            <a:pPr lvl="1"/>
            <a:r>
              <a:rPr lang="en-US" dirty="0">
                <a:latin typeface="Didot"/>
                <a:cs typeface="Didot"/>
              </a:rPr>
              <a:t>Brought settlers from the West (80%) as well as immigrants (20%, mainly Chinese)</a:t>
            </a:r>
          </a:p>
          <a:p>
            <a:r>
              <a:rPr lang="en-US" dirty="0">
                <a:latin typeface="Didot"/>
                <a:cs typeface="Didot"/>
              </a:rPr>
              <a:t>Farmers</a:t>
            </a:r>
          </a:p>
          <a:p>
            <a:pPr lvl="1"/>
            <a:r>
              <a:rPr lang="en-US" dirty="0">
                <a:latin typeface="Didot"/>
                <a:cs typeface="Didot"/>
              </a:rPr>
              <a:t>Sought free land with the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Homestead Act of 1862</a:t>
            </a:r>
          </a:p>
          <a:p>
            <a:pPr lvl="1"/>
            <a:r>
              <a:rPr lang="en-US" dirty="0">
                <a:latin typeface="Didot"/>
                <a:cs typeface="Didot"/>
              </a:rPr>
              <a:t>Moved as far west as the Pacific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Coast with the Oregon Trail</a:t>
            </a:r>
          </a:p>
          <a:p>
            <a:r>
              <a:rPr lang="en-US" dirty="0">
                <a:latin typeface="Didot"/>
                <a:cs typeface="Didot"/>
              </a:rPr>
              <a:t>Mormons</a:t>
            </a:r>
          </a:p>
          <a:p>
            <a:pPr lvl="1"/>
            <a:r>
              <a:rPr lang="en-US" dirty="0">
                <a:latin typeface="Didot"/>
                <a:cs typeface="Didot"/>
              </a:rPr>
              <a:t>Fled persecution in the east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and Midwest in 1846-1847</a:t>
            </a:r>
          </a:p>
          <a:p>
            <a:pPr lvl="1"/>
            <a:r>
              <a:rPr lang="en-US" dirty="0">
                <a:latin typeface="Didot"/>
                <a:cs typeface="Didot"/>
              </a:rPr>
              <a:t>Led by Brigham Young</a:t>
            </a:r>
          </a:p>
          <a:p>
            <a:pPr lvl="1"/>
            <a:r>
              <a:rPr lang="en-US" dirty="0">
                <a:latin typeface="Didot"/>
                <a:cs typeface="Didot"/>
              </a:rPr>
              <a:t>Settle near the Great Salt Lake in Utah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Western Settlement: </a:t>
            </a:r>
            <a:br>
              <a:rPr lang="en-US" dirty="0">
                <a:latin typeface="Didot"/>
                <a:cs typeface="Didot"/>
              </a:rPr>
            </a:br>
            <a:r>
              <a:rPr lang="en-US" dirty="0">
                <a:latin typeface="Didot"/>
                <a:cs typeface="Didot"/>
              </a:rPr>
              <a:t>Who Moved West?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3408363"/>
            <a:ext cx="44450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6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Didot"/>
                <a:cs typeface="Didot"/>
              </a:rPr>
              <a:t>Overview of Key Topics in US Foreign Policy During the Era of Western Expansion (1776-1847)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746616"/>
              </p:ext>
            </p:extLst>
          </p:nvPr>
        </p:nvGraphicFramePr>
        <p:xfrm>
          <a:off x="408356" y="190952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5626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571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Didot"/>
                <a:cs typeface="Didot"/>
              </a:rPr>
              <a:t>Indian Removal Act and Trail of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80571"/>
            <a:ext cx="8385005" cy="5525029"/>
          </a:xfrm>
        </p:spPr>
        <p:txBody>
          <a:bodyPr>
            <a:normAutofit fontScale="85000" lnSpcReduction="10000"/>
          </a:bodyPr>
          <a:lstStyle/>
          <a:p>
            <a:pPr marL="228600" indent="-228600"/>
            <a:r>
              <a:rPr lang="en-US" dirty="0">
                <a:latin typeface="Didot"/>
                <a:cs typeface="Didot"/>
              </a:rPr>
              <a:t>Two related actions by Andrew Jackson help to facilitate Western migration…</a:t>
            </a:r>
          </a:p>
          <a:p>
            <a:pPr marL="228600" indent="-228600"/>
            <a:r>
              <a:rPr lang="en-US" dirty="0">
                <a:latin typeface="Didot"/>
                <a:cs typeface="Didot"/>
              </a:rPr>
              <a:t>The Indian Removal Act 1830</a:t>
            </a:r>
          </a:p>
          <a:p>
            <a:pPr marL="628650" lvl="1" indent="-228600"/>
            <a:r>
              <a:rPr lang="en-US" sz="2600" dirty="0">
                <a:latin typeface="Didot"/>
                <a:cs typeface="Didot"/>
              </a:rPr>
              <a:t>Indian Removal Act forces Native Americans off their lands </a:t>
            </a:r>
          </a:p>
          <a:p>
            <a:pPr marL="628650" lvl="1" indent="-228600"/>
            <a:r>
              <a:rPr lang="en-US" sz="2600" dirty="0">
                <a:latin typeface="Didot"/>
                <a:cs typeface="Didot"/>
              </a:rPr>
              <a:t>Supreme Court overturns the act in </a:t>
            </a:r>
            <a:r>
              <a:rPr lang="en-US" sz="2600" i="1" dirty="0">
                <a:latin typeface="Didot"/>
                <a:cs typeface="Didot"/>
              </a:rPr>
              <a:t>Worcester v. Georgia </a:t>
            </a:r>
            <a:r>
              <a:rPr lang="en-US" sz="2600" dirty="0">
                <a:latin typeface="Didot"/>
                <a:cs typeface="Didot"/>
              </a:rPr>
              <a:t>1832, </a:t>
            </a:r>
          </a:p>
          <a:p>
            <a:pPr marL="628650" lvl="1" indent="-228600"/>
            <a:r>
              <a:rPr lang="en-US" sz="2600" dirty="0">
                <a:latin typeface="Didot"/>
                <a:cs typeface="Didot"/>
              </a:rPr>
              <a:t>Jackson disobeys court</a:t>
            </a:r>
            <a:r>
              <a:rPr lang="en-US" dirty="0">
                <a:latin typeface="Didot"/>
                <a:cs typeface="Didot"/>
              </a:rPr>
              <a:t> </a:t>
            </a:r>
          </a:p>
          <a:p>
            <a:pPr marL="400050" lvl="1" indent="0">
              <a:buNone/>
            </a:pPr>
            <a:r>
              <a:rPr lang="en-US" dirty="0">
                <a:latin typeface="Didot"/>
                <a:cs typeface="Didot"/>
              </a:rPr>
              <a:t>  ruling</a:t>
            </a:r>
          </a:p>
          <a:p>
            <a:pPr marL="228600" indent="-228600"/>
            <a:r>
              <a:rPr lang="en-US" dirty="0">
                <a:latin typeface="Didot"/>
                <a:cs typeface="Didot"/>
              </a:rPr>
              <a:t>The Trail of Tears 1832-1834</a:t>
            </a:r>
          </a:p>
          <a:p>
            <a:pPr marL="628650" lvl="1" indent="-228600"/>
            <a:r>
              <a:rPr lang="en-US" sz="2600" dirty="0">
                <a:latin typeface="Didot"/>
                <a:cs typeface="Didot"/>
              </a:rPr>
              <a:t>U.S. soldiers forcibly march </a:t>
            </a:r>
          </a:p>
          <a:p>
            <a:pPr marL="400050" lvl="1" indent="0">
              <a:buNone/>
            </a:pPr>
            <a:r>
              <a:rPr lang="en-US" sz="2600" dirty="0">
                <a:latin typeface="Didot"/>
                <a:cs typeface="Didot"/>
              </a:rPr>
              <a:t>  15,000 Cherokee living in </a:t>
            </a:r>
          </a:p>
          <a:p>
            <a:pPr marL="400050" lvl="1" indent="0">
              <a:buNone/>
            </a:pPr>
            <a:r>
              <a:rPr lang="en-US" sz="2600" dirty="0">
                <a:latin typeface="Didot"/>
                <a:cs typeface="Didot"/>
              </a:rPr>
              <a:t>  the South East off of their </a:t>
            </a:r>
          </a:p>
          <a:p>
            <a:pPr marL="400050" lvl="1" indent="0">
              <a:buNone/>
            </a:pPr>
            <a:r>
              <a:rPr lang="en-US" sz="2600" dirty="0">
                <a:latin typeface="Didot"/>
                <a:cs typeface="Didot"/>
              </a:rPr>
              <a:t>  land.  </a:t>
            </a:r>
          </a:p>
          <a:p>
            <a:pPr marL="628650" lvl="1" indent="-228600"/>
            <a:r>
              <a:rPr lang="en-US" sz="2600" dirty="0">
                <a:latin typeface="Didot"/>
                <a:cs typeface="Didot"/>
              </a:rPr>
              <a:t>4,000 die in the process</a:t>
            </a:r>
          </a:p>
          <a:p>
            <a:pPr marL="0" indent="0">
              <a:buNone/>
            </a:pPr>
            <a:endParaRPr lang="en-US" sz="2600" dirty="0">
              <a:latin typeface="Arial" charset="0"/>
            </a:endParaRPr>
          </a:p>
          <a:p>
            <a:pPr marL="228600" indent="-228600"/>
            <a:endParaRPr lang="en-US" b="1" dirty="0">
              <a:solidFill>
                <a:srgbClr val="008000"/>
              </a:solidFill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920" y="4680137"/>
            <a:ext cx="4033080" cy="21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37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Didot"/>
                <a:cs typeface="Didot"/>
              </a:rPr>
              <a:t>Summarizing the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How is manifest destiny a foreign policy vision?</a:t>
            </a:r>
          </a:p>
          <a:p>
            <a:r>
              <a:rPr lang="en-US" dirty="0">
                <a:latin typeface="Didot"/>
                <a:cs typeface="Didot"/>
              </a:rPr>
              <a:t>How is western migration an act of foreign policy?</a:t>
            </a:r>
          </a:p>
          <a:p>
            <a:r>
              <a:rPr lang="en-US" dirty="0">
                <a:latin typeface="Didot"/>
                <a:cs typeface="Didot"/>
              </a:rPr>
              <a:t>Could we consider the movement of Americans west as a first act of American imperialism?</a:t>
            </a:r>
          </a:p>
        </p:txBody>
      </p:sp>
    </p:spTree>
    <p:extLst>
      <p:ext uri="{BB962C8B-B14F-4D97-AF65-F5344CB8AC3E}">
        <p14:creationId xmlns:p14="http://schemas.microsoft.com/office/powerpoint/2010/main" val="98748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9886719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0949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Background on </a:t>
            </a:r>
            <a:r>
              <a:rPr lang="en-US" dirty="0" err="1">
                <a:latin typeface="Didot"/>
                <a:cs typeface="Didot"/>
              </a:rPr>
              <a:t>Tejas</a:t>
            </a:r>
            <a:r>
              <a:rPr lang="en-US" dirty="0">
                <a:latin typeface="Didot"/>
                <a:cs typeface="Didot"/>
              </a:rPr>
              <a:t>/Texas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25" y="1167609"/>
            <a:ext cx="4732107" cy="5690391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latin typeface="Didot"/>
                <a:cs typeface="Didot"/>
              </a:rPr>
              <a:t>Tejas</a:t>
            </a:r>
            <a:r>
              <a:rPr lang="en-US" dirty="0">
                <a:latin typeface="Didot"/>
                <a:cs typeface="Didot"/>
              </a:rPr>
              <a:t> was settled by the Spanish in the late 1600s</a:t>
            </a:r>
          </a:p>
          <a:p>
            <a:r>
              <a:rPr lang="en-US" dirty="0">
                <a:latin typeface="Didot"/>
                <a:cs typeface="Didot"/>
              </a:rPr>
              <a:t>Spanish had tried to use the mission system to settle the region, but it largely failed</a:t>
            </a:r>
          </a:p>
          <a:p>
            <a:r>
              <a:rPr lang="en-US" dirty="0">
                <a:latin typeface="Didot"/>
                <a:cs typeface="Didot"/>
              </a:rPr>
              <a:t>By 1800 there were only three Spanish settlements in </a:t>
            </a:r>
            <a:r>
              <a:rPr lang="en-US" dirty="0" err="1">
                <a:latin typeface="Didot"/>
                <a:cs typeface="Didot"/>
              </a:rPr>
              <a:t>Tejas</a:t>
            </a:r>
            <a:endParaRPr lang="en-US" dirty="0">
              <a:latin typeface="Didot"/>
              <a:cs typeface="Didot"/>
            </a:endParaRPr>
          </a:p>
          <a:p>
            <a:r>
              <a:rPr lang="en-US" dirty="0">
                <a:latin typeface="Didot"/>
                <a:cs typeface="Didot"/>
              </a:rPr>
              <a:t>Bottom Line: In 1800 </a:t>
            </a:r>
            <a:r>
              <a:rPr lang="en-US" dirty="0" err="1">
                <a:latin typeface="Didot"/>
                <a:cs typeface="Didot"/>
              </a:rPr>
              <a:t>Tejas</a:t>
            </a:r>
            <a:r>
              <a:rPr lang="en-US" dirty="0">
                <a:latin typeface="Didot"/>
                <a:cs typeface="Didot"/>
              </a:rPr>
              <a:t> is a region in the Spanish Colony of New Spain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163" y="2022706"/>
            <a:ext cx="4374838" cy="335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30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Mexican War of Independence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3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Didot"/>
                <a:cs typeface="Didot"/>
              </a:rPr>
              <a:t>Beginning in 1810, people living in New Spain begin to fight for independence from Spain.</a:t>
            </a:r>
          </a:p>
          <a:p>
            <a:r>
              <a:rPr lang="en-US" sz="2800" dirty="0">
                <a:latin typeface="Didot"/>
                <a:cs typeface="Didot"/>
              </a:rPr>
              <a:t>By 1821, New Spain successfully gained independence.</a:t>
            </a:r>
          </a:p>
          <a:p>
            <a:r>
              <a:rPr lang="en-US" sz="2800" dirty="0">
                <a:latin typeface="Didot"/>
                <a:cs typeface="Didot"/>
              </a:rPr>
              <a:t>Mexico was founded as a free and independent nation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058" y="3778976"/>
            <a:ext cx="3846942" cy="29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24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this is where your reading will pick it up…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06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Summarizing this Period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324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The annexation of Texas of Texas is both part of the broader movement of Western expansion but also adds a (potentially) new dimension to American foreign policy.  </a:t>
            </a:r>
          </a:p>
          <a:p>
            <a:r>
              <a:rPr lang="en-US" dirty="0">
                <a:latin typeface="Didot"/>
                <a:cs typeface="Didot"/>
              </a:rPr>
              <a:t>We have seen America acquire new territory through: </a:t>
            </a:r>
          </a:p>
          <a:p>
            <a:pPr lvl="1"/>
            <a:r>
              <a:rPr lang="en-US" dirty="0">
                <a:latin typeface="Didot"/>
                <a:cs typeface="Didot"/>
              </a:rPr>
              <a:t>Louisiana Purchase (buy land from a sovereign nation)</a:t>
            </a:r>
          </a:p>
          <a:p>
            <a:pPr lvl="1"/>
            <a:r>
              <a:rPr lang="en-US" dirty="0">
                <a:latin typeface="Didot"/>
                <a:cs typeface="Didot"/>
              </a:rPr>
              <a:t>War of 1812 (settle boundary disputes through Treaties) </a:t>
            </a:r>
          </a:p>
          <a:p>
            <a:pPr lvl="1"/>
            <a:r>
              <a:rPr lang="en-US" dirty="0">
                <a:latin typeface="Didot"/>
                <a:cs typeface="Didot"/>
              </a:rPr>
              <a:t>Trail of Tears (Take land that we view as rightfully ours because they people are perceived to not be sovereign)</a:t>
            </a:r>
          </a:p>
          <a:p>
            <a:pPr lvl="1"/>
            <a:r>
              <a:rPr lang="en-US" dirty="0">
                <a:latin typeface="Didot"/>
                <a:cs typeface="Didot"/>
              </a:rPr>
              <a:t>Texas Annexation (incorporate a republic into our land, but this republic is not seen as free by Mexico, thus we acquire territory and piss off a free and sovereign nation)</a:t>
            </a:r>
          </a:p>
          <a:p>
            <a:pPr lvl="1"/>
            <a:r>
              <a:rPr lang="en-US" dirty="0">
                <a:latin typeface="Didot"/>
                <a:cs typeface="Didot"/>
              </a:rPr>
              <a:t>Is there an evolution here?  Are these similar, or is something new in how America grows its territory by the time we get to Texas?</a:t>
            </a:r>
          </a:p>
        </p:txBody>
      </p:sp>
    </p:spTree>
    <p:extLst>
      <p:ext uri="{BB962C8B-B14F-4D97-AF65-F5344CB8AC3E}">
        <p14:creationId xmlns:p14="http://schemas.microsoft.com/office/powerpoint/2010/main" val="2025519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968275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0022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The Lead Up to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Spurred on by the annexation of Texas, President James Polk wanted to acquire the land from Texas to the Pacific Ocean—Land currently owned by Mexico</a:t>
            </a:r>
          </a:p>
          <a:p>
            <a:r>
              <a:rPr lang="en-US" dirty="0">
                <a:latin typeface="Didot"/>
                <a:cs typeface="Didot"/>
              </a:rPr>
              <a:t>He sent an envoy to Mexico discuss the sale of these regions</a:t>
            </a:r>
          </a:p>
          <a:p>
            <a:r>
              <a:rPr lang="en-US" dirty="0">
                <a:latin typeface="Didot"/>
                <a:cs typeface="Didot"/>
              </a:rPr>
              <a:t>The Mexican government refused to meet with the envoy</a:t>
            </a:r>
          </a:p>
        </p:txBody>
      </p:sp>
    </p:spTree>
    <p:extLst>
      <p:ext uri="{BB962C8B-B14F-4D97-AF65-F5344CB8AC3E}">
        <p14:creationId xmlns:p14="http://schemas.microsoft.com/office/powerpoint/2010/main" val="1247607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19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The Course of the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101" y="1183288"/>
            <a:ext cx="8698558" cy="5370914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President Polk ordered troops under the leadership of future President Zachary Taylor to stir up a skirmish in Mexico in order to justify declaring war on Mexico</a:t>
            </a:r>
          </a:p>
          <a:p>
            <a:r>
              <a:rPr lang="en-US" dirty="0">
                <a:latin typeface="Didot"/>
                <a:cs typeface="Didot"/>
              </a:rPr>
              <a:t>In a matter of months the Americans had defeated the Mexican troops</a:t>
            </a:r>
          </a:p>
          <a:p>
            <a:pPr lvl="1"/>
            <a:r>
              <a:rPr lang="en-US" dirty="0">
                <a:latin typeface="Didot"/>
                <a:cs typeface="Didot"/>
              </a:rPr>
              <a:t>Mexicans call the war: “The War of the American Invasion” or “War of Northern Aggression”</a:t>
            </a:r>
          </a:p>
          <a:p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The Treaty of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   Guadalupe Hidalgo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    ends the war: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Required Mexico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   turn over its Western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   possessions to the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  United States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139" y="3662251"/>
            <a:ext cx="4916520" cy="276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87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5856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6971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30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698500"/>
            <a:ext cx="76454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0" y="0"/>
            <a:ext cx="9156608" cy="6857999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0" y="882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i="1" dirty="0">
                <a:latin typeface="Didot" charset="0"/>
                <a:cs typeface="Didot" charset="0"/>
              </a:rPr>
              <a:t>L2 &amp; L3: Foreign Policy and Western Expansion</a:t>
            </a:r>
          </a:p>
          <a:p>
            <a:pPr algn="ctr"/>
            <a:r>
              <a:rPr lang="en-US" sz="2800" i="1" dirty="0">
                <a:latin typeface="Didot" charset="0"/>
                <a:cs typeface="Didot" charset="0"/>
              </a:rPr>
              <a:t>1776-1847</a:t>
            </a:r>
          </a:p>
          <a:p>
            <a:pPr algn="ctr"/>
            <a:r>
              <a:rPr lang="en-US" sz="2800" b="1" i="1" u="sng" dirty="0">
                <a:latin typeface="Didot" charset="0"/>
                <a:cs typeface="Didot" charset="0"/>
              </a:rPr>
              <a:t>American Foreign Policy</a:t>
            </a:r>
            <a:r>
              <a:rPr lang="en-US" sz="2800" b="1" i="1" u="sng" dirty="0">
                <a:latin typeface="Didot" charset="0"/>
              </a:rPr>
              <a:t> 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4799" y="1508016"/>
            <a:ext cx="5135352" cy="4954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defRPr/>
            </a:pPr>
            <a:r>
              <a:rPr lang="en-US" sz="2300" b="1" u="sng" dirty="0">
                <a:latin typeface="Didot"/>
                <a:cs typeface="Didot"/>
              </a:rPr>
              <a:t>Agenda</a:t>
            </a:r>
          </a:p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300" b="1" u="sng" dirty="0">
                <a:latin typeface="Didot"/>
                <a:cs typeface="Didot"/>
              </a:rPr>
              <a:t>Objective</a:t>
            </a:r>
            <a:r>
              <a:rPr lang="en-US" sz="2300" b="1" dirty="0">
                <a:latin typeface="Didot"/>
                <a:cs typeface="Didot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2300" b="1" dirty="0">
                <a:latin typeface="Didot"/>
                <a:cs typeface="Didot"/>
              </a:rPr>
              <a:t>To learn the key events in American foreign policy from the founding to 1847</a:t>
            </a:r>
          </a:p>
          <a:p>
            <a:pPr marL="457200" indent="-457200">
              <a:buAutoNum type="arabicPeriod"/>
            </a:pPr>
            <a:r>
              <a:rPr lang="en-US" sz="2300" b="1" dirty="0">
                <a:latin typeface="Didot"/>
                <a:cs typeface="Didot"/>
              </a:rPr>
              <a:t>To identify the foreign policy frameworks governing American action in this era.</a:t>
            </a:r>
          </a:p>
          <a:p>
            <a:pPr marL="457200" indent="-457200">
              <a:buAutoNum type="arabicPeriod"/>
            </a:pPr>
            <a:r>
              <a:rPr lang="en-US" sz="2300" b="1" dirty="0">
                <a:latin typeface="Didot"/>
                <a:cs typeface="Didot"/>
              </a:rPr>
              <a:t>To offer a analytical summary of the foreign policy of this era.</a:t>
            </a:r>
          </a:p>
          <a:p>
            <a:endParaRPr lang="en-US" sz="2300" b="1" dirty="0">
              <a:latin typeface="Didot"/>
              <a:cs typeface="Didot"/>
            </a:endParaRPr>
          </a:p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300" b="1" u="sng" dirty="0">
                <a:latin typeface="Didot"/>
                <a:cs typeface="Didot"/>
              </a:rPr>
              <a:t>Schedule</a:t>
            </a:r>
            <a:r>
              <a:rPr lang="en-US" sz="2300" b="1" dirty="0">
                <a:latin typeface="Didot"/>
                <a:cs typeface="Didot"/>
              </a:rPr>
              <a:t>: </a:t>
            </a:r>
          </a:p>
          <a:p>
            <a:pPr marL="609600" indent="-609600" eaLnBrk="1" hangingPunct="1">
              <a:spcBef>
                <a:spcPct val="20000"/>
              </a:spcBef>
              <a:buAutoNum type="arabicPeriod"/>
              <a:defRPr/>
            </a:pPr>
            <a:r>
              <a:rPr lang="en-US" sz="2300" b="1" dirty="0">
                <a:latin typeface="Didot"/>
                <a:cs typeface="Didot"/>
              </a:rPr>
              <a:t>Lecture &amp; Discussion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2600" b="1" dirty="0">
              <a:latin typeface="Didot"/>
              <a:cs typeface="Dido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sz="2600" b="1" dirty="0"/>
          </a:p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600" b="1" u="sng" dirty="0"/>
              <a:t> </a:t>
            </a: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5675316" y="1508016"/>
            <a:ext cx="3186110" cy="4954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600" b="1" u="sng" dirty="0">
                <a:latin typeface="Didot" charset="0"/>
              </a:rPr>
              <a:t>Homework:</a:t>
            </a:r>
          </a:p>
          <a:p>
            <a:pPr marL="514350" indent="-514350" eaLnBrk="1" hangingPunct="1">
              <a:spcBef>
                <a:spcPct val="20000"/>
              </a:spcBef>
              <a:buClr>
                <a:schemeClr val="tx1"/>
              </a:buClr>
              <a:buAutoNum type="arabicPeriod"/>
              <a:defRPr/>
            </a:pPr>
            <a:r>
              <a:rPr lang="en-US" sz="2600" b="1" dirty="0">
                <a:latin typeface="Didot" charset="0"/>
              </a:rPr>
              <a:t>Paper Check-in  by Thurs 11/17</a:t>
            </a:r>
          </a:p>
          <a:p>
            <a:pPr marL="514350" indent="-514350" eaLnBrk="1" hangingPunct="1">
              <a:spcBef>
                <a:spcPct val="20000"/>
              </a:spcBef>
              <a:buClr>
                <a:schemeClr val="tx1"/>
              </a:buClr>
              <a:buAutoNum type="arabicPeriod"/>
              <a:defRPr/>
            </a:pPr>
            <a:endParaRPr lang="en-US" sz="2600" b="1" dirty="0">
              <a:latin typeface="Didot" charset="0"/>
            </a:endParaRPr>
          </a:p>
          <a:p>
            <a:pPr marL="514350" indent="-514350" eaLnBrk="1" hangingPunct="1">
              <a:spcBef>
                <a:spcPct val="20000"/>
              </a:spcBef>
              <a:buClr>
                <a:schemeClr val="tx1"/>
              </a:buClr>
              <a:buAutoNum type="arabicPeriod"/>
              <a:defRPr/>
            </a:pPr>
            <a:r>
              <a:rPr lang="en-US" sz="2600" b="1" dirty="0">
                <a:latin typeface="Didot" charset="0"/>
              </a:rPr>
              <a:t>I’ve cancelled the readings due Fri</a:t>
            </a:r>
            <a:r>
              <a:rPr lang="is-IS" sz="2600" b="1" dirty="0">
                <a:latin typeface="Didot" charset="0"/>
              </a:rPr>
              <a:t>…you’re welcome. WORK ON YOUR ESSAY</a:t>
            </a:r>
          </a:p>
          <a:p>
            <a:pPr marL="514350" indent="-514350" eaLnBrk="1" hangingPunct="1">
              <a:spcBef>
                <a:spcPct val="20000"/>
              </a:spcBef>
              <a:buClr>
                <a:schemeClr val="tx1"/>
              </a:buClr>
              <a:buAutoNum type="arabicPeriod"/>
              <a:defRPr/>
            </a:pPr>
            <a:endParaRPr lang="en-US" sz="2600" b="1" dirty="0">
              <a:latin typeface="Didot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sz="2300" b="1" dirty="0">
              <a:latin typeface="Didot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sz="2300" b="1" dirty="0">
              <a:latin typeface="Didot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AutoNum type="arabicPeriod"/>
              <a:defRPr/>
            </a:pPr>
            <a:endParaRPr lang="en-US" sz="2300" b="1" dirty="0">
              <a:latin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13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Summing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How is US action in the Mexican-American war, the next stage in the evolution of American foreign policy?  What is new here?</a:t>
            </a:r>
          </a:p>
          <a:p>
            <a:r>
              <a:rPr lang="en-US" dirty="0">
                <a:latin typeface="Didot"/>
                <a:cs typeface="Didot"/>
              </a:rPr>
              <a:t>How would you summarize the state of American foreign policy by 1847—characterize the era? </a:t>
            </a:r>
          </a:p>
        </p:txBody>
      </p:sp>
    </p:spTree>
    <p:extLst>
      <p:ext uri="{BB962C8B-B14F-4D97-AF65-F5344CB8AC3E}">
        <p14:creationId xmlns:p14="http://schemas.microsoft.com/office/powerpoint/2010/main" val="880015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Misc</a:t>
            </a:r>
            <a:r>
              <a:rPr lang="en-US" dirty="0"/>
              <a:t> Slides on Texas Revolution/MX-AM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66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Americans Moves to Texas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91" y="1035723"/>
            <a:ext cx="8433409" cy="536168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Didot"/>
                <a:cs typeface="Didot"/>
              </a:rPr>
              <a:t>Hoping to increase the population of their new nation, Mexican officials looked to recruit new settlers (</a:t>
            </a:r>
            <a:r>
              <a:rPr lang="en-US" sz="2400" i="1" dirty="0" err="1">
                <a:latin typeface="Didot"/>
                <a:cs typeface="Didot"/>
              </a:rPr>
              <a:t>empresarios</a:t>
            </a:r>
            <a:r>
              <a:rPr lang="en-US" sz="2400" dirty="0">
                <a:latin typeface="Didot"/>
                <a:cs typeface="Didot"/>
              </a:rPr>
              <a:t>)</a:t>
            </a:r>
          </a:p>
          <a:p>
            <a:r>
              <a:rPr lang="en-US" sz="2400" dirty="0">
                <a:latin typeface="Didot"/>
                <a:cs typeface="Didot"/>
              </a:rPr>
              <a:t>They began offering free land to individuals who would build settlements in particularly under-populated areas</a:t>
            </a:r>
          </a:p>
          <a:p>
            <a:r>
              <a:rPr lang="en-US" sz="2400" dirty="0">
                <a:latin typeface="Didot"/>
                <a:cs typeface="Didot"/>
              </a:rPr>
              <a:t>Stephen Austin was one of the first Americans to take Mexico up on its offer.  He established a large settlement of Americans in Texas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4000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12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Americans Move to Texas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1083" cy="509512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As a result of the success of Austin’s settlement, more and more Americans began to move to the Texas region of Mexico.</a:t>
            </a:r>
          </a:p>
          <a:p>
            <a:r>
              <a:rPr lang="en-US" dirty="0">
                <a:latin typeface="Didot"/>
                <a:cs typeface="Didot"/>
              </a:rPr>
              <a:t>In 1825, Texas had about 3,5000 people with most of Mexican descent.  By 1834, the population had grown to about 37,800 people with only 7,800 of Mexican descent.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82" y="1600199"/>
            <a:ext cx="3380642" cy="43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51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Americans Make Themselves a Little Too At Home…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Didot"/>
                <a:cs typeface="Didot"/>
              </a:rPr>
              <a:t>Many Americans openly disregarded Mexican laws</a:t>
            </a:r>
          </a:p>
          <a:p>
            <a:r>
              <a:rPr lang="en-US" dirty="0">
                <a:latin typeface="Didot"/>
                <a:cs typeface="Didot"/>
              </a:rPr>
              <a:t>In particular…</a:t>
            </a:r>
          </a:p>
          <a:p>
            <a:pPr lvl="1"/>
            <a:r>
              <a:rPr lang="en-US" dirty="0">
                <a:latin typeface="Didot"/>
                <a:cs typeface="Didot"/>
              </a:rPr>
              <a:t>Americans continued to practice slavery</a:t>
            </a:r>
          </a:p>
          <a:p>
            <a:pPr lvl="1"/>
            <a:r>
              <a:rPr lang="en-US" dirty="0">
                <a:latin typeface="Didot"/>
                <a:cs typeface="Didot"/>
              </a:rPr>
              <a:t>Americans refused to become Mexican citizens</a:t>
            </a:r>
          </a:p>
          <a:p>
            <a:r>
              <a:rPr lang="en-US" dirty="0">
                <a:latin typeface="Didot"/>
                <a:cs typeface="Didot"/>
              </a:rPr>
              <a:t>Fed up, 1830 Mexican officials passed a law banning further American immigration to the nation</a:t>
            </a:r>
          </a:p>
        </p:txBody>
      </p:sp>
    </p:spTree>
    <p:extLst>
      <p:ext uri="{BB962C8B-B14F-4D97-AF65-F5344CB8AC3E}">
        <p14:creationId xmlns:p14="http://schemas.microsoft.com/office/powerpoint/2010/main" val="1534783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The Texas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24" y="1143000"/>
            <a:ext cx="8413176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Tensions between American settlers, now calling themselves Texans, and the Mexican government worsened.</a:t>
            </a:r>
          </a:p>
          <a:p>
            <a:r>
              <a:rPr lang="en-US" dirty="0">
                <a:latin typeface="Didot"/>
                <a:cs typeface="Didot"/>
              </a:rPr>
              <a:t>These Texans decided they wanted to form their own independent nation and break off from Mexico</a:t>
            </a:r>
          </a:p>
          <a:p>
            <a:r>
              <a:rPr lang="en-US" dirty="0">
                <a:latin typeface="Didot"/>
                <a:cs typeface="Didot"/>
              </a:rPr>
              <a:t>In 1835 Texans went to war with Mexico for their independence</a:t>
            </a:r>
          </a:p>
          <a:p>
            <a:r>
              <a:rPr lang="en-US" dirty="0">
                <a:latin typeface="Didot"/>
                <a:cs typeface="Didot"/>
              </a:rPr>
              <a:t>By 1836, the Texans had </a:t>
            </a:r>
          </a:p>
          <a:p>
            <a:pPr marL="0" indent="0">
              <a:buNone/>
            </a:pPr>
            <a:r>
              <a:rPr lang="en-US" dirty="0">
                <a:latin typeface="Didot"/>
                <a:cs typeface="Didot"/>
              </a:rPr>
              <a:t>   defeated the Mexicans and </a:t>
            </a:r>
          </a:p>
          <a:p>
            <a:pPr marL="0" indent="0">
              <a:buNone/>
            </a:pPr>
            <a:r>
              <a:rPr lang="en-US" dirty="0">
                <a:latin typeface="Didot"/>
                <a:cs typeface="Didot"/>
              </a:rPr>
              <a:t>   they proclaimed a new nation: </a:t>
            </a:r>
          </a:p>
          <a:p>
            <a:pPr marL="0" indent="0">
              <a:buNone/>
            </a:pPr>
            <a:r>
              <a:rPr lang="en-US" dirty="0">
                <a:latin typeface="Didot"/>
                <a:cs typeface="Didot"/>
              </a:rPr>
              <a:t>   The Republic of Texas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819" y="4359015"/>
            <a:ext cx="3006234" cy="22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9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The Annexation of Texas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20043"/>
            <a:ext cx="8701716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Didot"/>
                <a:cs typeface="Didot"/>
              </a:rPr>
              <a:t>The Republic of Texas soon saw itself struggling amongst internal political strife and constant fear of Mexican invasion</a:t>
            </a:r>
          </a:p>
          <a:p>
            <a:r>
              <a:rPr lang="en-US" sz="2400" dirty="0">
                <a:latin typeface="Didot"/>
                <a:cs typeface="Didot"/>
              </a:rPr>
              <a:t>By the late 1830s Texas requested statehood from the United States</a:t>
            </a:r>
          </a:p>
          <a:p>
            <a:r>
              <a:rPr lang="en-US" sz="2400" dirty="0">
                <a:latin typeface="Didot"/>
                <a:cs typeface="Didot"/>
              </a:rPr>
              <a:t>After much political debate, in 1845 congress admitted Texas as a state</a:t>
            </a:r>
          </a:p>
          <a:p>
            <a:r>
              <a:rPr lang="en-US" sz="2400" dirty="0">
                <a:latin typeface="Didot"/>
                <a:cs typeface="Didot"/>
              </a:rPr>
              <a:t>In response, Mexico breaks off diplomatic relations with the United States</a:t>
            </a:r>
          </a:p>
          <a:p>
            <a:pPr lvl="1"/>
            <a:r>
              <a:rPr lang="en-US" sz="2000" dirty="0">
                <a:latin typeface="Didot"/>
                <a:cs typeface="Didot"/>
              </a:rPr>
              <a:t>Perceive annexation as a theft of Mexican lands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577" y="4992952"/>
            <a:ext cx="5595141" cy="18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America in the “World” at the Founding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Didot"/>
                <a:cs typeface="Didot"/>
              </a:rPr>
              <a:t>At the founding, North America was comprised of a varieties of peoples:</a:t>
            </a:r>
          </a:p>
          <a:p>
            <a:pPr lvl="1"/>
            <a:r>
              <a:rPr lang="en-US" dirty="0">
                <a:latin typeface="Didot"/>
                <a:cs typeface="Didot"/>
              </a:rPr>
              <a:t>American Indians &amp; Other Indigenous Peoples</a:t>
            </a:r>
          </a:p>
          <a:p>
            <a:pPr lvl="1"/>
            <a:r>
              <a:rPr lang="en-US" dirty="0">
                <a:latin typeface="Didot"/>
                <a:cs typeface="Didot"/>
              </a:rPr>
              <a:t>English Settlers in Canada</a:t>
            </a:r>
          </a:p>
          <a:p>
            <a:pPr lvl="1"/>
            <a:r>
              <a:rPr lang="en-US" dirty="0">
                <a:latin typeface="Didot"/>
                <a:cs typeface="Didot"/>
              </a:rPr>
              <a:t>French Settlers in Canada and the Louisiana Territories</a:t>
            </a:r>
          </a:p>
          <a:p>
            <a:pPr lvl="1"/>
            <a:r>
              <a:rPr lang="en-US" dirty="0">
                <a:latin typeface="Didot"/>
                <a:cs typeface="Didot"/>
              </a:rPr>
              <a:t>Spanish Settlers in the Spanish Colonies </a:t>
            </a:r>
          </a:p>
          <a:p>
            <a:pPr lvl="1"/>
            <a:r>
              <a:rPr lang="en-US" dirty="0">
                <a:latin typeface="Didot"/>
                <a:cs typeface="Didot"/>
              </a:rPr>
              <a:t>Russian Interest in modern day Alaska</a:t>
            </a:r>
          </a:p>
        </p:txBody>
      </p:sp>
    </p:spTree>
    <p:extLst>
      <p:ext uri="{BB962C8B-B14F-4D97-AF65-F5344CB8AC3E}">
        <p14:creationId xmlns:p14="http://schemas.microsoft.com/office/powerpoint/2010/main" val="53662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6800"/>
            <a:ext cx="9135165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9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8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Didot"/>
                <a:cs typeface="Didot"/>
              </a:rPr>
              <a:t>Debate over Foreign Policy at the Founding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035" y="1136249"/>
            <a:ext cx="8526104" cy="559043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Didot"/>
                <a:cs typeface="Didot"/>
              </a:rPr>
              <a:t>Hamiltonians (Federalists) vs. Jeffersonian (Anti-Federalists)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=rRI37yamL4Q </a:t>
            </a:r>
            <a:endParaRPr lang="en-US" dirty="0"/>
          </a:p>
          <a:p>
            <a:r>
              <a:rPr lang="en-US" dirty="0">
                <a:latin typeface="Didot"/>
                <a:cs typeface="Didot"/>
              </a:rPr>
              <a:t>Questions:</a:t>
            </a:r>
          </a:p>
          <a:p>
            <a:pPr lvl="1"/>
            <a:r>
              <a:rPr lang="en-US" dirty="0">
                <a:latin typeface="Didot"/>
                <a:cs typeface="Didot"/>
              </a:rPr>
              <a:t>What are the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competing foreign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policies being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articulated here?</a:t>
            </a:r>
          </a:p>
          <a:p>
            <a:pPr lvl="1"/>
            <a:r>
              <a:rPr lang="en-US" dirty="0">
                <a:latin typeface="Didot"/>
                <a:cs typeface="Didot"/>
              </a:rPr>
              <a:t>How are they consistent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with the “world views” of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Hamilton and Jefferson as we know them?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808" y="2838064"/>
            <a:ext cx="4347192" cy="27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98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Didot"/>
                <a:cs typeface="Didot"/>
              </a:rPr>
              <a:t>Foreign Policy at the Founding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067" y="1143000"/>
            <a:ext cx="8557459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The Hamiltonian vision wins out, and the foreign policy at the founding largely embraces </a:t>
            </a:r>
            <a:r>
              <a:rPr lang="en-US" b="1" dirty="0">
                <a:latin typeface="Didot"/>
                <a:cs typeface="Didot"/>
              </a:rPr>
              <a:t>American neutrality in the world</a:t>
            </a:r>
            <a:r>
              <a:rPr lang="en-US" dirty="0">
                <a:latin typeface="Didot"/>
                <a:cs typeface="Didot"/>
              </a:rPr>
              <a:t>.</a:t>
            </a:r>
          </a:p>
          <a:p>
            <a:pPr lvl="1"/>
            <a:r>
              <a:rPr lang="en-US" b="1" dirty="0">
                <a:latin typeface="Didot"/>
                <a:cs typeface="Didot"/>
              </a:rPr>
              <a:t>US is neutral in the French Revolution</a:t>
            </a:r>
          </a:p>
          <a:p>
            <a:r>
              <a:rPr lang="en-US" dirty="0">
                <a:latin typeface="Didot"/>
                <a:cs typeface="Didot"/>
              </a:rPr>
              <a:t>(We see this vision enshrined in Washington’s Farewell Address)</a:t>
            </a:r>
          </a:p>
          <a:p>
            <a:pPr lvl="1"/>
            <a:r>
              <a:rPr lang="en-US" dirty="0">
                <a:latin typeface="Didot"/>
                <a:cs typeface="Didot"/>
              </a:rPr>
              <a:t>Warns against foreign influence in domestic affairs </a:t>
            </a:r>
          </a:p>
          <a:p>
            <a:pPr lvl="1"/>
            <a:r>
              <a:rPr lang="en-US" dirty="0">
                <a:latin typeface="Didot"/>
                <a:cs typeface="Didot"/>
              </a:rPr>
              <a:t>Warns against American meddling in European affairs. </a:t>
            </a:r>
          </a:p>
          <a:p>
            <a:pPr lvl="1"/>
            <a:r>
              <a:rPr lang="en-US" dirty="0">
                <a:latin typeface="Didot"/>
                <a:cs typeface="Didot"/>
              </a:rPr>
              <a:t>Called for an America largely free of foreign attachments, as the United States must concentrate only on American interests. </a:t>
            </a:r>
          </a:p>
          <a:p>
            <a:pPr lvl="1"/>
            <a:r>
              <a:rPr lang="en-US" dirty="0">
                <a:latin typeface="Didot"/>
                <a:cs typeface="Didot"/>
              </a:rPr>
              <a:t>Encouraged friendship and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commerce with all nations, but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warned against involvement in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European wars and entering into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long-term alliances.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47" y="4769672"/>
            <a:ext cx="3139452" cy="20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71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57603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0633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36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Jeffersonian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912" y="969597"/>
            <a:ext cx="8772392" cy="5371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Didot"/>
                <a:cs typeface="Didot"/>
              </a:rPr>
              <a:t>Includes the presidencies of Jefferson, Madison, and Monroe</a:t>
            </a:r>
          </a:p>
          <a:p>
            <a:r>
              <a:rPr lang="en-US" sz="3000" dirty="0">
                <a:latin typeface="Didot"/>
                <a:cs typeface="Didot"/>
              </a:rPr>
              <a:t>Era of Republican rule (Anti-Federalists)</a:t>
            </a:r>
          </a:p>
          <a:p>
            <a:r>
              <a:rPr lang="en-US" sz="3000" dirty="0">
                <a:latin typeface="Didot"/>
                <a:cs typeface="Didot"/>
              </a:rPr>
              <a:t>Given what we know about Jefferson’s foreign policy vision, what should we expect to see during this period?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823" y="4004404"/>
            <a:ext cx="7264689" cy="28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0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25397</TotalTime>
  <Words>2023</Words>
  <Application>Microsoft Macintosh PowerPoint</Application>
  <PresentationFormat>On-screen Show (4:3)</PresentationFormat>
  <Paragraphs>251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ＭＳ Ｐゴシック</vt:lpstr>
      <vt:lpstr>Arial</vt:lpstr>
      <vt:lpstr>Calibri</vt:lpstr>
      <vt:lpstr>Didot</vt:lpstr>
      <vt:lpstr>Office Theme</vt:lpstr>
      <vt:lpstr>How did the early thinking (Winthrop, Constitution, Washington) create a set of frameworks for American foreign policy?</vt:lpstr>
      <vt:lpstr>Overview of Key Topics in US Foreign Policy During the Era of Western Expansion (1776-1847)</vt:lpstr>
      <vt:lpstr>PowerPoint Presentation</vt:lpstr>
      <vt:lpstr>America in the “World” at the Founding</vt:lpstr>
      <vt:lpstr>PowerPoint Presentation</vt:lpstr>
      <vt:lpstr>Debate over Foreign Policy at the Founding</vt:lpstr>
      <vt:lpstr>Foreign Policy at the Founding </vt:lpstr>
      <vt:lpstr>PowerPoint Presentation</vt:lpstr>
      <vt:lpstr>Jeffersonian Era</vt:lpstr>
      <vt:lpstr>Jeffersonian Era</vt:lpstr>
      <vt:lpstr>Louisiana Purchase 1803</vt:lpstr>
      <vt:lpstr>War of 1812</vt:lpstr>
      <vt:lpstr>Monroe Doctrine 1823</vt:lpstr>
      <vt:lpstr>Summarizing this Era</vt:lpstr>
      <vt:lpstr>PowerPoint Presentation</vt:lpstr>
      <vt:lpstr>PowerPoint Presentation</vt:lpstr>
      <vt:lpstr>Manifest Destiny</vt:lpstr>
      <vt:lpstr>Manifest Destiny</vt:lpstr>
      <vt:lpstr>Western Settlement:  Who Moved West?</vt:lpstr>
      <vt:lpstr>Indian Removal Act and Trail of Tears</vt:lpstr>
      <vt:lpstr>Summarizing the Era</vt:lpstr>
      <vt:lpstr>PowerPoint Presentation</vt:lpstr>
      <vt:lpstr>Background on Tejas/Texas</vt:lpstr>
      <vt:lpstr>Mexican War of Independence</vt:lpstr>
      <vt:lpstr>And this is where your reading will pick it up…</vt:lpstr>
      <vt:lpstr>Summarizing this Period</vt:lpstr>
      <vt:lpstr>PowerPoint Presentation</vt:lpstr>
      <vt:lpstr>The Lead Up to War</vt:lpstr>
      <vt:lpstr>The Course of the War</vt:lpstr>
      <vt:lpstr>PowerPoint Presentation</vt:lpstr>
      <vt:lpstr>PowerPoint Presentation</vt:lpstr>
      <vt:lpstr>PowerPoint Presentation</vt:lpstr>
      <vt:lpstr>Summing Up</vt:lpstr>
      <vt:lpstr>Misc Slides on Texas Revolution/MX-AM War</vt:lpstr>
      <vt:lpstr>Americans Moves to Texas</vt:lpstr>
      <vt:lpstr>Americans Move to Texas</vt:lpstr>
      <vt:lpstr>Americans Make Themselves a Little Too At Home…</vt:lpstr>
      <vt:lpstr>The Texas Revolution</vt:lpstr>
      <vt:lpstr>The Annexation of Texas</vt:lpstr>
    </vt:vector>
  </TitlesOfParts>
  <Company>Wellesley Public Schools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WPS</dc:creator>
  <cp:lastModifiedBy>Microsoft Office User</cp:lastModifiedBy>
  <cp:revision>65</cp:revision>
  <cp:lastPrinted>2016-11-21T13:11:41Z</cp:lastPrinted>
  <dcterms:created xsi:type="dcterms:W3CDTF">2016-04-25T13:09:42Z</dcterms:created>
  <dcterms:modified xsi:type="dcterms:W3CDTF">2019-12-10T13:34:30Z</dcterms:modified>
</cp:coreProperties>
</file>