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0" r:id="rId3"/>
    <p:sldId id="257" r:id="rId4"/>
    <p:sldId id="283" r:id="rId5"/>
    <p:sldId id="280" r:id="rId6"/>
    <p:sldId id="287" r:id="rId7"/>
    <p:sldId id="286" r:id="rId8"/>
    <p:sldId id="279" r:id="rId9"/>
    <p:sldId id="258" r:id="rId10"/>
    <p:sldId id="271" r:id="rId11"/>
    <p:sldId id="281" r:id="rId12"/>
    <p:sldId id="277" r:id="rId13"/>
    <p:sldId id="278" r:id="rId14"/>
    <p:sldId id="282" r:id="rId15"/>
    <p:sldId id="288" r:id="rId16"/>
    <p:sldId id="289" r:id="rId17"/>
    <p:sldId id="274" r:id="rId18"/>
    <p:sldId id="275" r:id="rId19"/>
    <p:sldId id="276" r:id="rId20"/>
    <p:sldId id="273" r:id="rId21"/>
    <p:sldId id="272" r:id="rId22"/>
    <p:sldId id="270" r:id="rId23"/>
    <p:sldId id="284" r:id="rId24"/>
    <p:sldId id="261" r:id="rId25"/>
    <p:sldId id="265" r:id="rId26"/>
    <p:sldId id="266" r:id="rId27"/>
    <p:sldId id="268" r:id="rId28"/>
    <p:sldId id="269" r:id="rId29"/>
    <p:sldId id="264" r:id="rId30"/>
    <p:sldId id="263" r:id="rId31"/>
    <p:sldId id="290" r:id="rId32"/>
    <p:sldId id="293" r:id="rId33"/>
    <p:sldId id="291" r:id="rId34"/>
    <p:sldId id="29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3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15186-94C9-6642-A8EC-4FDCA99691E5}" type="datetimeFigureOut">
              <a:rPr lang="en-US" smtClean="0"/>
              <a:t>8/31/16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0336F-1380-084B-8883-20A7CE6EC1E7}" type="slidenum">
              <a:rPr lang="en-US" smtClean="0"/>
              <a:t>‹#›</a:t>
            </a:fld>
            <a:endParaRPr lang="en-US"/>
          </a:p>
        </p:txBody>
      </p:sp>
    </p:spTree>
    <p:extLst>
      <p:ext uri="{BB962C8B-B14F-4D97-AF65-F5344CB8AC3E}">
        <p14:creationId xmlns:p14="http://schemas.microsoft.com/office/powerpoint/2010/main" val="1953411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35BC99-C53D-2042-B4E5-D3096ED6CE91}" type="slidenum">
              <a:rPr lang="en-US" sz="1200"/>
              <a:pPr/>
              <a:t>33</a:t>
            </a:fld>
            <a:endParaRPr lang="en-US" sz="1200"/>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22548C-AC64-8644-8934-8CAD518EB036}" type="slidenum">
              <a:rPr lang="en-US" sz="1200"/>
              <a:pPr/>
              <a:t>34</a:t>
            </a:fld>
            <a:endParaRPr lang="en-US" sz="1200"/>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A175E3-6EB0-154D-8749-CA6BA5F64EDF}"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29623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175E3-6EB0-154D-8749-CA6BA5F64EDF}"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256464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175E3-6EB0-154D-8749-CA6BA5F64EDF}"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3121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175E3-6EB0-154D-8749-CA6BA5F64EDF}"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299436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175E3-6EB0-154D-8749-CA6BA5F64EDF}" type="datetimeFigureOut">
              <a:rPr lang="en-US" smtClean="0"/>
              <a:t>8/31/16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91604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175E3-6EB0-154D-8749-CA6BA5F64EDF}"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35594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175E3-6EB0-154D-8749-CA6BA5F64EDF}" type="datetimeFigureOut">
              <a:rPr lang="en-US" smtClean="0"/>
              <a:t>8/31/16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192990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175E3-6EB0-154D-8749-CA6BA5F64EDF}" type="datetimeFigureOut">
              <a:rPr lang="en-US" smtClean="0"/>
              <a:t>8/31/16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207576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175E3-6EB0-154D-8749-CA6BA5F64EDF}" type="datetimeFigureOut">
              <a:rPr lang="en-US" smtClean="0"/>
              <a:t>8/31/16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404079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175E3-6EB0-154D-8749-CA6BA5F64EDF}"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40779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175E3-6EB0-154D-8749-CA6BA5F64EDF}" type="datetimeFigureOut">
              <a:rPr lang="en-US" smtClean="0"/>
              <a:t>8/31/16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B8C11-D58E-CD48-B8F2-C87A995E7AF8}" type="slidenum">
              <a:rPr lang="en-US" smtClean="0"/>
              <a:t>‹#›</a:t>
            </a:fld>
            <a:endParaRPr lang="en-US"/>
          </a:p>
        </p:txBody>
      </p:sp>
    </p:spTree>
    <p:extLst>
      <p:ext uri="{BB962C8B-B14F-4D97-AF65-F5344CB8AC3E}">
        <p14:creationId xmlns:p14="http://schemas.microsoft.com/office/powerpoint/2010/main" val="38098754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175E3-6EB0-154D-8749-CA6BA5F64EDF}" type="datetimeFigureOut">
              <a:rPr lang="en-US" smtClean="0"/>
              <a:t>8/31/16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B8C11-D58E-CD48-B8F2-C87A995E7AF8}" type="slidenum">
              <a:rPr lang="en-US" smtClean="0"/>
              <a:t>‹#›</a:t>
            </a:fld>
            <a:endParaRPr lang="en-US"/>
          </a:p>
        </p:txBody>
      </p:sp>
    </p:spTree>
    <p:extLst>
      <p:ext uri="{BB962C8B-B14F-4D97-AF65-F5344CB8AC3E}">
        <p14:creationId xmlns:p14="http://schemas.microsoft.com/office/powerpoint/2010/main" val="360149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American Immigration History</a:t>
            </a:r>
            <a:br>
              <a:rPr lang="en-US" dirty="0" smtClean="0"/>
            </a:br>
            <a:r>
              <a:rPr lang="en-US" dirty="0" smtClean="0"/>
              <a:t>Gilder </a:t>
            </a:r>
            <a:r>
              <a:rPr lang="en-US" dirty="0" err="1" smtClean="0"/>
              <a:t>Lehrman</a:t>
            </a:r>
            <a:r>
              <a:rPr lang="en-US" dirty="0" smtClean="0"/>
              <a:t> Institute</a:t>
            </a:r>
            <a:br>
              <a:rPr lang="en-US" dirty="0" smtClean="0"/>
            </a:br>
            <a:r>
              <a:rPr lang="en-US" dirty="0" smtClean="0"/>
              <a:t>Lecture 1: </a:t>
            </a:r>
            <a:endParaRPr lang="en-US" dirty="0"/>
          </a:p>
        </p:txBody>
      </p:sp>
      <p:sp>
        <p:nvSpPr>
          <p:cNvPr id="3" name="Subtitle 2"/>
          <p:cNvSpPr>
            <a:spLocks noGrp="1"/>
          </p:cNvSpPr>
          <p:nvPr>
            <p:ph type="subTitle" idx="1"/>
          </p:nvPr>
        </p:nvSpPr>
        <p:spPr/>
        <p:txBody>
          <a:bodyPr/>
          <a:lstStyle/>
          <a:p>
            <a:r>
              <a:rPr lang="en-US" dirty="0" smtClean="0"/>
              <a:t>Prof. Vincent </a:t>
            </a:r>
            <a:r>
              <a:rPr lang="en-US" dirty="0" err="1" smtClean="0"/>
              <a:t>Cannato</a:t>
            </a:r>
            <a:endParaRPr lang="en-US" dirty="0" smtClean="0"/>
          </a:p>
          <a:p>
            <a:r>
              <a:rPr lang="en-US" dirty="0" smtClean="0"/>
              <a:t>University of Massachusetts Boston</a:t>
            </a:r>
            <a:endParaRPr lang="en-US" dirty="0"/>
          </a:p>
        </p:txBody>
      </p:sp>
    </p:spTree>
    <p:extLst>
      <p:ext uri="{BB962C8B-B14F-4D97-AF65-F5344CB8AC3E}">
        <p14:creationId xmlns:p14="http://schemas.microsoft.com/office/powerpoint/2010/main" val="28462428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Earlier Settlement		</a:t>
            </a:r>
            <a:endParaRPr lang="en-US" dirty="0"/>
          </a:p>
        </p:txBody>
      </p:sp>
      <p:sp>
        <p:nvSpPr>
          <p:cNvPr id="3" name="Content Placeholder 2"/>
          <p:cNvSpPr>
            <a:spLocks noGrp="1"/>
          </p:cNvSpPr>
          <p:nvPr>
            <p:ph idx="1"/>
          </p:nvPr>
        </p:nvSpPr>
        <p:spPr>
          <a:xfrm>
            <a:off x="457200" y="1600200"/>
            <a:ext cx="8229600" cy="4902038"/>
          </a:xfrm>
        </p:spPr>
        <p:txBody>
          <a:bodyPr>
            <a:normAutofit fontScale="92500" lnSpcReduction="10000"/>
          </a:bodyPr>
          <a:lstStyle/>
          <a:p>
            <a:r>
              <a:rPr lang="en-US" dirty="0" smtClean="0"/>
              <a:t>Dutch – New Amsterdam (1620-1664)</a:t>
            </a:r>
          </a:p>
          <a:p>
            <a:r>
              <a:rPr lang="en-US" dirty="0" smtClean="0"/>
              <a:t>Swedish – New Sweden (along Delaware River) (1638-1655)</a:t>
            </a:r>
          </a:p>
          <a:p>
            <a:r>
              <a:rPr lang="en-US" dirty="0" smtClean="0"/>
              <a:t>French</a:t>
            </a:r>
          </a:p>
          <a:p>
            <a:pPr lvl="1"/>
            <a:r>
              <a:rPr lang="en-US" dirty="0" smtClean="0"/>
              <a:t>Detroit (1701)</a:t>
            </a:r>
          </a:p>
          <a:p>
            <a:pPr lvl="1"/>
            <a:r>
              <a:rPr lang="en-US" dirty="0" smtClean="0"/>
              <a:t>New Orleans (1718)</a:t>
            </a:r>
          </a:p>
          <a:p>
            <a:r>
              <a:rPr lang="en-US" dirty="0" smtClean="0"/>
              <a:t>Spanish</a:t>
            </a:r>
          </a:p>
          <a:p>
            <a:pPr lvl="1"/>
            <a:r>
              <a:rPr lang="en-US" dirty="0" smtClean="0"/>
              <a:t>St. Augustine, Florida (1586) </a:t>
            </a:r>
          </a:p>
          <a:p>
            <a:pPr lvl="1"/>
            <a:r>
              <a:rPr lang="en-US" dirty="0" smtClean="0"/>
              <a:t>Santa Fe, NM (1608)</a:t>
            </a:r>
          </a:p>
          <a:p>
            <a:pPr lvl="1"/>
            <a:r>
              <a:rPr lang="en-US" dirty="0" smtClean="0"/>
              <a:t>San Diego, CA (1769)</a:t>
            </a:r>
          </a:p>
          <a:p>
            <a:pPr marL="457200" lvl="1" indent="0">
              <a:buNone/>
            </a:pPr>
            <a:endParaRPr lang="en-US" dirty="0"/>
          </a:p>
        </p:txBody>
      </p:sp>
    </p:spTree>
    <p:extLst>
      <p:ext uri="{BB962C8B-B14F-4D97-AF65-F5344CB8AC3E}">
        <p14:creationId xmlns:p14="http://schemas.microsoft.com/office/powerpoint/2010/main" val="381642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Fischer’s </a:t>
            </a:r>
            <a:r>
              <a:rPr lang="en-US" i="1" dirty="0" smtClean="0"/>
              <a:t>Albion Seed </a:t>
            </a:r>
            <a:r>
              <a:rPr lang="en-US" dirty="0" smtClean="0"/>
              <a:t>(1989)</a:t>
            </a:r>
            <a:endParaRPr lang="en-US" dirty="0"/>
          </a:p>
        </p:txBody>
      </p:sp>
      <p:pic>
        <p:nvPicPr>
          <p:cNvPr id="4" name="Content Placeholder 3"/>
          <p:cNvPicPr>
            <a:picLocks noGrp="1" noChangeAspect="1"/>
          </p:cNvPicPr>
          <p:nvPr>
            <p:ph idx="1"/>
          </p:nvPr>
        </p:nvPicPr>
        <p:blipFill rotWithShape="1">
          <a:blip r:embed="rId2"/>
          <a:srcRect l="-4855" r="-1"/>
          <a:stretch/>
        </p:blipFill>
        <p:spPr>
          <a:xfrm>
            <a:off x="175163" y="1600200"/>
            <a:ext cx="3525134" cy="4945824"/>
          </a:xfrm>
        </p:spPr>
      </p:pic>
      <p:sp>
        <p:nvSpPr>
          <p:cNvPr id="5" name="TextBox 4"/>
          <p:cNvSpPr txBox="1"/>
          <p:nvPr/>
        </p:nvSpPr>
        <p:spPr>
          <a:xfrm>
            <a:off x="4138201" y="1795231"/>
            <a:ext cx="3916457" cy="3108544"/>
          </a:xfrm>
          <a:prstGeom prst="rect">
            <a:avLst/>
          </a:prstGeom>
          <a:noFill/>
        </p:spPr>
        <p:txBody>
          <a:bodyPr wrap="none" rtlCol="0">
            <a:spAutoFit/>
          </a:bodyPr>
          <a:lstStyle/>
          <a:p>
            <a:pPr marL="342900" indent="-342900">
              <a:buAutoNum type="arabicParenR"/>
            </a:pPr>
            <a:r>
              <a:rPr lang="en-US" sz="2800" dirty="0" smtClean="0"/>
              <a:t>English Puritans</a:t>
            </a:r>
          </a:p>
          <a:p>
            <a:endParaRPr lang="en-US" sz="2800" dirty="0" smtClean="0"/>
          </a:p>
          <a:p>
            <a:pPr marL="342900" indent="-342900">
              <a:buAutoNum type="arabicParenR"/>
            </a:pPr>
            <a:r>
              <a:rPr lang="en-US" sz="2800" dirty="0" smtClean="0"/>
              <a:t>Southern Cavaliers</a:t>
            </a:r>
          </a:p>
          <a:p>
            <a:pPr marL="342900" indent="-342900">
              <a:buAutoNum type="arabicParenR"/>
            </a:pPr>
            <a:endParaRPr lang="en-US" sz="2800" dirty="0" smtClean="0"/>
          </a:p>
          <a:p>
            <a:pPr marL="342900" indent="-342900">
              <a:buAutoNum type="arabicParenR"/>
            </a:pPr>
            <a:r>
              <a:rPr lang="en-US" sz="2800" dirty="0" smtClean="0"/>
              <a:t>Pennsylvania Quakers</a:t>
            </a:r>
          </a:p>
          <a:p>
            <a:endParaRPr lang="en-US" sz="2800" dirty="0" smtClean="0"/>
          </a:p>
          <a:p>
            <a:pPr marL="342900" indent="-342900">
              <a:buAutoNum type="arabicParenR"/>
            </a:pPr>
            <a:r>
              <a:rPr lang="en-US" sz="2800" dirty="0" smtClean="0"/>
              <a:t>Scots-Irish Backcountry</a:t>
            </a:r>
            <a:endParaRPr lang="en-US" sz="2800" dirty="0"/>
          </a:p>
        </p:txBody>
      </p:sp>
    </p:spTree>
    <p:extLst>
      <p:ext uri="{BB962C8B-B14F-4D97-AF65-F5344CB8AC3E}">
        <p14:creationId xmlns:p14="http://schemas.microsoft.com/office/powerpoint/2010/main" val="385759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of Ireland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2053085"/>
              </p:ext>
            </p:extLst>
          </p:nvPr>
        </p:nvGraphicFramePr>
        <p:xfrm>
          <a:off x="457200" y="2132343"/>
          <a:ext cx="8229600" cy="1854200"/>
        </p:xfrm>
        <a:graphic>
          <a:graphicData uri="http://schemas.openxmlformats.org/drawingml/2006/table">
            <a:tbl>
              <a:tblPr firstRow="1" bandRow="1">
                <a:tableStyleId>{5C22544A-7EE6-4342-B048-85BDC9FD1C3A}</a:tableStyleId>
              </a:tblPr>
              <a:tblGrid>
                <a:gridCol w="4075115"/>
                <a:gridCol w="4154485"/>
              </a:tblGrid>
              <a:tr h="370840">
                <a:tc>
                  <a:txBody>
                    <a:bodyPr/>
                    <a:lstStyle/>
                    <a:p>
                      <a:r>
                        <a:rPr lang="en-US" dirty="0" smtClean="0"/>
                        <a:t>Year</a:t>
                      </a:r>
                      <a:endParaRPr lang="en-US" dirty="0"/>
                    </a:p>
                  </a:txBody>
                  <a:tcPr/>
                </a:tc>
                <a:tc>
                  <a:txBody>
                    <a:bodyPr/>
                    <a:lstStyle/>
                    <a:p>
                      <a:endParaRPr lang="en-US" dirty="0"/>
                    </a:p>
                  </a:txBody>
                  <a:tcPr/>
                </a:tc>
              </a:tr>
              <a:tr h="370840">
                <a:tc>
                  <a:txBody>
                    <a:bodyPr/>
                    <a:lstStyle/>
                    <a:p>
                      <a:r>
                        <a:rPr lang="en-US" dirty="0" smtClean="0"/>
                        <a:t>1841</a:t>
                      </a:r>
                      <a:endParaRPr lang="en-US" dirty="0"/>
                    </a:p>
                  </a:txBody>
                  <a:tcPr/>
                </a:tc>
                <a:tc>
                  <a:txBody>
                    <a:bodyPr/>
                    <a:lstStyle/>
                    <a:p>
                      <a:r>
                        <a:rPr lang="en-US" dirty="0" smtClean="0"/>
                        <a:t>8.2 million</a:t>
                      </a:r>
                      <a:endParaRPr lang="en-US" dirty="0"/>
                    </a:p>
                  </a:txBody>
                  <a:tcPr/>
                </a:tc>
              </a:tr>
              <a:tr h="370840">
                <a:tc>
                  <a:txBody>
                    <a:bodyPr/>
                    <a:lstStyle/>
                    <a:p>
                      <a:r>
                        <a:rPr lang="en-US" dirty="0" smtClean="0"/>
                        <a:t>1851</a:t>
                      </a:r>
                      <a:endParaRPr lang="en-US" dirty="0"/>
                    </a:p>
                  </a:txBody>
                  <a:tcPr/>
                </a:tc>
                <a:tc>
                  <a:txBody>
                    <a:bodyPr/>
                    <a:lstStyle/>
                    <a:p>
                      <a:r>
                        <a:rPr lang="en-US" dirty="0" smtClean="0"/>
                        <a:t>6.6 million</a:t>
                      </a:r>
                      <a:endParaRPr lang="en-US" dirty="0"/>
                    </a:p>
                  </a:txBody>
                  <a:tcPr/>
                </a:tc>
              </a:tr>
              <a:tr h="370840">
                <a:tc>
                  <a:txBody>
                    <a:bodyPr/>
                    <a:lstStyle/>
                    <a:p>
                      <a:r>
                        <a:rPr lang="en-US" dirty="0" smtClean="0"/>
                        <a:t>1891</a:t>
                      </a:r>
                      <a:endParaRPr lang="en-US" dirty="0"/>
                    </a:p>
                  </a:txBody>
                  <a:tcPr/>
                </a:tc>
                <a:tc>
                  <a:txBody>
                    <a:bodyPr/>
                    <a:lstStyle/>
                    <a:p>
                      <a:r>
                        <a:rPr lang="en-US" dirty="0" smtClean="0"/>
                        <a:t>4.7 million</a:t>
                      </a:r>
                      <a:endParaRPr lang="en-US" dirty="0"/>
                    </a:p>
                  </a:txBody>
                  <a:tcPr/>
                </a:tc>
              </a:tr>
              <a:tr h="370840">
                <a:tc>
                  <a:txBody>
                    <a:bodyPr/>
                    <a:lstStyle/>
                    <a:p>
                      <a:r>
                        <a:rPr lang="en-US" dirty="0" smtClean="0"/>
                        <a:t>2011</a:t>
                      </a:r>
                      <a:endParaRPr lang="en-US" dirty="0"/>
                    </a:p>
                  </a:txBody>
                  <a:tcPr/>
                </a:tc>
                <a:tc>
                  <a:txBody>
                    <a:bodyPr/>
                    <a:lstStyle/>
                    <a:p>
                      <a:r>
                        <a:rPr lang="en-US" dirty="0" smtClean="0"/>
                        <a:t>6.4 million</a:t>
                      </a:r>
                      <a:endParaRPr lang="en-US" dirty="0"/>
                    </a:p>
                  </a:txBody>
                  <a:tcPr/>
                </a:tc>
              </a:tr>
            </a:tbl>
          </a:graphicData>
        </a:graphic>
      </p:graphicFrame>
    </p:spTree>
    <p:extLst>
      <p:ext uri="{BB962C8B-B14F-4D97-AF65-F5344CB8AC3E}">
        <p14:creationId xmlns:p14="http://schemas.microsoft.com/office/powerpoint/2010/main" val="258696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Irish Immigration, 1820-1924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574208"/>
              </p:ext>
            </p:extLst>
          </p:nvPr>
        </p:nvGraphicFramePr>
        <p:xfrm>
          <a:off x="457200" y="1600200"/>
          <a:ext cx="8229600" cy="5090160"/>
        </p:xfrm>
        <a:graphic>
          <a:graphicData uri="http://schemas.openxmlformats.org/drawingml/2006/table">
            <a:tbl>
              <a:tblPr firstRow="1" lastRow="1" bandRow="1">
                <a:tableStyleId>{5C22544A-7EE6-4342-B048-85BDC9FD1C3A}</a:tableStyleId>
              </a:tblPr>
              <a:tblGrid>
                <a:gridCol w="2743200"/>
                <a:gridCol w="2743200"/>
                <a:gridCol w="2743200"/>
              </a:tblGrid>
              <a:tr h="370840">
                <a:tc>
                  <a:txBody>
                    <a:bodyPr/>
                    <a:lstStyle/>
                    <a:p>
                      <a:r>
                        <a:rPr lang="en-US" dirty="0" smtClean="0"/>
                        <a:t>Decade</a:t>
                      </a:r>
                      <a:endParaRPr lang="en-US" dirty="0"/>
                    </a:p>
                  </a:txBody>
                  <a:tcPr/>
                </a:tc>
                <a:tc>
                  <a:txBody>
                    <a:bodyPr/>
                    <a:lstStyle/>
                    <a:p>
                      <a:r>
                        <a:rPr lang="en-US" dirty="0" smtClean="0"/>
                        <a:t>Number</a:t>
                      </a:r>
                      <a:endParaRPr lang="en-US" dirty="0"/>
                    </a:p>
                  </a:txBody>
                  <a:tcPr/>
                </a:tc>
                <a:tc>
                  <a:txBody>
                    <a:bodyPr/>
                    <a:lstStyle/>
                    <a:p>
                      <a:r>
                        <a:rPr lang="en-US" dirty="0" smtClean="0"/>
                        <a:t>Percentage of Total Immigration</a:t>
                      </a:r>
                      <a:endParaRPr lang="en-US" dirty="0"/>
                    </a:p>
                  </a:txBody>
                  <a:tcPr/>
                </a:tc>
              </a:tr>
              <a:tr h="370840">
                <a:tc>
                  <a:txBody>
                    <a:bodyPr/>
                    <a:lstStyle/>
                    <a:p>
                      <a:r>
                        <a:rPr lang="en-US" dirty="0" smtClean="0"/>
                        <a:t>1820s</a:t>
                      </a:r>
                      <a:endParaRPr lang="en-US" dirty="0"/>
                    </a:p>
                  </a:txBody>
                  <a:tcPr/>
                </a:tc>
                <a:tc>
                  <a:txBody>
                    <a:bodyPr/>
                    <a:lstStyle/>
                    <a:p>
                      <a:r>
                        <a:rPr lang="en-US" dirty="0" smtClean="0"/>
                        <a:t>54,338</a:t>
                      </a:r>
                      <a:endParaRPr lang="en-US" dirty="0"/>
                    </a:p>
                  </a:txBody>
                  <a:tcPr/>
                </a:tc>
                <a:tc>
                  <a:txBody>
                    <a:bodyPr/>
                    <a:lstStyle/>
                    <a:p>
                      <a:r>
                        <a:rPr lang="en-US" dirty="0" smtClean="0"/>
                        <a:t>35.8</a:t>
                      </a:r>
                      <a:endParaRPr lang="en-US" dirty="0"/>
                    </a:p>
                  </a:txBody>
                  <a:tcPr/>
                </a:tc>
              </a:tr>
              <a:tr h="370840">
                <a:tc>
                  <a:txBody>
                    <a:bodyPr/>
                    <a:lstStyle/>
                    <a:p>
                      <a:r>
                        <a:rPr lang="en-US" dirty="0" smtClean="0"/>
                        <a:t>1830s</a:t>
                      </a:r>
                      <a:endParaRPr lang="en-US" dirty="0"/>
                    </a:p>
                  </a:txBody>
                  <a:tcPr/>
                </a:tc>
                <a:tc>
                  <a:txBody>
                    <a:bodyPr/>
                    <a:lstStyle/>
                    <a:p>
                      <a:r>
                        <a:rPr lang="en-US" dirty="0" smtClean="0"/>
                        <a:t>207,381</a:t>
                      </a:r>
                      <a:endParaRPr lang="en-US" dirty="0"/>
                    </a:p>
                  </a:txBody>
                  <a:tcPr/>
                </a:tc>
                <a:tc>
                  <a:txBody>
                    <a:bodyPr/>
                    <a:lstStyle/>
                    <a:p>
                      <a:r>
                        <a:rPr lang="en-US" dirty="0" smtClean="0"/>
                        <a:t>34.6</a:t>
                      </a:r>
                      <a:endParaRPr lang="en-US" dirty="0"/>
                    </a:p>
                  </a:txBody>
                  <a:tcPr/>
                </a:tc>
              </a:tr>
              <a:tr h="370840">
                <a:tc>
                  <a:txBody>
                    <a:bodyPr/>
                    <a:lstStyle/>
                    <a:p>
                      <a:r>
                        <a:rPr lang="en-US" dirty="0" smtClean="0"/>
                        <a:t>1840s</a:t>
                      </a:r>
                      <a:endParaRPr lang="en-US" dirty="0"/>
                    </a:p>
                  </a:txBody>
                  <a:tcPr/>
                </a:tc>
                <a:tc>
                  <a:txBody>
                    <a:bodyPr/>
                    <a:lstStyle/>
                    <a:p>
                      <a:r>
                        <a:rPr lang="en-US" dirty="0" smtClean="0"/>
                        <a:t>780,719</a:t>
                      </a:r>
                      <a:endParaRPr lang="en-US" dirty="0"/>
                    </a:p>
                  </a:txBody>
                  <a:tcPr/>
                </a:tc>
                <a:tc>
                  <a:txBody>
                    <a:bodyPr/>
                    <a:lstStyle/>
                    <a:p>
                      <a:r>
                        <a:rPr lang="en-US" dirty="0" smtClean="0"/>
                        <a:t>45.6</a:t>
                      </a:r>
                      <a:endParaRPr lang="en-US" dirty="0"/>
                    </a:p>
                  </a:txBody>
                  <a:tcPr/>
                </a:tc>
              </a:tr>
              <a:tr h="370840">
                <a:tc>
                  <a:txBody>
                    <a:bodyPr/>
                    <a:lstStyle/>
                    <a:p>
                      <a:r>
                        <a:rPr lang="en-US" dirty="0" smtClean="0"/>
                        <a:t>1850s</a:t>
                      </a:r>
                      <a:endParaRPr lang="en-US" dirty="0"/>
                    </a:p>
                  </a:txBody>
                  <a:tcPr/>
                </a:tc>
                <a:tc>
                  <a:txBody>
                    <a:bodyPr/>
                    <a:lstStyle/>
                    <a:p>
                      <a:r>
                        <a:rPr lang="en-US" dirty="0" smtClean="0"/>
                        <a:t>914,119</a:t>
                      </a:r>
                      <a:endParaRPr lang="en-US" dirty="0"/>
                    </a:p>
                  </a:txBody>
                  <a:tcPr/>
                </a:tc>
                <a:tc>
                  <a:txBody>
                    <a:bodyPr/>
                    <a:lstStyle/>
                    <a:p>
                      <a:r>
                        <a:rPr lang="en-US" dirty="0" smtClean="0"/>
                        <a:t>35.2</a:t>
                      </a:r>
                      <a:endParaRPr lang="en-US" dirty="0"/>
                    </a:p>
                  </a:txBody>
                  <a:tcPr/>
                </a:tc>
              </a:tr>
              <a:tr h="370840">
                <a:tc>
                  <a:txBody>
                    <a:bodyPr/>
                    <a:lstStyle/>
                    <a:p>
                      <a:r>
                        <a:rPr lang="en-US" dirty="0" smtClean="0"/>
                        <a:t>1860s</a:t>
                      </a:r>
                      <a:endParaRPr lang="en-US" dirty="0"/>
                    </a:p>
                  </a:txBody>
                  <a:tcPr/>
                </a:tc>
                <a:tc>
                  <a:txBody>
                    <a:bodyPr/>
                    <a:lstStyle/>
                    <a:p>
                      <a:r>
                        <a:rPr lang="en-US" dirty="0" smtClean="0"/>
                        <a:t>435,778</a:t>
                      </a:r>
                      <a:endParaRPr lang="en-US" dirty="0"/>
                    </a:p>
                  </a:txBody>
                  <a:tcPr/>
                </a:tc>
                <a:tc>
                  <a:txBody>
                    <a:bodyPr/>
                    <a:lstStyle/>
                    <a:p>
                      <a:r>
                        <a:rPr lang="en-US" dirty="0" smtClean="0"/>
                        <a:t>18.8</a:t>
                      </a:r>
                      <a:endParaRPr lang="en-US" dirty="0"/>
                    </a:p>
                  </a:txBody>
                  <a:tcPr/>
                </a:tc>
              </a:tr>
              <a:tr h="370840">
                <a:tc>
                  <a:txBody>
                    <a:bodyPr/>
                    <a:lstStyle/>
                    <a:p>
                      <a:r>
                        <a:rPr lang="en-US" dirty="0" smtClean="0"/>
                        <a:t>1870s</a:t>
                      </a:r>
                      <a:endParaRPr lang="en-US" dirty="0"/>
                    </a:p>
                  </a:txBody>
                  <a:tcPr/>
                </a:tc>
                <a:tc>
                  <a:txBody>
                    <a:bodyPr/>
                    <a:lstStyle/>
                    <a:p>
                      <a:r>
                        <a:rPr lang="en-US" dirty="0" smtClean="0"/>
                        <a:t>436,871</a:t>
                      </a:r>
                      <a:endParaRPr lang="en-US" dirty="0"/>
                    </a:p>
                  </a:txBody>
                  <a:tcPr/>
                </a:tc>
                <a:tc>
                  <a:txBody>
                    <a:bodyPr/>
                    <a:lstStyle/>
                    <a:p>
                      <a:r>
                        <a:rPr lang="en-US" dirty="0" smtClean="0"/>
                        <a:t>15.5</a:t>
                      </a:r>
                      <a:endParaRPr lang="en-US" dirty="0"/>
                    </a:p>
                  </a:txBody>
                  <a:tcPr/>
                </a:tc>
              </a:tr>
              <a:tr h="370840">
                <a:tc>
                  <a:txBody>
                    <a:bodyPr/>
                    <a:lstStyle/>
                    <a:p>
                      <a:r>
                        <a:rPr lang="en-US" dirty="0" smtClean="0"/>
                        <a:t>1880s</a:t>
                      </a:r>
                      <a:endParaRPr lang="en-US" dirty="0"/>
                    </a:p>
                  </a:txBody>
                  <a:tcPr/>
                </a:tc>
                <a:tc>
                  <a:txBody>
                    <a:bodyPr/>
                    <a:lstStyle/>
                    <a:p>
                      <a:r>
                        <a:rPr lang="en-US" dirty="0" smtClean="0"/>
                        <a:t>655,482</a:t>
                      </a:r>
                      <a:endParaRPr lang="en-US" dirty="0"/>
                    </a:p>
                  </a:txBody>
                  <a:tcPr/>
                </a:tc>
                <a:tc>
                  <a:txBody>
                    <a:bodyPr/>
                    <a:lstStyle/>
                    <a:p>
                      <a:r>
                        <a:rPr lang="en-US" dirty="0" smtClean="0"/>
                        <a:t>12.5</a:t>
                      </a:r>
                      <a:endParaRPr lang="en-US" dirty="0"/>
                    </a:p>
                  </a:txBody>
                  <a:tcPr/>
                </a:tc>
              </a:tr>
              <a:tr h="370840">
                <a:tc>
                  <a:txBody>
                    <a:bodyPr/>
                    <a:lstStyle/>
                    <a:p>
                      <a:r>
                        <a:rPr lang="en-US" dirty="0" smtClean="0"/>
                        <a:t>1890s</a:t>
                      </a:r>
                      <a:endParaRPr lang="en-US" dirty="0"/>
                    </a:p>
                  </a:txBody>
                  <a:tcPr/>
                </a:tc>
                <a:tc>
                  <a:txBody>
                    <a:bodyPr/>
                    <a:lstStyle/>
                    <a:p>
                      <a:r>
                        <a:rPr lang="en-US" dirty="0" smtClean="0"/>
                        <a:t>388,416</a:t>
                      </a:r>
                      <a:endParaRPr lang="en-US" dirty="0"/>
                    </a:p>
                  </a:txBody>
                  <a:tcPr/>
                </a:tc>
                <a:tc>
                  <a:txBody>
                    <a:bodyPr/>
                    <a:lstStyle/>
                    <a:p>
                      <a:r>
                        <a:rPr lang="en-US" dirty="0" smtClean="0"/>
                        <a:t>10.5</a:t>
                      </a:r>
                      <a:endParaRPr lang="en-US" dirty="0"/>
                    </a:p>
                  </a:txBody>
                  <a:tcPr/>
                </a:tc>
              </a:tr>
              <a:tr h="370840">
                <a:tc>
                  <a:txBody>
                    <a:bodyPr/>
                    <a:lstStyle/>
                    <a:p>
                      <a:r>
                        <a:rPr lang="en-US" dirty="0" smtClean="0"/>
                        <a:t>1900s</a:t>
                      </a:r>
                      <a:endParaRPr lang="en-US" dirty="0"/>
                    </a:p>
                  </a:txBody>
                  <a:tcPr/>
                </a:tc>
                <a:tc>
                  <a:txBody>
                    <a:bodyPr/>
                    <a:lstStyle/>
                    <a:p>
                      <a:r>
                        <a:rPr lang="en-US" dirty="0" smtClean="0"/>
                        <a:t>339,065</a:t>
                      </a:r>
                      <a:endParaRPr lang="en-US" dirty="0"/>
                    </a:p>
                  </a:txBody>
                  <a:tcPr/>
                </a:tc>
                <a:tc>
                  <a:txBody>
                    <a:bodyPr/>
                    <a:lstStyle/>
                    <a:p>
                      <a:r>
                        <a:rPr lang="en-US" dirty="0" smtClean="0"/>
                        <a:t>3.9</a:t>
                      </a:r>
                      <a:endParaRPr lang="en-US" dirty="0"/>
                    </a:p>
                  </a:txBody>
                  <a:tcPr/>
                </a:tc>
              </a:tr>
              <a:tr h="370840">
                <a:tc>
                  <a:txBody>
                    <a:bodyPr/>
                    <a:lstStyle/>
                    <a:p>
                      <a:r>
                        <a:rPr lang="en-US" dirty="0" smtClean="0"/>
                        <a:t>1910s</a:t>
                      </a:r>
                      <a:endParaRPr lang="en-US" dirty="0"/>
                    </a:p>
                  </a:txBody>
                  <a:tcPr/>
                </a:tc>
                <a:tc>
                  <a:txBody>
                    <a:bodyPr/>
                    <a:lstStyle/>
                    <a:p>
                      <a:r>
                        <a:rPr lang="en-US" dirty="0" smtClean="0"/>
                        <a:t>146,181</a:t>
                      </a:r>
                      <a:endParaRPr lang="en-US" dirty="0"/>
                    </a:p>
                  </a:txBody>
                  <a:tcPr/>
                </a:tc>
                <a:tc>
                  <a:txBody>
                    <a:bodyPr/>
                    <a:lstStyle/>
                    <a:p>
                      <a:r>
                        <a:rPr lang="en-US" dirty="0" smtClean="0"/>
                        <a:t>2.5</a:t>
                      </a:r>
                      <a:endParaRPr lang="en-US" dirty="0"/>
                    </a:p>
                  </a:txBody>
                  <a:tcPr/>
                </a:tc>
              </a:tr>
              <a:tr h="370840">
                <a:tc>
                  <a:txBody>
                    <a:bodyPr/>
                    <a:lstStyle/>
                    <a:p>
                      <a:r>
                        <a:rPr lang="en-US" dirty="0" smtClean="0"/>
                        <a:t>1921-1924</a:t>
                      </a:r>
                      <a:endParaRPr lang="en-US" dirty="0"/>
                    </a:p>
                  </a:txBody>
                  <a:tcPr/>
                </a:tc>
                <a:tc>
                  <a:txBody>
                    <a:bodyPr/>
                    <a:lstStyle/>
                    <a:p>
                      <a:r>
                        <a:rPr lang="en-US" dirty="0" smtClean="0"/>
                        <a:t>71,865</a:t>
                      </a:r>
                      <a:endParaRPr lang="en-US" dirty="0"/>
                    </a:p>
                  </a:txBody>
                  <a:tcPr/>
                </a:tc>
                <a:tc>
                  <a:txBody>
                    <a:bodyPr/>
                    <a:lstStyle/>
                    <a:p>
                      <a:r>
                        <a:rPr lang="en-US" dirty="0" smtClean="0"/>
                        <a:t>3.1</a:t>
                      </a:r>
                      <a:endParaRPr lang="en-US" dirty="0"/>
                    </a:p>
                  </a:txBody>
                  <a:tcPr/>
                </a:tc>
              </a:tr>
              <a:tr h="370840">
                <a:tc>
                  <a:txBody>
                    <a:bodyPr/>
                    <a:lstStyle/>
                    <a:p>
                      <a:r>
                        <a:rPr lang="en-US" dirty="0" smtClean="0"/>
                        <a:t>TOTAL</a:t>
                      </a:r>
                      <a:endParaRPr lang="en-US" dirty="0"/>
                    </a:p>
                  </a:txBody>
                  <a:tcPr/>
                </a:tc>
                <a:tc>
                  <a:txBody>
                    <a:bodyPr/>
                    <a:lstStyle/>
                    <a:p>
                      <a:r>
                        <a:rPr lang="en-US" dirty="0" smtClean="0"/>
                        <a:t>4,578,941</a:t>
                      </a:r>
                      <a:endParaRPr lang="en-US" dirty="0"/>
                    </a:p>
                  </a:txBody>
                  <a:tcPr/>
                </a:tc>
                <a:tc>
                  <a:txBody>
                    <a:bodyPr/>
                    <a:lstStyle/>
                    <a:p>
                      <a:r>
                        <a:rPr lang="en-US" dirty="0" smtClean="0"/>
                        <a:t>12.7</a:t>
                      </a:r>
                      <a:endParaRPr lang="en-US" dirty="0"/>
                    </a:p>
                  </a:txBody>
                  <a:tcPr/>
                </a:tc>
              </a:tr>
            </a:tbl>
          </a:graphicData>
        </a:graphic>
      </p:graphicFrame>
    </p:spTree>
    <p:extLst>
      <p:ext uri="{BB962C8B-B14F-4D97-AF65-F5344CB8AC3E}">
        <p14:creationId xmlns:p14="http://schemas.microsoft.com/office/powerpoint/2010/main" val="24715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Irish Immigration	</a:t>
            </a:r>
            <a:endParaRPr lang="en-US" dirty="0"/>
          </a:p>
        </p:txBody>
      </p:sp>
      <p:sp>
        <p:nvSpPr>
          <p:cNvPr id="3" name="Content Placeholder 2"/>
          <p:cNvSpPr>
            <a:spLocks noGrp="1"/>
          </p:cNvSpPr>
          <p:nvPr>
            <p:ph idx="1"/>
          </p:nvPr>
        </p:nvSpPr>
        <p:spPr>
          <a:xfrm>
            <a:off x="153267" y="1600200"/>
            <a:ext cx="8823782" cy="5099075"/>
          </a:xfrm>
        </p:spPr>
        <p:txBody>
          <a:bodyPr/>
          <a:lstStyle/>
          <a:p>
            <a:r>
              <a:rPr lang="en-US" dirty="0" smtClean="0"/>
              <a:t>Catholic vs. Protestant</a:t>
            </a:r>
          </a:p>
          <a:p>
            <a:r>
              <a:rPr lang="en-US" dirty="0" smtClean="0"/>
              <a:t>An urban people – settle on cities of the Eastern seaboard. Contrast with Irish Canadians</a:t>
            </a:r>
          </a:p>
          <a:p>
            <a:r>
              <a:rPr lang="en-US" dirty="0" smtClean="0"/>
              <a:t>Most remain in the U.S. and don’t return to Ireland</a:t>
            </a:r>
          </a:p>
          <a:p>
            <a:r>
              <a:rPr lang="en-US" dirty="0" smtClean="0"/>
              <a:t>Role of Catholic church</a:t>
            </a:r>
          </a:p>
          <a:p>
            <a:r>
              <a:rPr lang="en-US" dirty="0" smtClean="0"/>
              <a:t>Use of politics for upward mobility/role of saloon</a:t>
            </a:r>
          </a:p>
          <a:p>
            <a:r>
              <a:rPr lang="en-US" dirty="0" smtClean="0"/>
              <a:t>Conflicts with Protestants</a:t>
            </a:r>
          </a:p>
          <a:p>
            <a:r>
              <a:rPr lang="en-US" dirty="0" smtClean="0"/>
              <a:t>Unskilled/Semi-skilled labor</a:t>
            </a:r>
          </a:p>
          <a:p>
            <a:endParaRPr lang="en-US" dirty="0"/>
          </a:p>
        </p:txBody>
      </p:sp>
    </p:spTree>
    <p:extLst>
      <p:ext uri="{BB962C8B-B14F-4D97-AF65-F5344CB8AC3E}">
        <p14:creationId xmlns:p14="http://schemas.microsoft.com/office/powerpoint/2010/main" val="297401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“Gangs of New York”</a:t>
            </a:r>
            <a:endParaRPr lang="en-US" dirty="0"/>
          </a:p>
        </p:txBody>
      </p:sp>
      <p:pic>
        <p:nvPicPr>
          <p:cNvPr id="4" name="Content Placeholder 3"/>
          <p:cNvPicPr>
            <a:picLocks noGrp="1" noChangeAspect="1"/>
          </p:cNvPicPr>
          <p:nvPr>
            <p:ph idx="1"/>
          </p:nvPr>
        </p:nvPicPr>
        <p:blipFill rotWithShape="1">
          <a:blip r:embed="rId2"/>
          <a:srcRect l="-45854" t="-4254" r="-51970" b="-5235"/>
          <a:stretch/>
        </p:blipFill>
        <p:spPr>
          <a:xfrm>
            <a:off x="719943" y="1204118"/>
            <a:ext cx="8229600" cy="5495157"/>
          </a:xfrm>
        </p:spPr>
      </p:pic>
    </p:spTree>
    <p:extLst>
      <p:ext uri="{BB962C8B-B14F-4D97-AF65-F5344CB8AC3E}">
        <p14:creationId xmlns:p14="http://schemas.microsoft.com/office/powerpoint/2010/main" val="428934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Irish Catholics</a:t>
            </a:r>
            <a:endParaRPr lang="en-US" dirty="0"/>
          </a:p>
        </p:txBody>
      </p:sp>
      <p:pic>
        <p:nvPicPr>
          <p:cNvPr id="4" name="Content Placeholder 3"/>
          <p:cNvPicPr>
            <a:picLocks noGrp="1" noChangeAspect="1"/>
          </p:cNvPicPr>
          <p:nvPr>
            <p:ph idx="1"/>
          </p:nvPr>
        </p:nvPicPr>
        <p:blipFill rotWithShape="1">
          <a:blip r:embed="rId2"/>
          <a:srcRect l="1" t="3356" r="-1595" b="4125"/>
          <a:stretch/>
        </p:blipFill>
        <p:spPr>
          <a:xfrm>
            <a:off x="218952" y="1417638"/>
            <a:ext cx="4641791" cy="5128385"/>
          </a:xfrm>
        </p:spPr>
      </p:pic>
      <p:sp>
        <p:nvSpPr>
          <p:cNvPr id="5" name="TextBox 4"/>
          <p:cNvSpPr txBox="1"/>
          <p:nvPr/>
        </p:nvSpPr>
        <p:spPr>
          <a:xfrm>
            <a:off x="4860743" y="1417638"/>
            <a:ext cx="4283257" cy="5509199"/>
          </a:xfrm>
          <a:prstGeom prst="rect">
            <a:avLst/>
          </a:prstGeom>
          <a:noFill/>
        </p:spPr>
        <p:txBody>
          <a:bodyPr wrap="square" rtlCol="0">
            <a:spAutoFit/>
          </a:bodyPr>
          <a:lstStyle/>
          <a:p>
            <a:r>
              <a:rPr lang="en-US" sz="2200" dirty="0" smtClean="0"/>
              <a:t>Archbishop John Hughes (1797-1864)</a:t>
            </a:r>
          </a:p>
          <a:p>
            <a:r>
              <a:rPr lang="en-US" sz="2200" dirty="0"/>
              <a:t>	</a:t>
            </a:r>
            <a:r>
              <a:rPr lang="en-US" sz="2200" dirty="0" smtClean="0"/>
              <a:t>--”Dagger John”</a:t>
            </a:r>
          </a:p>
          <a:p>
            <a:endParaRPr lang="en-US" sz="2200" dirty="0"/>
          </a:p>
          <a:p>
            <a:r>
              <a:rPr lang="en-US" sz="2200" dirty="0" smtClean="0"/>
              <a:t>Aggressive defense of the interests of working-class Irish Catholic Americans. “Militant church”</a:t>
            </a:r>
          </a:p>
          <a:p>
            <a:endParaRPr lang="en-US" sz="2200" dirty="0"/>
          </a:p>
          <a:p>
            <a:r>
              <a:rPr lang="en-US" sz="2200" dirty="0" smtClean="0"/>
              <a:t>Role of Catholic schools and other institutions</a:t>
            </a:r>
          </a:p>
          <a:p>
            <a:endParaRPr lang="en-US" sz="2200" dirty="0"/>
          </a:p>
          <a:p>
            <a:r>
              <a:rPr lang="en-US" sz="2200" dirty="0" smtClean="0"/>
              <a:t>St. Patrick’s Cathedral – “Hughes’s Folly”</a:t>
            </a:r>
          </a:p>
          <a:p>
            <a:r>
              <a:rPr lang="en-US" sz="2200" dirty="0"/>
              <a:t>	</a:t>
            </a:r>
            <a:r>
              <a:rPr lang="en-US" sz="2200" dirty="0" smtClean="0"/>
              <a:t>--Consecrated 1858, completed 1879</a:t>
            </a:r>
          </a:p>
          <a:p>
            <a:endParaRPr lang="en-US" sz="2200" dirty="0"/>
          </a:p>
        </p:txBody>
      </p:sp>
    </p:spTree>
    <p:extLst>
      <p:ext uri="{BB962C8B-B14F-4D97-AF65-F5344CB8AC3E}">
        <p14:creationId xmlns:p14="http://schemas.microsoft.com/office/powerpoint/2010/main" val="235420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Immigrants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6965567"/>
              </p:ext>
            </p:extLst>
          </p:nvPr>
        </p:nvGraphicFramePr>
        <p:xfrm>
          <a:off x="457200" y="1417643"/>
          <a:ext cx="8229600" cy="5272717"/>
        </p:xfrm>
        <a:graphic>
          <a:graphicData uri="http://schemas.openxmlformats.org/drawingml/2006/table">
            <a:tbl>
              <a:tblPr firstRow="1" lastRow="1" bandRow="1">
                <a:tableStyleId>{5C22544A-7EE6-4342-B048-85BDC9FD1C3A}</a:tableStyleId>
              </a:tblPr>
              <a:tblGrid>
                <a:gridCol w="2743200"/>
                <a:gridCol w="2743200"/>
                <a:gridCol w="2743200"/>
              </a:tblGrid>
              <a:tr h="663037">
                <a:tc>
                  <a:txBody>
                    <a:bodyPr/>
                    <a:lstStyle/>
                    <a:p>
                      <a:r>
                        <a:rPr lang="en-US" dirty="0" smtClean="0"/>
                        <a:t>Decade</a:t>
                      </a:r>
                      <a:endParaRPr lang="en-US" dirty="0"/>
                    </a:p>
                  </a:txBody>
                  <a:tcPr/>
                </a:tc>
                <a:tc>
                  <a:txBody>
                    <a:bodyPr/>
                    <a:lstStyle/>
                    <a:p>
                      <a:r>
                        <a:rPr lang="en-US" dirty="0" smtClean="0"/>
                        <a:t>Number</a:t>
                      </a:r>
                      <a:endParaRPr lang="en-US" dirty="0"/>
                    </a:p>
                  </a:txBody>
                  <a:tcPr/>
                </a:tc>
                <a:tc>
                  <a:txBody>
                    <a:bodyPr/>
                    <a:lstStyle/>
                    <a:p>
                      <a:r>
                        <a:rPr lang="en-US" dirty="0" smtClean="0"/>
                        <a:t>Percentage</a:t>
                      </a:r>
                      <a:r>
                        <a:rPr lang="en-US" baseline="0" dirty="0" smtClean="0"/>
                        <a:t> of Total immigration</a:t>
                      </a:r>
                      <a:endParaRPr lang="en-US" dirty="0"/>
                    </a:p>
                  </a:txBody>
                  <a:tcPr/>
                </a:tc>
              </a:tr>
              <a:tr h="384140">
                <a:tc>
                  <a:txBody>
                    <a:bodyPr/>
                    <a:lstStyle/>
                    <a:p>
                      <a:r>
                        <a:rPr lang="en-US" dirty="0" smtClean="0"/>
                        <a:t>1820s</a:t>
                      </a:r>
                      <a:endParaRPr lang="en-US" dirty="0"/>
                    </a:p>
                  </a:txBody>
                  <a:tcPr/>
                </a:tc>
                <a:tc>
                  <a:txBody>
                    <a:bodyPr/>
                    <a:lstStyle/>
                    <a:p>
                      <a:endParaRPr lang="en-US" dirty="0"/>
                    </a:p>
                  </a:txBody>
                  <a:tcPr/>
                </a:tc>
                <a:tc>
                  <a:txBody>
                    <a:bodyPr/>
                    <a:lstStyle/>
                    <a:p>
                      <a:r>
                        <a:rPr lang="en-US" dirty="0" smtClean="0"/>
                        <a:t>5.1</a:t>
                      </a:r>
                      <a:endParaRPr lang="en-US" dirty="0"/>
                    </a:p>
                  </a:txBody>
                  <a:tcPr/>
                </a:tc>
              </a:tr>
              <a:tr h="384140">
                <a:tc>
                  <a:txBody>
                    <a:bodyPr/>
                    <a:lstStyle/>
                    <a:p>
                      <a:r>
                        <a:rPr lang="en-US" dirty="0" smtClean="0"/>
                        <a:t>1830s</a:t>
                      </a:r>
                      <a:endParaRPr lang="en-US" dirty="0"/>
                    </a:p>
                  </a:txBody>
                  <a:tcPr/>
                </a:tc>
                <a:tc>
                  <a:txBody>
                    <a:bodyPr/>
                    <a:lstStyle/>
                    <a:p>
                      <a:endParaRPr lang="en-US"/>
                    </a:p>
                  </a:txBody>
                  <a:tcPr/>
                </a:tc>
                <a:tc>
                  <a:txBody>
                    <a:bodyPr/>
                    <a:lstStyle/>
                    <a:p>
                      <a:r>
                        <a:rPr lang="en-US" dirty="0" smtClean="0"/>
                        <a:t>25.4</a:t>
                      </a:r>
                      <a:endParaRPr lang="en-US" dirty="0"/>
                    </a:p>
                  </a:txBody>
                  <a:tcPr/>
                </a:tc>
              </a:tr>
              <a:tr h="384140">
                <a:tc>
                  <a:txBody>
                    <a:bodyPr/>
                    <a:lstStyle/>
                    <a:p>
                      <a:r>
                        <a:rPr lang="en-US" dirty="0" smtClean="0"/>
                        <a:t>1840s</a:t>
                      </a:r>
                      <a:endParaRPr lang="en-US" dirty="0"/>
                    </a:p>
                  </a:txBody>
                  <a:tcPr/>
                </a:tc>
                <a:tc>
                  <a:txBody>
                    <a:bodyPr/>
                    <a:lstStyle/>
                    <a:p>
                      <a:endParaRPr lang="en-US"/>
                    </a:p>
                  </a:txBody>
                  <a:tcPr/>
                </a:tc>
                <a:tc>
                  <a:txBody>
                    <a:bodyPr/>
                    <a:lstStyle/>
                    <a:p>
                      <a:r>
                        <a:rPr lang="en-US" dirty="0" smtClean="0"/>
                        <a:t>25.3</a:t>
                      </a:r>
                      <a:endParaRPr lang="en-US" dirty="0"/>
                    </a:p>
                  </a:txBody>
                  <a:tcPr/>
                </a:tc>
              </a:tr>
              <a:tr h="384140">
                <a:tc>
                  <a:txBody>
                    <a:bodyPr/>
                    <a:lstStyle/>
                    <a:p>
                      <a:r>
                        <a:rPr lang="en-US" dirty="0" smtClean="0"/>
                        <a:t>1850s</a:t>
                      </a:r>
                      <a:endParaRPr lang="en-US" dirty="0"/>
                    </a:p>
                  </a:txBody>
                  <a:tcPr/>
                </a:tc>
                <a:tc>
                  <a:txBody>
                    <a:bodyPr/>
                    <a:lstStyle/>
                    <a:p>
                      <a:endParaRPr lang="en-US" dirty="0"/>
                    </a:p>
                  </a:txBody>
                  <a:tcPr/>
                </a:tc>
                <a:tc>
                  <a:txBody>
                    <a:bodyPr/>
                    <a:lstStyle/>
                    <a:p>
                      <a:r>
                        <a:rPr lang="en-US" dirty="0" smtClean="0"/>
                        <a:t>36.6</a:t>
                      </a:r>
                      <a:endParaRPr lang="en-US" dirty="0"/>
                    </a:p>
                  </a:txBody>
                  <a:tcPr/>
                </a:tc>
              </a:tr>
              <a:tr h="384140">
                <a:tc>
                  <a:txBody>
                    <a:bodyPr/>
                    <a:lstStyle/>
                    <a:p>
                      <a:r>
                        <a:rPr lang="en-US" dirty="0" smtClean="0"/>
                        <a:t>1860s</a:t>
                      </a:r>
                      <a:endParaRPr lang="en-US" dirty="0"/>
                    </a:p>
                  </a:txBody>
                  <a:tcPr/>
                </a:tc>
                <a:tc>
                  <a:txBody>
                    <a:bodyPr/>
                    <a:lstStyle/>
                    <a:p>
                      <a:endParaRPr lang="en-US"/>
                    </a:p>
                  </a:txBody>
                  <a:tcPr/>
                </a:tc>
                <a:tc>
                  <a:txBody>
                    <a:bodyPr/>
                    <a:lstStyle/>
                    <a:p>
                      <a:r>
                        <a:rPr lang="en-US" dirty="0" smtClean="0"/>
                        <a:t>34.0</a:t>
                      </a:r>
                      <a:endParaRPr lang="en-US" dirty="0"/>
                    </a:p>
                  </a:txBody>
                  <a:tcPr/>
                </a:tc>
              </a:tr>
              <a:tr h="384140">
                <a:tc>
                  <a:txBody>
                    <a:bodyPr/>
                    <a:lstStyle/>
                    <a:p>
                      <a:r>
                        <a:rPr lang="en-US" dirty="0" smtClean="0"/>
                        <a:t>1870s</a:t>
                      </a:r>
                      <a:endParaRPr lang="en-US" dirty="0"/>
                    </a:p>
                  </a:txBody>
                  <a:tcPr/>
                </a:tc>
                <a:tc>
                  <a:txBody>
                    <a:bodyPr/>
                    <a:lstStyle/>
                    <a:p>
                      <a:endParaRPr lang="en-US"/>
                    </a:p>
                  </a:txBody>
                  <a:tcPr/>
                </a:tc>
                <a:tc>
                  <a:txBody>
                    <a:bodyPr/>
                    <a:lstStyle/>
                    <a:p>
                      <a:r>
                        <a:rPr lang="en-US" dirty="0" smtClean="0"/>
                        <a:t>25.5</a:t>
                      </a:r>
                      <a:endParaRPr lang="en-US" dirty="0"/>
                    </a:p>
                  </a:txBody>
                  <a:tcPr/>
                </a:tc>
              </a:tr>
              <a:tr h="384140">
                <a:tc>
                  <a:txBody>
                    <a:bodyPr/>
                    <a:lstStyle/>
                    <a:p>
                      <a:r>
                        <a:rPr lang="en-US" dirty="0" smtClean="0"/>
                        <a:t>1880s</a:t>
                      </a:r>
                      <a:endParaRPr lang="en-US" dirty="0"/>
                    </a:p>
                  </a:txBody>
                  <a:tcPr/>
                </a:tc>
                <a:tc>
                  <a:txBody>
                    <a:bodyPr/>
                    <a:lstStyle/>
                    <a:p>
                      <a:endParaRPr lang="en-US"/>
                    </a:p>
                  </a:txBody>
                  <a:tcPr/>
                </a:tc>
                <a:tc>
                  <a:txBody>
                    <a:bodyPr/>
                    <a:lstStyle/>
                    <a:p>
                      <a:r>
                        <a:rPr lang="en-US" dirty="0" smtClean="0"/>
                        <a:t>27.7</a:t>
                      </a:r>
                      <a:endParaRPr lang="en-US" dirty="0"/>
                    </a:p>
                  </a:txBody>
                  <a:tcPr/>
                </a:tc>
              </a:tr>
              <a:tr h="384140">
                <a:tc>
                  <a:txBody>
                    <a:bodyPr/>
                    <a:lstStyle/>
                    <a:p>
                      <a:r>
                        <a:rPr lang="en-US" dirty="0" smtClean="0"/>
                        <a:t>1890s</a:t>
                      </a:r>
                      <a:endParaRPr lang="en-US" dirty="0"/>
                    </a:p>
                  </a:txBody>
                  <a:tcPr/>
                </a:tc>
                <a:tc>
                  <a:txBody>
                    <a:bodyPr/>
                    <a:lstStyle/>
                    <a:p>
                      <a:endParaRPr lang="en-US" dirty="0"/>
                    </a:p>
                  </a:txBody>
                  <a:tcPr/>
                </a:tc>
                <a:tc>
                  <a:txBody>
                    <a:bodyPr/>
                    <a:lstStyle/>
                    <a:p>
                      <a:r>
                        <a:rPr lang="en-US" dirty="0" smtClean="0"/>
                        <a:t>13.7</a:t>
                      </a:r>
                      <a:endParaRPr lang="en-US" dirty="0"/>
                    </a:p>
                  </a:txBody>
                  <a:tcPr/>
                </a:tc>
              </a:tr>
              <a:tr h="384140">
                <a:tc>
                  <a:txBody>
                    <a:bodyPr/>
                    <a:lstStyle/>
                    <a:p>
                      <a:r>
                        <a:rPr lang="en-US" dirty="0" smtClean="0"/>
                        <a:t>1900s</a:t>
                      </a:r>
                      <a:endParaRPr lang="en-US" dirty="0"/>
                    </a:p>
                  </a:txBody>
                  <a:tcPr/>
                </a:tc>
                <a:tc>
                  <a:txBody>
                    <a:bodyPr/>
                    <a:lstStyle/>
                    <a:p>
                      <a:endParaRPr lang="en-US" dirty="0"/>
                    </a:p>
                  </a:txBody>
                  <a:tcPr/>
                </a:tc>
                <a:tc>
                  <a:txBody>
                    <a:bodyPr/>
                    <a:lstStyle/>
                    <a:p>
                      <a:r>
                        <a:rPr lang="en-US" dirty="0" smtClean="0"/>
                        <a:t>3.9</a:t>
                      </a:r>
                      <a:endParaRPr lang="en-US" dirty="0"/>
                    </a:p>
                  </a:txBody>
                  <a:tcPr/>
                </a:tc>
              </a:tr>
              <a:tr h="384140">
                <a:tc>
                  <a:txBody>
                    <a:bodyPr/>
                    <a:lstStyle/>
                    <a:p>
                      <a:r>
                        <a:rPr lang="en-US" dirty="0" smtClean="0"/>
                        <a:t>1910s</a:t>
                      </a:r>
                      <a:endParaRPr lang="en-US" dirty="0"/>
                    </a:p>
                  </a:txBody>
                  <a:tcPr/>
                </a:tc>
                <a:tc>
                  <a:txBody>
                    <a:bodyPr/>
                    <a:lstStyle/>
                    <a:p>
                      <a:endParaRPr lang="en-US"/>
                    </a:p>
                  </a:txBody>
                  <a:tcPr/>
                </a:tc>
                <a:tc>
                  <a:txBody>
                    <a:bodyPr/>
                    <a:lstStyle/>
                    <a:p>
                      <a:r>
                        <a:rPr lang="en-US" dirty="0" smtClean="0"/>
                        <a:t>2.5</a:t>
                      </a:r>
                      <a:endParaRPr lang="en-US" dirty="0"/>
                    </a:p>
                  </a:txBody>
                  <a:tcPr/>
                </a:tc>
              </a:tr>
              <a:tr h="384140">
                <a:tc>
                  <a:txBody>
                    <a:bodyPr/>
                    <a:lstStyle/>
                    <a:p>
                      <a:r>
                        <a:rPr lang="en-US" dirty="0" smtClean="0"/>
                        <a:t>1920s</a:t>
                      </a:r>
                      <a:endParaRPr lang="en-US" dirty="0"/>
                    </a:p>
                  </a:txBody>
                  <a:tcPr/>
                </a:tc>
                <a:tc>
                  <a:txBody>
                    <a:bodyPr/>
                    <a:lstStyle/>
                    <a:p>
                      <a:endParaRPr lang="en-US"/>
                    </a:p>
                  </a:txBody>
                  <a:tcPr/>
                </a:tc>
                <a:tc>
                  <a:txBody>
                    <a:bodyPr/>
                    <a:lstStyle/>
                    <a:p>
                      <a:r>
                        <a:rPr lang="en-US" dirty="0" smtClean="0"/>
                        <a:t>6.3</a:t>
                      </a:r>
                      <a:endParaRPr lang="en-US" dirty="0"/>
                    </a:p>
                  </a:txBody>
                  <a:tcPr/>
                </a:tc>
              </a:tr>
              <a:tr h="384140">
                <a:tc>
                  <a:txBody>
                    <a:bodyPr/>
                    <a:lstStyle/>
                    <a:p>
                      <a:r>
                        <a:rPr lang="en-US" dirty="0" smtClean="0"/>
                        <a:t>TOTAL</a:t>
                      </a:r>
                      <a:endParaRPr lang="en-US" dirty="0"/>
                    </a:p>
                  </a:txBody>
                  <a:tcPr/>
                </a:tc>
                <a:tc>
                  <a:txBody>
                    <a:bodyPr/>
                    <a:lstStyle/>
                    <a:p>
                      <a:r>
                        <a:rPr lang="en-US" dirty="0" smtClean="0"/>
                        <a:t>5,643,893</a:t>
                      </a:r>
                      <a:endParaRPr lang="en-US" dirty="0"/>
                    </a:p>
                  </a:txBody>
                  <a:tcPr/>
                </a:tc>
                <a:tc>
                  <a:txBody>
                    <a:bodyPr/>
                    <a:lstStyle/>
                    <a:p>
                      <a:r>
                        <a:rPr lang="en-US" dirty="0" smtClean="0"/>
                        <a:t>16.4</a:t>
                      </a:r>
                      <a:endParaRPr lang="en-US" dirty="0"/>
                    </a:p>
                  </a:txBody>
                  <a:tcPr/>
                </a:tc>
              </a:tr>
            </a:tbl>
          </a:graphicData>
        </a:graphic>
      </p:graphicFrame>
    </p:spTree>
    <p:extLst>
      <p:ext uri="{BB962C8B-B14F-4D97-AF65-F5344CB8AC3E}">
        <p14:creationId xmlns:p14="http://schemas.microsoft.com/office/powerpoint/2010/main" val="950746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7081"/>
          </a:xfrm>
        </p:spPr>
        <p:txBody>
          <a:bodyPr>
            <a:normAutofit/>
          </a:bodyPr>
          <a:lstStyle/>
          <a:p>
            <a:r>
              <a:rPr lang="en-US" dirty="0" smtClean="0"/>
              <a:t>German Immigrants</a:t>
            </a:r>
            <a:endParaRPr lang="en-US" dirty="0"/>
          </a:p>
        </p:txBody>
      </p:sp>
      <p:sp>
        <p:nvSpPr>
          <p:cNvPr id="3" name="Content Placeholder 2"/>
          <p:cNvSpPr>
            <a:spLocks noGrp="1"/>
          </p:cNvSpPr>
          <p:nvPr>
            <p:ph idx="1"/>
          </p:nvPr>
        </p:nvSpPr>
        <p:spPr>
          <a:xfrm>
            <a:off x="153267" y="1007081"/>
            <a:ext cx="8533533" cy="5670301"/>
          </a:xfrm>
        </p:spPr>
        <p:txBody>
          <a:bodyPr>
            <a:normAutofit fontScale="92500" lnSpcReduction="10000"/>
          </a:bodyPr>
          <a:lstStyle/>
          <a:p>
            <a:r>
              <a:rPr lang="en-US" dirty="0" smtClean="0"/>
              <a:t>More affluent than the Irish. More likely to be skilled workers. More likely to become farmers</a:t>
            </a:r>
          </a:p>
          <a:p>
            <a:r>
              <a:rPr lang="en-US" dirty="0" smtClean="0"/>
              <a:t>Settled mostly in Midwest. Chicago, Cincinnati, St. Louis, Milwaukee.</a:t>
            </a:r>
          </a:p>
          <a:p>
            <a:r>
              <a:rPr lang="en-US" dirty="0" smtClean="0"/>
              <a:t>Economic reasons for migration, although the “Forty-</a:t>
            </a:r>
            <a:r>
              <a:rPr lang="en-US" dirty="0" err="1"/>
              <a:t>E</a:t>
            </a:r>
            <a:r>
              <a:rPr lang="en-US" dirty="0" err="1" smtClean="0"/>
              <a:t>ighters</a:t>
            </a:r>
            <a:r>
              <a:rPr lang="en-US" dirty="0" smtClean="0"/>
              <a:t>” were liberal who left after 1848</a:t>
            </a:r>
          </a:p>
          <a:p>
            <a:r>
              <a:rPr lang="en-US" dirty="0" smtClean="0"/>
              <a:t>Less likely to enter politics</a:t>
            </a:r>
          </a:p>
          <a:p>
            <a:r>
              <a:rPr lang="en-US" dirty="0" smtClean="0"/>
              <a:t>Split between Protestants (Lutherans), Catholics, and Jews</a:t>
            </a:r>
          </a:p>
          <a:p>
            <a:r>
              <a:rPr lang="en-US" dirty="0" smtClean="0"/>
              <a:t>German “turnverein”</a:t>
            </a:r>
          </a:p>
          <a:p>
            <a:r>
              <a:rPr lang="en-US" dirty="0" smtClean="0"/>
              <a:t>Influence of German language in schools</a:t>
            </a:r>
          </a:p>
          <a:p>
            <a:r>
              <a:rPr lang="en-US" dirty="0" smtClean="0"/>
              <a:t>634 German-language newspapers in 1910</a:t>
            </a:r>
            <a:endParaRPr lang="en-US" dirty="0"/>
          </a:p>
        </p:txBody>
      </p:sp>
    </p:spTree>
    <p:extLst>
      <p:ext uri="{BB962C8B-B14F-4D97-AF65-F5344CB8AC3E}">
        <p14:creationId xmlns:p14="http://schemas.microsoft.com/office/powerpoint/2010/main" val="404956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6763"/>
          </a:xfrm>
        </p:spPr>
        <p:txBody>
          <a:bodyPr>
            <a:normAutofit fontScale="90000"/>
          </a:bodyPr>
          <a:lstStyle/>
          <a:p>
            <a:r>
              <a:rPr lang="en-US" dirty="0" smtClean="0"/>
              <a:t>German Immigrants</a:t>
            </a:r>
            <a:endParaRPr lang="en-US" dirty="0"/>
          </a:p>
        </p:txBody>
      </p:sp>
      <p:sp>
        <p:nvSpPr>
          <p:cNvPr id="3" name="Content Placeholder 2"/>
          <p:cNvSpPr>
            <a:spLocks noGrp="1"/>
          </p:cNvSpPr>
          <p:nvPr>
            <p:ph idx="1"/>
          </p:nvPr>
        </p:nvSpPr>
        <p:spPr>
          <a:xfrm>
            <a:off x="0" y="941402"/>
            <a:ext cx="9144000" cy="5670302"/>
          </a:xfrm>
        </p:spPr>
        <p:txBody>
          <a:bodyPr>
            <a:normAutofit fontScale="92500" lnSpcReduction="20000"/>
          </a:bodyPr>
          <a:lstStyle/>
          <a:p>
            <a:r>
              <a:rPr lang="en-US" dirty="0" smtClean="0"/>
              <a:t>Influence of German immigrants on food</a:t>
            </a:r>
          </a:p>
          <a:p>
            <a:pPr lvl="1"/>
            <a:r>
              <a:rPr lang="en-US" dirty="0" smtClean="0"/>
              <a:t>Hot dogs</a:t>
            </a:r>
          </a:p>
          <a:p>
            <a:pPr lvl="1"/>
            <a:r>
              <a:rPr lang="en-US" dirty="0" smtClean="0"/>
              <a:t>Pretzels</a:t>
            </a:r>
          </a:p>
          <a:p>
            <a:r>
              <a:rPr lang="en-US" dirty="0" smtClean="0"/>
              <a:t>Influence of the German Beer Hall</a:t>
            </a:r>
          </a:p>
          <a:p>
            <a:r>
              <a:rPr lang="en-US" dirty="0" smtClean="0"/>
              <a:t>German-American breweries</a:t>
            </a:r>
          </a:p>
          <a:p>
            <a:pPr lvl="1"/>
            <a:r>
              <a:rPr lang="en-US" dirty="0" smtClean="0"/>
              <a:t>Pabst				</a:t>
            </a:r>
            <a:r>
              <a:rPr lang="en-US" dirty="0" err="1" smtClean="0"/>
              <a:t>Annheiser</a:t>
            </a:r>
            <a:r>
              <a:rPr lang="en-US" dirty="0" smtClean="0"/>
              <a:t>-Busch</a:t>
            </a:r>
          </a:p>
          <a:p>
            <a:pPr lvl="1"/>
            <a:r>
              <a:rPr lang="en-US" dirty="0" smtClean="0"/>
              <a:t>Schlitz				Miller</a:t>
            </a:r>
          </a:p>
          <a:p>
            <a:pPr lvl="1"/>
            <a:r>
              <a:rPr lang="en-US" dirty="0" err="1" smtClean="0"/>
              <a:t>Yuengling</a:t>
            </a:r>
            <a:r>
              <a:rPr lang="en-US" dirty="0" smtClean="0"/>
              <a:t>			Schaefer</a:t>
            </a:r>
          </a:p>
          <a:p>
            <a:r>
              <a:rPr lang="en-US" dirty="0" smtClean="0"/>
              <a:t>Influence of German-Jewish Immigrants</a:t>
            </a:r>
          </a:p>
          <a:p>
            <a:pPr lvl="1"/>
            <a:r>
              <a:rPr lang="en-US" dirty="0" smtClean="0"/>
              <a:t>Levi Strauss</a:t>
            </a:r>
          </a:p>
          <a:p>
            <a:pPr lvl="1"/>
            <a:r>
              <a:rPr lang="en-US" dirty="0" smtClean="0"/>
              <a:t>Wall Street (Kuhn Loeb, Goldman Sachs, Lehman Bros.)</a:t>
            </a:r>
          </a:p>
          <a:p>
            <a:pPr lvl="1"/>
            <a:r>
              <a:rPr lang="en-US" dirty="0" smtClean="0"/>
              <a:t>Department stores (Sears, Filene’s, Rich’s (Atlanta) Goldwater’s (Phoenix), </a:t>
            </a:r>
            <a:r>
              <a:rPr lang="en-US" dirty="0" err="1" smtClean="0"/>
              <a:t>Gimbel’s</a:t>
            </a:r>
            <a:r>
              <a:rPr lang="en-US" dirty="0" smtClean="0"/>
              <a:t>, Abraham &amp; Strauss, Bloomingdale’s</a:t>
            </a:r>
          </a:p>
          <a:p>
            <a:endParaRPr lang="en-US" dirty="0" smtClean="0"/>
          </a:p>
        </p:txBody>
      </p:sp>
    </p:spTree>
    <p:extLst>
      <p:ext uri="{BB962C8B-B14F-4D97-AF65-F5344CB8AC3E}">
        <p14:creationId xmlns:p14="http://schemas.microsoft.com/office/powerpoint/2010/main" val="1541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60839"/>
          </a:xfrm>
        </p:spPr>
        <p:txBody>
          <a:bodyPr>
            <a:normAutofit fontScale="90000"/>
          </a:bodyPr>
          <a:lstStyle/>
          <a:p>
            <a:r>
              <a:rPr lang="en-US" sz="3600" u="sng" dirty="0" smtClean="0"/>
              <a:t>Persons Obtaining Lawful Permanent Resident Status, Fiscal Years 1820-2014</a:t>
            </a:r>
            <a:endParaRPr lang="en-US" sz="3600" u="sng" dirty="0"/>
          </a:p>
        </p:txBody>
      </p:sp>
      <p:sp>
        <p:nvSpPr>
          <p:cNvPr id="3" name="Content Placeholder 2"/>
          <p:cNvSpPr>
            <a:spLocks noGrp="1"/>
          </p:cNvSpPr>
          <p:nvPr>
            <p:ph idx="1"/>
          </p:nvPr>
        </p:nvSpPr>
        <p:spPr>
          <a:xfrm>
            <a:off x="240848" y="1600200"/>
            <a:ext cx="8903152" cy="4902038"/>
          </a:xfrm>
        </p:spPr>
        <p:txBody>
          <a:bodyPr>
            <a:normAutofit/>
          </a:bodyPr>
          <a:lstStyle/>
          <a:p>
            <a:r>
              <a:rPr lang="en-US" dirty="0" smtClean="0"/>
              <a:t>Look for migration patterns within data</a:t>
            </a:r>
          </a:p>
          <a:p>
            <a:r>
              <a:rPr lang="en-US" dirty="0" smtClean="0"/>
              <a:t>Link those patterns to specific events in U.S. history</a:t>
            </a:r>
          </a:p>
          <a:p>
            <a:r>
              <a:rPr lang="en-US" dirty="0" smtClean="0"/>
              <a:t>Four periods in immigration history – Three major waves of immigration</a:t>
            </a:r>
          </a:p>
          <a:p>
            <a:pPr lvl="1"/>
            <a:r>
              <a:rPr lang="en-US" dirty="0" smtClean="0"/>
              <a:t>1820-1890	</a:t>
            </a:r>
          </a:p>
          <a:p>
            <a:pPr lvl="1"/>
            <a:r>
              <a:rPr lang="en-US" dirty="0" smtClean="0"/>
              <a:t>1880-1924</a:t>
            </a:r>
          </a:p>
          <a:p>
            <a:pPr lvl="1"/>
            <a:r>
              <a:rPr lang="en-US" dirty="0" smtClean="0"/>
              <a:t>1924-1965</a:t>
            </a:r>
          </a:p>
          <a:p>
            <a:pPr lvl="1"/>
            <a:r>
              <a:rPr lang="en-US" dirty="0" smtClean="0"/>
              <a:t>1965-present</a:t>
            </a:r>
            <a:endParaRPr lang="en-US" dirty="0"/>
          </a:p>
        </p:txBody>
      </p:sp>
    </p:spTree>
    <p:extLst>
      <p:ext uri="{BB962C8B-B14F-4D97-AF65-F5344CB8AC3E}">
        <p14:creationId xmlns:p14="http://schemas.microsoft.com/office/powerpoint/2010/main" val="11124883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Scandinavian Immigrants	</a:t>
            </a:r>
            <a:endParaRPr lang="en-US" dirty="0"/>
          </a:p>
        </p:txBody>
      </p:sp>
      <p:sp>
        <p:nvSpPr>
          <p:cNvPr id="3" name="Content Placeholder 2"/>
          <p:cNvSpPr>
            <a:spLocks noGrp="1"/>
          </p:cNvSpPr>
          <p:nvPr>
            <p:ph idx="1"/>
          </p:nvPr>
        </p:nvSpPr>
        <p:spPr/>
        <p:txBody>
          <a:bodyPr/>
          <a:lstStyle/>
          <a:p>
            <a:r>
              <a:rPr lang="en-US" dirty="0" smtClean="0"/>
              <a:t>Settle in upper Midwest and Great Plains</a:t>
            </a:r>
          </a:p>
          <a:p>
            <a:r>
              <a:rPr lang="en-US" dirty="0" smtClean="0"/>
              <a:t>Largely rural farmers, although some urban (Chicago)</a:t>
            </a:r>
          </a:p>
          <a:p>
            <a:r>
              <a:rPr lang="en-US" dirty="0" smtClean="0"/>
              <a:t>Protestant, largely Lutheran</a:t>
            </a:r>
            <a:endParaRPr lang="en-US" dirty="0"/>
          </a:p>
        </p:txBody>
      </p:sp>
    </p:spTree>
    <p:extLst>
      <p:ext uri="{BB962C8B-B14F-4D97-AF65-F5344CB8AC3E}">
        <p14:creationId xmlns:p14="http://schemas.microsoft.com/office/powerpoint/2010/main" val="2856932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Scandinavian Immigration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7098257"/>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Decade</a:t>
                      </a:r>
                      <a:endParaRPr lang="en-US" dirty="0"/>
                    </a:p>
                  </a:txBody>
                  <a:tcPr/>
                </a:tc>
                <a:tc>
                  <a:txBody>
                    <a:bodyPr/>
                    <a:lstStyle/>
                    <a:p>
                      <a:r>
                        <a:rPr lang="en-US" dirty="0" smtClean="0"/>
                        <a:t>Immigrants</a:t>
                      </a:r>
                      <a:endParaRPr lang="en-US" dirty="0"/>
                    </a:p>
                  </a:txBody>
                  <a:tcPr/>
                </a:tc>
              </a:tr>
              <a:tr h="370840">
                <a:tc>
                  <a:txBody>
                    <a:bodyPr/>
                    <a:lstStyle/>
                    <a:p>
                      <a:r>
                        <a:rPr lang="en-US" dirty="0" smtClean="0"/>
                        <a:t>1820-1830</a:t>
                      </a:r>
                      <a:endParaRPr lang="en-US" dirty="0"/>
                    </a:p>
                  </a:txBody>
                  <a:tcPr/>
                </a:tc>
                <a:tc>
                  <a:txBody>
                    <a:bodyPr/>
                    <a:lstStyle/>
                    <a:p>
                      <a:r>
                        <a:rPr lang="en-US" dirty="0" smtClean="0"/>
                        <a:t>283</a:t>
                      </a:r>
                      <a:endParaRPr lang="en-US" dirty="0"/>
                    </a:p>
                  </a:txBody>
                  <a:tcPr/>
                </a:tc>
              </a:tr>
              <a:tr h="370840">
                <a:tc>
                  <a:txBody>
                    <a:bodyPr/>
                    <a:lstStyle/>
                    <a:p>
                      <a:r>
                        <a:rPr lang="en-US" dirty="0" smtClean="0"/>
                        <a:t>1831-1840</a:t>
                      </a:r>
                      <a:endParaRPr lang="en-US" dirty="0"/>
                    </a:p>
                  </a:txBody>
                  <a:tcPr/>
                </a:tc>
                <a:tc>
                  <a:txBody>
                    <a:bodyPr/>
                    <a:lstStyle/>
                    <a:p>
                      <a:r>
                        <a:rPr lang="en-US" dirty="0" smtClean="0"/>
                        <a:t>2264</a:t>
                      </a:r>
                      <a:endParaRPr lang="en-US" dirty="0"/>
                    </a:p>
                  </a:txBody>
                  <a:tcPr/>
                </a:tc>
              </a:tr>
              <a:tr h="370840">
                <a:tc>
                  <a:txBody>
                    <a:bodyPr/>
                    <a:lstStyle/>
                    <a:p>
                      <a:r>
                        <a:rPr lang="en-US" dirty="0" smtClean="0"/>
                        <a:t>1841-1850</a:t>
                      </a:r>
                      <a:endParaRPr lang="en-US" dirty="0"/>
                    </a:p>
                  </a:txBody>
                  <a:tcPr/>
                </a:tc>
                <a:tc>
                  <a:txBody>
                    <a:bodyPr/>
                    <a:lstStyle/>
                    <a:p>
                      <a:r>
                        <a:rPr lang="en-US" dirty="0" smtClean="0"/>
                        <a:t>14,442</a:t>
                      </a:r>
                      <a:endParaRPr lang="en-US" dirty="0"/>
                    </a:p>
                  </a:txBody>
                  <a:tcPr/>
                </a:tc>
              </a:tr>
              <a:tr h="370840">
                <a:tc>
                  <a:txBody>
                    <a:bodyPr/>
                    <a:lstStyle/>
                    <a:p>
                      <a:r>
                        <a:rPr lang="en-US" dirty="0" smtClean="0"/>
                        <a:t>1851-1860</a:t>
                      </a:r>
                      <a:endParaRPr lang="en-US" dirty="0"/>
                    </a:p>
                  </a:txBody>
                  <a:tcPr/>
                </a:tc>
                <a:tc>
                  <a:txBody>
                    <a:bodyPr/>
                    <a:lstStyle/>
                    <a:p>
                      <a:r>
                        <a:rPr lang="en-US" dirty="0" smtClean="0"/>
                        <a:t>24,680</a:t>
                      </a:r>
                      <a:endParaRPr lang="en-US" dirty="0"/>
                    </a:p>
                  </a:txBody>
                  <a:tcPr/>
                </a:tc>
              </a:tr>
              <a:tr h="370840">
                <a:tc>
                  <a:txBody>
                    <a:bodyPr/>
                    <a:lstStyle/>
                    <a:p>
                      <a:r>
                        <a:rPr lang="en-US" dirty="0" smtClean="0"/>
                        <a:t>1861-1870</a:t>
                      </a:r>
                      <a:endParaRPr lang="en-US" dirty="0"/>
                    </a:p>
                  </a:txBody>
                  <a:tcPr/>
                </a:tc>
                <a:tc>
                  <a:txBody>
                    <a:bodyPr/>
                    <a:lstStyle/>
                    <a:p>
                      <a:r>
                        <a:rPr lang="en-US" dirty="0" smtClean="0"/>
                        <a:t>126,392</a:t>
                      </a:r>
                      <a:endParaRPr lang="en-US" dirty="0"/>
                    </a:p>
                  </a:txBody>
                  <a:tcPr/>
                </a:tc>
              </a:tr>
              <a:tr h="370840">
                <a:tc>
                  <a:txBody>
                    <a:bodyPr/>
                    <a:lstStyle/>
                    <a:p>
                      <a:r>
                        <a:rPr lang="en-US" dirty="0" smtClean="0"/>
                        <a:t>1871-1880</a:t>
                      </a:r>
                      <a:endParaRPr lang="en-US" dirty="0"/>
                    </a:p>
                  </a:txBody>
                  <a:tcPr/>
                </a:tc>
                <a:tc>
                  <a:txBody>
                    <a:bodyPr/>
                    <a:lstStyle/>
                    <a:p>
                      <a:r>
                        <a:rPr lang="en-US" dirty="0" smtClean="0"/>
                        <a:t>243,016</a:t>
                      </a:r>
                      <a:endParaRPr lang="en-US" dirty="0"/>
                    </a:p>
                  </a:txBody>
                  <a:tcPr/>
                </a:tc>
              </a:tr>
              <a:tr h="370840">
                <a:tc>
                  <a:txBody>
                    <a:bodyPr/>
                    <a:lstStyle/>
                    <a:p>
                      <a:r>
                        <a:rPr lang="en-US" dirty="0" smtClean="0"/>
                        <a:t>1881-1890</a:t>
                      </a:r>
                      <a:endParaRPr lang="en-US" dirty="0"/>
                    </a:p>
                  </a:txBody>
                  <a:tcPr/>
                </a:tc>
                <a:tc>
                  <a:txBody>
                    <a:bodyPr/>
                    <a:lstStyle/>
                    <a:p>
                      <a:r>
                        <a:rPr lang="en-US" dirty="0" smtClean="0"/>
                        <a:t>656,494</a:t>
                      </a:r>
                      <a:endParaRPr lang="en-US" dirty="0"/>
                    </a:p>
                  </a:txBody>
                  <a:tcPr/>
                </a:tc>
              </a:tr>
              <a:tr h="370840">
                <a:tc>
                  <a:txBody>
                    <a:bodyPr/>
                    <a:lstStyle/>
                    <a:p>
                      <a:r>
                        <a:rPr lang="en-US" dirty="0" smtClean="0"/>
                        <a:t>1891-1900</a:t>
                      </a:r>
                      <a:endParaRPr lang="en-US" dirty="0"/>
                    </a:p>
                  </a:txBody>
                  <a:tcPr>
                    <a:lnB w="12700" cmpd="sng">
                      <a:noFill/>
                    </a:lnB>
                  </a:tcPr>
                </a:tc>
                <a:tc>
                  <a:txBody>
                    <a:bodyPr/>
                    <a:lstStyle/>
                    <a:p>
                      <a:r>
                        <a:rPr lang="en-US" dirty="0" smtClean="0"/>
                        <a:t>371,512</a:t>
                      </a:r>
                      <a:endParaRPr lang="en-US" dirty="0"/>
                    </a:p>
                  </a:txBody>
                  <a:tcPr/>
                </a:tc>
              </a:tr>
              <a:tr h="370840">
                <a:tc>
                  <a:txBody>
                    <a:bodyPr/>
                    <a:lstStyle/>
                    <a:p>
                      <a:r>
                        <a:rPr lang="en-US" dirty="0" smtClean="0"/>
                        <a:t>1901-1910</a:t>
                      </a:r>
                      <a:endParaRPr lang="en-US" dirty="0"/>
                    </a:p>
                  </a:txBody>
                  <a:tcPr>
                    <a:lnT w="12700" cmpd="sng">
                      <a:noFill/>
                    </a:lnT>
                    <a:lnB w="12700" cap="flat" cmpd="sng" algn="ctr">
                      <a:noFill/>
                      <a:prstDash val="solid"/>
                      <a:round/>
                      <a:headEnd type="none" w="med" len="med"/>
                      <a:tailEnd type="none" w="med" len="med"/>
                    </a:lnB>
                  </a:tcPr>
                </a:tc>
                <a:tc>
                  <a:txBody>
                    <a:bodyPr/>
                    <a:lstStyle/>
                    <a:p>
                      <a:r>
                        <a:rPr lang="en-US" dirty="0" smtClean="0"/>
                        <a:t>505,324</a:t>
                      </a:r>
                      <a:endParaRPr lang="en-US" dirty="0"/>
                    </a:p>
                  </a:txBody>
                  <a:tcPr/>
                </a:tc>
              </a:tr>
              <a:tr h="370840">
                <a:tc>
                  <a:txBody>
                    <a:bodyPr/>
                    <a:lstStyle/>
                    <a:p>
                      <a:r>
                        <a:rPr lang="en-US" dirty="0" smtClean="0"/>
                        <a:t>1911-1920</a:t>
                      </a:r>
                      <a:endParaRPr lang="en-US" dirty="0"/>
                    </a:p>
                  </a:txBody>
                  <a:tcPr>
                    <a:lnT w="12700" cap="flat" cmpd="sng" algn="ctr">
                      <a:noFill/>
                      <a:prstDash val="solid"/>
                      <a:round/>
                      <a:headEnd type="none" w="med" len="med"/>
                      <a:tailEnd type="none" w="med" len="med"/>
                    </a:lnT>
                  </a:tcPr>
                </a:tc>
                <a:tc>
                  <a:txBody>
                    <a:bodyPr/>
                    <a:lstStyle/>
                    <a:p>
                      <a:r>
                        <a:rPr lang="en-US" dirty="0" smtClean="0"/>
                        <a:t>203,859</a:t>
                      </a:r>
                      <a:endParaRPr lang="en-US" dirty="0"/>
                    </a:p>
                  </a:txBody>
                  <a:tcPr/>
                </a:tc>
              </a:tr>
            </a:tbl>
          </a:graphicData>
        </a:graphic>
      </p:graphicFrame>
      <p:sp>
        <p:nvSpPr>
          <p:cNvPr id="5" name="TextBox 4"/>
          <p:cNvSpPr txBox="1"/>
          <p:nvPr/>
        </p:nvSpPr>
        <p:spPr>
          <a:xfrm>
            <a:off x="457200" y="5976804"/>
            <a:ext cx="8016258" cy="830997"/>
          </a:xfrm>
          <a:prstGeom prst="rect">
            <a:avLst/>
          </a:prstGeom>
          <a:noFill/>
        </p:spPr>
        <p:txBody>
          <a:bodyPr wrap="square" rtlCol="0">
            <a:spAutoFit/>
          </a:bodyPr>
          <a:lstStyle/>
          <a:p>
            <a:r>
              <a:rPr lang="en-US" sz="2400" dirty="0" smtClean="0"/>
              <a:t>Total of 2,147,859 Scandinavian immigrants: 1,116,239 from Sweden; 695,455 from Norway; 300,036 from Denmark</a:t>
            </a:r>
            <a:endParaRPr lang="en-US" sz="2400" dirty="0"/>
          </a:p>
        </p:txBody>
      </p:sp>
    </p:spTree>
    <p:extLst>
      <p:ext uri="{BB962C8B-B14F-4D97-AF65-F5344CB8AC3E}">
        <p14:creationId xmlns:p14="http://schemas.microsoft.com/office/powerpoint/2010/main" val="143865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Emigrants </a:t>
            </a:r>
            <a:r>
              <a:rPr lang="en-US" dirty="0" smtClean="0"/>
              <a:t>(1971)</a:t>
            </a:r>
            <a:endParaRPr lang="en-US" dirty="0"/>
          </a:p>
        </p:txBody>
      </p:sp>
      <p:pic>
        <p:nvPicPr>
          <p:cNvPr id="4" name="Content Placeholder 3"/>
          <p:cNvPicPr>
            <a:picLocks noGrp="1" noChangeAspect="1"/>
          </p:cNvPicPr>
          <p:nvPr>
            <p:ph idx="1"/>
          </p:nvPr>
        </p:nvPicPr>
        <p:blipFill rotWithShape="1">
          <a:blip r:embed="rId2"/>
          <a:srcRect l="-67157" r="-66302" b="-7257"/>
          <a:stretch/>
        </p:blipFill>
        <p:spPr>
          <a:xfrm>
            <a:off x="457200" y="1600200"/>
            <a:ext cx="8229600" cy="5257800"/>
          </a:xfrm>
        </p:spPr>
      </p:pic>
    </p:spTree>
    <p:extLst>
      <p:ext uri="{BB962C8B-B14F-4D97-AF65-F5344CB8AC3E}">
        <p14:creationId xmlns:p14="http://schemas.microsoft.com/office/powerpoint/2010/main" val="255814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Foreign Born as a Percentage of the Population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65222070"/>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Year</a:t>
                      </a:r>
                      <a:endParaRPr lang="en-US" dirty="0"/>
                    </a:p>
                  </a:txBody>
                  <a:tcPr/>
                </a:tc>
                <a:tc>
                  <a:txBody>
                    <a:bodyPr/>
                    <a:lstStyle/>
                    <a:p>
                      <a:r>
                        <a:rPr lang="en-US" dirty="0" smtClean="0"/>
                        <a:t>Percentage</a:t>
                      </a:r>
                      <a:endParaRPr lang="en-US" dirty="0"/>
                    </a:p>
                  </a:txBody>
                  <a:tcPr/>
                </a:tc>
              </a:tr>
              <a:tr h="370840">
                <a:tc>
                  <a:txBody>
                    <a:bodyPr/>
                    <a:lstStyle/>
                    <a:p>
                      <a:r>
                        <a:rPr lang="en-US" dirty="0" smtClean="0"/>
                        <a:t>1850</a:t>
                      </a:r>
                      <a:endParaRPr lang="en-US" dirty="0"/>
                    </a:p>
                  </a:txBody>
                  <a:tcPr/>
                </a:tc>
                <a:tc>
                  <a:txBody>
                    <a:bodyPr/>
                    <a:lstStyle/>
                    <a:p>
                      <a:r>
                        <a:rPr lang="en-US" dirty="0" smtClean="0"/>
                        <a:t>9.7</a:t>
                      </a:r>
                      <a:endParaRPr lang="en-US" dirty="0"/>
                    </a:p>
                  </a:txBody>
                  <a:tcPr/>
                </a:tc>
              </a:tr>
              <a:tr h="370840">
                <a:tc>
                  <a:txBody>
                    <a:bodyPr/>
                    <a:lstStyle/>
                    <a:p>
                      <a:r>
                        <a:rPr lang="en-US" dirty="0" smtClean="0"/>
                        <a:t>1890</a:t>
                      </a:r>
                      <a:endParaRPr lang="en-US" dirty="0"/>
                    </a:p>
                  </a:txBody>
                  <a:tcPr/>
                </a:tc>
                <a:tc>
                  <a:txBody>
                    <a:bodyPr/>
                    <a:lstStyle/>
                    <a:p>
                      <a:r>
                        <a:rPr lang="en-US" dirty="0" smtClean="0"/>
                        <a:t>14.8</a:t>
                      </a:r>
                      <a:endParaRPr lang="en-US" dirty="0"/>
                    </a:p>
                  </a:txBody>
                  <a:tcPr/>
                </a:tc>
              </a:tr>
              <a:tr h="370840">
                <a:tc>
                  <a:txBody>
                    <a:bodyPr/>
                    <a:lstStyle/>
                    <a:p>
                      <a:r>
                        <a:rPr lang="en-US" dirty="0" smtClean="0"/>
                        <a:t>1910</a:t>
                      </a:r>
                      <a:endParaRPr lang="en-US" dirty="0"/>
                    </a:p>
                  </a:txBody>
                  <a:tcPr/>
                </a:tc>
                <a:tc>
                  <a:txBody>
                    <a:bodyPr/>
                    <a:lstStyle/>
                    <a:p>
                      <a:r>
                        <a:rPr lang="en-US" dirty="0" smtClean="0"/>
                        <a:t>14.7</a:t>
                      </a:r>
                      <a:endParaRPr lang="en-US" dirty="0"/>
                    </a:p>
                  </a:txBody>
                  <a:tcPr/>
                </a:tc>
              </a:tr>
              <a:tr h="370840">
                <a:tc>
                  <a:txBody>
                    <a:bodyPr/>
                    <a:lstStyle/>
                    <a:p>
                      <a:r>
                        <a:rPr lang="en-US" dirty="0" smtClean="0"/>
                        <a:t>1920</a:t>
                      </a:r>
                      <a:endParaRPr lang="en-US" dirty="0"/>
                    </a:p>
                  </a:txBody>
                  <a:tcPr/>
                </a:tc>
                <a:tc>
                  <a:txBody>
                    <a:bodyPr/>
                    <a:lstStyle/>
                    <a:p>
                      <a:r>
                        <a:rPr lang="en-US" dirty="0" smtClean="0"/>
                        <a:t>13.2</a:t>
                      </a:r>
                      <a:endParaRPr lang="en-US" dirty="0"/>
                    </a:p>
                  </a:txBody>
                  <a:tcPr/>
                </a:tc>
              </a:tr>
              <a:tr h="370840">
                <a:tc>
                  <a:txBody>
                    <a:bodyPr/>
                    <a:lstStyle/>
                    <a:p>
                      <a:r>
                        <a:rPr lang="en-US" dirty="0" smtClean="0"/>
                        <a:t>1940</a:t>
                      </a:r>
                      <a:endParaRPr lang="en-US" dirty="0"/>
                    </a:p>
                  </a:txBody>
                  <a:tcPr/>
                </a:tc>
                <a:tc>
                  <a:txBody>
                    <a:bodyPr/>
                    <a:lstStyle/>
                    <a:p>
                      <a:r>
                        <a:rPr lang="en-US" dirty="0" smtClean="0"/>
                        <a:t>8.8</a:t>
                      </a:r>
                      <a:endParaRPr lang="en-US" dirty="0"/>
                    </a:p>
                  </a:txBody>
                  <a:tcPr/>
                </a:tc>
              </a:tr>
              <a:tr h="370840">
                <a:tc>
                  <a:txBody>
                    <a:bodyPr/>
                    <a:lstStyle/>
                    <a:p>
                      <a:r>
                        <a:rPr lang="en-US" dirty="0" smtClean="0"/>
                        <a:t>1970</a:t>
                      </a:r>
                      <a:endParaRPr lang="en-US" dirty="0"/>
                    </a:p>
                  </a:txBody>
                  <a:tcPr/>
                </a:tc>
                <a:tc>
                  <a:txBody>
                    <a:bodyPr/>
                    <a:lstStyle/>
                    <a:p>
                      <a:r>
                        <a:rPr lang="en-US" dirty="0" smtClean="0"/>
                        <a:t>4.7</a:t>
                      </a:r>
                      <a:endParaRPr lang="en-US" dirty="0"/>
                    </a:p>
                  </a:txBody>
                  <a:tcPr/>
                </a:tc>
              </a:tr>
              <a:tr h="370840">
                <a:tc>
                  <a:txBody>
                    <a:bodyPr/>
                    <a:lstStyle/>
                    <a:p>
                      <a:r>
                        <a:rPr lang="en-US" dirty="0" smtClean="0"/>
                        <a:t>2000</a:t>
                      </a:r>
                      <a:endParaRPr lang="en-US" dirty="0"/>
                    </a:p>
                  </a:txBody>
                  <a:tcPr/>
                </a:tc>
                <a:tc>
                  <a:txBody>
                    <a:bodyPr/>
                    <a:lstStyle/>
                    <a:p>
                      <a:r>
                        <a:rPr lang="en-US" dirty="0" smtClean="0"/>
                        <a:t>11.1</a:t>
                      </a:r>
                      <a:endParaRPr lang="en-US" dirty="0"/>
                    </a:p>
                  </a:txBody>
                  <a:tcPr/>
                </a:tc>
              </a:tr>
              <a:tr h="370840">
                <a:tc>
                  <a:txBody>
                    <a:bodyPr/>
                    <a:lstStyle/>
                    <a:p>
                      <a:r>
                        <a:rPr lang="en-US" dirty="0" smtClean="0"/>
                        <a:t>2015</a:t>
                      </a:r>
                      <a:endParaRPr lang="en-US" dirty="0"/>
                    </a:p>
                  </a:txBody>
                  <a:tcPr/>
                </a:tc>
                <a:tc>
                  <a:txBody>
                    <a:bodyPr/>
                    <a:lstStyle/>
                    <a:p>
                      <a:r>
                        <a:rPr lang="en-US" dirty="0" smtClean="0"/>
                        <a:t>13.7</a:t>
                      </a:r>
                      <a:endParaRPr lang="en-US" dirty="0"/>
                    </a:p>
                  </a:txBody>
                  <a:tcPr/>
                </a:tc>
              </a:tr>
              <a:tr h="370840">
                <a:tc>
                  <a:txBody>
                    <a:bodyPr/>
                    <a:lstStyle/>
                    <a:p>
                      <a:r>
                        <a:rPr lang="en-US" dirty="0" smtClean="0"/>
                        <a:t>2025 (</a:t>
                      </a:r>
                      <a:r>
                        <a:rPr lang="en-US" dirty="0" err="1" smtClean="0"/>
                        <a:t>est</a:t>
                      </a:r>
                      <a:r>
                        <a:rPr lang="en-US" dirty="0" smtClean="0"/>
                        <a:t>)</a:t>
                      </a:r>
                      <a:endParaRPr lang="en-US" dirty="0"/>
                    </a:p>
                  </a:txBody>
                  <a:tcPr/>
                </a:tc>
                <a:tc>
                  <a:txBody>
                    <a:bodyPr/>
                    <a:lstStyle/>
                    <a:p>
                      <a:r>
                        <a:rPr lang="en-US" dirty="0" smtClean="0"/>
                        <a:t>14.9</a:t>
                      </a:r>
                      <a:endParaRPr lang="en-US" dirty="0"/>
                    </a:p>
                  </a:txBody>
                  <a:tcPr/>
                </a:tc>
              </a:tr>
            </a:tbl>
          </a:graphicData>
        </a:graphic>
      </p:graphicFrame>
    </p:spTree>
    <p:extLst>
      <p:ext uri="{BB962C8B-B14F-4D97-AF65-F5344CB8AC3E}">
        <p14:creationId xmlns:p14="http://schemas.microsoft.com/office/powerpoint/2010/main" val="339483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Rise of “Nativism,” Know Nothings, and Anti-Catholicism</a:t>
            </a:r>
            <a:endParaRPr lang="en-US" dirty="0"/>
          </a:p>
        </p:txBody>
      </p:sp>
      <p:sp>
        <p:nvSpPr>
          <p:cNvPr id="3" name="Content Placeholder 2"/>
          <p:cNvSpPr>
            <a:spLocks noGrp="1"/>
          </p:cNvSpPr>
          <p:nvPr>
            <p:ph idx="1"/>
          </p:nvPr>
        </p:nvSpPr>
        <p:spPr>
          <a:xfrm>
            <a:off x="240848" y="1600200"/>
            <a:ext cx="8714306" cy="5033396"/>
          </a:xfrm>
        </p:spPr>
        <p:txBody>
          <a:bodyPr>
            <a:normAutofit lnSpcReduction="10000"/>
          </a:bodyPr>
          <a:lstStyle/>
          <a:p>
            <a:r>
              <a:rPr lang="en-US" dirty="0" smtClean="0"/>
              <a:t>“Believed that Protestantism defined American society.” (</a:t>
            </a:r>
            <a:r>
              <a:rPr lang="en-US" dirty="0" err="1" smtClean="0"/>
              <a:t>Anbinder</a:t>
            </a:r>
            <a:r>
              <a:rPr lang="en-US" dirty="0" smtClean="0"/>
              <a:t>)</a:t>
            </a:r>
          </a:p>
          <a:p>
            <a:r>
              <a:rPr lang="en-US" dirty="0" smtClean="0"/>
              <a:t>“Catholicism was not compatible” with American values. (</a:t>
            </a:r>
            <a:r>
              <a:rPr lang="en-US" dirty="0" err="1" smtClean="0"/>
              <a:t>Anbinder</a:t>
            </a:r>
            <a:r>
              <a:rPr lang="en-US" dirty="0" smtClean="0"/>
              <a:t>)</a:t>
            </a:r>
          </a:p>
          <a:p>
            <a:r>
              <a:rPr lang="en-US" dirty="0" smtClean="0"/>
              <a:t>Critical of the influence of Catholics in politics and the general shift away from considerations of the “public good.”</a:t>
            </a:r>
          </a:p>
          <a:p>
            <a:r>
              <a:rPr lang="en-US" dirty="0" smtClean="0"/>
              <a:t>Never publicly advocated for limiting immigration. Called for extending the period of naturalization from 5 years to 21 years.</a:t>
            </a:r>
          </a:p>
        </p:txBody>
      </p:sp>
    </p:spTree>
    <p:extLst>
      <p:ext uri="{BB962C8B-B14F-4D97-AF65-F5344CB8AC3E}">
        <p14:creationId xmlns:p14="http://schemas.microsoft.com/office/powerpoint/2010/main" val="148684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Governor Henry Gardner, Massachusetts (1855-58)</a:t>
            </a:r>
            <a:endParaRPr lang="en-US" dirty="0"/>
          </a:p>
        </p:txBody>
      </p:sp>
      <p:pic>
        <p:nvPicPr>
          <p:cNvPr id="6" name="Content Placeholder 5"/>
          <p:cNvPicPr>
            <a:picLocks noGrp="1" noChangeAspect="1"/>
          </p:cNvPicPr>
          <p:nvPr>
            <p:ph idx="1"/>
          </p:nvPr>
        </p:nvPicPr>
        <p:blipFill rotWithShape="1">
          <a:blip r:embed="rId2"/>
          <a:srcRect l="-4733" r="-7376"/>
          <a:stretch/>
        </p:blipFill>
        <p:spPr>
          <a:xfrm>
            <a:off x="0" y="2167412"/>
            <a:ext cx="3993147" cy="4690587"/>
          </a:xfrm>
        </p:spPr>
      </p:pic>
      <p:sp>
        <p:nvSpPr>
          <p:cNvPr id="7" name="TextBox 6"/>
          <p:cNvSpPr txBox="1"/>
          <p:nvPr/>
        </p:nvSpPr>
        <p:spPr>
          <a:xfrm>
            <a:off x="3787877" y="2167413"/>
            <a:ext cx="5356123" cy="4801314"/>
          </a:xfrm>
          <a:prstGeom prst="rect">
            <a:avLst/>
          </a:prstGeom>
          <a:noFill/>
        </p:spPr>
        <p:txBody>
          <a:bodyPr wrap="square" rtlCol="0">
            <a:spAutoFit/>
          </a:bodyPr>
          <a:lstStyle/>
          <a:p>
            <a:r>
              <a:rPr lang="en-US" sz="2400" dirty="0" smtClean="0"/>
              <a:t>Know Nothing Party takes control of </a:t>
            </a:r>
          </a:p>
          <a:p>
            <a:r>
              <a:rPr lang="en-US" sz="2400" dirty="0" smtClean="0"/>
              <a:t>Massachusetts state government in 1855.</a:t>
            </a:r>
          </a:p>
          <a:p>
            <a:endParaRPr lang="en-US" sz="2400" dirty="0"/>
          </a:p>
          <a:p>
            <a:r>
              <a:rPr lang="en-US" sz="2400" dirty="0" smtClean="0"/>
              <a:t>Controls Governorship and entire state legislature.</a:t>
            </a:r>
          </a:p>
          <a:p>
            <a:endParaRPr lang="en-US" sz="2400" dirty="0"/>
          </a:p>
          <a:p>
            <a:r>
              <a:rPr lang="en-US" sz="2400" dirty="0" smtClean="0"/>
              <a:t>Anti-immigrant, anti-Catholic. Passes law banning state aid to parochial schools</a:t>
            </a:r>
          </a:p>
          <a:p>
            <a:endParaRPr lang="en-US" sz="2400" dirty="0"/>
          </a:p>
          <a:p>
            <a:r>
              <a:rPr lang="en-US" sz="2400" dirty="0" smtClean="0"/>
              <a:t>Passes other reforms, including banning imprisonment for debt and abolishing racial segregation in schools.</a:t>
            </a:r>
          </a:p>
          <a:p>
            <a:endParaRPr lang="en-US" dirty="0"/>
          </a:p>
        </p:txBody>
      </p:sp>
    </p:spTree>
    <p:extLst>
      <p:ext uri="{BB962C8B-B14F-4D97-AF65-F5344CB8AC3E}">
        <p14:creationId xmlns:p14="http://schemas.microsoft.com/office/powerpoint/2010/main" val="3834961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1877" r="-11877"/>
          <a:stretch>
            <a:fillRect/>
          </a:stretch>
        </p:blipFill>
        <p:spPr>
          <a:xfrm>
            <a:off x="0" y="503540"/>
            <a:ext cx="8968838" cy="6173842"/>
          </a:xfrm>
        </p:spPr>
      </p:pic>
    </p:spTree>
    <p:extLst>
      <p:ext uri="{BB962C8B-B14F-4D97-AF65-F5344CB8AC3E}">
        <p14:creationId xmlns:p14="http://schemas.microsoft.com/office/powerpoint/2010/main" val="1281175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1359" r="-32681"/>
          <a:stretch/>
        </p:blipFill>
        <p:spPr>
          <a:xfrm>
            <a:off x="719943" y="328396"/>
            <a:ext cx="8229600" cy="6305200"/>
          </a:xfrm>
        </p:spPr>
      </p:pic>
    </p:spTree>
    <p:extLst>
      <p:ext uri="{BB962C8B-B14F-4D97-AF65-F5344CB8AC3E}">
        <p14:creationId xmlns:p14="http://schemas.microsoft.com/office/powerpoint/2010/main" val="68278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631" t="-2642" r="-3374" b="-3018"/>
          <a:stretch/>
        </p:blipFill>
        <p:spPr>
          <a:xfrm>
            <a:off x="457200" y="503540"/>
            <a:ext cx="8229600" cy="6130056"/>
          </a:xfrm>
        </p:spPr>
      </p:pic>
    </p:spTree>
    <p:extLst>
      <p:ext uri="{BB962C8B-B14F-4D97-AF65-F5344CB8AC3E}">
        <p14:creationId xmlns:p14="http://schemas.microsoft.com/office/powerpoint/2010/main" val="174302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Irish and “Whiteness”</a:t>
            </a:r>
            <a:endParaRPr lang="en-US" dirty="0"/>
          </a:p>
        </p:txBody>
      </p:sp>
      <p:pic>
        <p:nvPicPr>
          <p:cNvPr id="4" name="Content Placeholder 3"/>
          <p:cNvPicPr>
            <a:picLocks noGrp="1" noChangeAspect="1"/>
          </p:cNvPicPr>
          <p:nvPr>
            <p:ph idx="1"/>
          </p:nvPr>
        </p:nvPicPr>
        <p:blipFill rotWithShape="1">
          <a:blip r:embed="rId2"/>
          <a:srcRect t="1" r="-11383" b="-4006"/>
          <a:stretch/>
        </p:blipFill>
        <p:spPr>
          <a:xfrm>
            <a:off x="2821886" y="1600200"/>
            <a:ext cx="3856162" cy="5257800"/>
          </a:xfrm>
        </p:spPr>
      </p:pic>
    </p:spTree>
    <p:extLst>
      <p:ext uri="{BB962C8B-B14F-4D97-AF65-F5344CB8AC3E}">
        <p14:creationId xmlns:p14="http://schemas.microsoft.com/office/powerpoint/2010/main" val="122163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6403" b="6403"/>
          <a:stretch>
            <a:fillRect/>
          </a:stretch>
        </p:blipFill>
        <p:spPr>
          <a:xfrm>
            <a:off x="240848" y="245882"/>
            <a:ext cx="8692410" cy="6414665"/>
          </a:xfrm>
        </p:spPr>
      </p:pic>
    </p:spTree>
    <p:extLst>
      <p:ext uri="{BB962C8B-B14F-4D97-AF65-F5344CB8AC3E}">
        <p14:creationId xmlns:p14="http://schemas.microsoft.com/office/powerpoint/2010/main" val="1313464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illus-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1400"/>
            <a:ext cx="454025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5" descr="117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41400"/>
            <a:ext cx="4114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3266" y="240824"/>
            <a:ext cx="8762133" cy="584776"/>
          </a:xfrm>
          <a:prstGeom prst="rect">
            <a:avLst/>
          </a:prstGeom>
          <a:noFill/>
        </p:spPr>
        <p:txBody>
          <a:bodyPr wrap="square" rtlCol="0">
            <a:spAutoFit/>
          </a:bodyPr>
          <a:lstStyle/>
          <a:p>
            <a:pPr algn="ctr"/>
            <a:r>
              <a:rPr lang="en-US" sz="3200" dirty="0" smtClean="0"/>
              <a:t>Josiah Strong’s </a:t>
            </a:r>
            <a:r>
              <a:rPr lang="en-US" sz="3200" i="1" dirty="0" smtClean="0"/>
              <a:t>Our Country </a:t>
            </a:r>
            <a:r>
              <a:rPr lang="en-US" sz="3200" dirty="0" smtClean="0"/>
              <a:t>(1885)</a:t>
            </a:r>
            <a:endParaRPr lang="en-US" sz="3200" dirty="0"/>
          </a:p>
        </p:txBody>
      </p:sp>
    </p:spTree>
    <p:extLst>
      <p:ext uri="{BB962C8B-B14F-4D97-AF65-F5344CB8AC3E}">
        <p14:creationId xmlns:p14="http://schemas.microsoft.com/office/powerpoint/2010/main" val="3684743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Regulation</a:t>
            </a:r>
            <a:endParaRPr lang="en-US" dirty="0"/>
          </a:p>
        </p:txBody>
      </p:sp>
      <p:sp>
        <p:nvSpPr>
          <p:cNvPr id="3" name="Content Placeholder 2"/>
          <p:cNvSpPr>
            <a:spLocks noGrp="1"/>
          </p:cNvSpPr>
          <p:nvPr>
            <p:ph idx="1"/>
          </p:nvPr>
        </p:nvSpPr>
        <p:spPr>
          <a:xfrm>
            <a:off x="218952" y="1600200"/>
            <a:ext cx="8925048" cy="5077182"/>
          </a:xfrm>
        </p:spPr>
        <p:txBody>
          <a:bodyPr>
            <a:normAutofit lnSpcReduction="10000"/>
          </a:bodyPr>
          <a:lstStyle/>
          <a:p>
            <a:r>
              <a:rPr lang="en-US" dirty="0" smtClean="0"/>
              <a:t>No federal regulation of immigration prior to 1880s, with the exception of laws that regulated steamships that brought over immigrants</a:t>
            </a:r>
          </a:p>
          <a:p>
            <a:r>
              <a:rPr lang="en-US" dirty="0" smtClean="0"/>
              <a:t>State laws governed immigration. Based on state anti-pauper laws that went back to 18</a:t>
            </a:r>
            <a:r>
              <a:rPr lang="en-US" baseline="30000" dirty="0" smtClean="0"/>
              <a:t>th</a:t>
            </a:r>
            <a:r>
              <a:rPr lang="en-US" dirty="0" smtClean="0"/>
              <a:t> century. Concerned with “assisted” paupers, sent by European governments and landlords</a:t>
            </a:r>
          </a:p>
          <a:p>
            <a:r>
              <a:rPr lang="en-US" dirty="0" smtClean="0"/>
              <a:t>Differences between Massachusetts and New York: NY abolishes pauper removal in 1824. Massachusetts continues it.</a:t>
            </a:r>
          </a:p>
          <a:p>
            <a:endParaRPr lang="en-US" dirty="0"/>
          </a:p>
        </p:txBody>
      </p:sp>
    </p:spTree>
    <p:extLst>
      <p:ext uri="{BB962C8B-B14F-4D97-AF65-F5344CB8AC3E}">
        <p14:creationId xmlns:p14="http://schemas.microsoft.com/office/powerpoint/2010/main" val="93216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Regulation</a:t>
            </a:r>
            <a:endParaRPr lang="en-US" dirty="0"/>
          </a:p>
        </p:txBody>
      </p:sp>
      <p:sp>
        <p:nvSpPr>
          <p:cNvPr id="3" name="Content Placeholder 2"/>
          <p:cNvSpPr>
            <a:spLocks noGrp="1"/>
          </p:cNvSpPr>
          <p:nvPr>
            <p:ph idx="1"/>
          </p:nvPr>
        </p:nvSpPr>
        <p:spPr>
          <a:xfrm>
            <a:off x="451589" y="1600200"/>
            <a:ext cx="8533533" cy="5077182"/>
          </a:xfrm>
        </p:spPr>
        <p:txBody>
          <a:bodyPr>
            <a:normAutofit fontScale="92500" lnSpcReduction="20000"/>
          </a:bodyPr>
          <a:lstStyle/>
          <a:p>
            <a:r>
              <a:rPr lang="en-US" dirty="0" smtClean="0"/>
              <a:t>Deportation vs. exclusion</a:t>
            </a:r>
          </a:p>
          <a:p>
            <a:r>
              <a:rPr lang="en-US" dirty="0" smtClean="0"/>
              <a:t>Use of “bonding”: $300 bond for “lunatic, idiot, deaf and dumb, blind or infirm persons, not members of emigrating families, and who . . . Are likely to become permanently a public charge.” Charged to ship masters. Also had to pay a one dollar head tax.</a:t>
            </a:r>
          </a:p>
          <a:p>
            <a:r>
              <a:rPr lang="en-US" dirty="0" smtClean="0"/>
              <a:t>In addition, NY officials assisted immigrants in returning back to Europe.</a:t>
            </a:r>
          </a:p>
          <a:p>
            <a:r>
              <a:rPr lang="en-US" dirty="0" smtClean="0"/>
              <a:t>Not until 1880, did NY pass a law allowing for deportation of immigrants already here. In 1881, only 45 paupers were banished from NY.</a:t>
            </a:r>
          </a:p>
          <a:p>
            <a:endParaRPr lang="en-US" dirty="0"/>
          </a:p>
        </p:txBody>
      </p:sp>
    </p:spTree>
    <p:extLst>
      <p:ext uri="{BB962C8B-B14F-4D97-AF65-F5344CB8AC3E}">
        <p14:creationId xmlns:p14="http://schemas.microsoft.com/office/powerpoint/2010/main" val="166184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Castle Garden</a:t>
            </a:r>
          </a:p>
        </p:txBody>
      </p:sp>
      <p:sp>
        <p:nvSpPr>
          <p:cNvPr id="24578" name="Rectangle 3"/>
          <p:cNvSpPr>
            <a:spLocks noGrp="1" noChangeArrowheads="1"/>
          </p:cNvSpPr>
          <p:nvPr>
            <p:ph type="body" idx="1"/>
          </p:nvPr>
        </p:nvSpPr>
        <p:spPr/>
        <p:txBody>
          <a:bodyPr>
            <a:normAutofit fontScale="92500"/>
          </a:bodyPr>
          <a:lstStyle/>
          <a:p>
            <a:pPr eaLnBrk="1" hangingPunct="1"/>
            <a:r>
              <a:rPr lang="en-US" dirty="0" smtClean="0">
                <a:latin typeface="Arial" charset="0"/>
                <a:ea typeface="ＭＳ Ｐゴシック" charset="0"/>
                <a:cs typeface="ＭＳ Ｐゴシック" charset="0"/>
              </a:rPr>
              <a:t>Creation of Board of Commissioners of Emigration of the State of New York (1847)</a:t>
            </a:r>
          </a:p>
          <a:p>
            <a:pPr eaLnBrk="1" hangingPunct="1"/>
            <a:r>
              <a:rPr lang="en-US" dirty="0" smtClean="0">
                <a:latin typeface="Arial" charset="0"/>
                <a:ea typeface="ＭＳ Ｐゴシック" charset="0"/>
                <a:cs typeface="ＭＳ Ｐゴシック" charset="0"/>
              </a:rPr>
              <a:t>Operated hospitals for immigrants in Staten Island and Ward’s Island</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Opening of Castle Garden (1855</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a:p>
            <a:pPr lvl="1" eaLnBrk="1" hangingPunct="1"/>
            <a:r>
              <a:rPr lang="en-US" dirty="0">
                <a:latin typeface="Arial" charset="0"/>
                <a:ea typeface="ＭＳ Ｐゴシック" charset="0"/>
              </a:rPr>
              <a:t>Irish and German Immigrant Aid </a:t>
            </a:r>
            <a:r>
              <a:rPr lang="en-US" dirty="0" smtClean="0">
                <a:latin typeface="Arial" charset="0"/>
                <a:ea typeface="ＭＳ Ｐゴシック" charset="0"/>
              </a:rPr>
              <a:t>Societies</a:t>
            </a:r>
          </a:p>
          <a:p>
            <a:pPr lvl="1"/>
            <a:r>
              <a:rPr lang="en-US" dirty="0" smtClean="0">
                <a:latin typeface="Arial" charset="0"/>
                <a:ea typeface="ＭＳ Ｐゴシック" charset="0"/>
              </a:rPr>
              <a:t>State of New York and cities of Brooklyn and NYC</a:t>
            </a:r>
            <a:endParaRPr lang="en-US" dirty="0">
              <a:latin typeface="Arial" charset="0"/>
              <a:ea typeface="ＭＳ Ｐゴシック" charset="0"/>
            </a:endParaRPr>
          </a:p>
          <a:p>
            <a:pPr lvl="1" eaLnBrk="1" hangingPunct="1"/>
            <a:r>
              <a:rPr lang="en-US" dirty="0" smtClean="0">
                <a:latin typeface="Arial" charset="0"/>
                <a:ea typeface="ＭＳ Ｐゴシック" charset="0"/>
              </a:rPr>
              <a:t>Dual Purpose: Protect immigrants and regulate immigration</a:t>
            </a:r>
            <a:endParaRPr lang="en-US" dirty="0">
              <a:latin typeface="Arial" charset="0"/>
              <a:ea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7606228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26626"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26627" name="Picture 4" descr="castle-gard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781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67" y="240824"/>
            <a:ext cx="8823782" cy="6414665"/>
          </a:xfrm>
        </p:spPr>
        <p:txBody>
          <a:bodyPr>
            <a:normAutofit fontScale="92500" lnSpcReduction="20000"/>
          </a:bodyPr>
          <a:lstStyle/>
          <a:p>
            <a:r>
              <a:rPr lang="en-US" dirty="0" smtClean="0"/>
              <a:t>Migration is a near-permanent reality in human history</a:t>
            </a:r>
          </a:p>
          <a:p>
            <a:r>
              <a:rPr lang="en-US" dirty="0" smtClean="0"/>
              <a:t>Migration occurred not just to America, but also to Canada, Australia, Argentina, Brazil.</a:t>
            </a:r>
          </a:p>
          <a:p>
            <a:r>
              <a:rPr lang="en-US" dirty="0" smtClean="0"/>
              <a:t>Immigration invariably causes social tensions</a:t>
            </a:r>
          </a:p>
          <a:p>
            <a:r>
              <a:rPr lang="en-US" dirty="0" smtClean="0"/>
              <a:t>In the U.S., restriction of immigration is almost a constant throughout its history</a:t>
            </a:r>
          </a:p>
          <a:p>
            <a:r>
              <a:rPr lang="en-US" dirty="0" smtClean="0"/>
              <a:t>At the same time, the Americans have internalized the idea that immigration is central to our national identity.</a:t>
            </a:r>
          </a:p>
          <a:p>
            <a:r>
              <a:rPr lang="en-US" dirty="0" smtClean="0"/>
              <a:t>“Push” and “pull” factors for immigrants</a:t>
            </a:r>
          </a:p>
          <a:p>
            <a:r>
              <a:rPr lang="en-US" dirty="0" smtClean="0"/>
              <a:t>Immigration has been, and remains, largely an economic issue</a:t>
            </a:r>
          </a:p>
          <a:p>
            <a:r>
              <a:rPr lang="en-US" dirty="0" smtClean="0"/>
              <a:t>Immigrants are usually not the poorest of the poor</a:t>
            </a:r>
          </a:p>
          <a:p>
            <a:pPr marL="0" indent="0">
              <a:buNone/>
            </a:pPr>
            <a:endParaRPr lang="en-US" dirty="0" smtClean="0"/>
          </a:p>
          <a:p>
            <a:endParaRPr lang="en-US" dirty="0"/>
          </a:p>
        </p:txBody>
      </p:sp>
    </p:spTree>
    <p:extLst>
      <p:ext uri="{BB962C8B-B14F-4D97-AF65-F5344CB8AC3E}">
        <p14:creationId xmlns:p14="http://schemas.microsoft.com/office/powerpoint/2010/main" val="67001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848" y="394074"/>
            <a:ext cx="8692410" cy="5933019"/>
          </a:xfrm>
        </p:spPr>
        <p:txBody>
          <a:bodyPr>
            <a:normAutofit/>
          </a:bodyPr>
          <a:lstStyle/>
          <a:p>
            <a:r>
              <a:rPr lang="en-US" dirty="0" smtClean="0"/>
              <a:t>Settler, colonist, or immigrant? What’s in a name?</a:t>
            </a:r>
          </a:p>
          <a:p>
            <a:r>
              <a:rPr lang="en-US" dirty="0" smtClean="0"/>
              <a:t>“Nation of Immigrants?</a:t>
            </a:r>
          </a:p>
          <a:p>
            <a:r>
              <a:rPr lang="en-US" dirty="0" smtClean="0"/>
              <a:t>What is an American?</a:t>
            </a:r>
          </a:p>
          <a:p>
            <a:r>
              <a:rPr lang="en-US" dirty="0" smtClean="0"/>
              <a:t>Crevecoeur: “What then is the American, this new man? . . . Here individuals of all races are melted into a new race of men, whose </a:t>
            </a:r>
            <a:r>
              <a:rPr lang="en-US" dirty="0" err="1" smtClean="0"/>
              <a:t>labours</a:t>
            </a:r>
            <a:r>
              <a:rPr lang="en-US" dirty="0" smtClean="0"/>
              <a:t> and posterity will one day cause great changes in the world.” (1783)</a:t>
            </a:r>
          </a:p>
        </p:txBody>
      </p:sp>
    </p:spTree>
    <p:extLst>
      <p:ext uri="{BB962C8B-B14F-4D97-AF65-F5344CB8AC3E}">
        <p14:creationId xmlns:p14="http://schemas.microsoft.com/office/powerpoint/2010/main" val="249972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Creed</a:t>
            </a:r>
            <a:endParaRPr lang="en-US" dirty="0"/>
          </a:p>
        </p:txBody>
      </p:sp>
      <p:sp>
        <p:nvSpPr>
          <p:cNvPr id="3" name="Content Placeholder 2"/>
          <p:cNvSpPr>
            <a:spLocks noGrp="1"/>
          </p:cNvSpPr>
          <p:nvPr>
            <p:ph idx="1"/>
          </p:nvPr>
        </p:nvSpPr>
        <p:spPr/>
        <p:txBody>
          <a:bodyPr/>
          <a:lstStyle/>
          <a:p>
            <a:r>
              <a:rPr lang="en-US" dirty="0" smtClean="0"/>
              <a:t>Historian David Gerber: The U.S. is a nation of diverse peoples, formed not through a common genealogy . . . [</a:t>
            </a:r>
            <a:r>
              <a:rPr lang="en-US" dirty="0" err="1" smtClean="0"/>
              <a:t>i</a:t>
            </a:r>
            <a:r>
              <a:rPr lang="en-US" dirty="0" smtClean="0"/>
              <a:t>]</a:t>
            </a:r>
            <a:r>
              <a:rPr lang="en-US" dirty="0" err="1" smtClean="0"/>
              <a:t>nstead</a:t>
            </a:r>
            <a:r>
              <a:rPr lang="en-US" dirty="0" smtClean="0"/>
              <a:t>, its people have been bound together through allegiances to a constitution, outlining the framework for the making of law and for governance, and a loosely defined, ever contested creed.”</a:t>
            </a:r>
          </a:p>
          <a:p>
            <a:endParaRPr lang="en-US" dirty="0"/>
          </a:p>
        </p:txBody>
      </p:sp>
    </p:spTree>
    <p:extLst>
      <p:ext uri="{BB962C8B-B14F-4D97-AF65-F5344CB8AC3E}">
        <p14:creationId xmlns:p14="http://schemas.microsoft.com/office/powerpoint/2010/main" val="288424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American”</a:t>
            </a:r>
            <a:endParaRPr lang="en-US" dirty="0"/>
          </a:p>
        </p:txBody>
      </p:sp>
      <p:pic>
        <p:nvPicPr>
          <p:cNvPr id="4" name="Content Placeholder 3"/>
          <p:cNvPicPr>
            <a:picLocks noGrp="1" noChangeAspect="1"/>
          </p:cNvPicPr>
          <p:nvPr>
            <p:ph idx="1"/>
          </p:nvPr>
        </p:nvPicPr>
        <p:blipFill rotWithShape="1">
          <a:blip r:embed="rId2"/>
          <a:srcRect l="-70" r="9370"/>
          <a:stretch/>
        </p:blipFill>
        <p:spPr>
          <a:xfrm>
            <a:off x="0" y="1417638"/>
            <a:ext cx="4838848" cy="4983950"/>
          </a:xfrm>
        </p:spPr>
      </p:pic>
      <p:sp>
        <p:nvSpPr>
          <p:cNvPr id="7" name="TextBox 6"/>
          <p:cNvSpPr txBox="1"/>
          <p:nvPr/>
        </p:nvSpPr>
        <p:spPr>
          <a:xfrm>
            <a:off x="5408125" y="1795231"/>
            <a:ext cx="287258"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4838847" y="1904695"/>
            <a:ext cx="4120425" cy="4154983"/>
          </a:xfrm>
          <a:prstGeom prst="rect">
            <a:avLst/>
          </a:prstGeom>
          <a:noFill/>
        </p:spPr>
        <p:txBody>
          <a:bodyPr wrap="square" rtlCol="0">
            <a:spAutoFit/>
          </a:bodyPr>
          <a:lstStyle/>
          <a:p>
            <a:r>
              <a:rPr lang="en-US" sz="2400" dirty="0" smtClean="0"/>
              <a:t>“Would America be the America it is today if in the 17th and 18th centuries it had been settled not by British Protestants but by French, Spanish, or Portuguese Catholics? The answer is no. It would not be America; it would be Quebec, Mexico, or Brazil”.</a:t>
            </a:r>
          </a:p>
          <a:p>
            <a:r>
              <a:rPr lang="en-US" sz="2400" dirty="0"/>
              <a:t>	</a:t>
            </a:r>
            <a:endParaRPr lang="en-US" sz="2400" dirty="0" smtClean="0"/>
          </a:p>
          <a:p>
            <a:r>
              <a:rPr lang="en-US" sz="2400" dirty="0"/>
              <a:t>	</a:t>
            </a:r>
            <a:r>
              <a:rPr lang="en-US" sz="2400" dirty="0" smtClean="0"/>
              <a:t>--Samuel Huntington, 2004</a:t>
            </a:r>
            <a:endParaRPr lang="en-US" sz="2400" dirty="0"/>
          </a:p>
        </p:txBody>
      </p:sp>
    </p:spTree>
    <p:extLst>
      <p:ext uri="{BB962C8B-B14F-4D97-AF65-F5344CB8AC3E}">
        <p14:creationId xmlns:p14="http://schemas.microsoft.com/office/powerpoint/2010/main" val="68178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19201" cy="1143000"/>
          </a:xfrm>
        </p:spPr>
        <p:txBody>
          <a:bodyPr>
            <a:normAutofit fontScale="90000"/>
          </a:bodyPr>
          <a:lstStyle/>
          <a:p>
            <a:r>
              <a:rPr lang="en-US" dirty="0" smtClean="0"/>
              <a:t>Handlin’s </a:t>
            </a:r>
            <a:r>
              <a:rPr lang="en-US" i="1" dirty="0" smtClean="0"/>
              <a:t>The Uprooted </a:t>
            </a:r>
            <a:r>
              <a:rPr lang="en-US" dirty="0" smtClean="0"/>
              <a:t>(1951) and </a:t>
            </a:r>
            <a:r>
              <a:rPr lang="en-US" dirty="0" err="1" smtClean="0"/>
              <a:t>Bodnar’s</a:t>
            </a:r>
            <a:r>
              <a:rPr lang="en-US" dirty="0" smtClean="0"/>
              <a:t> </a:t>
            </a:r>
            <a:r>
              <a:rPr lang="en-US" i="1" dirty="0" smtClean="0"/>
              <a:t>The Transplanted </a:t>
            </a:r>
            <a:r>
              <a:rPr lang="en-US" dirty="0" smtClean="0"/>
              <a:t>(1987)</a:t>
            </a:r>
            <a:endParaRPr lang="en-US" dirty="0"/>
          </a:p>
        </p:txBody>
      </p:sp>
      <p:pic>
        <p:nvPicPr>
          <p:cNvPr id="4" name="Content Placeholder 3"/>
          <p:cNvPicPr>
            <a:picLocks noGrp="1" noChangeAspect="1"/>
          </p:cNvPicPr>
          <p:nvPr>
            <p:ph idx="1"/>
          </p:nvPr>
        </p:nvPicPr>
        <p:blipFill rotWithShape="1">
          <a:blip r:embed="rId2"/>
          <a:srcRect r="-450"/>
          <a:stretch/>
        </p:blipFill>
        <p:spPr>
          <a:xfrm>
            <a:off x="457200" y="1600200"/>
            <a:ext cx="3177410" cy="5077181"/>
          </a:xfrm>
        </p:spPr>
      </p:pic>
      <p:pic>
        <p:nvPicPr>
          <p:cNvPr id="5" name="Picture 4"/>
          <p:cNvPicPr>
            <a:picLocks noChangeAspect="1"/>
          </p:cNvPicPr>
          <p:nvPr/>
        </p:nvPicPr>
        <p:blipFill>
          <a:blip r:embed="rId3"/>
          <a:stretch>
            <a:fillRect/>
          </a:stretch>
        </p:blipFill>
        <p:spPr>
          <a:xfrm>
            <a:off x="5066319" y="1600200"/>
            <a:ext cx="3210082" cy="5077181"/>
          </a:xfrm>
          <a:prstGeom prst="rect">
            <a:avLst/>
          </a:prstGeom>
        </p:spPr>
      </p:pic>
    </p:spTree>
    <p:extLst>
      <p:ext uri="{BB962C8B-B14F-4D97-AF65-F5344CB8AC3E}">
        <p14:creationId xmlns:p14="http://schemas.microsoft.com/office/powerpoint/2010/main" val="392776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European Population, 1600-1950</a:t>
            </a:r>
            <a:br>
              <a:rPr lang="en-US" dirty="0" smtClean="0"/>
            </a:br>
            <a:r>
              <a:rPr lang="en-US" dirty="0" smtClean="0"/>
              <a:t>(in millions)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2651869"/>
              </p:ext>
            </p:extLst>
          </p:nvPr>
        </p:nvGraphicFramePr>
        <p:xfrm>
          <a:off x="457200" y="1600200"/>
          <a:ext cx="8229600" cy="4617432"/>
        </p:xfrm>
        <a:graphic>
          <a:graphicData uri="http://schemas.openxmlformats.org/drawingml/2006/table">
            <a:tbl>
              <a:tblPr firstRow="1" bandRow="1">
                <a:tableStyleId>{5C22544A-7EE6-4342-B048-85BDC9FD1C3A}</a:tableStyleId>
              </a:tblPr>
              <a:tblGrid>
                <a:gridCol w="1776115"/>
                <a:gridCol w="3710285"/>
                <a:gridCol w="2743200"/>
              </a:tblGrid>
              <a:tr h="513048">
                <a:tc>
                  <a:txBody>
                    <a:bodyPr/>
                    <a:lstStyle/>
                    <a:p>
                      <a:r>
                        <a:rPr lang="en-US" dirty="0" smtClean="0"/>
                        <a:t>Year</a:t>
                      </a:r>
                      <a:endParaRPr lang="en-US" dirty="0"/>
                    </a:p>
                  </a:txBody>
                  <a:tcPr/>
                </a:tc>
                <a:tc>
                  <a:txBody>
                    <a:bodyPr/>
                    <a:lstStyle/>
                    <a:p>
                      <a:r>
                        <a:rPr lang="en-US" dirty="0" smtClean="0"/>
                        <a:t>Population</a:t>
                      </a:r>
                      <a:endParaRPr lang="en-US" dirty="0"/>
                    </a:p>
                  </a:txBody>
                  <a:tcPr/>
                </a:tc>
                <a:tc>
                  <a:txBody>
                    <a:bodyPr/>
                    <a:lstStyle/>
                    <a:p>
                      <a:r>
                        <a:rPr lang="en-US" dirty="0" smtClean="0"/>
                        <a:t>% increase</a:t>
                      </a:r>
                      <a:endParaRPr lang="en-US" dirty="0"/>
                    </a:p>
                  </a:txBody>
                  <a:tcPr/>
                </a:tc>
              </a:tr>
              <a:tr h="513048">
                <a:tc>
                  <a:txBody>
                    <a:bodyPr/>
                    <a:lstStyle/>
                    <a:p>
                      <a:r>
                        <a:rPr lang="en-US" dirty="0" smtClean="0"/>
                        <a:t>1600</a:t>
                      </a:r>
                      <a:endParaRPr lang="en-US" dirty="0"/>
                    </a:p>
                  </a:txBody>
                  <a:tcPr/>
                </a:tc>
                <a:tc>
                  <a:txBody>
                    <a:bodyPr/>
                    <a:lstStyle/>
                    <a:p>
                      <a:r>
                        <a:rPr lang="en-US" dirty="0" smtClean="0"/>
                        <a:t>95</a:t>
                      </a:r>
                      <a:endParaRPr lang="en-US" dirty="0"/>
                    </a:p>
                  </a:txBody>
                  <a:tcPr/>
                </a:tc>
                <a:tc>
                  <a:txBody>
                    <a:bodyPr/>
                    <a:lstStyle/>
                    <a:p>
                      <a:r>
                        <a:rPr lang="en-US" dirty="0" smtClean="0"/>
                        <a:t>--</a:t>
                      </a:r>
                      <a:endParaRPr lang="en-US" dirty="0"/>
                    </a:p>
                  </a:txBody>
                  <a:tcPr/>
                </a:tc>
              </a:tr>
              <a:tr h="513048">
                <a:tc>
                  <a:txBody>
                    <a:bodyPr/>
                    <a:lstStyle/>
                    <a:p>
                      <a:r>
                        <a:rPr lang="en-US" dirty="0" smtClean="0"/>
                        <a:t>1650</a:t>
                      </a:r>
                      <a:endParaRPr lang="en-US" dirty="0"/>
                    </a:p>
                  </a:txBody>
                  <a:tcPr/>
                </a:tc>
                <a:tc>
                  <a:txBody>
                    <a:bodyPr/>
                    <a:lstStyle/>
                    <a:p>
                      <a:r>
                        <a:rPr lang="en-US" dirty="0" smtClean="0"/>
                        <a:t>100</a:t>
                      </a:r>
                      <a:endParaRPr lang="en-US" dirty="0"/>
                    </a:p>
                  </a:txBody>
                  <a:tcPr/>
                </a:tc>
                <a:tc>
                  <a:txBody>
                    <a:bodyPr/>
                    <a:lstStyle/>
                    <a:p>
                      <a:r>
                        <a:rPr lang="en-US" dirty="0" smtClean="0"/>
                        <a:t>5%</a:t>
                      </a:r>
                      <a:endParaRPr lang="en-US" dirty="0"/>
                    </a:p>
                  </a:txBody>
                  <a:tcPr/>
                </a:tc>
              </a:tr>
              <a:tr h="513048">
                <a:tc>
                  <a:txBody>
                    <a:bodyPr/>
                    <a:lstStyle/>
                    <a:p>
                      <a:r>
                        <a:rPr lang="en-US" dirty="0" smtClean="0"/>
                        <a:t>1700</a:t>
                      </a:r>
                      <a:endParaRPr lang="en-US" dirty="0"/>
                    </a:p>
                  </a:txBody>
                  <a:tcPr/>
                </a:tc>
                <a:tc>
                  <a:txBody>
                    <a:bodyPr/>
                    <a:lstStyle/>
                    <a:p>
                      <a:r>
                        <a:rPr lang="en-US" dirty="0" smtClean="0"/>
                        <a:t>120</a:t>
                      </a:r>
                      <a:endParaRPr lang="en-US" dirty="0"/>
                    </a:p>
                  </a:txBody>
                  <a:tcPr/>
                </a:tc>
                <a:tc>
                  <a:txBody>
                    <a:bodyPr/>
                    <a:lstStyle/>
                    <a:p>
                      <a:r>
                        <a:rPr lang="en-US" dirty="0" smtClean="0"/>
                        <a:t>20%</a:t>
                      </a:r>
                    </a:p>
                  </a:txBody>
                  <a:tcPr/>
                </a:tc>
              </a:tr>
              <a:tr h="513048">
                <a:tc>
                  <a:txBody>
                    <a:bodyPr/>
                    <a:lstStyle/>
                    <a:p>
                      <a:r>
                        <a:rPr lang="en-US" dirty="0" smtClean="0"/>
                        <a:t>1750</a:t>
                      </a:r>
                      <a:endParaRPr lang="en-US" dirty="0"/>
                    </a:p>
                  </a:txBody>
                  <a:tcPr/>
                </a:tc>
                <a:tc>
                  <a:txBody>
                    <a:bodyPr/>
                    <a:lstStyle/>
                    <a:p>
                      <a:r>
                        <a:rPr lang="en-US" dirty="0" smtClean="0"/>
                        <a:t>140</a:t>
                      </a:r>
                      <a:endParaRPr lang="en-US" dirty="0"/>
                    </a:p>
                  </a:txBody>
                  <a:tcPr/>
                </a:tc>
                <a:tc>
                  <a:txBody>
                    <a:bodyPr/>
                    <a:lstStyle/>
                    <a:p>
                      <a:r>
                        <a:rPr lang="en-US" dirty="0" smtClean="0"/>
                        <a:t>17%</a:t>
                      </a:r>
                      <a:endParaRPr lang="en-US" dirty="0"/>
                    </a:p>
                  </a:txBody>
                  <a:tcPr/>
                </a:tc>
              </a:tr>
              <a:tr h="513048">
                <a:tc>
                  <a:txBody>
                    <a:bodyPr/>
                    <a:lstStyle/>
                    <a:p>
                      <a:r>
                        <a:rPr lang="en-US" dirty="0" smtClean="0"/>
                        <a:t>1800</a:t>
                      </a:r>
                      <a:endParaRPr lang="en-US" dirty="0"/>
                    </a:p>
                  </a:txBody>
                  <a:tcPr/>
                </a:tc>
                <a:tc>
                  <a:txBody>
                    <a:bodyPr/>
                    <a:lstStyle/>
                    <a:p>
                      <a:r>
                        <a:rPr lang="en-US" dirty="0" smtClean="0"/>
                        <a:t>190</a:t>
                      </a:r>
                      <a:endParaRPr lang="en-US" dirty="0"/>
                    </a:p>
                  </a:txBody>
                  <a:tcPr/>
                </a:tc>
                <a:tc>
                  <a:txBody>
                    <a:bodyPr/>
                    <a:lstStyle/>
                    <a:p>
                      <a:r>
                        <a:rPr lang="en-US" dirty="0" smtClean="0"/>
                        <a:t>36%</a:t>
                      </a:r>
                      <a:endParaRPr lang="en-US" dirty="0"/>
                    </a:p>
                  </a:txBody>
                  <a:tcPr/>
                </a:tc>
              </a:tr>
              <a:tr h="513048">
                <a:tc>
                  <a:txBody>
                    <a:bodyPr/>
                    <a:lstStyle/>
                    <a:p>
                      <a:r>
                        <a:rPr lang="en-US" dirty="0" smtClean="0"/>
                        <a:t>1850</a:t>
                      </a:r>
                      <a:endParaRPr lang="en-US" dirty="0"/>
                    </a:p>
                  </a:txBody>
                  <a:tcPr/>
                </a:tc>
                <a:tc>
                  <a:txBody>
                    <a:bodyPr/>
                    <a:lstStyle/>
                    <a:p>
                      <a:r>
                        <a:rPr lang="en-US" dirty="0" smtClean="0"/>
                        <a:t>270</a:t>
                      </a:r>
                      <a:endParaRPr lang="en-US" dirty="0"/>
                    </a:p>
                  </a:txBody>
                  <a:tcPr/>
                </a:tc>
                <a:tc>
                  <a:txBody>
                    <a:bodyPr/>
                    <a:lstStyle/>
                    <a:p>
                      <a:r>
                        <a:rPr lang="en-US" dirty="0" smtClean="0"/>
                        <a:t>42%</a:t>
                      </a:r>
                      <a:endParaRPr lang="en-US" dirty="0"/>
                    </a:p>
                  </a:txBody>
                  <a:tcPr/>
                </a:tc>
              </a:tr>
              <a:tr h="513048">
                <a:tc>
                  <a:txBody>
                    <a:bodyPr/>
                    <a:lstStyle/>
                    <a:p>
                      <a:r>
                        <a:rPr lang="en-US" dirty="0" smtClean="0"/>
                        <a:t>1900</a:t>
                      </a:r>
                      <a:endParaRPr lang="en-US" dirty="0"/>
                    </a:p>
                  </a:txBody>
                  <a:tcPr/>
                </a:tc>
                <a:tc>
                  <a:txBody>
                    <a:bodyPr/>
                    <a:lstStyle/>
                    <a:p>
                      <a:r>
                        <a:rPr lang="en-US" dirty="0" smtClean="0"/>
                        <a:t>400</a:t>
                      </a:r>
                      <a:endParaRPr lang="en-US" dirty="0"/>
                    </a:p>
                  </a:txBody>
                  <a:tcPr/>
                </a:tc>
                <a:tc>
                  <a:txBody>
                    <a:bodyPr/>
                    <a:lstStyle/>
                    <a:p>
                      <a:r>
                        <a:rPr lang="en-US" dirty="0" smtClean="0"/>
                        <a:t>48%</a:t>
                      </a:r>
                      <a:endParaRPr lang="en-US" dirty="0"/>
                    </a:p>
                  </a:txBody>
                  <a:tcPr/>
                </a:tc>
              </a:tr>
              <a:tr h="513048">
                <a:tc>
                  <a:txBody>
                    <a:bodyPr/>
                    <a:lstStyle/>
                    <a:p>
                      <a:r>
                        <a:rPr lang="en-US" dirty="0" smtClean="0"/>
                        <a:t>1950</a:t>
                      </a:r>
                      <a:endParaRPr lang="en-US" dirty="0"/>
                    </a:p>
                  </a:txBody>
                  <a:tcPr/>
                </a:tc>
                <a:tc>
                  <a:txBody>
                    <a:bodyPr/>
                    <a:lstStyle/>
                    <a:p>
                      <a:r>
                        <a:rPr lang="en-US" dirty="0" smtClean="0"/>
                        <a:t>580</a:t>
                      </a:r>
                      <a:endParaRPr lang="en-US" dirty="0"/>
                    </a:p>
                  </a:txBody>
                  <a:tcPr/>
                </a:tc>
                <a:tc>
                  <a:txBody>
                    <a:bodyPr/>
                    <a:lstStyle/>
                    <a:p>
                      <a:r>
                        <a:rPr lang="en-US" dirty="0" smtClean="0"/>
                        <a:t>48%</a:t>
                      </a:r>
                      <a:endParaRPr lang="en-US" dirty="0"/>
                    </a:p>
                  </a:txBody>
                  <a:tcPr/>
                </a:tc>
              </a:tr>
            </a:tbl>
          </a:graphicData>
        </a:graphic>
      </p:graphicFrame>
    </p:spTree>
    <p:extLst>
      <p:ext uri="{BB962C8B-B14F-4D97-AF65-F5344CB8AC3E}">
        <p14:creationId xmlns:p14="http://schemas.microsoft.com/office/powerpoint/2010/main" val="140721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3357</TotalTime>
  <Words>1271</Words>
  <Application>Microsoft Macintosh PowerPoint</Application>
  <PresentationFormat>On-screen Show (4:3)</PresentationFormat>
  <Paragraphs>281</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American Immigration History Gilder Lehrman Institute Lecture 1: </vt:lpstr>
      <vt:lpstr>Persons Obtaining Lawful Permanent Resident Status, Fiscal Years 1820-2014</vt:lpstr>
      <vt:lpstr>PowerPoint Presentation</vt:lpstr>
      <vt:lpstr>PowerPoint Presentation</vt:lpstr>
      <vt:lpstr>PowerPoint Presentation</vt:lpstr>
      <vt:lpstr>American Creed</vt:lpstr>
      <vt:lpstr>What is an American”</vt:lpstr>
      <vt:lpstr>Handlin’s The Uprooted (1951) and Bodnar’s The Transplanted (1987)</vt:lpstr>
      <vt:lpstr>European Population, 1600-1950 (in millions)</vt:lpstr>
      <vt:lpstr>Earlier Settlement  </vt:lpstr>
      <vt:lpstr>Fischer’s Albion Seed (1989)</vt:lpstr>
      <vt:lpstr>Population of Ireland </vt:lpstr>
      <vt:lpstr>Irish Immigration, 1820-1924</vt:lpstr>
      <vt:lpstr>Irish Immigration </vt:lpstr>
      <vt:lpstr>“Gangs of New York”</vt:lpstr>
      <vt:lpstr>Irish Catholics</vt:lpstr>
      <vt:lpstr>German Immigrants</vt:lpstr>
      <vt:lpstr>German Immigrants</vt:lpstr>
      <vt:lpstr>German Immigrants</vt:lpstr>
      <vt:lpstr>Scandinavian Immigrants </vt:lpstr>
      <vt:lpstr>Scandinavian Immigration</vt:lpstr>
      <vt:lpstr>The Emigrants (1971)</vt:lpstr>
      <vt:lpstr>Foreign Born as a Percentage of the Population</vt:lpstr>
      <vt:lpstr>Rise of “Nativism,” Know Nothings, and Anti-Catholicism</vt:lpstr>
      <vt:lpstr>Governor Henry Gardner, Massachusetts (1855-58)</vt:lpstr>
      <vt:lpstr>PowerPoint Presentation</vt:lpstr>
      <vt:lpstr>PowerPoint Presentation</vt:lpstr>
      <vt:lpstr>PowerPoint Presentation</vt:lpstr>
      <vt:lpstr>The Irish and “Whiteness”</vt:lpstr>
      <vt:lpstr>PowerPoint Presentation</vt:lpstr>
      <vt:lpstr>Immigration Regulation</vt:lpstr>
      <vt:lpstr>Immigration Regulation</vt:lpstr>
      <vt:lpstr>Castle Garden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Immigration History Gilder Lehrman Institute Lecture 1: </dc:title>
  <dc:creator>VINCENT CANNATO</dc:creator>
  <cp:lastModifiedBy>Online Courses</cp:lastModifiedBy>
  <cp:revision>40</cp:revision>
  <dcterms:created xsi:type="dcterms:W3CDTF">2016-08-29T14:40:09Z</dcterms:created>
  <dcterms:modified xsi:type="dcterms:W3CDTF">2016-09-01T00:59:50Z</dcterms:modified>
</cp:coreProperties>
</file>