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1"/>
  </p:notesMasterIdLst>
  <p:sldIdLst>
    <p:sldId id="271" r:id="rId2"/>
    <p:sldId id="276" r:id="rId3"/>
    <p:sldId id="278" r:id="rId4"/>
    <p:sldId id="277" r:id="rId5"/>
    <p:sldId id="280" r:id="rId6"/>
    <p:sldId id="257" r:id="rId7"/>
    <p:sldId id="288" r:id="rId8"/>
    <p:sldId id="281" r:id="rId9"/>
    <p:sldId id="289" r:id="rId10"/>
    <p:sldId id="285" r:id="rId11"/>
    <p:sldId id="286" r:id="rId12"/>
    <p:sldId id="260" r:id="rId13"/>
    <p:sldId id="290" r:id="rId14"/>
    <p:sldId id="274" r:id="rId15"/>
    <p:sldId id="262" r:id="rId16"/>
    <p:sldId id="263" r:id="rId17"/>
    <p:sldId id="282" r:id="rId18"/>
    <p:sldId id="283" r:id="rId19"/>
    <p:sldId id="265" r:id="rId20"/>
    <p:sldId id="287" r:id="rId21"/>
    <p:sldId id="284" r:id="rId22"/>
    <p:sldId id="264" r:id="rId23"/>
    <p:sldId id="291" r:id="rId24"/>
    <p:sldId id="266" r:id="rId25"/>
    <p:sldId id="267" r:id="rId26"/>
    <p:sldId id="268" r:id="rId27"/>
    <p:sldId id="269" r:id="rId28"/>
    <p:sldId id="270" r:id="rId29"/>
    <p:sldId id="275" r:id="rId3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69"/>
    <p:restoredTop sz="93191"/>
  </p:normalViewPr>
  <p:slideViewPr>
    <p:cSldViewPr>
      <p:cViewPr varScale="1">
        <p:scale>
          <a:sx n="125" d="100"/>
          <a:sy n="125" d="100"/>
        </p:scale>
        <p:origin x="36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F3AF498-E913-EC49-A561-CA741BBBEDDC}" type="datetimeFigureOut">
              <a:rPr lang="en-US"/>
              <a:pPr>
                <a:defRPr/>
              </a:pPr>
              <a:t>2/5/20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231F737-A4E4-4C40-B9C6-C765E34C4F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0129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4F6B1B26-72CD-8545-86AD-80CB22E963C2}" type="slidenum">
              <a:rPr lang="en-US" altLang="en-US" sz="1200">
                <a:solidFill>
                  <a:srgbClr val="000000"/>
                </a:solidFill>
              </a:rPr>
              <a:pPr/>
              <a:t>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Times New Roman" charset="0"/>
                <a:ea typeface="Times New Roman" charset="0"/>
                <a:cs typeface="Times New Roman" charset="0"/>
              </a:rPr>
              <a:t>Figure 8.12a The human life cycle</a:t>
            </a:r>
          </a:p>
        </p:txBody>
      </p:sp>
    </p:spTree>
    <p:extLst>
      <p:ext uri="{BB962C8B-B14F-4D97-AF65-F5344CB8AC3E}">
        <p14:creationId xmlns:p14="http://schemas.microsoft.com/office/powerpoint/2010/main" val="729059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CAB88A95-61BA-7F44-AD3A-6266783AA827}" type="slidenum">
              <a:rPr lang="en-US" altLang="en-US" sz="1200">
                <a:solidFill>
                  <a:srgbClr val="000000"/>
                </a:solidFill>
              </a:rPr>
              <a:pPr/>
              <a:t>17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>
                <a:latin typeface="Times New Roman" charset="0"/>
                <a:ea typeface="Times New Roman" charset="0"/>
                <a:cs typeface="Times New Roman" charset="0"/>
              </a:rPr>
              <a:t>Figure 8.12b How meiosis halves chromosome number</a:t>
            </a:r>
          </a:p>
        </p:txBody>
      </p:sp>
    </p:spTree>
    <p:extLst>
      <p:ext uri="{BB962C8B-B14F-4D97-AF65-F5344CB8AC3E}">
        <p14:creationId xmlns:p14="http://schemas.microsoft.com/office/powerpoint/2010/main" val="1906541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DA121830-8D13-F540-8BB2-75A07E1ABFDF}" type="slidenum">
              <a:rPr lang="en-US" altLang="en-US" sz="1200">
                <a:solidFill>
                  <a:srgbClr val="000000"/>
                </a:solidFill>
              </a:rPr>
              <a:pPr/>
              <a:t>18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>
                <a:latin typeface="Times New Roman" charset="0"/>
                <a:ea typeface="Times New Roman" charset="0"/>
                <a:cs typeface="Times New Roman" charset="0"/>
              </a:rPr>
              <a:t>Figure 8.13-1 The stages of meiosis (part 1)</a:t>
            </a:r>
          </a:p>
        </p:txBody>
      </p:sp>
    </p:spTree>
    <p:extLst>
      <p:ext uri="{BB962C8B-B14F-4D97-AF65-F5344CB8AC3E}">
        <p14:creationId xmlns:p14="http://schemas.microsoft.com/office/powerpoint/2010/main" val="3590019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8B4AD80D-5302-4B42-A011-2309AA753071}" type="slidenum">
              <a:rPr lang="en-US" altLang="en-US" sz="1200">
                <a:solidFill>
                  <a:srgbClr val="000000"/>
                </a:solidFill>
              </a:rPr>
              <a:pPr/>
              <a:t>21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>
                <a:latin typeface="Times New Roman" charset="0"/>
                <a:ea typeface="Times New Roman" charset="0"/>
                <a:cs typeface="Times New Roman" charset="0"/>
              </a:rPr>
              <a:t>Figure 8.13-4 The stages of meiosis (part 4)</a:t>
            </a:r>
          </a:p>
        </p:txBody>
      </p:sp>
    </p:spTree>
    <p:extLst>
      <p:ext uri="{BB962C8B-B14F-4D97-AF65-F5344CB8AC3E}">
        <p14:creationId xmlns:p14="http://schemas.microsoft.com/office/powerpoint/2010/main" val="2495347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A06F2-3C59-C240-A9D5-EC381E4B4A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2785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33ECC-A7B1-D244-9D80-9397EE5684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1982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F4C80A-74A7-2F45-80A5-FF2BA9D566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5515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1B579-F74B-A141-B803-F2130E316A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9104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3F510-078E-0D4C-A144-E67C232C78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147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62603-C0D7-9543-9CB3-54DA23167A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543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7E773C-C8F0-4B44-8EE6-065E54B0E6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0972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6AB33-98E6-3043-B9C4-C3C5B69176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4229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1471F-D200-3D47-BAEF-D9FBEAF125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491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0D9597-D9FB-7344-8B52-28ABE2384B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287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07B9D-88B8-D744-AF9B-6B5D429D8A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8520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A436034-9A2F-894B-AA11-EB92CE9137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0" y="2362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b="1" dirty="0">
                <a:solidFill>
                  <a:srgbClr val="0000FF"/>
                </a:solidFill>
                <a:cs typeface="+mj-cs"/>
              </a:rPr>
              <a:t>Meiosis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76600" y="3886200"/>
            <a:ext cx="64008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0000FF"/>
                </a:solidFill>
                <a:cs typeface="+mn-cs"/>
              </a:rPr>
              <a:t>Production of gametes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0000FF"/>
                </a:solidFill>
                <a:cs typeface="+mn-cs"/>
              </a:rPr>
              <a:t>(hope you remember mitosis!)</a:t>
            </a:r>
          </a:p>
        </p:txBody>
      </p:sp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7988300" y="6400800"/>
            <a:ext cx="698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Boehm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5"/>
          <a:stretch>
            <a:fillRect/>
          </a:stretch>
        </p:blipFill>
        <p:spPr bwMode="auto">
          <a:xfrm>
            <a:off x="304800" y="381000"/>
            <a:ext cx="3709988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4"/>
          <a:stretch/>
        </p:blipFill>
        <p:spPr bwMode="auto">
          <a:xfrm>
            <a:off x="3313" y="685800"/>
            <a:ext cx="9144000" cy="6198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/>
          <a:stretch/>
        </p:blipFill>
        <p:spPr bwMode="auto">
          <a:xfrm>
            <a:off x="0" y="533400"/>
            <a:ext cx="9144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382000" cy="5066002"/>
          </a:xfrm>
        </p:spPr>
        <p:txBody>
          <a:bodyPr>
            <a:spAutoFit/>
          </a:bodyPr>
          <a:lstStyle/>
          <a:p>
            <a:pPr eaLnBrk="1" hangingPunct="1">
              <a:buClr>
                <a:srgbClr val="339933"/>
              </a:buClr>
              <a:tabLst>
                <a:tab pos="2743200" algn="l"/>
              </a:tabLst>
            </a:pPr>
            <a:r>
              <a:rPr lang="en-US" altLang="en-US" sz="2800" dirty="0">
                <a:solidFill>
                  <a:srgbClr val="000000"/>
                </a:solidFill>
              </a:rPr>
              <a:t>The pattern of inheritance of these chromosomes determine an individual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</a:rPr>
              <a:t>’</a:t>
            </a:r>
            <a:r>
              <a:rPr lang="en-US" altLang="ja-JP" sz="2800" dirty="0">
                <a:solidFill>
                  <a:srgbClr val="000000"/>
                </a:solidFill>
              </a:rPr>
              <a:t>s sex (this is different from gender). </a:t>
            </a:r>
          </a:p>
          <a:p>
            <a:pPr eaLnBrk="1" hangingPunct="1">
              <a:buClr>
                <a:srgbClr val="339933"/>
              </a:buClr>
              <a:tabLst>
                <a:tab pos="2743200" algn="l"/>
              </a:tabLst>
            </a:pPr>
            <a:r>
              <a:rPr lang="en-US" altLang="ja-JP" sz="2800" dirty="0">
                <a:solidFill>
                  <a:srgbClr val="000000"/>
                </a:solidFill>
              </a:rPr>
              <a:t>Options for sex chromosomes:</a:t>
            </a:r>
          </a:p>
          <a:p>
            <a:pPr lvl="1" eaLnBrk="1" hangingPunct="1">
              <a:buClr>
                <a:srgbClr val="339933"/>
              </a:buClr>
              <a:tabLst>
                <a:tab pos="2743200" algn="l"/>
              </a:tabLst>
            </a:pPr>
            <a:r>
              <a:rPr lang="en-US" altLang="en-US" sz="2400" dirty="0">
                <a:solidFill>
                  <a:srgbClr val="000000"/>
                </a:solidFill>
              </a:rPr>
              <a:t>XX (this person has 23 homologous pairs)</a:t>
            </a:r>
          </a:p>
          <a:p>
            <a:pPr lvl="1" eaLnBrk="1" hangingPunct="1">
              <a:buClr>
                <a:srgbClr val="339933"/>
              </a:buClr>
              <a:tabLst>
                <a:tab pos="2743200" algn="l"/>
              </a:tabLst>
            </a:pPr>
            <a:r>
              <a:rPr lang="en-US" altLang="en-US" sz="2400" dirty="0">
                <a:solidFill>
                  <a:srgbClr val="000000"/>
                </a:solidFill>
              </a:rPr>
              <a:t>XY (this person has 22 homologous and 1 non-homologous)</a:t>
            </a:r>
          </a:p>
          <a:p>
            <a:pPr lvl="1" eaLnBrk="1" hangingPunct="1">
              <a:buClr>
                <a:srgbClr val="339933"/>
              </a:buClr>
              <a:tabLst>
                <a:tab pos="2743200" algn="l"/>
              </a:tabLst>
            </a:pPr>
            <a:r>
              <a:rPr lang="en-US" altLang="en-US" sz="2400" dirty="0">
                <a:solidFill>
                  <a:srgbClr val="000000"/>
                </a:solidFill>
              </a:rPr>
              <a:t>XO (this person has only one X chromosome)</a:t>
            </a:r>
          </a:p>
          <a:p>
            <a:pPr lvl="1" eaLnBrk="1" hangingPunct="1">
              <a:buClr>
                <a:srgbClr val="339933"/>
              </a:buClr>
              <a:tabLst>
                <a:tab pos="2743200" algn="l"/>
              </a:tabLst>
            </a:pPr>
            <a:r>
              <a:rPr lang="en-US" altLang="en-US" sz="2400" dirty="0">
                <a:solidFill>
                  <a:srgbClr val="000000"/>
                </a:solidFill>
              </a:rPr>
              <a:t>XXY (this person has 3 sex chromosomes)</a:t>
            </a:r>
          </a:p>
          <a:p>
            <a:pPr lvl="1" eaLnBrk="1" hangingPunct="1">
              <a:buClr>
                <a:srgbClr val="339933"/>
              </a:buClr>
              <a:tabLst>
                <a:tab pos="2743200" algn="l"/>
              </a:tabLst>
            </a:pPr>
            <a:r>
              <a:rPr lang="en-US" altLang="en-US" sz="2400" dirty="0">
                <a:solidFill>
                  <a:srgbClr val="000000"/>
                </a:solidFill>
              </a:rPr>
              <a:t>XYY (this person has 3 sex chromosomes)</a:t>
            </a:r>
          </a:p>
          <a:p>
            <a:pPr eaLnBrk="1" hangingPunct="1">
              <a:buClr>
                <a:srgbClr val="339933"/>
              </a:buClr>
              <a:tabLst>
                <a:tab pos="2743200" algn="l"/>
              </a:tabLst>
            </a:pPr>
            <a:r>
              <a:rPr lang="en-US" altLang="en-US" sz="2800" dirty="0">
                <a:solidFill>
                  <a:srgbClr val="000000"/>
                </a:solidFill>
              </a:rPr>
              <a:t>The other 22 pairs, that are not the sex chromosomes, are called </a:t>
            </a:r>
            <a:r>
              <a:rPr lang="en-US" altLang="en-US" sz="2800" b="1" dirty="0">
                <a:solidFill>
                  <a:srgbClr val="000000"/>
                </a:solidFill>
              </a:rPr>
              <a:t>autosomes</a:t>
            </a:r>
            <a:r>
              <a:rPr lang="en-US" altLang="en-US" sz="2800" dirty="0">
                <a:solidFill>
                  <a:srgbClr val="000000"/>
                </a:solidFill>
              </a:rPr>
              <a:t>.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A628CED-CBC9-4E4D-BD96-F47A1A45BD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76200" y="304800"/>
            <a:ext cx="8763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rgbClr val="339933"/>
                </a:solidFill>
                <a:cs typeface="+mj-cs"/>
              </a:rPr>
              <a:t>An exception to the rule: </a:t>
            </a:r>
            <a:br>
              <a:rPr lang="en-US" sz="4000" b="1" dirty="0">
                <a:solidFill>
                  <a:srgbClr val="339933"/>
                </a:solidFill>
                <a:cs typeface="+mj-cs"/>
              </a:rPr>
            </a:br>
            <a:r>
              <a:rPr lang="en-US" sz="4000" b="1" dirty="0">
                <a:solidFill>
                  <a:srgbClr val="339933"/>
                </a:solidFill>
                <a:cs typeface="+mj-cs"/>
              </a:rPr>
              <a:t>Sex chromosomes</a:t>
            </a:r>
            <a:endParaRPr lang="en-US" sz="4000" b="1" dirty="0">
              <a:cs typeface="+mj-cs"/>
            </a:endParaRPr>
          </a:p>
        </p:txBody>
      </p:sp>
      <p:sp>
        <p:nvSpPr>
          <p:cNvPr id="6" name="Line 5">
            <a:extLst>
              <a:ext uri="{FF2B5EF4-FFF2-40B4-BE49-F238E27FC236}">
                <a16:creationId xmlns:a16="http://schemas.microsoft.com/office/drawing/2014/main" id="{559B0FDC-F732-D444-A6DE-EB7D7ED8371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219200"/>
            <a:ext cx="8763000" cy="0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1567D7-4649-3342-82F5-B95B338A99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01"/>
          <a:stretch/>
        </p:blipFill>
        <p:spPr>
          <a:xfrm>
            <a:off x="0" y="1447799"/>
            <a:ext cx="9144000" cy="4983145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76DEE92E-89E3-454C-95CC-762EA08D7402}"/>
              </a:ext>
            </a:extLst>
          </p:cNvPr>
          <p:cNvSpPr txBox="1">
            <a:spLocks noChangeArrowheads="1"/>
          </p:cNvSpPr>
          <p:nvPr/>
        </p:nvSpPr>
        <p:spPr>
          <a:xfrm>
            <a:off x="-76200" y="304800"/>
            <a:ext cx="87630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kern="0" dirty="0">
                <a:solidFill>
                  <a:srgbClr val="339933"/>
                </a:solidFill>
                <a:cs typeface="+mj-cs"/>
              </a:rPr>
              <a:t>The Gender Continuum</a:t>
            </a:r>
            <a:endParaRPr lang="en-US" sz="4000" b="1" kern="0" dirty="0">
              <a:cs typeface="+mj-cs"/>
            </a:endParaRPr>
          </a:p>
        </p:txBody>
      </p:sp>
      <p:sp>
        <p:nvSpPr>
          <p:cNvPr id="4" name="Line 5">
            <a:extLst>
              <a:ext uri="{FF2B5EF4-FFF2-40B4-BE49-F238E27FC236}">
                <a16:creationId xmlns:a16="http://schemas.microsoft.com/office/drawing/2014/main" id="{8978C53F-1ADB-1941-A01D-BC51B0A895E1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990600"/>
            <a:ext cx="8763000" cy="0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89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0000FF"/>
                </a:solidFill>
                <a:cs typeface="+mj-cs"/>
              </a:rPr>
              <a:t>Recap and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675" y="914400"/>
            <a:ext cx="7772400" cy="4114800"/>
          </a:xfrm>
        </p:spPr>
        <p:txBody>
          <a:bodyPr/>
          <a:lstStyle/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>
                <a:cs typeface="+mn-cs"/>
              </a:rPr>
              <a:t>Compare asexual and sexual reproduction. Benefits and drawbacks of each.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>
                <a:cs typeface="+mn-cs"/>
              </a:rPr>
              <a:t>How can you identify a pair of </a:t>
            </a:r>
            <a:r>
              <a:rPr lang="en-US" b="1" dirty="0">
                <a:cs typeface="+mn-cs"/>
              </a:rPr>
              <a:t>homologous chromosomes</a:t>
            </a:r>
            <a:r>
              <a:rPr lang="en-US" dirty="0">
                <a:cs typeface="+mn-cs"/>
              </a:rPr>
              <a:t>? Why are they </a:t>
            </a:r>
            <a:r>
              <a:rPr lang="en-US" b="1" dirty="0">
                <a:cs typeface="+mn-cs"/>
              </a:rPr>
              <a:t>not</a:t>
            </a:r>
            <a:r>
              <a:rPr lang="en-US" dirty="0">
                <a:cs typeface="+mn-cs"/>
              </a:rPr>
              <a:t> exactly identical?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>
                <a:cs typeface="+mn-cs"/>
              </a:rPr>
              <a:t>Explain the differences between a </a:t>
            </a:r>
            <a:r>
              <a:rPr lang="en-US" b="1" dirty="0">
                <a:cs typeface="+mn-cs"/>
              </a:rPr>
              <a:t>haploid</a:t>
            </a:r>
            <a:r>
              <a:rPr lang="en-US" dirty="0">
                <a:cs typeface="+mn-cs"/>
              </a:rPr>
              <a:t> and </a:t>
            </a:r>
            <a:r>
              <a:rPr lang="en-US" b="1" dirty="0">
                <a:cs typeface="+mn-cs"/>
              </a:rPr>
              <a:t>diploid</a:t>
            </a:r>
            <a:r>
              <a:rPr lang="en-US" dirty="0">
                <a:cs typeface="+mn-cs"/>
              </a:rPr>
              <a:t> cell.  Give examples of each. (include the terms </a:t>
            </a:r>
            <a:r>
              <a:rPr lang="en-US" b="1" dirty="0">
                <a:cs typeface="+mn-cs"/>
              </a:rPr>
              <a:t>somatic cell </a:t>
            </a:r>
            <a:r>
              <a:rPr lang="en-US" dirty="0">
                <a:cs typeface="+mn-cs"/>
              </a:rPr>
              <a:t>and </a:t>
            </a:r>
            <a:r>
              <a:rPr lang="en-US" b="1" dirty="0">
                <a:cs typeface="+mn-cs"/>
              </a:rPr>
              <a:t>gamete</a:t>
            </a:r>
            <a:r>
              <a:rPr lang="en-US" dirty="0">
                <a:cs typeface="+mn-cs"/>
              </a:rPr>
              <a:t>)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>
                <a:cs typeface="+mn-cs"/>
              </a:rPr>
              <a:t>What is an autosome?  How many do humans have?</a:t>
            </a:r>
          </a:p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457200"/>
            <a:ext cx="8686800" cy="6592574"/>
          </a:xfrm>
        </p:spPr>
        <p:txBody>
          <a:bodyPr>
            <a:spAutoFit/>
          </a:bodyPr>
          <a:lstStyle/>
          <a:p>
            <a:pPr eaLnBrk="1" hangingPunct="1">
              <a:buClr>
                <a:srgbClr val="339933"/>
              </a:buClr>
              <a:tabLst>
                <a:tab pos="2743200" algn="l"/>
              </a:tabLst>
              <a:defRPr/>
            </a:pPr>
            <a:endParaRPr lang="en-US" dirty="0">
              <a:solidFill>
                <a:srgbClr val="000000"/>
              </a:solidFill>
              <a:cs typeface="+mn-cs"/>
            </a:endParaRPr>
          </a:p>
          <a:p>
            <a:pPr eaLnBrk="1" hangingPunct="1"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+mn-cs"/>
              </a:rPr>
              <a:t>Reduces the number of chromosomes by half (goes from diploid to haploid)</a:t>
            </a:r>
          </a:p>
          <a:p>
            <a:pPr eaLnBrk="1" hangingPunct="1"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+mn-cs"/>
              </a:rPr>
              <a:t>Many steps of meiosis resemble steps in mitosis.</a:t>
            </a:r>
          </a:p>
          <a:p>
            <a:pPr eaLnBrk="1" hangingPunct="1"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+mn-cs"/>
              </a:rPr>
              <a:t>Both are preceded by the replication of chromosomes (interphase).</a:t>
            </a:r>
          </a:p>
          <a:p>
            <a:pPr eaLnBrk="1" hangingPunct="1"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+mn-cs"/>
              </a:rPr>
              <a:t>there are two consecutive cell divisions, </a:t>
            </a:r>
            <a:r>
              <a:rPr lang="en-US" b="1" dirty="0">
                <a:solidFill>
                  <a:srgbClr val="000000"/>
                </a:solidFill>
                <a:cs typeface="+mn-cs"/>
              </a:rPr>
              <a:t>meiosis I</a:t>
            </a:r>
            <a:r>
              <a:rPr lang="en-US" dirty="0">
                <a:solidFill>
                  <a:srgbClr val="000000"/>
                </a:solidFill>
                <a:cs typeface="+mn-cs"/>
              </a:rPr>
              <a:t> and </a:t>
            </a:r>
            <a:r>
              <a:rPr lang="en-US" b="1" dirty="0">
                <a:solidFill>
                  <a:srgbClr val="000000"/>
                </a:solidFill>
                <a:cs typeface="+mn-cs"/>
              </a:rPr>
              <a:t>meiosis II</a:t>
            </a:r>
            <a:r>
              <a:rPr lang="en-US" dirty="0">
                <a:solidFill>
                  <a:srgbClr val="000000"/>
                </a:solidFill>
                <a:cs typeface="+mn-cs"/>
              </a:rPr>
              <a:t>, which results in </a:t>
            </a:r>
            <a:r>
              <a:rPr lang="en-US" b="1" dirty="0">
                <a:solidFill>
                  <a:srgbClr val="000000"/>
                </a:solidFill>
                <a:cs typeface="+mn-cs"/>
              </a:rPr>
              <a:t>four daughter </a:t>
            </a:r>
            <a:r>
              <a:rPr lang="en-US" dirty="0">
                <a:solidFill>
                  <a:srgbClr val="000000"/>
                </a:solidFill>
                <a:cs typeface="+mn-cs"/>
              </a:rPr>
              <a:t>cells. </a:t>
            </a:r>
          </a:p>
          <a:p>
            <a:pPr eaLnBrk="1" hangingPunct="1"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+mn-cs"/>
              </a:rPr>
              <a:t>Each final daughter cell has only half as many chromosomes as the parent cell.</a:t>
            </a:r>
          </a:p>
          <a:p>
            <a:pPr eaLnBrk="1" hangingPunct="1"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+mn-cs"/>
              </a:rPr>
              <a:t>Each cell is genetically different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763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rgbClr val="339933"/>
                </a:solidFill>
                <a:cs typeface="+mj-cs"/>
              </a:rPr>
              <a:t>Making Gametes: Meiosis</a:t>
            </a:r>
            <a:endParaRPr lang="en-US" b="1" dirty="0">
              <a:cs typeface="+mj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228600"/>
            <a:ext cx="4648200" cy="6198620"/>
          </a:xfrm>
        </p:spPr>
        <p:txBody>
          <a:bodyPr>
            <a:spAutoFit/>
          </a:bodyPr>
          <a:lstStyle/>
          <a:p>
            <a:pPr eaLnBrk="1" hangingPunct="1"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b="1" dirty="0">
                <a:solidFill>
                  <a:srgbClr val="000000"/>
                </a:solidFill>
                <a:cs typeface="+mn-cs"/>
              </a:rPr>
              <a:t>Meiosis</a:t>
            </a:r>
            <a:r>
              <a:rPr lang="en-US" dirty="0">
                <a:solidFill>
                  <a:srgbClr val="000000"/>
                </a:solidFill>
                <a:cs typeface="+mn-cs"/>
              </a:rPr>
              <a:t> reduces chromosome number by copying the chromosomes once, but dividing twice.</a:t>
            </a:r>
          </a:p>
          <a:p>
            <a:pPr eaLnBrk="1" hangingPunct="1"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+mn-cs"/>
              </a:rPr>
              <a:t>The first division, </a:t>
            </a:r>
            <a:r>
              <a:rPr lang="en-US" b="1" dirty="0">
                <a:solidFill>
                  <a:srgbClr val="000000"/>
                </a:solidFill>
                <a:cs typeface="+mn-cs"/>
              </a:rPr>
              <a:t>meiosis I</a:t>
            </a:r>
            <a:r>
              <a:rPr lang="en-US" dirty="0">
                <a:solidFill>
                  <a:srgbClr val="000000"/>
                </a:solidFill>
                <a:cs typeface="+mn-cs"/>
              </a:rPr>
              <a:t>, separates homologous chromosomes.</a:t>
            </a:r>
          </a:p>
          <a:p>
            <a:pPr eaLnBrk="1" hangingPunct="1"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+mn-cs"/>
              </a:rPr>
              <a:t>The second, </a:t>
            </a:r>
            <a:r>
              <a:rPr lang="en-US" b="1" dirty="0">
                <a:solidFill>
                  <a:srgbClr val="000000"/>
                </a:solidFill>
                <a:cs typeface="+mn-cs"/>
              </a:rPr>
              <a:t>meiosis II</a:t>
            </a:r>
            <a:r>
              <a:rPr lang="en-US" dirty="0">
                <a:solidFill>
                  <a:srgbClr val="000000"/>
                </a:solidFill>
                <a:cs typeface="+mn-cs"/>
              </a:rPr>
              <a:t>, separates sister chromatids.</a:t>
            </a:r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5"/>
          <a:stretch>
            <a:fillRect/>
          </a:stretch>
        </p:blipFill>
        <p:spPr bwMode="auto">
          <a:xfrm>
            <a:off x="4800600" y="35257"/>
            <a:ext cx="4014788" cy="6596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08_12bMeiosisHaploid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5"/>
          <a:stretch>
            <a:fillRect/>
          </a:stretch>
        </p:blipFill>
        <p:spPr bwMode="auto">
          <a:xfrm>
            <a:off x="298450" y="1341438"/>
            <a:ext cx="8547100" cy="394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1744663" y="1350963"/>
            <a:ext cx="11414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1700" cap="small" dirty="0">
                <a:solidFill>
                  <a:srgbClr val="000000"/>
                </a:solidFill>
                <a:latin typeface="Arial" charset="0"/>
              </a:rPr>
              <a:t>Interphase</a:t>
            </a:r>
          </a:p>
        </p:txBody>
      </p:sp>
      <p:cxnSp>
        <p:nvCxnSpPr>
          <p:cNvPr id="32772" name="Straight Connector 5"/>
          <p:cNvCxnSpPr>
            <a:cxnSpLocks noChangeShapeType="1"/>
          </p:cNvCxnSpPr>
          <p:nvPr/>
        </p:nvCxnSpPr>
        <p:spPr bwMode="auto">
          <a:xfrm>
            <a:off x="2732088" y="2801938"/>
            <a:ext cx="381000" cy="4429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73" name="Straight Connector 6"/>
          <p:cNvCxnSpPr>
            <a:cxnSpLocks noChangeShapeType="1"/>
          </p:cNvCxnSpPr>
          <p:nvPr/>
        </p:nvCxnSpPr>
        <p:spPr bwMode="auto">
          <a:xfrm>
            <a:off x="2732088" y="2801938"/>
            <a:ext cx="344487" cy="5905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5089525" y="1335088"/>
            <a:ext cx="9112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1700" cap="small" dirty="0">
                <a:solidFill>
                  <a:srgbClr val="000000"/>
                </a:solidFill>
                <a:latin typeface="Arial" charset="0"/>
              </a:rPr>
              <a:t>Meiosis </a:t>
            </a:r>
            <a:r>
              <a:rPr lang="en-US" sz="1700" cap="small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7272338" y="1336675"/>
            <a:ext cx="99536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1700" cap="small" dirty="0">
                <a:solidFill>
                  <a:srgbClr val="000000"/>
                </a:solidFill>
                <a:latin typeface="Arial" charset="0"/>
              </a:rPr>
              <a:t>Meiosis </a:t>
            </a:r>
            <a:r>
              <a:rPr lang="en-US" sz="1700" cap="small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32776" name="Text Box 31"/>
          <p:cNvSpPr txBox="1">
            <a:spLocks noChangeArrowheads="1"/>
          </p:cNvSpPr>
          <p:nvPr/>
        </p:nvSpPr>
        <p:spPr bwMode="auto">
          <a:xfrm>
            <a:off x="1584325" y="2316163"/>
            <a:ext cx="1174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700" b="1">
                <a:solidFill>
                  <a:srgbClr val="000000"/>
                </a:solidFill>
                <a:latin typeface="Arial" charset="0"/>
              </a:rPr>
              <a:t>Sister</a:t>
            </a:r>
            <a:br>
              <a:rPr lang="en-US" altLang="en-US" sz="1700" b="1">
                <a:solidFill>
                  <a:srgbClr val="000000"/>
                </a:solidFill>
                <a:latin typeface="Arial" charset="0"/>
              </a:rPr>
            </a:br>
            <a:r>
              <a:rPr lang="en-US" altLang="en-US" sz="1700" b="1">
                <a:solidFill>
                  <a:srgbClr val="000000"/>
                </a:solidFill>
                <a:latin typeface="Arial" charset="0"/>
              </a:rPr>
              <a:t>chromatids</a:t>
            </a:r>
          </a:p>
        </p:txBody>
      </p:sp>
      <p:sp>
        <p:nvSpPr>
          <p:cNvPr id="32777" name="Text Box 31"/>
          <p:cNvSpPr txBox="1">
            <a:spLocks noChangeArrowheads="1"/>
          </p:cNvSpPr>
          <p:nvPr/>
        </p:nvSpPr>
        <p:spPr bwMode="auto">
          <a:xfrm>
            <a:off x="1408113" y="3571875"/>
            <a:ext cx="1527175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lnSpc>
                <a:spcPts val="1900"/>
              </a:lnSpc>
              <a:spcBef>
                <a:spcPct val="0"/>
              </a:spcBef>
              <a:buFontTx/>
              <a:buNone/>
            </a:pPr>
            <a:r>
              <a:rPr lang="en-US" altLang="en-US" sz="1700" b="1">
                <a:solidFill>
                  <a:srgbClr val="000000"/>
                </a:solidFill>
                <a:latin typeface="Arial" charset="0"/>
              </a:rPr>
              <a:t>Chromosomes</a:t>
            </a:r>
            <a:br>
              <a:rPr lang="en-US" altLang="en-US" sz="1700" b="1">
                <a:solidFill>
                  <a:srgbClr val="000000"/>
                </a:solidFill>
                <a:latin typeface="Arial" charset="0"/>
              </a:rPr>
            </a:br>
            <a:r>
              <a:rPr lang="en-US" altLang="en-US" sz="1700" b="1">
                <a:solidFill>
                  <a:srgbClr val="000000"/>
                </a:solidFill>
                <a:latin typeface="Arial" charset="0"/>
              </a:rPr>
              <a:t>duplicate</a:t>
            </a:r>
          </a:p>
        </p:txBody>
      </p:sp>
      <p:sp>
        <p:nvSpPr>
          <p:cNvPr id="32778" name="Text Box 31"/>
          <p:cNvSpPr txBox="1">
            <a:spLocks noChangeArrowheads="1"/>
          </p:cNvSpPr>
          <p:nvPr/>
        </p:nvSpPr>
        <p:spPr bwMode="auto">
          <a:xfrm>
            <a:off x="3802063" y="3571875"/>
            <a:ext cx="14938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lnSpc>
                <a:spcPts val="1900"/>
              </a:lnSpc>
              <a:spcBef>
                <a:spcPct val="0"/>
              </a:spcBef>
              <a:buFontTx/>
              <a:buNone/>
            </a:pPr>
            <a:r>
              <a:rPr lang="en-US" altLang="en-US" sz="1700" b="1">
                <a:solidFill>
                  <a:srgbClr val="000000"/>
                </a:solidFill>
                <a:latin typeface="Arial" charset="0"/>
              </a:rPr>
              <a:t>Homologous</a:t>
            </a:r>
            <a:br>
              <a:rPr lang="en-US" altLang="en-US" sz="1700" b="1">
                <a:solidFill>
                  <a:srgbClr val="000000"/>
                </a:solidFill>
                <a:latin typeface="Arial" charset="0"/>
              </a:rPr>
            </a:br>
            <a:r>
              <a:rPr lang="en-US" altLang="en-US" sz="1700" b="1">
                <a:solidFill>
                  <a:srgbClr val="000000"/>
                </a:solidFill>
                <a:latin typeface="Arial" charset="0"/>
              </a:rPr>
              <a:t>chromosomes</a:t>
            </a:r>
          </a:p>
          <a:p>
            <a:pPr algn="ctr">
              <a:lnSpc>
                <a:spcPts val="1900"/>
              </a:lnSpc>
              <a:spcBef>
                <a:spcPct val="0"/>
              </a:spcBef>
              <a:buFontTx/>
              <a:buNone/>
            </a:pPr>
            <a:r>
              <a:rPr lang="en-US" altLang="en-US" sz="1700" b="1">
                <a:solidFill>
                  <a:srgbClr val="000000"/>
                </a:solidFill>
                <a:latin typeface="Arial" charset="0"/>
              </a:rPr>
              <a:t>separate</a:t>
            </a:r>
          </a:p>
        </p:txBody>
      </p:sp>
      <p:sp>
        <p:nvSpPr>
          <p:cNvPr id="32779" name="Text Box 31"/>
          <p:cNvSpPr txBox="1">
            <a:spLocks noChangeArrowheads="1"/>
          </p:cNvSpPr>
          <p:nvPr/>
        </p:nvSpPr>
        <p:spPr bwMode="auto">
          <a:xfrm>
            <a:off x="6100763" y="3392488"/>
            <a:ext cx="18446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700" b="1">
                <a:solidFill>
                  <a:srgbClr val="000000"/>
                </a:solidFill>
                <a:latin typeface="Arial" charset="0"/>
              </a:rPr>
              <a:t>Sister chromatids</a:t>
            </a:r>
            <a:br>
              <a:rPr lang="en-US" altLang="en-US" sz="1700" b="1">
                <a:solidFill>
                  <a:srgbClr val="000000"/>
                </a:solidFill>
                <a:latin typeface="Arial" charset="0"/>
              </a:rPr>
            </a:br>
            <a:r>
              <a:rPr lang="en-US" altLang="en-US" sz="1700" b="1">
                <a:solidFill>
                  <a:srgbClr val="000000"/>
                </a:solidFill>
                <a:latin typeface="Arial" charset="0"/>
              </a:rPr>
              <a:t>separate</a:t>
            </a:r>
          </a:p>
        </p:txBody>
      </p:sp>
      <p:sp>
        <p:nvSpPr>
          <p:cNvPr id="32780" name="Text Box 31"/>
          <p:cNvSpPr txBox="1">
            <a:spLocks noChangeArrowheads="1"/>
          </p:cNvSpPr>
          <p:nvPr/>
        </p:nvSpPr>
        <p:spPr bwMode="auto">
          <a:xfrm rot="5400000">
            <a:off x="8067675" y="3405188"/>
            <a:ext cx="13493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700" b="1">
                <a:solidFill>
                  <a:srgbClr val="000000"/>
                </a:solidFill>
                <a:latin typeface="Arial" charset="0"/>
              </a:rPr>
              <a:t>Haploid cells</a:t>
            </a:r>
          </a:p>
        </p:txBody>
      </p:sp>
      <p:sp>
        <p:nvSpPr>
          <p:cNvPr id="32781" name="Text Box 31"/>
          <p:cNvSpPr txBox="1">
            <a:spLocks noChangeArrowheads="1"/>
          </p:cNvSpPr>
          <p:nvPr/>
        </p:nvSpPr>
        <p:spPr bwMode="auto">
          <a:xfrm>
            <a:off x="334963" y="4159250"/>
            <a:ext cx="1492250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en-US" altLang="en-US" sz="1700" b="1">
                <a:solidFill>
                  <a:srgbClr val="000000"/>
                </a:solidFill>
                <a:latin typeface="Arial" charset="0"/>
              </a:rPr>
              <a:t>A pair of</a:t>
            </a:r>
          </a:p>
          <a:p>
            <a:pPr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en-US" altLang="en-US" sz="1700" b="1">
                <a:solidFill>
                  <a:srgbClr val="000000"/>
                </a:solidFill>
                <a:latin typeface="Arial" charset="0"/>
              </a:rPr>
              <a:t>homologous</a:t>
            </a:r>
            <a:br>
              <a:rPr lang="en-US" altLang="en-US" sz="1700" b="1">
                <a:solidFill>
                  <a:srgbClr val="000000"/>
                </a:solidFill>
                <a:latin typeface="Arial" charset="0"/>
              </a:rPr>
            </a:br>
            <a:r>
              <a:rPr lang="en-US" altLang="en-US" sz="1700" b="1">
                <a:solidFill>
                  <a:srgbClr val="000000"/>
                </a:solidFill>
                <a:latin typeface="Arial" charset="0"/>
              </a:rPr>
              <a:t>chromosomes</a:t>
            </a:r>
            <a:br>
              <a:rPr lang="en-US" altLang="en-US" sz="1700" b="1">
                <a:solidFill>
                  <a:srgbClr val="000000"/>
                </a:solidFill>
                <a:latin typeface="Arial" charset="0"/>
              </a:rPr>
            </a:br>
            <a:r>
              <a:rPr lang="en-US" altLang="en-US" sz="1700" b="1">
                <a:solidFill>
                  <a:srgbClr val="000000"/>
                </a:solidFill>
                <a:latin typeface="Arial" charset="0"/>
              </a:rPr>
              <a:t>in a diploid</a:t>
            </a:r>
          </a:p>
          <a:p>
            <a:pPr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en-US" altLang="en-US" sz="1700" b="1">
                <a:solidFill>
                  <a:srgbClr val="000000"/>
                </a:solidFill>
                <a:latin typeface="Arial" charset="0"/>
              </a:rPr>
              <a:t>parent cell</a:t>
            </a:r>
          </a:p>
        </p:txBody>
      </p:sp>
      <p:sp>
        <p:nvSpPr>
          <p:cNvPr id="32782" name="Text Box 31"/>
          <p:cNvSpPr txBox="1">
            <a:spLocks noChangeArrowheads="1"/>
          </p:cNvSpPr>
          <p:nvPr/>
        </p:nvSpPr>
        <p:spPr bwMode="auto">
          <a:xfrm>
            <a:off x="2862263" y="4110038"/>
            <a:ext cx="149225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lnSpc>
                <a:spcPts val="1900"/>
              </a:lnSpc>
              <a:spcBef>
                <a:spcPct val="0"/>
              </a:spcBef>
              <a:buFontTx/>
              <a:buNone/>
            </a:pPr>
            <a:r>
              <a:rPr lang="en-US" altLang="en-US" sz="1700" b="1">
                <a:solidFill>
                  <a:srgbClr val="000000"/>
                </a:solidFill>
                <a:latin typeface="Arial" charset="0"/>
              </a:rPr>
              <a:t>A pair of</a:t>
            </a:r>
            <a:br>
              <a:rPr lang="en-US" altLang="en-US" sz="1700" b="1">
                <a:solidFill>
                  <a:srgbClr val="000000"/>
                </a:solidFill>
                <a:latin typeface="Arial" charset="0"/>
              </a:rPr>
            </a:br>
            <a:r>
              <a:rPr lang="en-US" altLang="en-US" sz="1700" b="1">
                <a:solidFill>
                  <a:srgbClr val="000000"/>
                </a:solidFill>
                <a:latin typeface="Arial" charset="0"/>
              </a:rPr>
              <a:t>duplicated</a:t>
            </a:r>
            <a:br>
              <a:rPr lang="en-US" altLang="en-US" sz="1700" b="1">
                <a:solidFill>
                  <a:srgbClr val="000000"/>
                </a:solidFill>
                <a:latin typeface="Arial" charset="0"/>
              </a:rPr>
            </a:br>
            <a:r>
              <a:rPr lang="en-US" altLang="en-US" sz="1700" b="1">
                <a:solidFill>
                  <a:srgbClr val="000000"/>
                </a:solidFill>
                <a:latin typeface="Arial" charset="0"/>
              </a:rPr>
              <a:t>homologous</a:t>
            </a:r>
          </a:p>
          <a:p>
            <a:pPr>
              <a:lnSpc>
                <a:spcPts val="1900"/>
              </a:lnSpc>
              <a:spcBef>
                <a:spcPct val="0"/>
              </a:spcBef>
              <a:buFontTx/>
              <a:buNone/>
            </a:pPr>
            <a:r>
              <a:rPr lang="en-US" altLang="en-US" sz="1700" b="1">
                <a:solidFill>
                  <a:srgbClr val="000000"/>
                </a:solidFill>
                <a:latin typeface="Arial" charset="0"/>
              </a:rPr>
              <a:t>chromosomes</a:t>
            </a:r>
          </a:p>
        </p:txBody>
      </p:sp>
      <p:grpSp>
        <p:nvGrpSpPr>
          <p:cNvPr id="32783" name="Group 17"/>
          <p:cNvGrpSpPr>
            <a:grpSpLocks/>
          </p:cNvGrpSpPr>
          <p:nvPr/>
        </p:nvGrpSpPr>
        <p:grpSpPr bwMode="auto">
          <a:xfrm>
            <a:off x="2024063" y="3097213"/>
            <a:ext cx="269875" cy="280987"/>
            <a:chOff x="987097" y="5951781"/>
            <a:chExt cx="270204" cy="280744"/>
          </a:xfrm>
        </p:grpSpPr>
        <p:sp>
          <p:nvSpPr>
            <p:cNvPr id="32790" name="Oval 18"/>
            <p:cNvSpPr>
              <a:spLocks noChangeArrowheads="1"/>
            </p:cNvSpPr>
            <p:nvPr/>
          </p:nvSpPr>
          <p:spPr bwMode="auto">
            <a:xfrm>
              <a:off x="994120" y="5961697"/>
              <a:ext cx="254908" cy="25490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791" name="Text Box 31"/>
            <p:cNvSpPr txBox="1">
              <a:spLocks noChangeArrowheads="1"/>
            </p:cNvSpPr>
            <p:nvPr/>
          </p:nvSpPr>
          <p:spPr bwMode="auto">
            <a:xfrm>
              <a:off x="987097" y="5951781"/>
              <a:ext cx="270204" cy="280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FFFFFF"/>
                  </a:solidFill>
                  <a:latin typeface="Arial" charset="0"/>
                </a:rPr>
                <a:t>1</a:t>
              </a:r>
            </a:p>
          </p:txBody>
        </p:sp>
      </p:grpSp>
      <p:grpSp>
        <p:nvGrpSpPr>
          <p:cNvPr id="32784" name="Group 20"/>
          <p:cNvGrpSpPr>
            <a:grpSpLocks/>
          </p:cNvGrpSpPr>
          <p:nvPr/>
        </p:nvGrpSpPr>
        <p:grpSpPr bwMode="auto">
          <a:xfrm>
            <a:off x="4622800" y="3101975"/>
            <a:ext cx="269875" cy="280988"/>
            <a:chOff x="987097" y="5951781"/>
            <a:chExt cx="270204" cy="280744"/>
          </a:xfrm>
        </p:grpSpPr>
        <p:sp>
          <p:nvSpPr>
            <p:cNvPr id="32788" name="Oval 21"/>
            <p:cNvSpPr>
              <a:spLocks noChangeArrowheads="1"/>
            </p:cNvSpPr>
            <p:nvPr/>
          </p:nvSpPr>
          <p:spPr bwMode="auto">
            <a:xfrm>
              <a:off x="994120" y="5961697"/>
              <a:ext cx="254908" cy="25490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789" name="Text Box 31"/>
            <p:cNvSpPr txBox="1">
              <a:spLocks noChangeArrowheads="1"/>
            </p:cNvSpPr>
            <p:nvPr/>
          </p:nvSpPr>
          <p:spPr bwMode="auto">
            <a:xfrm>
              <a:off x="987097" y="5951781"/>
              <a:ext cx="270204" cy="280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FFFFFF"/>
                  </a:solidFill>
                  <a:latin typeface="Arial" charset="0"/>
                </a:rPr>
                <a:t>2</a:t>
              </a:r>
            </a:p>
          </p:txBody>
        </p:sp>
      </p:grpSp>
      <p:grpSp>
        <p:nvGrpSpPr>
          <p:cNvPr id="32785" name="Group 23"/>
          <p:cNvGrpSpPr>
            <a:grpSpLocks/>
          </p:cNvGrpSpPr>
          <p:nvPr/>
        </p:nvGrpSpPr>
        <p:grpSpPr bwMode="auto">
          <a:xfrm>
            <a:off x="6875463" y="3090863"/>
            <a:ext cx="269875" cy="280987"/>
            <a:chOff x="987097" y="5951781"/>
            <a:chExt cx="270204" cy="280744"/>
          </a:xfrm>
        </p:grpSpPr>
        <p:sp>
          <p:nvSpPr>
            <p:cNvPr id="32786" name="Oval 24"/>
            <p:cNvSpPr>
              <a:spLocks noChangeArrowheads="1"/>
            </p:cNvSpPr>
            <p:nvPr/>
          </p:nvSpPr>
          <p:spPr bwMode="auto">
            <a:xfrm>
              <a:off x="994120" y="5961697"/>
              <a:ext cx="254908" cy="25490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2787" name="Text Box 31"/>
            <p:cNvSpPr txBox="1">
              <a:spLocks noChangeArrowheads="1"/>
            </p:cNvSpPr>
            <p:nvPr/>
          </p:nvSpPr>
          <p:spPr bwMode="auto">
            <a:xfrm>
              <a:off x="987097" y="5951781"/>
              <a:ext cx="270204" cy="280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FFFFFF"/>
                  </a:solidFill>
                  <a:latin typeface="Arial" charset="0"/>
                </a:rPr>
                <a:t>3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08_13_1Meiosi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5"/>
          <a:stretch>
            <a:fillRect/>
          </a:stretch>
        </p:blipFill>
        <p:spPr bwMode="auto">
          <a:xfrm>
            <a:off x="298450" y="1298575"/>
            <a:ext cx="8547100" cy="391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9939" name="Straight Connector 5"/>
          <p:cNvCxnSpPr>
            <a:cxnSpLocks noChangeShapeType="1"/>
          </p:cNvCxnSpPr>
          <p:nvPr/>
        </p:nvCxnSpPr>
        <p:spPr bwMode="auto">
          <a:xfrm>
            <a:off x="4964113" y="2755900"/>
            <a:ext cx="230187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0" name="Text Box 31"/>
          <p:cNvSpPr txBox="1">
            <a:spLocks noChangeArrowheads="1"/>
          </p:cNvSpPr>
          <p:nvPr/>
        </p:nvSpPr>
        <p:spPr bwMode="auto">
          <a:xfrm>
            <a:off x="3052763" y="1760538"/>
            <a:ext cx="10826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Arial" charset="0"/>
              </a:rPr>
              <a:t>Prophase </a:t>
            </a:r>
            <a:r>
              <a:rPr lang="en-US" altLang="en-US" sz="1400" b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I</a:t>
            </a:r>
          </a:p>
        </p:txBody>
      </p:sp>
      <p:cxnSp>
        <p:nvCxnSpPr>
          <p:cNvPr id="39941" name="Straight Connector 7"/>
          <p:cNvCxnSpPr>
            <a:cxnSpLocks noChangeShapeType="1"/>
            <a:endCxn id="39942" idx="1"/>
          </p:cNvCxnSpPr>
          <p:nvPr/>
        </p:nvCxnSpPr>
        <p:spPr bwMode="auto">
          <a:xfrm>
            <a:off x="776288" y="2676525"/>
            <a:ext cx="306387" cy="200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Left Brace 8"/>
          <p:cNvSpPr>
            <a:spLocks/>
          </p:cNvSpPr>
          <p:nvPr/>
        </p:nvSpPr>
        <p:spPr bwMode="auto">
          <a:xfrm rot="3669476">
            <a:off x="1059657" y="2631281"/>
            <a:ext cx="144462" cy="600075"/>
          </a:xfrm>
          <a:prstGeom prst="leftBrace">
            <a:avLst>
              <a:gd name="adj1" fmla="val 28442"/>
              <a:gd name="adj2" fmla="val 52829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cxnSp>
        <p:nvCxnSpPr>
          <p:cNvPr id="39943" name="Straight Connector 9"/>
          <p:cNvCxnSpPr>
            <a:cxnSpLocks noChangeShapeType="1"/>
          </p:cNvCxnSpPr>
          <p:nvPr/>
        </p:nvCxnSpPr>
        <p:spPr bwMode="auto">
          <a:xfrm flipH="1" flipV="1">
            <a:off x="1357313" y="3941763"/>
            <a:ext cx="220662" cy="6175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944" name="Straight Connector 10"/>
          <p:cNvCxnSpPr>
            <a:cxnSpLocks noChangeShapeType="1"/>
            <a:stCxn id="39963" idx="1"/>
          </p:cNvCxnSpPr>
          <p:nvPr/>
        </p:nvCxnSpPr>
        <p:spPr bwMode="auto">
          <a:xfrm>
            <a:off x="3843338" y="3924300"/>
            <a:ext cx="230187" cy="3651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945" name="Straight Connector 11"/>
          <p:cNvCxnSpPr>
            <a:cxnSpLocks noChangeShapeType="1"/>
          </p:cNvCxnSpPr>
          <p:nvPr/>
        </p:nvCxnSpPr>
        <p:spPr bwMode="auto">
          <a:xfrm flipH="1">
            <a:off x="5053013" y="3716338"/>
            <a:ext cx="7937" cy="8937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946" name="Straight Connector 14"/>
          <p:cNvCxnSpPr>
            <a:cxnSpLocks noChangeShapeType="1"/>
          </p:cNvCxnSpPr>
          <p:nvPr/>
        </p:nvCxnSpPr>
        <p:spPr bwMode="auto">
          <a:xfrm flipV="1">
            <a:off x="6280150" y="3649663"/>
            <a:ext cx="103188" cy="7572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947" name="Straight Connector 17"/>
          <p:cNvCxnSpPr>
            <a:cxnSpLocks noChangeShapeType="1"/>
          </p:cNvCxnSpPr>
          <p:nvPr/>
        </p:nvCxnSpPr>
        <p:spPr bwMode="auto">
          <a:xfrm flipH="1" flipV="1">
            <a:off x="7188200" y="3225800"/>
            <a:ext cx="142875" cy="15446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948" name="Straight Connector 18"/>
          <p:cNvCxnSpPr>
            <a:cxnSpLocks noChangeShapeType="1"/>
          </p:cNvCxnSpPr>
          <p:nvPr/>
        </p:nvCxnSpPr>
        <p:spPr bwMode="auto">
          <a:xfrm flipV="1">
            <a:off x="3194050" y="2554288"/>
            <a:ext cx="180975" cy="75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949" name="Straight Connector 19"/>
          <p:cNvCxnSpPr>
            <a:cxnSpLocks noChangeShapeType="1"/>
          </p:cNvCxnSpPr>
          <p:nvPr/>
        </p:nvCxnSpPr>
        <p:spPr bwMode="auto">
          <a:xfrm flipH="1" flipV="1">
            <a:off x="3375025" y="2554288"/>
            <a:ext cx="115888" cy="1017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606425" y="1408113"/>
            <a:ext cx="13477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lnSpc>
                <a:spcPts val="1600"/>
              </a:lnSpc>
              <a:defRPr/>
            </a:pPr>
            <a:r>
              <a:rPr lang="en-US" sz="1500" cap="small" dirty="0">
                <a:solidFill>
                  <a:srgbClr val="000000"/>
                </a:solidFill>
                <a:latin typeface="Arial" charset="0"/>
              </a:rPr>
              <a:t>Interphase:</a:t>
            </a:r>
            <a:br>
              <a:rPr lang="en-US" sz="1500" cap="small" dirty="0">
                <a:solidFill>
                  <a:srgbClr val="000000"/>
                </a:solidFill>
                <a:latin typeface="Arial" charset="0"/>
              </a:rPr>
            </a:br>
            <a:r>
              <a:rPr lang="en-US" sz="1500" dirty="0">
                <a:solidFill>
                  <a:srgbClr val="000000"/>
                </a:solidFill>
                <a:latin typeface="Arial" charset="0"/>
              </a:rPr>
              <a:t>Chromosomes</a:t>
            </a:r>
            <a:br>
              <a:rPr lang="en-US" sz="1500" dirty="0">
                <a:solidFill>
                  <a:srgbClr val="000000"/>
                </a:solidFill>
                <a:latin typeface="Arial" charset="0"/>
              </a:rPr>
            </a:br>
            <a:r>
              <a:rPr lang="en-US" sz="1500" dirty="0">
                <a:solidFill>
                  <a:srgbClr val="000000"/>
                </a:solidFill>
                <a:latin typeface="Arial" charset="0"/>
              </a:rPr>
              <a:t>duplicate</a:t>
            </a:r>
          </a:p>
        </p:txBody>
      </p:sp>
      <p:sp>
        <p:nvSpPr>
          <p:cNvPr id="39951" name="Text Box 31"/>
          <p:cNvSpPr txBox="1">
            <a:spLocks noChangeArrowheads="1"/>
          </p:cNvSpPr>
          <p:nvPr/>
        </p:nvSpPr>
        <p:spPr bwMode="auto">
          <a:xfrm>
            <a:off x="331788" y="2446338"/>
            <a:ext cx="114776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Arial" charset="0"/>
              </a:rPr>
              <a:t>Centrosomes</a:t>
            </a:r>
          </a:p>
        </p:txBody>
      </p:sp>
      <p:sp>
        <p:nvSpPr>
          <p:cNvPr id="39952" name="Text Box 31"/>
          <p:cNvSpPr txBox="1">
            <a:spLocks noChangeArrowheads="1"/>
          </p:cNvSpPr>
          <p:nvPr/>
        </p:nvSpPr>
        <p:spPr bwMode="auto">
          <a:xfrm>
            <a:off x="3654425" y="2573338"/>
            <a:ext cx="6461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Arial" charset="0"/>
              </a:rPr>
              <a:t>Spindle</a:t>
            </a:r>
          </a:p>
        </p:txBody>
      </p:sp>
      <p:sp>
        <p:nvSpPr>
          <p:cNvPr id="39953" name="Text Box 31"/>
          <p:cNvSpPr txBox="1">
            <a:spLocks noChangeArrowheads="1"/>
          </p:cNvSpPr>
          <p:nvPr/>
        </p:nvSpPr>
        <p:spPr bwMode="auto">
          <a:xfrm>
            <a:off x="1236663" y="4546600"/>
            <a:ext cx="8985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Arial" charset="0"/>
              </a:rPr>
              <a:t>Chromatin</a:t>
            </a:r>
          </a:p>
        </p:txBody>
      </p:sp>
      <p:sp>
        <p:nvSpPr>
          <p:cNvPr id="39954" name="Text Box 31"/>
          <p:cNvSpPr txBox="1">
            <a:spLocks noChangeArrowheads="1"/>
          </p:cNvSpPr>
          <p:nvPr/>
        </p:nvSpPr>
        <p:spPr bwMode="auto">
          <a:xfrm>
            <a:off x="344488" y="4548188"/>
            <a:ext cx="7810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Arial" charset="0"/>
              </a:rPr>
              <a:t>Nuclear</a:t>
            </a:r>
            <a:br>
              <a:rPr lang="en-US" altLang="en-US" sz="1400" b="1">
                <a:solidFill>
                  <a:srgbClr val="000000"/>
                </a:solidFill>
                <a:latin typeface="Arial" charset="0"/>
              </a:rPr>
            </a:br>
            <a:r>
              <a:rPr lang="en-US" altLang="en-US" sz="1400" b="1">
                <a:solidFill>
                  <a:srgbClr val="000000"/>
                </a:solidFill>
                <a:latin typeface="Arial" charset="0"/>
              </a:rPr>
              <a:t>envelope</a:t>
            </a:r>
          </a:p>
        </p:txBody>
      </p:sp>
      <p:sp>
        <p:nvSpPr>
          <p:cNvPr id="39955" name="Text Box 31"/>
          <p:cNvSpPr txBox="1">
            <a:spLocks noChangeArrowheads="1"/>
          </p:cNvSpPr>
          <p:nvPr/>
        </p:nvSpPr>
        <p:spPr bwMode="auto">
          <a:xfrm>
            <a:off x="3524250" y="4584700"/>
            <a:ext cx="1173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Arial" charset="0"/>
              </a:rPr>
              <a:t>Fragments</a:t>
            </a:r>
            <a:br>
              <a:rPr lang="en-US" altLang="en-US" sz="1400" b="1">
                <a:solidFill>
                  <a:srgbClr val="000000"/>
                </a:solidFill>
                <a:latin typeface="Arial" charset="0"/>
              </a:rPr>
            </a:br>
            <a:r>
              <a:rPr lang="en-US" altLang="en-US" sz="1400" b="1">
                <a:solidFill>
                  <a:srgbClr val="000000"/>
                </a:solidFill>
                <a:latin typeface="Arial" charset="0"/>
              </a:rPr>
              <a:t>of the nuclear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Arial" charset="0"/>
              </a:rPr>
              <a:t>envelope</a:t>
            </a:r>
          </a:p>
        </p:txBody>
      </p:sp>
      <p:sp>
        <p:nvSpPr>
          <p:cNvPr id="39956" name="Text Box 31"/>
          <p:cNvSpPr txBox="1">
            <a:spLocks noChangeArrowheads="1"/>
          </p:cNvSpPr>
          <p:nvPr/>
        </p:nvSpPr>
        <p:spPr bwMode="auto">
          <a:xfrm>
            <a:off x="2519363" y="2135188"/>
            <a:ext cx="11731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Arial" charset="0"/>
              </a:rPr>
              <a:t>Sites of</a:t>
            </a:r>
            <a:br>
              <a:rPr lang="en-US" altLang="en-US" sz="1400" b="1">
                <a:solidFill>
                  <a:srgbClr val="000000"/>
                </a:solidFill>
                <a:latin typeface="Arial" charset="0"/>
              </a:rPr>
            </a:br>
            <a:r>
              <a:rPr lang="en-US" altLang="en-US" sz="1400" b="1">
                <a:solidFill>
                  <a:srgbClr val="000000"/>
                </a:solidFill>
                <a:latin typeface="Arial" charset="0"/>
              </a:rPr>
              <a:t>crossing over</a:t>
            </a:r>
          </a:p>
        </p:txBody>
      </p:sp>
      <p:sp>
        <p:nvSpPr>
          <p:cNvPr id="39957" name="Text Box 31"/>
          <p:cNvSpPr txBox="1">
            <a:spLocks noChangeArrowheads="1"/>
          </p:cNvSpPr>
          <p:nvPr/>
        </p:nvSpPr>
        <p:spPr bwMode="auto">
          <a:xfrm>
            <a:off x="2435225" y="4584700"/>
            <a:ext cx="965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Arial" charset="0"/>
              </a:rPr>
              <a:t>Sister</a:t>
            </a:r>
            <a:br>
              <a:rPr lang="en-US" altLang="en-US" sz="1400" b="1">
                <a:solidFill>
                  <a:srgbClr val="000000"/>
                </a:solidFill>
                <a:latin typeface="Arial" charset="0"/>
              </a:rPr>
            </a:br>
            <a:r>
              <a:rPr lang="en-US" altLang="en-US" sz="1400" b="1">
                <a:solidFill>
                  <a:srgbClr val="000000"/>
                </a:solidFill>
                <a:latin typeface="Arial" charset="0"/>
              </a:rPr>
              <a:t>chromatids</a:t>
            </a:r>
          </a:p>
        </p:txBody>
      </p:sp>
      <p:sp>
        <p:nvSpPr>
          <p:cNvPr id="39958" name="Text Box 31"/>
          <p:cNvSpPr txBox="1">
            <a:spLocks noChangeArrowheads="1"/>
          </p:cNvSpPr>
          <p:nvPr/>
        </p:nvSpPr>
        <p:spPr bwMode="auto">
          <a:xfrm>
            <a:off x="4868863" y="4602163"/>
            <a:ext cx="10715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Arial" charset="0"/>
              </a:rPr>
              <a:t>Centromere</a:t>
            </a:r>
            <a:br>
              <a:rPr lang="en-US" altLang="en-US" sz="1400" b="1">
                <a:solidFill>
                  <a:srgbClr val="000000"/>
                </a:solidFill>
                <a:latin typeface="Arial" charset="0"/>
              </a:rPr>
            </a:br>
            <a:r>
              <a:rPr lang="en-US" altLang="en-US" sz="1400" b="1">
                <a:solidFill>
                  <a:srgbClr val="000000"/>
                </a:solidFill>
                <a:latin typeface="Arial" charset="0"/>
              </a:rPr>
              <a:t>(with a </a:t>
            </a:r>
            <a:br>
              <a:rPr lang="en-US" altLang="en-US" sz="1400" b="1">
                <a:solidFill>
                  <a:srgbClr val="000000"/>
                </a:solidFill>
                <a:latin typeface="Arial" charset="0"/>
              </a:rPr>
            </a:br>
            <a:r>
              <a:rPr lang="en-US" altLang="en-US" sz="1400" b="1">
                <a:solidFill>
                  <a:srgbClr val="000000"/>
                </a:solidFill>
                <a:latin typeface="Arial" charset="0"/>
              </a:rPr>
              <a:t>kinetochore)</a:t>
            </a:r>
          </a:p>
        </p:txBody>
      </p:sp>
      <p:sp>
        <p:nvSpPr>
          <p:cNvPr id="39959" name="Text Box 31"/>
          <p:cNvSpPr txBox="1">
            <a:spLocks noChangeArrowheads="1"/>
          </p:cNvSpPr>
          <p:nvPr/>
        </p:nvSpPr>
        <p:spPr bwMode="auto">
          <a:xfrm>
            <a:off x="4721225" y="2120900"/>
            <a:ext cx="18192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Arial" charset="0"/>
              </a:rPr>
              <a:t>Spindle microtubules</a:t>
            </a:r>
            <a:br>
              <a:rPr lang="en-US" altLang="en-US" sz="1400" b="1">
                <a:solidFill>
                  <a:srgbClr val="000000"/>
                </a:solidFill>
                <a:latin typeface="Arial" charset="0"/>
              </a:rPr>
            </a:br>
            <a:r>
              <a:rPr lang="en-US" altLang="en-US" sz="1400" b="1">
                <a:solidFill>
                  <a:srgbClr val="000000"/>
                </a:solidFill>
                <a:latin typeface="Arial" charset="0"/>
              </a:rPr>
              <a:t>attached to a</a:t>
            </a:r>
            <a:br>
              <a:rPr lang="en-US" altLang="en-US" sz="1400" b="1">
                <a:solidFill>
                  <a:srgbClr val="000000"/>
                </a:solidFill>
                <a:latin typeface="Arial" charset="0"/>
              </a:rPr>
            </a:br>
            <a:r>
              <a:rPr lang="en-US" altLang="en-US" sz="1400" b="1">
                <a:solidFill>
                  <a:srgbClr val="000000"/>
                </a:solidFill>
                <a:latin typeface="Arial" charset="0"/>
              </a:rPr>
              <a:t>kinetochore</a:t>
            </a:r>
          </a:p>
        </p:txBody>
      </p:sp>
      <p:sp>
        <p:nvSpPr>
          <p:cNvPr id="39960" name="Text Box 31"/>
          <p:cNvSpPr txBox="1">
            <a:spLocks noChangeArrowheads="1"/>
          </p:cNvSpPr>
          <p:nvPr/>
        </p:nvSpPr>
        <p:spPr bwMode="auto">
          <a:xfrm>
            <a:off x="6764338" y="2136775"/>
            <a:ext cx="151288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Arial" charset="0"/>
              </a:rPr>
              <a:t>Sister chromatids</a:t>
            </a:r>
            <a:br>
              <a:rPr lang="en-US" altLang="en-US" sz="1400" b="1">
                <a:solidFill>
                  <a:srgbClr val="000000"/>
                </a:solidFill>
                <a:latin typeface="Arial" charset="0"/>
              </a:rPr>
            </a:br>
            <a:r>
              <a:rPr lang="en-US" altLang="en-US" sz="1400" b="1">
                <a:solidFill>
                  <a:srgbClr val="000000"/>
                </a:solidFill>
                <a:latin typeface="Arial" charset="0"/>
              </a:rPr>
              <a:t>remain attached</a:t>
            </a:r>
          </a:p>
        </p:txBody>
      </p:sp>
      <p:sp>
        <p:nvSpPr>
          <p:cNvPr id="39961" name="Text Box 31"/>
          <p:cNvSpPr txBox="1">
            <a:spLocks noChangeArrowheads="1"/>
          </p:cNvSpPr>
          <p:nvPr/>
        </p:nvSpPr>
        <p:spPr bwMode="auto">
          <a:xfrm>
            <a:off x="6040438" y="4386263"/>
            <a:ext cx="9239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Arial" charset="0"/>
              </a:rPr>
              <a:t>Metaphase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Arial" charset="0"/>
              </a:rPr>
              <a:t>plate</a:t>
            </a:r>
          </a:p>
        </p:txBody>
      </p:sp>
      <p:cxnSp>
        <p:nvCxnSpPr>
          <p:cNvPr id="39962" name="Straight Connector 66"/>
          <p:cNvCxnSpPr>
            <a:cxnSpLocks noChangeShapeType="1"/>
          </p:cNvCxnSpPr>
          <p:nvPr/>
        </p:nvCxnSpPr>
        <p:spPr bwMode="auto">
          <a:xfrm flipV="1">
            <a:off x="874713" y="4090988"/>
            <a:ext cx="239712" cy="479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63" name="Left Brace 68"/>
          <p:cNvSpPr>
            <a:spLocks/>
          </p:cNvSpPr>
          <p:nvPr/>
        </p:nvSpPr>
        <p:spPr bwMode="auto">
          <a:xfrm rot="-8123263">
            <a:off x="3752850" y="3733800"/>
            <a:ext cx="100013" cy="320675"/>
          </a:xfrm>
          <a:prstGeom prst="leftBrace">
            <a:avLst>
              <a:gd name="adj1" fmla="val 28486"/>
              <a:gd name="adj2" fmla="val 51824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cxnSp>
        <p:nvCxnSpPr>
          <p:cNvPr id="39964" name="Straight Connector 78"/>
          <p:cNvCxnSpPr>
            <a:cxnSpLocks noChangeShapeType="1"/>
          </p:cNvCxnSpPr>
          <p:nvPr/>
        </p:nvCxnSpPr>
        <p:spPr bwMode="auto">
          <a:xfrm flipH="1">
            <a:off x="3967163" y="2778125"/>
            <a:ext cx="4762" cy="4111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965" name="Straight Connector 80"/>
          <p:cNvCxnSpPr>
            <a:cxnSpLocks noChangeShapeType="1"/>
          </p:cNvCxnSpPr>
          <p:nvPr/>
        </p:nvCxnSpPr>
        <p:spPr bwMode="auto">
          <a:xfrm flipV="1">
            <a:off x="874713" y="4087813"/>
            <a:ext cx="242887" cy="48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966" name="Straight Connector 82"/>
          <p:cNvCxnSpPr>
            <a:cxnSpLocks noChangeShapeType="1"/>
          </p:cNvCxnSpPr>
          <p:nvPr/>
        </p:nvCxnSpPr>
        <p:spPr bwMode="auto">
          <a:xfrm flipV="1">
            <a:off x="2662238" y="3981450"/>
            <a:ext cx="230187" cy="6080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967" name="Straight Connector 86"/>
          <p:cNvCxnSpPr>
            <a:cxnSpLocks noChangeShapeType="1"/>
          </p:cNvCxnSpPr>
          <p:nvPr/>
        </p:nvCxnSpPr>
        <p:spPr bwMode="auto">
          <a:xfrm flipV="1">
            <a:off x="2662238" y="3941763"/>
            <a:ext cx="328612" cy="647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968" name="Straight Connector 88"/>
          <p:cNvCxnSpPr>
            <a:cxnSpLocks noChangeShapeType="1"/>
          </p:cNvCxnSpPr>
          <p:nvPr/>
        </p:nvCxnSpPr>
        <p:spPr bwMode="auto">
          <a:xfrm flipH="1" flipV="1">
            <a:off x="3654425" y="4265613"/>
            <a:ext cx="77788" cy="352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969" name="Straight Connector 90"/>
          <p:cNvCxnSpPr>
            <a:cxnSpLocks noChangeShapeType="1"/>
          </p:cNvCxnSpPr>
          <p:nvPr/>
        </p:nvCxnSpPr>
        <p:spPr bwMode="auto">
          <a:xfrm flipH="1" flipV="1">
            <a:off x="3455988" y="4329113"/>
            <a:ext cx="276225" cy="288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970" name="Straight Connector 95"/>
          <p:cNvCxnSpPr>
            <a:cxnSpLocks noChangeShapeType="1"/>
          </p:cNvCxnSpPr>
          <p:nvPr/>
        </p:nvCxnSpPr>
        <p:spPr bwMode="auto">
          <a:xfrm flipH="1" flipV="1">
            <a:off x="7188200" y="4133850"/>
            <a:ext cx="150813" cy="647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971" name="Straight Connector 97"/>
          <p:cNvCxnSpPr>
            <a:cxnSpLocks noChangeShapeType="1"/>
          </p:cNvCxnSpPr>
          <p:nvPr/>
        </p:nvCxnSpPr>
        <p:spPr bwMode="auto">
          <a:xfrm flipH="1" flipV="1">
            <a:off x="7188200" y="3225800"/>
            <a:ext cx="150813" cy="1555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972" name="Straight Connector 101"/>
          <p:cNvCxnSpPr>
            <a:cxnSpLocks noChangeShapeType="1"/>
          </p:cNvCxnSpPr>
          <p:nvPr/>
        </p:nvCxnSpPr>
        <p:spPr bwMode="auto">
          <a:xfrm flipH="1" flipV="1">
            <a:off x="7297738" y="2554288"/>
            <a:ext cx="206375" cy="635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973" name="Straight Connector 105"/>
          <p:cNvCxnSpPr>
            <a:cxnSpLocks noChangeShapeType="1"/>
          </p:cNvCxnSpPr>
          <p:nvPr/>
        </p:nvCxnSpPr>
        <p:spPr bwMode="auto">
          <a:xfrm flipH="1" flipV="1">
            <a:off x="7297738" y="2554288"/>
            <a:ext cx="130175" cy="5857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74" name="Text Box 31"/>
          <p:cNvSpPr txBox="1">
            <a:spLocks noChangeArrowheads="1"/>
          </p:cNvSpPr>
          <p:nvPr/>
        </p:nvSpPr>
        <p:spPr bwMode="auto">
          <a:xfrm>
            <a:off x="5127625" y="1760538"/>
            <a:ext cx="10826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Arial" charset="0"/>
              </a:rPr>
              <a:t>Metaphase </a:t>
            </a:r>
            <a:r>
              <a:rPr lang="en-US" altLang="en-US" sz="1400" b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I</a:t>
            </a:r>
          </a:p>
        </p:txBody>
      </p:sp>
      <p:sp>
        <p:nvSpPr>
          <p:cNvPr id="39975" name="Text Box 31"/>
          <p:cNvSpPr txBox="1">
            <a:spLocks noChangeArrowheads="1"/>
          </p:cNvSpPr>
          <p:nvPr/>
        </p:nvSpPr>
        <p:spPr bwMode="auto">
          <a:xfrm>
            <a:off x="7188200" y="1762125"/>
            <a:ext cx="108426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Arial" charset="0"/>
              </a:rPr>
              <a:t>Anaphase </a:t>
            </a:r>
            <a:r>
              <a:rPr lang="en-US" altLang="en-US" sz="1400" b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I</a:t>
            </a:r>
          </a:p>
        </p:txBody>
      </p:sp>
      <p:sp>
        <p:nvSpPr>
          <p:cNvPr id="112" name="Text Box 31"/>
          <p:cNvSpPr txBox="1">
            <a:spLocks noChangeArrowheads="1"/>
          </p:cNvSpPr>
          <p:nvPr/>
        </p:nvSpPr>
        <p:spPr bwMode="auto">
          <a:xfrm>
            <a:off x="3582988" y="1381125"/>
            <a:ext cx="407352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lnSpc>
                <a:spcPts val="1600"/>
              </a:lnSpc>
              <a:defRPr/>
            </a:pPr>
            <a:r>
              <a:rPr lang="en-US" sz="1500" cap="small" dirty="0">
                <a:solidFill>
                  <a:srgbClr val="000000"/>
                </a:solidFill>
                <a:latin typeface="Arial" charset="0"/>
              </a:rPr>
              <a:t>Meiosis </a:t>
            </a:r>
            <a:r>
              <a:rPr lang="en-US" sz="1500" cap="small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500" cap="small" dirty="0">
                <a:solidFill>
                  <a:srgbClr val="000000"/>
                </a:solidFill>
                <a:latin typeface="Arial" charset="0"/>
              </a:rPr>
              <a:t>: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Homologous chromosomes separate</a:t>
            </a:r>
          </a:p>
        </p:txBody>
      </p:sp>
      <p:sp>
        <p:nvSpPr>
          <p:cNvPr id="39977" name="Text Box 31"/>
          <p:cNvSpPr txBox="1">
            <a:spLocks noChangeArrowheads="1"/>
          </p:cNvSpPr>
          <p:nvPr/>
        </p:nvSpPr>
        <p:spPr bwMode="auto">
          <a:xfrm>
            <a:off x="7143750" y="4746625"/>
            <a:ext cx="12239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Arial" charset="0"/>
              </a:rPr>
              <a:t>Homologous</a:t>
            </a:r>
            <a:br>
              <a:rPr lang="en-US" altLang="en-US" sz="1400" b="1">
                <a:solidFill>
                  <a:srgbClr val="000000"/>
                </a:solidFill>
                <a:latin typeface="Arial" charset="0"/>
              </a:rPr>
            </a:br>
            <a:r>
              <a:rPr lang="en-US" altLang="en-US" sz="1400" b="1">
                <a:solidFill>
                  <a:srgbClr val="000000"/>
                </a:solidFill>
                <a:latin typeface="Arial" charset="0"/>
              </a:rPr>
              <a:t>chromosomes</a:t>
            </a:r>
            <a:br>
              <a:rPr lang="en-US" altLang="en-US" sz="1400" b="1">
                <a:solidFill>
                  <a:srgbClr val="000000"/>
                </a:solidFill>
                <a:latin typeface="Arial" charset="0"/>
              </a:rPr>
            </a:br>
            <a:r>
              <a:rPr lang="en-US" altLang="en-US" sz="1400" b="1">
                <a:solidFill>
                  <a:srgbClr val="000000"/>
                </a:solidFill>
                <a:latin typeface="Arial" charset="0"/>
              </a:rPr>
              <a:t>separate</a:t>
            </a:r>
          </a:p>
        </p:txBody>
      </p:sp>
      <p:sp>
        <p:nvSpPr>
          <p:cNvPr id="39978" name="Text Box 31"/>
          <p:cNvSpPr txBox="1">
            <a:spLocks noChangeArrowheads="1"/>
          </p:cNvSpPr>
          <p:nvPr/>
        </p:nvSpPr>
        <p:spPr bwMode="auto">
          <a:xfrm>
            <a:off x="3997325" y="4275138"/>
            <a:ext cx="5349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Arial" charset="0"/>
              </a:rPr>
              <a:t>Tetrad</a:t>
            </a:r>
          </a:p>
        </p:txBody>
      </p:sp>
    </p:spTree>
    <p:extLst>
      <p:ext uri="{BB962C8B-B14F-4D97-AF65-F5344CB8AC3E}">
        <p14:creationId xmlns:p14="http://schemas.microsoft.com/office/powerpoint/2010/main" val="18515087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0"/>
            <a:ext cx="8382000" cy="3034677"/>
          </a:xfrm>
        </p:spPr>
        <p:txBody>
          <a:bodyPr>
            <a:spAutoFit/>
          </a:bodyPr>
          <a:lstStyle/>
          <a:p>
            <a:pPr eaLnBrk="1" hangingPunct="1"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+mn-cs"/>
              </a:rPr>
              <a:t>In </a:t>
            </a:r>
            <a:r>
              <a:rPr lang="en-US" b="1" dirty="0">
                <a:solidFill>
                  <a:srgbClr val="000000"/>
                </a:solidFill>
                <a:cs typeface="+mn-cs"/>
              </a:rPr>
              <a:t>prophase I</a:t>
            </a:r>
            <a:r>
              <a:rPr lang="en-US" dirty="0">
                <a:solidFill>
                  <a:srgbClr val="000000"/>
                </a:solidFill>
                <a:cs typeface="+mn-cs"/>
              </a:rPr>
              <a:t>, the chromosomes condense and homologous chromosomes pair up to form </a:t>
            </a:r>
            <a:r>
              <a:rPr lang="en-US" b="1" dirty="0">
                <a:solidFill>
                  <a:srgbClr val="000000"/>
                </a:solidFill>
                <a:cs typeface="+mn-cs"/>
              </a:rPr>
              <a:t>tetrads</a:t>
            </a:r>
            <a:r>
              <a:rPr lang="en-US" dirty="0">
                <a:solidFill>
                  <a:srgbClr val="000000"/>
                </a:solidFill>
                <a:cs typeface="+mn-cs"/>
              </a:rPr>
              <a:t>.</a:t>
            </a:r>
          </a:p>
          <a:p>
            <a:pPr lvl="1" eaLnBrk="1" hangingPunct="1"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dirty="0">
                <a:solidFill>
                  <a:srgbClr val="000000"/>
                </a:solidFill>
              </a:rPr>
              <a:t>In a process called </a:t>
            </a:r>
            <a:r>
              <a:rPr lang="en-US" b="1" dirty="0">
                <a:solidFill>
                  <a:srgbClr val="000000"/>
                </a:solidFill>
              </a:rPr>
              <a:t>synapsis (or crossing over)</a:t>
            </a:r>
            <a:r>
              <a:rPr lang="en-US" dirty="0">
                <a:solidFill>
                  <a:srgbClr val="000000"/>
                </a:solidFill>
              </a:rPr>
              <a:t>, homologous chromosomes attach tightly together.</a:t>
            </a:r>
          </a:p>
          <a:p>
            <a:pPr lvl="1" eaLnBrk="1" hangingPunct="1"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dirty="0">
                <a:solidFill>
                  <a:srgbClr val="000000"/>
                </a:solidFill>
              </a:rPr>
              <a:t>Segments of chromosomes are exchanged.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BE21CA-727D-3347-B5DB-FEC3AE58D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31364"/>
            <a:ext cx="9144000" cy="4902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08_12aHumanLifeCycle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6"/>
          <a:stretch>
            <a:fillRect/>
          </a:stretch>
        </p:blipFill>
        <p:spPr bwMode="auto">
          <a:xfrm>
            <a:off x="463550" y="182563"/>
            <a:ext cx="8216900" cy="620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Text Box 31"/>
          <p:cNvSpPr txBox="1">
            <a:spLocks noChangeArrowheads="1"/>
          </p:cNvSpPr>
          <p:nvPr/>
        </p:nvSpPr>
        <p:spPr bwMode="auto">
          <a:xfrm>
            <a:off x="4054475" y="1665288"/>
            <a:ext cx="1492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900" b="1" i="1">
                <a:solidFill>
                  <a:srgbClr val="FFFFFF"/>
                </a:solidFill>
                <a:latin typeface="Arial" charset="0"/>
              </a:rPr>
              <a:t>n</a:t>
            </a:r>
          </a:p>
        </p:txBody>
      </p:sp>
      <p:sp>
        <p:nvSpPr>
          <p:cNvPr id="15363" name="Text Box 31"/>
          <p:cNvSpPr txBox="1">
            <a:spLocks noChangeArrowheads="1"/>
          </p:cNvSpPr>
          <p:nvPr/>
        </p:nvSpPr>
        <p:spPr bwMode="auto">
          <a:xfrm>
            <a:off x="3730625" y="850900"/>
            <a:ext cx="147638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900" b="1" i="1">
                <a:solidFill>
                  <a:srgbClr val="FFFFFF"/>
                </a:solidFill>
                <a:latin typeface="Arial" charset="0"/>
              </a:rPr>
              <a:t>n</a:t>
            </a:r>
          </a:p>
        </p:txBody>
      </p:sp>
      <p:sp>
        <p:nvSpPr>
          <p:cNvPr id="15365" name="Text Box 31"/>
          <p:cNvSpPr txBox="1">
            <a:spLocks noChangeArrowheads="1"/>
          </p:cNvSpPr>
          <p:nvPr/>
        </p:nvSpPr>
        <p:spPr bwMode="auto">
          <a:xfrm>
            <a:off x="3048000" y="2003425"/>
            <a:ext cx="116681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charset="0"/>
              </a:rPr>
              <a:t>Sperm cell</a:t>
            </a:r>
          </a:p>
        </p:txBody>
      </p:sp>
      <p:sp>
        <p:nvSpPr>
          <p:cNvPr id="15366" name="Text Box 31"/>
          <p:cNvSpPr txBox="1">
            <a:spLocks noChangeArrowheads="1"/>
          </p:cNvSpPr>
          <p:nvPr/>
        </p:nvSpPr>
        <p:spPr bwMode="auto">
          <a:xfrm>
            <a:off x="4014788" y="1323975"/>
            <a:ext cx="8858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charset="0"/>
              </a:rPr>
              <a:t>Egg cell</a:t>
            </a:r>
          </a:p>
        </p:txBody>
      </p:sp>
      <p:sp>
        <p:nvSpPr>
          <p:cNvPr id="15367" name="Text Box 31"/>
          <p:cNvSpPr txBox="1">
            <a:spLocks noChangeArrowheads="1"/>
          </p:cNvSpPr>
          <p:nvPr/>
        </p:nvSpPr>
        <p:spPr bwMode="auto">
          <a:xfrm>
            <a:off x="2416175" y="182563"/>
            <a:ext cx="27257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charset="0"/>
              </a:rPr>
              <a:t>Haploid gametes (</a:t>
            </a:r>
            <a:r>
              <a:rPr lang="en-US" altLang="en-US" sz="1800" b="1" i="1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altLang="en-US" sz="1800" b="1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1800" b="1">
                <a:solidFill>
                  <a:srgbClr val="000000"/>
                </a:solidFill>
                <a:latin typeface="Symbol Std" charset="2"/>
                <a:ea typeface="Symbol Std" charset="2"/>
                <a:cs typeface="Symbol Std" charset="2"/>
              </a:rPr>
              <a:t>=</a:t>
            </a:r>
            <a:r>
              <a:rPr lang="en-US" altLang="en-US" sz="1800" b="1">
                <a:solidFill>
                  <a:srgbClr val="000000"/>
                </a:solidFill>
                <a:latin typeface="Arial" charset="0"/>
              </a:rPr>
              <a:t> 23)</a:t>
            </a:r>
          </a:p>
        </p:txBody>
      </p:sp>
      <p:sp>
        <p:nvSpPr>
          <p:cNvPr id="15368" name="Text Box 31"/>
          <p:cNvSpPr txBox="1">
            <a:spLocks noChangeArrowheads="1"/>
          </p:cNvSpPr>
          <p:nvPr/>
        </p:nvSpPr>
        <p:spPr bwMode="auto">
          <a:xfrm>
            <a:off x="654050" y="3525838"/>
            <a:ext cx="6540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charset="0"/>
              </a:rPr>
              <a:t>Ovary</a:t>
            </a:r>
          </a:p>
        </p:txBody>
      </p:sp>
      <p:sp>
        <p:nvSpPr>
          <p:cNvPr id="15369" name="Text Box 31"/>
          <p:cNvSpPr txBox="1">
            <a:spLocks noChangeArrowheads="1"/>
          </p:cNvSpPr>
          <p:nvPr/>
        </p:nvSpPr>
        <p:spPr bwMode="auto">
          <a:xfrm>
            <a:off x="1698625" y="3543300"/>
            <a:ext cx="6492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charset="0"/>
              </a:rPr>
              <a:t>Testis</a:t>
            </a:r>
          </a:p>
        </p:txBody>
      </p:sp>
      <p:sp>
        <p:nvSpPr>
          <p:cNvPr id="15370" name="Text Box 31"/>
          <p:cNvSpPr txBox="1">
            <a:spLocks noChangeArrowheads="1"/>
          </p:cNvSpPr>
          <p:nvPr/>
        </p:nvSpPr>
        <p:spPr bwMode="auto">
          <a:xfrm>
            <a:off x="981075" y="5699125"/>
            <a:ext cx="15001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charset="0"/>
              </a:rPr>
              <a:t>Multicellular</a:t>
            </a:r>
            <a:br>
              <a:rPr lang="en-US" altLang="en-US" sz="1800" b="1">
                <a:solidFill>
                  <a:srgbClr val="000000"/>
                </a:solidFill>
                <a:latin typeface="Arial" charset="0"/>
              </a:rPr>
            </a:br>
            <a:r>
              <a:rPr lang="en-US" altLang="en-US" sz="1800" b="1">
                <a:solidFill>
                  <a:srgbClr val="000000"/>
                </a:solidFill>
                <a:latin typeface="Arial" charset="0"/>
              </a:rPr>
              <a:t>diploid adults</a:t>
            </a:r>
            <a:br>
              <a:rPr lang="en-US" altLang="en-US" sz="1800" b="1">
                <a:solidFill>
                  <a:srgbClr val="000000"/>
                </a:solidFill>
                <a:latin typeface="Arial" charset="0"/>
              </a:rPr>
            </a:br>
            <a:r>
              <a:rPr lang="en-US" altLang="en-US" sz="1800" b="1">
                <a:solidFill>
                  <a:srgbClr val="000000"/>
                </a:solidFill>
                <a:latin typeface="Arial" charset="0"/>
              </a:rPr>
              <a:t>(2</a:t>
            </a:r>
            <a:r>
              <a:rPr lang="en-US" altLang="en-US" sz="1800" b="1" i="1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altLang="en-US" sz="1800" b="1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1800" b="1">
                <a:solidFill>
                  <a:srgbClr val="000000"/>
                </a:solidFill>
                <a:latin typeface="Symbol Std" charset="2"/>
                <a:ea typeface="Symbol Std" charset="2"/>
                <a:cs typeface="Symbol Std" charset="2"/>
              </a:rPr>
              <a:t>=</a:t>
            </a:r>
            <a:r>
              <a:rPr lang="en-US" altLang="en-US" sz="1800" b="1">
                <a:solidFill>
                  <a:srgbClr val="000000"/>
                </a:solidFill>
                <a:latin typeface="Arial" charset="0"/>
              </a:rPr>
              <a:t> 46)</a:t>
            </a:r>
          </a:p>
        </p:txBody>
      </p:sp>
      <p:sp>
        <p:nvSpPr>
          <p:cNvPr id="15371" name="Text Box 31"/>
          <p:cNvSpPr txBox="1">
            <a:spLocks noChangeArrowheads="1"/>
          </p:cNvSpPr>
          <p:nvPr/>
        </p:nvSpPr>
        <p:spPr bwMode="auto">
          <a:xfrm>
            <a:off x="5910263" y="4964113"/>
            <a:ext cx="942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charset="0"/>
              </a:rPr>
              <a:t>Diploid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charset="0"/>
              </a:rPr>
              <a:t>zygote</a:t>
            </a:r>
            <a:br>
              <a:rPr lang="en-US" altLang="en-US" sz="1800" b="1">
                <a:solidFill>
                  <a:srgbClr val="000000"/>
                </a:solidFill>
                <a:latin typeface="Arial" charset="0"/>
              </a:rPr>
            </a:br>
            <a:r>
              <a:rPr lang="en-US" altLang="en-US" sz="1800" b="1">
                <a:solidFill>
                  <a:srgbClr val="000000"/>
                </a:solidFill>
                <a:latin typeface="Arial" charset="0"/>
              </a:rPr>
              <a:t>(2</a:t>
            </a:r>
            <a:r>
              <a:rPr lang="en-US" altLang="en-US" sz="1800" b="1" i="1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altLang="en-US" sz="1800" b="1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1800" b="1">
                <a:solidFill>
                  <a:srgbClr val="000000"/>
                </a:solidFill>
                <a:latin typeface="Symbol Std" charset="2"/>
                <a:ea typeface="Symbol Std" charset="2"/>
                <a:cs typeface="Symbol Std" charset="2"/>
              </a:rPr>
              <a:t>=</a:t>
            </a:r>
            <a:r>
              <a:rPr lang="en-US" altLang="en-US" sz="1800" b="1">
                <a:solidFill>
                  <a:srgbClr val="000000"/>
                </a:solidFill>
                <a:latin typeface="Arial" charset="0"/>
              </a:rPr>
              <a:t> 46)</a:t>
            </a:r>
          </a:p>
        </p:txBody>
      </p:sp>
      <p:sp>
        <p:nvSpPr>
          <p:cNvPr id="15372" name="Text Box 31"/>
          <p:cNvSpPr txBox="1">
            <a:spLocks noChangeArrowheads="1"/>
          </p:cNvSpPr>
          <p:nvPr/>
        </p:nvSpPr>
        <p:spPr bwMode="auto">
          <a:xfrm>
            <a:off x="3730625" y="850900"/>
            <a:ext cx="1397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i="1">
                <a:solidFill>
                  <a:srgbClr val="000000"/>
                </a:solidFill>
                <a:latin typeface="Arial" charset="0"/>
              </a:rPr>
              <a:t>n</a:t>
            </a:r>
          </a:p>
        </p:txBody>
      </p:sp>
      <p:sp>
        <p:nvSpPr>
          <p:cNvPr id="15373" name="Text Box 31"/>
          <p:cNvSpPr txBox="1">
            <a:spLocks noChangeArrowheads="1"/>
          </p:cNvSpPr>
          <p:nvPr/>
        </p:nvSpPr>
        <p:spPr bwMode="auto">
          <a:xfrm>
            <a:off x="1258888" y="2344738"/>
            <a:ext cx="846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charset="0"/>
              </a:rPr>
              <a:t>Meiosis</a:t>
            </a:r>
          </a:p>
        </p:txBody>
      </p:sp>
      <p:sp>
        <p:nvSpPr>
          <p:cNvPr id="15374" name="Text Box 31"/>
          <p:cNvSpPr txBox="1">
            <a:spLocks noChangeArrowheads="1"/>
          </p:cNvSpPr>
          <p:nvPr/>
        </p:nvSpPr>
        <p:spPr bwMode="auto">
          <a:xfrm>
            <a:off x="4054475" y="1665288"/>
            <a:ext cx="1412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i="1">
                <a:solidFill>
                  <a:srgbClr val="000000"/>
                </a:solidFill>
                <a:latin typeface="Arial" charset="0"/>
              </a:rPr>
              <a:t>n</a:t>
            </a:r>
          </a:p>
        </p:txBody>
      </p:sp>
      <p:sp>
        <p:nvSpPr>
          <p:cNvPr id="15375" name="Text Box 31"/>
          <p:cNvSpPr txBox="1">
            <a:spLocks noChangeArrowheads="1"/>
          </p:cNvSpPr>
          <p:nvPr/>
        </p:nvSpPr>
        <p:spPr bwMode="auto">
          <a:xfrm>
            <a:off x="6623050" y="1046163"/>
            <a:ext cx="18716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charset="0"/>
              </a:rPr>
              <a:t>Haploid stage (</a:t>
            </a:r>
            <a:r>
              <a:rPr lang="en-US" altLang="en-US" sz="1800" b="1" i="1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altLang="en-US" sz="1800" b="1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sp>
        <p:nvSpPr>
          <p:cNvPr id="15376" name="Text Box 31"/>
          <p:cNvSpPr txBox="1">
            <a:spLocks noChangeArrowheads="1"/>
          </p:cNvSpPr>
          <p:nvPr/>
        </p:nvSpPr>
        <p:spPr bwMode="auto">
          <a:xfrm>
            <a:off x="6623050" y="1385888"/>
            <a:ext cx="19367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charset="0"/>
              </a:rPr>
              <a:t>Diploid stage (2</a:t>
            </a:r>
            <a:r>
              <a:rPr lang="en-US" altLang="en-US" sz="1800" b="1" i="1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altLang="en-US" sz="1800" b="1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sp>
        <p:nvSpPr>
          <p:cNvPr id="15377" name="Text Box 31"/>
          <p:cNvSpPr txBox="1">
            <a:spLocks noChangeArrowheads="1"/>
          </p:cNvSpPr>
          <p:nvPr/>
        </p:nvSpPr>
        <p:spPr bwMode="auto">
          <a:xfrm>
            <a:off x="6232525" y="750888"/>
            <a:ext cx="422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charset="0"/>
              </a:rPr>
              <a:t>Key</a:t>
            </a:r>
          </a:p>
        </p:txBody>
      </p:sp>
      <p:sp>
        <p:nvSpPr>
          <p:cNvPr id="15378" name="Text Box 31"/>
          <p:cNvSpPr txBox="1">
            <a:spLocks noChangeArrowheads="1"/>
          </p:cNvSpPr>
          <p:nvPr/>
        </p:nvSpPr>
        <p:spPr bwMode="auto">
          <a:xfrm>
            <a:off x="5327650" y="2401888"/>
            <a:ext cx="1295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charset="0"/>
              </a:rPr>
              <a:t>Fertilization</a:t>
            </a:r>
          </a:p>
        </p:txBody>
      </p:sp>
      <p:sp>
        <p:nvSpPr>
          <p:cNvPr id="15379" name="Text Box 31"/>
          <p:cNvSpPr txBox="1">
            <a:spLocks noChangeArrowheads="1"/>
          </p:cNvSpPr>
          <p:nvPr/>
        </p:nvSpPr>
        <p:spPr bwMode="auto">
          <a:xfrm>
            <a:off x="3162300" y="5422900"/>
            <a:ext cx="14239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charset="0"/>
              </a:rPr>
              <a:t>Mitosis and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charset="0"/>
              </a:rPr>
              <a:t>development</a:t>
            </a:r>
          </a:p>
        </p:txBody>
      </p:sp>
      <p:sp>
        <p:nvSpPr>
          <p:cNvPr id="15380" name="Text Box 31"/>
          <p:cNvSpPr txBox="1">
            <a:spLocks noChangeArrowheads="1"/>
          </p:cNvSpPr>
          <p:nvPr/>
        </p:nvSpPr>
        <p:spPr bwMode="auto">
          <a:xfrm>
            <a:off x="5754688" y="4351338"/>
            <a:ext cx="269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altLang="en-US" sz="1800" b="1" i="1">
                <a:solidFill>
                  <a:srgbClr val="000000"/>
                </a:solidFill>
                <a:latin typeface="Arial" charset="0"/>
              </a:rPr>
              <a:t>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ossingOveriMotion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91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08_13_4Meiosis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0"/>
          <a:stretch>
            <a:fillRect/>
          </a:stretch>
        </p:blipFill>
        <p:spPr bwMode="auto">
          <a:xfrm>
            <a:off x="298450" y="1398588"/>
            <a:ext cx="8547100" cy="388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31"/>
          <p:cNvSpPr txBox="1">
            <a:spLocks noChangeArrowheads="1"/>
          </p:cNvSpPr>
          <p:nvPr/>
        </p:nvSpPr>
        <p:spPr bwMode="auto">
          <a:xfrm>
            <a:off x="5743575" y="3522663"/>
            <a:ext cx="151288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Arial" charset="0"/>
              </a:rPr>
              <a:t>Sister chromatids</a:t>
            </a:r>
            <a:br>
              <a:rPr lang="en-US" altLang="en-US" sz="1400" b="1">
                <a:solidFill>
                  <a:srgbClr val="000000"/>
                </a:solidFill>
                <a:latin typeface="Arial" charset="0"/>
              </a:rPr>
            </a:br>
            <a:r>
              <a:rPr lang="en-US" altLang="en-US" sz="1400" b="1">
                <a:solidFill>
                  <a:srgbClr val="000000"/>
                </a:solidFill>
                <a:latin typeface="Arial" charset="0"/>
              </a:rPr>
              <a:t>separate</a:t>
            </a:r>
          </a:p>
        </p:txBody>
      </p:sp>
      <p:cxnSp>
        <p:nvCxnSpPr>
          <p:cNvPr id="41988" name="Straight Connector 5"/>
          <p:cNvCxnSpPr>
            <a:cxnSpLocks noChangeShapeType="1"/>
          </p:cNvCxnSpPr>
          <p:nvPr/>
        </p:nvCxnSpPr>
        <p:spPr bwMode="auto">
          <a:xfrm>
            <a:off x="6384925" y="3933825"/>
            <a:ext cx="320675" cy="4016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989" name="Text Box 31"/>
          <p:cNvSpPr txBox="1">
            <a:spLocks noChangeArrowheads="1"/>
          </p:cNvSpPr>
          <p:nvPr/>
        </p:nvSpPr>
        <p:spPr bwMode="auto">
          <a:xfrm>
            <a:off x="2976563" y="1884363"/>
            <a:ext cx="10842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Arial" charset="0"/>
              </a:rPr>
              <a:t>Prophase </a:t>
            </a:r>
            <a:r>
              <a:rPr lang="en-US" altLang="en-US" sz="1400" b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II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4083050" y="1474788"/>
            <a:ext cx="3294063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lnSpc>
                <a:spcPts val="1600"/>
              </a:lnSpc>
              <a:defRPr/>
            </a:pPr>
            <a:r>
              <a:rPr lang="en-US" sz="1500" cap="small" dirty="0">
                <a:solidFill>
                  <a:srgbClr val="000000"/>
                </a:solidFill>
                <a:latin typeface="Arial" charset="0"/>
              </a:rPr>
              <a:t>Meiosis </a:t>
            </a:r>
            <a:r>
              <a:rPr lang="en-US" sz="1500" cap="small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1500" cap="small" dirty="0">
                <a:solidFill>
                  <a:srgbClr val="000000"/>
                </a:solidFill>
                <a:latin typeface="Arial" charset="0"/>
              </a:rPr>
              <a:t>: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Sister chromatids separate</a:t>
            </a:r>
          </a:p>
        </p:txBody>
      </p:sp>
      <p:cxnSp>
        <p:nvCxnSpPr>
          <p:cNvPr id="41991" name="Straight Connector 8"/>
          <p:cNvCxnSpPr>
            <a:cxnSpLocks noChangeShapeType="1"/>
          </p:cNvCxnSpPr>
          <p:nvPr/>
        </p:nvCxnSpPr>
        <p:spPr bwMode="auto">
          <a:xfrm flipH="1">
            <a:off x="6354763" y="3933825"/>
            <a:ext cx="30162" cy="4016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992" name="Freeform 9"/>
          <p:cNvSpPr>
            <a:spLocks/>
          </p:cNvSpPr>
          <p:nvPr/>
        </p:nvSpPr>
        <p:spPr bwMode="auto">
          <a:xfrm>
            <a:off x="641350" y="3016250"/>
            <a:ext cx="554038" cy="582613"/>
          </a:xfrm>
          <a:custGeom>
            <a:avLst/>
            <a:gdLst>
              <a:gd name="T0" fmla="*/ 0 w 553064"/>
              <a:gd name="T1" fmla="*/ 0 h 582561"/>
              <a:gd name="T2" fmla="*/ 170504 w 553064"/>
              <a:gd name="T3" fmla="*/ 582717 h 582561"/>
              <a:gd name="T4" fmla="*/ 555991 w 553064"/>
              <a:gd name="T5" fmla="*/ 582717 h 58256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53064" h="582561">
                <a:moveTo>
                  <a:pt x="0" y="0"/>
                </a:moveTo>
                <a:lnTo>
                  <a:pt x="169606" y="582561"/>
                </a:lnTo>
                <a:lnTo>
                  <a:pt x="553064" y="582561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3" name="Text Box 31"/>
          <p:cNvSpPr txBox="1">
            <a:spLocks noChangeArrowheads="1"/>
          </p:cNvSpPr>
          <p:nvPr/>
        </p:nvSpPr>
        <p:spPr bwMode="auto">
          <a:xfrm>
            <a:off x="4440238" y="1898650"/>
            <a:ext cx="11620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Arial" charset="0"/>
              </a:rPr>
              <a:t>Metaphase </a:t>
            </a:r>
            <a:r>
              <a:rPr lang="en-US" altLang="en-US" sz="1400" b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II</a:t>
            </a:r>
          </a:p>
        </p:txBody>
      </p:sp>
      <p:sp>
        <p:nvSpPr>
          <p:cNvPr id="41994" name="Text Box 31"/>
          <p:cNvSpPr txBox="1">
            <a:spLocks noChangeArrowheads="1"/>
          </p:cNvSpPr>
          <p:nvPr/>
        </p:nvSpPr>
        <p:spPr bwMode="auto">
          <a:xfrm>
            <a:off x="808038" y="1776413"/>
            <a:ext cx="13811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Arial" charset="0"/>
              </a:rPr>
              <a:t>Telophase </a:t>
            </a:r>
            <a:r>
              <a:rPr lang="en-US" altLang="en-US" sz="1400" b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I</a:t>
            </a:r>
            <a:r>
              <a:rPr lang="en-US" altLang="en-US" sz="1400" b="1">
                <a:solidFill>
                  <a:srgbClr val="000000"/>
                </a:solidFill>
                <a:latin typeface="Arial" charset="0"/>
              </a:rPr>
              <a:t> and</a:t>
            </a:r>
            <a:br>
              <a:rPr lang="en-US" altLang="en-US" sz="1400" b="1">
                <a:solidFill>
                  <a:srgbClr val="000000"/>
                </a:solidFill>
                <a:latin typeface="Arial" charset="0"/>
              </a:rPr>
            </a:br>
            <a:r>
              <a:rPr lang="en-US" altLang="en-US" sz="1400" b="1">
                <a:solidFill>
                  <a:srgbClr val="000000"/>
                </a:solidFill>
                <a:latin typeface="Arial" charset="0"/>
              </a:rPr>
              <a:t>Cytokinesis</a:t>
            </a:r>
            <a:endParaRPr lang="en-US" altLang="en-US" sz="1400" b="1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1995" name="Text Box 31"/>
          <p:cNvSpPr txBox="1">
            <a:spLocks noChangeArrowheads="1"/>
          </p:cNvSpPr>
          <p:nvPr/>
        </p:nvSpPr>
        <p:spPr bwMode="auto">
          <a:xfrm>
            <a:off x="6024563" y="1890713"/>
            <a:ext cx="11636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Arial" charset="0"/>
              </a:rPr>
              <a:t>Anaphase </a:t>
            </a:r>
            <a:r>
              <a:rPr lang="en-US" altLang="en-US" sz="1400" b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II</a:t>
            </a:r>
          </a:p>
        </p:txBody>
      </p:sp>
      <p:sp>
        <p:nvSpPr>
          <p:cNvPr id="41996" name="Text Box 31"/>
          <p:cNvSpPr txBox="1">
            <a:spLocks noChangeArrowheads="1"/>
          </p:cNvSpPr>
          <p:nvPr/>
        </p:nvSpPr>
        <p:spPr bwMode="auto">
          <a:xfrm>
            <a:off x="7354888" y="1790700"/>
            <a:ext cx="13811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Arial" charset="0"/>
              </a:rPr>
              <a:t>Telophase </a:t>
            </a:r>
            <a:r>
              <a:rPr lang="en-US" altLang="en-US" sz="1400" b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II</a:t>
            </a:r>
            <a:br>
              <a:rPr lang="en-US" altLang="en-US" sz="1400" b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en-US" sz="1400" b="1">
                <a:solidFill>
                  <a:srgbClr val="000000"/>
                </a:solidFill>
                <a:latin typeface="Arial" charset="0"/>
              </a:rPr>
              <a:t>and Cytokinesis</a:t>
            </a:r>
            <a:endParaRPr lang="en-US" altLang="en-US" sz="1400" b="1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1997" name="Text Box 31"/>
          <p:cNvSpPr txBox="1">
            <a:spLocks noChangeArrowheads="1"/>
          </p:cNvSpPr>
          <p:nvPr/>
        </p:nvSpPr>
        <p:spPr bwMode="auto">
          <a:xfrm>
            <a:off x="7494588" y="3481388"/>
            <a:ext cx="11128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Arial" charset="0"/>
              </a:rPr>
              <a:t>Haploid</a:t>
            </a:r>
            <a:br>
              <a:rPr lang="en-US" altLang="en-US" sz="1400" b="1">
                <a:solidFill>
                  <a:srgbClr val="000000"/>
                </a:solidFill>
                <a:latin typeface="Arial" charset="0"/>
              </a:rPr>
            </a:br>
            <a:r>
              <a:rPr lang="en-US" altLang="en-US" sz="1400" b="1">
                <a:solidFill>
                  <a:srgbClr val="000000"/>
                </a:solidFill>
                <a:latin typeface="Arial" charset="0"/>
              </a:rPr>
              <a:t>daughter</a:t>
            </a:r>
            <a:br>
              <a:rPr lang="en-US" altLang="en-US" sz="1400" b="1">
                <a:solidFill>
                  <a:srgbClr val="000000"/>
                </a:solidFill>
                <a:latin typeface="Arial" charset="0"/>
              </a:rPr>
            </a:br>
            <a:r>
              <a:rPr lang="en-US" altLang="en-US" sz="1400" b="1">
                <a:solidFill>
                  <a:srgbClr val="000000"/>
                </a:solidFill>
                <a:latin typeface="Arial" charset="0"/>
              </a:rPr>
              <a:t>cells forming</a:t>
            </a:r>
          </a:p>
        </p:txBody>
      </p:sp>
      <p:sp>
        <p:nvSpPr>
          <p:cNvPr id="41998" name="Text Box 31"/>
          <p:cNvSpPr txBox="1">
            <a:spLocks noChangeArrowheads="1"/>
          </p:cNvSpPr>
          <p:nvPr/>
        </p:nvSpPr>
        <p:spPr bwMode="auto">
          <a:xfrm>
            <a:off x="379413" y="2584450"/>
            <a:ext cx="7842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Arial" charset="0"/>
              </a:rPr>
              <a:t>Cleavage</a:t>
            </a:r>
            <a:br>
              <a:rPr lang="en-US" altLang="en-US" sz="1400" b="1">
                <a:solidFill>
                  <a:srgbClr val="000000"/>
                </a:solidFill>
                <a:latin typeface="Arial" charset="0"/>
              </a:rPr>
            </a:br>
            <a:r>
              <a:rPr lang="en-US" altLang="en-US" sz="1400" b="1">
                <a:solidFill>
                  <a:srgbClr val="000000"/>
                </a:solidFill>
                <a:latin typeface="Arial" charset="0"/>
              </a:rPr>
              <a:t>furrow</a:t>
            </a:r>
          </a:p>
        </p:txBody>
      </p:sp>
    </p:spTree>
    <p:extLst>
      <p:ext uri="{BB962C8B-B14F-4D97-AF65-F5344CB8AC3E}">
        <p14:creationId xmlns:p14="http://schemas.microsoft.com/office/powerpoint/2010/main" val="32595064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228600"/>
            <a:ext cx="8382000" cy="4191917"/>
          </a:xfrm>
        </p:spPr>
        <p:txBody>
          <a:bodyPr>
            <a:spAutoFit/>
          </a:bodyPr>
          <a:lstStyle/>
          <a:p>
            <a:pPr eaLnBrk="1" hangingPunct="1"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b="1" dirty="0">
                <a:solidFill>
                  <a:srgbClr val="000000"/>
                </a:solidFill>
                <a:cs typeface="+mn-cs"/>
              </a:rPr>
              <a:t>Meiosis I </a:t>
            </a:r>
            <a:r>
              <a:rPr lang="en-US" dirty="0">
                <a:solidFill>
                  <a:srgbClr val="000000"/>
                </a:solidFill>
                <a:cs typeface="+mn-cs"/>
              </a:rPr>
              <a:t>occurs in four phases: prophase I, metaphase I, anaphase I, and telophase I.</a:t>
            </a:r>
          </a:p>
          <a:p>
            <a:pPr eaLnBrk="1" hangingPunct="1"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+mn-cs"/>
              </a:rPr>
              <a:t>During the preceding interphase the chromosomes are replicated to form sister chromatids.</a:t>
            </a:r>
          </a:p>
          <a:p>
            <a:pPr lvl="1" eaLnBrk="1" hangingPunct="1"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dirty="0">
                <a:solidFill>
                  <a:srgbClr val="000000"/>
                </a:solidFill>
              </a:rPr>
              <a:t>These are genetically identical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and joined at the centromere.</a:t>
            </a:r>
          </a:p>
          <a:p>
            <a:pPr eaLnBrk="1" hangingPunct="1">
              <a:buClr>
                <a:srgbClr val="339933"/>
              </a:buClr>
              <a:buFontTx/>
              <a:buNone/>
              <a:tabLst>
                <a:tab pos="2743200" algn="l"/>
              </a:tabLst>
              <a:defRPr/>
            </a:pPr>
            <a:endParaRPr lang="en-US" dirty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348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7" r="75005" b="5896"/>
          <a:stretch>
            <a:fillRect/>
          </a:stretch>
        </p:blipFill>
        <p:spPr bwMode="auto">
          <a:xfrm>
            <a:off x="6370638" y="2819400"/>
            <a:ext cx="216376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5257800" y="6172200"/>
            <a:ext cx="8778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1"/>
              <a:t>Fig. 13.7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0"/>
            <a:ext cx="8382000" cy="3034677"/>
          </a:xfrm>
        </p:spPr>
        <p:txBody>
          <a:bodyPr>
            <a:spAutoFit/>
          </a:bodyPr>
          <a:lstStyle/>
          <a:p>
            <a:pPr eaLnBrk="1" hangingPunct="1"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+mn-cs"/>
              </a:rPr>
              <a:t>In </a:t>
            </a:r>
            <a:r>
              <a:rPr lang="en-US" b="1" dirty="0">
                <a:solidFill>
                  <a:srgbClr val="000000"/>
                </a:solidFill>
                <a:cs typeface="+mn-cs"/>
              </a:rPr>
              <a:t>prophase I</a:t>
            </a:r>
            <a:r>
              <a:rPr lang="en-US" dirty="0">
                <a:solidFill>
                  <a:srgbClr val="000000"/>
                </a:solidFill>
                <a:cs typeface="+mn-cs"/>
              </a:rPr>
              <a:t>, the chromosomes condense and homologous chromosomes pair up to form </a:t>
            </a:r>
            <a:r>
              <a:rPr lang="en-US" b="1" dirty="0">
                <a:solidFill>
                  <a:srgbClr val="000000"/>
                </a:solidFill>
                <a:cs typeface="+mn-cs"/>
              </a:rPr>
              <a:t>tetrads</a:t>
            </a:r>
            <a:r>
              <a:rPr lang="en-US" dirty="0">
                <a:solidFill>
                  <a:srgbClr val="000000"/>
                </a:solidFill>
                <a:cs typeface="+mn-cs"/>
              </a:rPr>
              <a:t>.</a:t>
            </a:r>
          </a:p>
          <a:p>
            <a:pPr lvl="1" eaLnBrk="1" hangingPunct="1"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dirty="0">
                <a:solidFill>
                  <a:srgbClr val="000000"/>
                </a:solidFill>
              </a:rPr>
              <a:t>In a process called </a:t>
            </a:r>
            <a:r>
              <a:rPr lang="en-US" b="1" dirty="0">
                <a:solidFill>
                  <a:srgbClr val="000000"/>
                </a:solidFill>
              </a:rPr>
              <a:t>synapsis (or crossing over)</a:t>
            </a:r>
            <a:r>
              <a:rPr lang="en-US" dirty="0">
                <a:solidFill>
                  <a:srgbClr val="000000"/>
                </a:solidFill>
              </a:rPr>
              <a:t>, homologous chromosomes attach tightly together.</a:t>
            </a:r>
          </a:p>
          <a:p>
            <a:pPr lvl="1" eaLnBrk="1" hangingPunct="1"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dirty="0">
                <a:solidFill>
                  <a:srgbClr val="000000"/>
                </a:solidFill>
              </a:rPr>
              <a:t>Segments of chromosomes are exchanged.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BE21CA-727D-3347-B5DB-FEC3AE58D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31364"/>
            <a:ext cx="9144000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682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228600"/>
            <a:ext cx="8382000" cy="5940088"/>
          </a:xfrm>
        </p:spPr>
        <p:txBody>
          <a:bodyPr>
            <a:spAutoFit/>
          </a:bodyPr>
          <a:lstStyle/>
          <a:p>
            <a:pPr eaLnBrk="1" hangingPunct="1"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+mn-cs"/>
              </a:rPr>
              <a:t>At </a:t>
            </a:r>
            <a:r>
              <a:rPr lang="en-US" b="1" dirty="0">
                <a:solidFill>
                  <a:srgbClr val="000000"/>
                </a:solidFill>
                <a:cs typeface="+mn-cs"/>
              </a:rPr>
              <a:t>metaphase I</a:t>
            </a:r>
            <a:r>
              <a:rPr lang="en-US" dirty="0">
                <a:solidFill>
                  <a:srgbClr val="000000"/>
                </a:solidFill>
                <a:cs typeface="+mn-cs"/>
              </a:rPr>
              <a:t>, the tetrads are all arranged at the metaphase plate.</a:t>
            </a:r>
          </a:p>
          <a:p>
            <a:pPr lvl="1" eaLnBrk="1" hangingPunct="1"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dirty="0">
                <a:solidFill>
                  <a:srgbClr val="000000"/>
                </a:solidFill>
              </a:rPr>
              <a:t>Microtubules from one pole are attached to the centromere of one chromosome of each tetrad, while those from the other pole are attached to the other.</a:t>
            </a:r>
          </a:p>
          <a:p>
            <a:pPr eaLnBrk="1" hangingPunct="1"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+mn-cs"/>
              </a:rPr>
              <a:t>In </a:t>
            </a:r>
            <a:r>
              <a:rPr lang="en-US" b="1" dirty="0">
                <a:solidFill>
                  <a:srgbClr val="000000"/>
                </a:solidFill>
                <a:cs typeface="+mn-cs"/>
              </a:rPr>
              <a:t>anaphase I</a:t>
            </a:r>
            <a:r>
              <a:rPr lang="en-US" dirty="0">
                <a:solidFill>
                  <a:srgbClr val="000000"/>
                </a:solidFill>
                <a:cs typeface="+mn-cs"/>
              </a:rPr>
              <a:t>, </a:t>
            </a:r>
            <a:br>
              <a:rPr lang="en-US" dirty="0">
                <a:solidFill>
                  <a:srgbClr val="000000"/>
                </a:solidFill>
                <a:cs typeface="+mn-cs"/>
              </a:rPr>
            </a:br>
            <a:r>
              <a:rPr lang="en-US" dirty="0">
                <a:solidFill>
                  <a:srgbClr val="000000"/>
                </a:solidFill>
                <a:cs typeface="+mn-cs"/>
              </a:rPr>
              <a:t>the </a:t>
            </a:r>
            <a:r>
              <a:rPr lang="en-US" i="1" dirty="0">
                <a:solidFill>
                  <a:srgbClr val="000000"/>
                </a:solidFill>
                <a:cs typeface="+mn-cs"/>
              </a:rPr>
              <a:t>homologous </a:t>
            </a:r>
            <a:br>
              <a:rPr lang="en-US" i="1" dirty="0">
                <a:solidFill>
                  <a:srgbClr val="000000"/>
                </a:solidFill>
                <a:cs typeface="+mn-cs"/>
              </a:rPr>
            </a:br>
            <a:r>
              <a:rPr lang="en-US" i="1" dirty="0">
                <a:solidFill>
                  <a:srgbClr val="000000"/>
                </a:solidFill>
                <a:cs typeface="+mn-cs"/>
              </a:rPr>
              <a:t>chromosomes </a:t>
            </a:r>
            <a:br>
              <a:rPr lang="en-US" dirty="0">
                <a:solidFill>
                  <a:srgbClr val="000000"/>
                </a:solidFill>
                <a:cs typeface="+mn-cs"/>
              </a:rPr>
            </a:br>
            <a:r>
              <a:rPr lang="en-US" dirty="0">
                <a:solidFill>
                  <a:srgbClr val="000000"/>
                </a:solidFill>
                <a:cs typeface="+mn-cs"/>
              </a:rPr>
              <a:t>separate and </a:t>
            </a:r>
            <a:br>
              <a:rPr lang="en-US" dirty="0">
                <a:solidFill>
                  <a:srgbClr val="000000"/>
                </a:solidFill>
                <a:cs typeface="+mn-cs"/>
              </a:rPr>
            </a:br>
            <a:r>
              <a:rPr lang="en-US" dirty="0">
                <a:solidFill>
                  <a:srgbClr val="000000"/>
                </a:solidFill>
                <a:cs typeface="+mn-cs"/>
              </a:rPr>
              <a:t>are pulled toward </a:t>
            </a:r>
            <a:br>
              <a:rPr lang="en-US" dirty="0">
                <a:solidFill>
                  <a:srgbClr val="000000"/>
                </a:solidFill>
                <a:cs typeface="+mn-cs"/>
              </a:rPr>
            </a:br>
            <a:r>
              <a:rPr lang="en-US" dirty="0">
                <a:solidFill>
                  <a:srgbClr val="000000"/>
                </a:solidFill>
                <a:cs typeface="+mn-cs"/>
              </a:rPr>
              <a:t>opposite poles. </a:t>
            </a:r>
          </a:p>
        </p:txBody>
      </p:sp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8" t="25497" b="3445"/>
          <a:stretch>
            <a:fillRect/>
          </a:stretch>
        </p:blipFill>
        <p:spPr bwMode="auto">
          <a:xfrm>
            <a:off x="4418013" y="2644775"/>
            <a:ext cx="4192587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5"/>
          <p:cNvSpPr>
            <a:spLocks noChangeArrowheads="1"/>
          </p:cNvSpPr>
          <p:nvPr/>
        </p:nvSpPr>
        <p:spPr bwMode="auto">
          <a:xfrm>
            <a:off x="4343400" y="4191000"/>
            <a:ext cx="228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228600"/>
            <a:ext cx="8382000" cy="6161687"/>
          </a:xfrm>
        </p:spPr>
        <p:txBody>
          <a:bodyPr>
            <a:spAutoFit/>
          </a:bodyPr>
          <a:lstStyle/>
          <a:p>
            <a:pPr eaLnBrk="1" hangingPunct="1"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+mn-cs"/>
              </a:rPr>
              <a:t>In </a:t>
            </a:r>
            <a:r>
              <a:rPr lang="en-US" b="1" dirty="0">
                <a:solidFill>
                  <a:srgbClr val="000000"/>
                </a:solidFill>
                <a:cs typeface="+mn-cs"/>
              </a:rPr>
              <a:t>telophase I</a:t>
            </a:r>
            <a:r>
              <a:rPr lang="en-US" dirty="0">
                <a:solidFill>
                  <a:srgbClr val="000000"/>
                </a:solidFill>
                <a:cs typeface="+mn-cs"/>
              </a:rPr>
              <a:t>, movement of homologous chromosomes continues until there is a haploid set at each pole.</a:t>
            </a:r>
          </a:p>
          <a:p>
            <a:pPr lvl="1" eaLnBrk="1" hangingPunct="1"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dirty="0">
                <a:solidFill>
                  <a:srgbClr val="000000"/>
                </a:solidFill>
              </a:rPr>
              <a:t>Each chromosome consists of linked sister chromatids.</a:t>
            </a:r>
          </a:p>
          <a:p>
            <a:pPr eaLnBrk="1" hangingPunct="1"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b="1" dirty="0">
                <a:solidFill>
                  <a:srgbClr val="000000"/>
                </a:solidFill>
                <a:cs typeface="+mn-cs"/>
              </a:rPr>
              <a:t>Cytokinesis</a:t>
            </a:r>
            <a:r>
              <a:rPr lang="en-US" dirty="0">
                <a:solidFill>
                  <a:srgbClr val="000000"/>
                </a:solidFill>
                <a:cs typeface="+mn-cs"/>
              </a:rPr>
              <a:t> by the same </a:t>
            </a:r>
            <a:br>
              <a:rPr lang="en-US" dirty="0">
                <a:solidFill>
                  <a:srgbClr val="000000"/>
                </a:solidFill>
                <a:cs typeface="+mn-cs"/>
              </a:rPr>
            </a:br>
            <a:r>
              <a:rPr lang="en-US" dirty="0">
                <a:solidFill>
                  <a:srgbClr val="000000"/>
                </a:solidFill>
                <a:cs typeface="+mn-cs"/>
              </a:rPr>
              <a:t>mechanisms as mitosis </a:t>
            </a:r>
            <a:br>
              <a:rPr lang="en-US" dirty="0">
                <a:solidFill>
                  <a:srgbClr val="000000"/>
                </a:solidFill>
                <a:cs typeface="+mn-cs"/>
              </a:rPr>
            </a:br>
            <a:r>
              <a:rPr lang="en-US" dirty="0">
                <a:solidFill>
                  <a:srgbClr val="000000"/>
                </a:solidFill>
                <a:cs typeface="+mn-cs"/>
              </a:rPr>
              <a:t>usually occurs simultaneously.</a:t>
            </a:r>
          </a:p>
          <a:p>
            <a:pPr eaLnBrk="1" hangingPunct="1"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+mn-cs"/>
              </a:rPr>
              <a:t>In some species, nuclei </a:t>
            </a:r>
            <a:br>
              <a:rPr lang="en-US" dirty="0">
                <a:solidFill>
                  <a:srgbClr val="000000"/>
                </a:solidFill>
                <a:cs typeface="+mn-cs"/>
              </a:rPr>
            </a:br>
            <a:r>
              <a:rPr lang="en-US" dirty="0">
                <a:solidFill>
                  <a:srgbClr val="000000"/>
                </a:solidFill>
                <a:cs typeface="+mn-cs"/>
              </a:rPr>
              <a:t>may reform, but there is </a:t>
            </a:r>
            <a:br>
              <a:rPr lang="en-US" dirty="0">
                <a:solidFill>
                  <a:srgbClr val="000000"/>
                </a:solidFill>
                <a:cs typeface="+mn-cs"/>
              </a:rPr>
            </a:br>
            <a:r>
              <a:rPr lang="en-US" dirty="0">
                <a:solidFill>
                  <a:srgbClr val="000000"/>
                </a:solidFill>
                <a:cs typeface="+mn-cs"/>
              </a:rPr>
              <a:t>no further replication </a:t>
            </a:r>
            <a:br>
              <a:rPr lang="en-US" dirty="0">
                <a:solidFill>
                  <a:srgbClr val="000000"/>
                </a:solidFill>
                <a:cs typeface="+mn-cs"/>
              </a:rPr>
            </a:br>
            <a:r>
              <a:rPr lang="en-US" dirty="0">
                <a:solidFill>
                  <a:srgbClr val="000000"/>
                </a:solidFill>
                <a:cs typeface="+mn-cs"/>
              </a:rPr>
              <a:t>of chromosomes. </a:t>
            </a:r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11" r="77554" b="6543"/>
          <a:stretch>
            <a:fillRect/>
          </a:stretch>
        </p:blipFill>
        <p:spPr bwMode="auto">
          <a:xfrm>
            <a:off x="6361113" y="2438400"/>
            <a:ext cx="208756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Rectangle 5"/>
          <p:cNvSpPr>
            <a:spLocks noChangeArrowheads="1"/>
          </p:cNvSpPr>
          <p:nvPr/>
        </p:nvSpPr>
        <p:spPr bwMode="auto">
          <a:xfrm>
            <a:off x="8077200" y="2590800"/>
            <a:ext cx="4572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7893" name="Rectangle 6"/>
          <p:cNvSpPr>
            <a:spLocks noChangeArrowheads="1"/>
          </p:cNvSpPr>
          <p:nvPr/>
        </p:nvSpPr>
        <p:spPr bwMode="auto">
          <a:xfrm>
            <a:off x="8077200" y="4876800"/>
            <a:ext cx="381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7894" name="Rectangle 7"/>
          <p:cNvSpPr>
            <a:spLocks noChangeArrowheads="1"/>
          </p:cNvSpPr>
          <p:nvPr/>
        </p:nvSpPr>
        <p:spPr bwMode="auto">
          <a:xfrm>
            <a:off x="5365750" y="6096000"/>
            <a:ext cx="8778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b="1"/>
              <a:t>Fig. 13.7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228600"/>
            <a:ext cx="8382000" cy="1175706"/>
          </a:xfrm>
        </p:spPr>
        <p:txBody>
          <a:bodyPr>
            <a:spAutoFit/>
          </a:bodyPr>
          <a:lstStyle/>
          <a:p>
            <a:pPr eaLnBrk="1" hangingPunct="1"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b="1" dirty="0">
                <a:solidFill>
                  <a:srgbClr val="000000"/>
                </a:solidFill>
                <a:cs typeface="+mn-cs"/>
              </a:rPr>
              <a:t>Meiosis II </a:t>
            </a:r>
            <a:r>
              <a:rPr lang="en-US" dirty="0">
                <a:solidFill>
                  <a:srgbClr val="000000"/>
                </a:solidFill>
                <a:cs typeface="+mn-cs"/>
              </a:rPr>
              <a:t>is very similar to mitosis.</a:t>
            </a:r>
          </a:p>
          <a:p>
            <a:pPr eaLnBrk="1" hangingPunct="1"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+mn-cs"/>
              </a:rPr>
              <a:t>DNA does NOT replicate before Meiosis II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228600"/>
            <a:ext cx="8382000" cy="1006475"/>
          </a:xfrm>
        </p:spPr>
        <p:txBody>
          <a:bodyPr>
            <a:spAutoFit/>
          </a:bodyPr>
          <a:lstStyle/>
          <a:p>
            <a:pPr eaLnBrk="1" hangingPunct="1"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>
                <a:solidFill>
                  <a:srgbClr val="000000"/>
                </a:solidFill>
                <a:cs typeface="+mn-cs"/>
              </a:rPr>
              <a:t>Mitosis produces two identical daughter cells, but meiosis produces 4 very different cells.</a:t>
            </a:r>
          </a:p>
        </p:txBody>
      </p:sp>
      <p:pic>
        <p:nvPicPr>
          <p:cNvPr id="4403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3"/>
          <a:stretch>
            <a:fillRect/>
          </a:stretch>
        </p:blipFill>
        <p:spPr bwMode="auto">
          <a:xfrm>
            <a:off x="228600" y="1199818"/>
            <a:ext cx="8478982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3"/>
          <a:stretch>
            <a:fillRect/>
          </a:stretch>
        </p:blipFill>
        <p:spPr bwMode="auto">
          <a:xfrm>
            <a:off x="228600" y="1295400"/>
            <a:ext cx="8686800" cy="419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0000FF"/>
                </a:solidFill>
                <a:cs typeface="+mj-cs"/>
              </a:rPr>
              <a:t>Recap and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4114800"/>
          </a:xfrm>
        </p:spPr>
        <p:txBody>
          <a:bodyPr/>
          <a:lstStyle/>
          <a:p>
            <a:pPr marL="514350" indent="-514350" eaLnBrk="1" hangingPunct="1">
              <a:buFont typeface="+mj-lt"/>
              <a:buAutoNum type="arabicPeriod" startAt="5"/>
              <a:defRPr/>
            </a:pPr>
            <a:r>
              <a:rPr lang="en-US" dirty="0">
                <a:cs typeface="+mn-cs"/>
              </a:rPr>
              <a:t>List at least 3 ways that meiosis I differs from mitosis.</a:t>
            </a:r>
          </a:p>
          <a:p>
            <a:pPr marL="514350" indent="-514350" eaLnBrk="1" hangingPunct="1">
              <a:buFont typeface="+mj-lt"/>
              <a:buAutoNum type="arabicPeriod" startAt="5"/>
              <a:defRPr/>
            </a:pPr>
            <a:r>
              <a:rPr lang="en-US" dirty="0">
                <a:cs typeface="+mn-cs"/>
              </a:rPr>
              <a:t>Explain crossing over, or synapsis.  What is the function of having this event?</a:t>
            </a:r>
          </a:p>
          <a:p>
            <a:pPr marL="514350" indent="-514350" eaLnBrk="1" hangingPunct="1">
              <a:buFont typeface="+mj-lt"/>
              <a:buAutoNum type="arabicPeriod" startAt="5"/>
              <a:defRPr/>
            </a:pPr>
            <a:r>
              <a:rPr lang="en-US" dirty="0">
                <a:cs typeface="+mn-cs"/>
              </a:rPr>
              <a:t>Why does meiosis have 2 cell divisions and mitosis only has 1?</a:t>
            </a:r>
          </a:p>
          <a:p>
            <a:pPr marL="514350" indent="-514350" eaLnBrk="1" hangingPunct="1">
              <a:buFont typeface="+mj-lt"/>
              <a:buAutoNum type="arabicPeriod" startAt="5"/>
              <a:defRPr/>
            </a:pPr>
            <a:r>
              <a:rPr lang="en-US" dirty="0">
                <a:cs typeface="+mn-cs"/>
              </a:rPr>
              <a:t>Compare meiosis II </a:t>
            </a:r>
            <a:r>
              <a:rPr lang="en-US">
                <a:cs typeface="+mn-cs"/>
              </a:rPr>
              <a:t>to mitosis.</a:t>
            </a:r>
            <a:endParaRPr lang="en-US" dirty="0"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1"/>
          <a:stretch/>
        </p:blipFill>
        <p:spPr bwMode="auto">
          <a:xfrm>
            <a:off x="0" y="228600"/>
            <a:ext cx="9144000" cy="660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4225"/>
            <a:ext cx="9144000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4463"/>
            <a:ext cx="6553200" cy="656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34287" y="1724819"/>
            <a:ext cx="2280313" cy="4832092"/>
          </a:xfrm>
        </p:spPr>
        <p:txBody>
          <a:bodyPr wrap="square">
            <a:spAutoFit/>
          </a:bodyPr>
          <a:lstStyle/>
          <a:p>
            <a:pPr eaLnBrk="1" hangingPunct="1"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sz="2800" dirty="0">
                <a:solidFill>
                  <a:srgbClr val="000000"/>
                </a:solidFill>
                <a:cs typeface="+mn-cs"/>
              </a:rPr>
              <a:t>A </a:t>
            </a:r>
            <a:r>
              <a:rPr lang="en-US" sz="2800" b="1" dirty="0">
                <a:solidFill>
                  <a:srgbClr val="000000"/>
                </a:solidFill>
                <a:cs typeface="+mn-cs"/>
              </a:rPr>
              <a:t>Zygote</a:t>
            </a:r>
            <a:r>
              <a:rPr lang="en-US" sz="2800" dirty="0">
                <a:solidFill>
                  <a:srgbClr val="000000"/>
                </a:solidFill>
                <a:cs typeface="+mn-cs"/>
              </a:rPr>
              <a:t> (fertilized egg) </a:t>
            </a:r>
            <a:r>
              <a:rPr lang="en-US" sz="2800" dirty="0">
                <a:solidFill>
                  <a:srgbClr val="000000"/>
                </a:solidFill>
              </a:rPr>
              <a:t>is derived from the thousands of genes that inherited from sperm and egg.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561182"/>
            <a:ext cx="8763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rgbClr val="339933"/>
                </a:solidFill>
                <a:cs typeface="+mj-cs"/>
              </a:rPr>
              <a:t>Zygotes form when Sperm and Egg fuse (fertilization) </a:t>
            </a:r>
            <a:endParaRPr lang="en-US" b="1" dirty="0">
              <a:cs typeface="+mj-cs"/>
            </a:endParaRPr>
          </a:p>
        </p:txBody>
      </p:sp>
      <p:sp>
        <p:nvSpPr>
          <p:cNvPr id="20484" name="Line 5"/>
          <p:cNvSpPr>
            <a:spLocks noChangeShapeType="1"/>
          </p:cNvSpPr>
          <p:nvPr/>
        </p:nvSpPr>
        <p:spPr bwMode="auto">
          <a:xfrm>
            <a:off x="152400" y="1524000"/>
            <a:ext cx="8763000" cy="0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E71250-E1CD-184D-9026-7EEECC085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776" y="1720270"/>
            <a:ext cx="6502400" cy="52451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763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rgbClr val="339933"/>
                </a:solidFill>
                <a:cs typeface="+mj-cs"/>
              </a:rPr>
              <a:t>Introduction to Meiosis: </a:t>
            </a:r>
            <a:br>
              <a:rPr lang="en-US" b="1" dirty="0">
                <a:solidFill>
                  <a:srgbClr val="339933"/>
                </a:solidFill>
                <a:cs typeface="+mj-cs"/>
              </a:rPr>
            </a:br>
            <a:r>
              <a:rPr lang="en-US" sz="4000" b="1" dirty="0">
                <a:solidFill>
                  <a:srgbClr val="339933"/>
                </a:solidFill>
                <a:cs typeface="+mj-cs"/>
              </a:rPr>
              <a:t>Review of Homologous Chromosomes</a:t>
            </a:r>
            <a:endParaRPr lang="en-US" sz="4000" b="1" dirty="0">
              <a:cs typeface="+mj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DAAEDF-6C60-954F-B86A-A880C792978E}"/>
              </a:ext>
            </a:extLst>
          </p:cNvPr>
          <p:cNvSpPr/>
          <p:nvPr/>
        </p:nvSpPr>
        <p:spPr>
          <a:xfrm>
            <a:off x="4441195" y="3198168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0ED668-9DDB-6F4B-BC03-A523D07719FE}"/>
              </a:ext>
            </a:extLst>
          </p:cNvPr>
          <p:cNvSpPr/>
          <p:nvPr/>
        </p:nvSpPr>
        <p:spPr>
          <a:xfrm>
            <a:off x="4441195" y="3198168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80C2E0-4ACA-3D49-8BAF-FEC6087DE2EC}"/>
              </a:ext>
            </a:extLst>
          </p:cNvPr>
          <p:cNvSpPr/>
          <p:nvPr/>
        </p:nvSpPr>
        <p:spPr>
          <a:xfrm>
            <a:off x="554994" y="1676400"/>
            <a:ext cx="8208005" cy="5445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Homologous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chromosomes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are matched in</a:t>
            </a:r>
            <a:endParaRPr lang="en-US" sz="2800" b="1" dirty="0">
              <a:solidFill>
                <a:srgbClr val="1F89BD"/>
              </a:solidFill>
              <a:latin typeface="Arial" panose="020B0604020202020204" pitchFamily="34" charset="0"/>
            </a:endParaRPr>
          </a:p>
          <a:p>
            <a:pPr marL="742950" lvl="1" indent="-285750"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</a:rPr>
              <a:t>length,</a:t>
            </a:r>
            <a:endParaRPr lang="en-US" sz="2600" dirty="0">
              <a:solidFill>
                <a:srgbClr val="1F89BD"/>
              </a:solidFill>
              <a:latin typeface="Arial" panose="020B0604020202020204" pitchFamily="34" charset="0"/>
            </a:endParaRPr>
          </a:p>
          <a:p>
            <a:pPr marL="742950" lvl="1" indent="-285750"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</a:rPr>
              <a:t>centromere position, and</a:t>
            </a:r>
            <a:endParaRPr lang="en-US" sz="2600" dirty="0">
              <a:solidFill>
                <a:srgbClr val="1F89BD"/>
              </a:solidFill>
              <a:latin typeface="Arial" panose="020B0604020202020204" pitchFamily="34" charset="0"/>
            </a:endParaRPr>
          </a:p>
          <a:p>
            <a:pPr marL="742950" lvl="1" indent="-285750"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</a:rPr>
              <a:t>staining pattern.</a:t>
            </a:r>
            <a:endParaRPr lang="en-US" sz="2600" dirty="0">
              <a:solidFill>
                <a:srgbClr val="1F89BD"/>
              </a:solidFill>
              <a:latin typeface="Arial" panose="020B0604020202020204" pitchFamily="34" charset="0"/>
            </a:endParaRPr>
          </a:p>
          <a:p>
            <a:pPr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A 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locus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(plural, 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</a:rPr>
              <a:t>loci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) is the position of a gene.</a:t>
            </a:r>
            <a:endParaRPr lang="en-US" sz="2800" dirty="0">
              <a:solidFill>
                <a:srgbClr val="1F89BD"/>
              </a:solidFill>
              <a:latin typeface="Arial" panose="020B0604020202020204" pitchFamily="34" charset="0"/>
            </a:endParaRPr>
          </a:p>
          <a:p>
            <a:pPr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Alleles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- Different versions of a gene that may be found at the same locus on the two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chromosomes of a homologous pair. </a:t>
            </a:r>
          </a:p>
          <a:p>
            <a:pPr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homologous chromosome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pairs carry genes that control the same inherited characters.</a:t>
            </a:r>
          </a:p>
          <a:p>
            <a:pPr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800" b="1" i="0" u="none" strike="noStrike" dirty="0">
              <a:solidFill>
                <a:srgbClr val="1F89BD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id="{814601A4-33A2-8646-856D-F0A6D5916874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" y="1524000"/>
            <a:ext cx="8763000" cy="0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509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"/>
          <a:stretch/>
        </p:blipFill>
        <p:spPr bwMode="auto">
          <a:xfrm>
            <a:off x="0" y="533399"/>
            <a:ext cx="9144000" cy="594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53BF74DD-68D3-464A-9B81-8E23C9215BF0}"/>
              </a:ext>
            </a:extLst>
          </p:cNvPr>
          <p:cNvSpPr txBox="1">
            <a:spLocks noChangeArrowheads="1"/>
          </p:cNvSpPr>
          <p:nvPr/>
        </p:nvSpPr>
        <p:spPr>
          <a:xfrm>
            <a:off x="190500" y="0"/>
            <a:ext cx="87630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kern="0" dirty="0">
                <a:solidFill>
                  <a:srgbClr val="339933"/>
                </a:solidFill>
                <a:cs typeface="+mj-cs"/>
              </a:rPr>
              <a:t>Homologous Chromosomes</a:t>
            </a:r>
            <a:endParaRPr lang="en-US" b="1" kern="0" dirty="0">
              <a:cs typeface="+mj-cs"/>
            </a:endParaRPr>
          </a:p>
        </p:txBody>
      </p:sp>
      <p:sp>
        <p:nvSpPr>
          <p:cNvPr id="4" name="Line 5">
            <a:extLst>
              <a:ext uri="{FF2B5EF4-FFF2-40B4-BE49-F238E27FC236}">
                <a16:creationId xmlns:a16="http://schemas.microsoft.com/office/drawing/2014/main" id="{FE4C66FB-3457-B74A-802B-3DB35FDC9DA2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609600"/>
            <a:ext cx="8763000" cy="0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447800"/>
            <a:ext cx="8686800" cy="3039294"/>
          </a:xfrm>
        </p:spPr>
        <p:txBody>
          <a:bodyPr>
            <a:spAutoFit/>
          </a:bodyPr>
          <a:lstStyle/>
          <a:p>
            <a:pPr eaLnBrk="1" hangingPunct="1"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sz="2800" dirty="0">
                <a:solidFill>
                  <a:srgbClr val="000000"/>
                </a:solidFill>
                <a:cs typeface="+mn-cs"/>
              </a:rPr>
              <a:t>In humans </a:t>
            </a:r>
          </a:p>
          <a:p>
            <a:pPr lvl="1" eaLnBrk="1" hangingPunct="1"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sz="2400" b="1" dirty="0">
                <a:solidFill>
                  <a:srgbClr val="000000"/>
                </a:solidFill>
                <a:cs typeface="+mn-cs"/>
              </a:rPr>
              <a:t>somatic cell</a:t>
            </a:r>
            <a:r>
              <a:rPr lang="en-US" sz="2400" dirty="0">
                <a:solidFill>
                  <a:srgbClr val="000000"/>
                </a:solidFill>
                <a:cs typeface="+mn-cs"/>
              </a:rPr>
              <a:t> (all cells other than sperm or egg) has 46 chromosomes (23 Homologous Pairs, 2n, diploid).</a:t>
            </a:r>
          </a:p>
          <a:p>
            <a:pPr lvl="1" eaLnBrk="1" hangingPunct="1"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sz="2400" b="1" dirty="0">
                <a:solidFill>
                  <a:srgbClr val="000000"/>
                </a:solidFill>
                <a:cs typeface="+mn-cs"/>
              </a:rPr>
              <a:t>Gametes</a:t>
            </a:r>
            <a:r>
              <a:rPr lang="en-US" sz="2400" dirty="0">
                <a:solidFill>
                  <a:srgbClr val="000000"/>
                </a:solidFill>
                <a:cs typeface="+mn-cs"/>
              </a:rPr>
              <a:t> (23 </a:t>
            </a:r>
            <a:r>
              <a:rPr lang="en-US" sz="2400">
                <a:solidFill>
                  <a:srgbClr val="000000"/>
                </a:solidFill>
                <a:cs typeface="+mn-cs"/>
              </a:rPr>
              <a:t>total chromosomes, </a:t>
            </a:r>
            <a:r>
              <a:rPr lang="en-US" sz="2400" dirty="0">
                <a:solidFill>
                  <a:srgbClr val="000000"/>
                </a:solidFill>
                <a:cs typeface="+mn-cs"/>
              </a:rPr>
              <a:t>n, haploid)</a:t>
            </a:r>
          </a:p>
          <a:p>
            <a:pPr lvl="1" eaLnBrk="1" hangingPunct="1">
              <a:lnSpc>
                <a:spcPct val="90000"/>
              </a:lnSpc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dirty="0">
                <a:solidFill>
                  <a:srgbClr val="000000"/>
                </a:solidFill>
              </a:rPr>
              <a:t>Each chromosome can be distinguished by its size, position of the centromere, and by pattern of staining with certain dyes.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763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rgbClr val="339933"/>
                </a:solidFill>
                <a:cs typeface="+mj-cs"/>
              </a:rPr>
              <a:t>Homologous Chromosomes - Human</a:t>
            </a:r>
            <a:endParaRPr lang="en-US" b="1" dirty="0">
              <a:cs typeface="+mj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DAAEDF-6C60-954F-B86A-A880C792978E}"/>
              </a:ext>
            </a:extLst>
          </p:cNvPr>
          <p:cNvSpPr/>
          <p:nvPr/>
        </p:nvSpPr>
        <p:spPr>
          <a:xfrm>
            <a:off x="4441195" y="3198168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0ED668-9DDB-6F4B-BC03-A523D07719FE}"/>
              </a:ext>
            </a:extLst>
          </p:cNvPr>
          <p:cNvSpPr/>
          <p:nvPr/>
        </p:nvSpPr>
        <p:spPr>
          <a:xfrm>
            <a:off x="4441195" y="3198168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6" name="Line 5">
            <a:extLst>
              <a:ext uri="{FF2B5EF4-FFF2-40B4-BE49-F238E27FC236}">
                <a16:creationId xmlns:a16="http://schemas.microsoft.com/office/drawing/2014/main" id="{33B41B77-18B3-2F4C-BF9F-F59C0D1648C4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371600"/>
            <a:ext cx="8763000" cy="0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702493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1806</TotalTime>
  <Words>861</Words>
  <Application>Microsoft Macintosh PowerPoint</Application>
  <PresentationFormat>On-screen Show (4:3)</PresentationFormat>
  <Paragraphs>150</Paragraphs>
  <Slides>29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ＭＳ Ｐゴシック</vt:lpstr>
      <vt:lpstr>Arial</vt:lpstr>
      <vt:lpstr>Calibri</vt:lpstr>
      <vt:lpstr>Symbol Std</vt:lpstr>
      <vt:lpstr>Times</vt:lpstr>
      <vt:lpstr>Times New Roman</vt:lpstr>
      <vt:lpstr>Blank Presentation</vt:lpstr>
      <vt:lpstr>Meiosis</vt:lpstr>
      <vt:lpstr>PowerPoint Presentation</vt:lpstr>
      <vt:lpstr>PowerPoint Presentation</vt:lpstr>
      <vt:lpstr>PowerPoint Presentation</vt:lpstr>
      <vt:lpstr>PowerPoint Presentation</vt:lpstr>
      <vt:lpstr>Zygotes form when Sperm and Egg fuse (fertilization) </vt:lpstr>
      <vt:lpstr>Introduction to Meiosis:  Review of Homologous Chromosomes</vt:lpstr>
      <vt:lpstr>PowerPoint Presentation</vt:lpstr>
      <vt:lpstr>Homologous Chromosomes - Human</vt:lpstr>
      <vt:lpstr>PowerPoint Presentation</vt:lpstr>
      <vt:lpstr>PowerPoint Presentation</vt:lpstr>
      <vt:lpstr>An exception to the rule:  Sex chromosomes</vt:lpstr>
      <vt:lpstr>PowerPoint Presentation</vt:lpstr>
      <vt:lpstr>Recap and Review</vt:lpstr>
      <vt:lpstr>Making Gametes: Meiosis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Recap and Review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Meiosis</dc:title>
  <dc:creator>Microsoft Office User</dc:creator>
  <cp:lastModifiedBy>Microsoft Office User</cp:lastModifiedBy>
  <cp:revision>16</cp:revision>
  <cp:lastPrinted>2009-02-25T14:16:12Z</cp:lastPrinted>
  <dcterms:created xsi:type="dcterms:W3CDTF">2018-04-11T15:45:54Z</dcterms:created>
  <dcterms:modified xsi:type="dcterms:W3CDTF">2020-02-05T15:00:37Z</dcterms:modified>
</cp:coreProperties>
</file>