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314" r:id="rId2"/>
    <p:sldId id="296" r:id="rId3"/>
    <p:sldId id="299" r:id="rId4"/>
    <p:sldId id="260" r:id="rId5"/>
    <p:sldId id="303" r:id="rId6"/>
    <p:sldId id="304" r:id="rId7"/>
    <p:sldId id="305" r:id="rId8"/>
    <p:sldId id="301" r:id="rId9"/>
    <p:sldId id="308" r:id="rId10"/>
    <p:sldId id="306" r:id="rId11"/>
    <p:sldId id="307" r:id="rId12"/>
    <p:sldId id="309" r:id="rId13"/>
    <p:sldId id="315"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78"/>
    <p:restoredTop sz="92320"/>
  </p:normalViewPr>
  <p:slideViewPr>
    <p:cSldViewPr snapToGrid="0" snapToObjects="1">
      <p:cViewPr varScale="1">
        <p:scale>
          <a:sx n="118" d="100"/>
          <a:sy n="118" d="100"/>
        </p:scale>
        <p:origin x="1968"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8B25C1-DF77-3A41-82B9-46EC73C09BF5}" type="doc">
      <dgm:prSet loTypeId="urn:microsoft.com/office/officeart/2005/8/layout/cycle7" loCatId="" qsTypeId="urn:microsoft.com/office/officeart/2005/8/quickstyle/simple4" qsCatId="simple" csTypeId="urn:microsoft.com/office/officeart/2005/8/colors/accent2_2" csCatId="accent2" phldr="1"/>
      <dgm:spPr/>
      <dgm:t>
        <a:bodyPr/>
        <a:lstStyle/>
        <a:p>
          <a:endParaRPr lang="en-US"/>
        </a:p>
      </dgm:t>
    </dgm:pt>
    <dgm:pt modelId="{91D97B8B-8032-514A-BB5A-F10338F539B5}">
      <dgm:prSet phldrT="[Text]"/>
      <dgm:spPr/>
      <dgm:t>
        <a:bodyPr/>
        <a:lstStyle/>
        <a:p>
          <a:r>
            <a:rPr lang="en-US" dirty="0"/>
            <a:t>People</a:t>
          </a:r>
        </a:p>
      </dgm:t>
    </dgm:pt>
    <dgm:pt modelId="{E1E49791-6743-194D-B286-88BAB1D04ECE}" type="parTrans" cxnId="{AABFF9EF-0318-0C4E-B1F8-3D76819B14C9}">
      <dgm:prSet/>
      <dgm:spPr/>
      <dgm:t>
        <a:bodyPr/>
        <a:lstStyle/>
        <a:p>
          <a:endParaRPr lang="en-US"/>
        </a:p>
      </dgm:t>
    </dgm:pt>
    <dgm:pt modelId="{15BAFA5A-78FD-3B4F-8C3C-372D39E79B95}" type="sibTrans" cxnId="{AABFF9EF-0318-0C4E-B1F8-3D76819B14C9}">
      <dgm:prSet/>
      <dgm:spPr/>
      <dgm:t>
        <a:bodyPr/>
        <a:lstStyle/>
        <a:p>
          <a:endParaRPr lang="en-US" dirty="0"/>
        </a:p>
      </dgm:t>
    </dgm:pt>
    <dgm:pt modelId="{CB13E0B9-A420-2E4F-893A-5E6F2264F756}">
      <dgm:prSet phldrT="[Text]"/>
      <dgm:spPr/>
      <dgm:t>
        <a:bodyPr/>
        <a:lstStyle/>
        <a:p>
          <a:r>
            <a:rPr lang="en-US" dirty="0"/>
            <a:t>Corporations</a:t>
          </a:r>
        </a:p>
      </dgm:t>
    </dgm:pt>
    <dgm:pt modelId="{C277B0A9-F32B-F942-9556-59BCFF615672}" type="parTrans" cxnId="{5506B2A5-465D-8740-83F9-03DC0282E8E9}">
      <dgm:prSet/>
      <dgm:spPr/>
      <dgm:t>
        <a:bodyPr/>
        <a:lstStyle/>
        <a:p>
          <a:endParaRPr lang="en-US"/>
        </a:p>
      </dgm:t>
    </dgm:pt>
    <dgm:pt modelId="{B9819EEE-11F3-114D-8F4E-FBE47C0FB582}" type="sibTrans" cxnId="{5506B2A5-465D-8740-83F9-03DC0282E8E9}">
      <dgm:prSet/>
      <dgm:spPr/>
      <dgm:t>
        <a:bodyPr/>
        <a:lstStyle/>
        <a:p>
          <a:endParaRPr lang="en-US" dirty="0"/>
        </a:p>
      </dgm:t>
    </dgm:pt>
    <dgm:pt modelId="{220580E6-BFDB-814C-8F98-0A56D74A0F8E}">
      <dgm:prSet phldrT="[Text]"/>
      <dgm:spPr/>
      <dgm:t>
        <a:bodyPr/>
        <a:lstStyle/>
        <a:p>
          <a:r>
            <a:rPr lang="en-US" dirty="0"/>
            <a:t>Government</a:t>
          </a:r>
        </a:p>
      </dgm:t>
    </dgm:pt>
    <dgm:pt modelId="{003561E3-5560-E44B-A36E-049168F34987}" type="parTrans" cxnId="{8E1F637B-9926-9A45-8514-34FEFA78AF42}">
      <dgm:prSet/>
      <dgm:spPr/>
      <dgm:t>
        <a:bodyPr/>
        <a:lstStyle/>
        <a:p>
          <a:endParaRPr lang="en-US"/>
        </a:p>
      </dgm:t>
    </dgm:pt>
    <dgm:pt modelId="{6A543923-C831-DD49-84C6-60B262C9A7F3}" type="sibTrans" cxnId="{8E1F637B-9926-9A45-8514-34FEFA78AF42}">
      <dgm:prSet/>
      <dgm:spPr/>
      <dgm:t>
        <a:bodyPr/>
        <a:lstStyle/>
        <a:p>
          <a:endParaRPr lang="en-US" dirty="0"/>
        </a:p>
      </dgm:t>
    </dgm:pt>
    <dgm:pt modelId="{139917DC-2FFD-2F49-B94D-18C35FF440A3}" type="pres">
      <dgm:prSet presAssocID="{2F8B25C1-DF77-3A41-82B9-46EC73C09BF5}" presName="Name0" presStyleCnt="0">
        <dgm:presLayoutVars>
          <dgm:dir/>
          <dgm:resizeHandles val="exact"/>
        </dgm:presLayoutVars>
      </dgm:prSet>
      <dgm:spPr/>
    </dgm:pt>
    <dgm:pt modelId="{E8B7AFFB-72B7-8647-9E6E-F69B47F13913}" type="pres">
      <dgm:prSet presAssocID="{91D97B8B-8032-514A-BB5A-F10338F539B5}" presName="node" presStyleLbl="node1" presStyleIdx="0" presStyleCnt="3" custRadScaleRad="137489" custRadScaleInc="102215">
        <dgm:presLayoutVars>
          <dgm:bulletEnabled val="1"/>
        </dgm:presLayoutVars>
      </dgm:prSet>
      <dgm:spPr/>
    </dgm:pt>
    <dgm:pt modelId="{A0E080E2-6DB2-684E-9C1E-AA7948C440CF}" type="pres">
      <dgm:prSet presAssocID="{15BAFA5A-78FD-3B4F-8C3C-372D39E79B95}" presName="sibTrans" presStyleLbl="sibTrans2D1" presStyleIdx="0" presStyleCnt="3" custScaleX="409586" custScaleY="217441" custLinFactX="23741" custLinFactY="22250" custLinFactNeighborX="100000" custLinFactNeighborY="100000"/>
      <dgm:spPr/>
    </dgm:pt>
    <dgm:pt modelId="{A4B7C59A-216A-F44A-BE81-C1943578AB67}" type="pres">
      <dgm:prSet presAssocID="{15BAFA5A-78FD-3B4F-8C3C-372D39E79B95}" presName="connectorText" presStyleLbl="sibTrans2D1" presStyleIdx="0" presStyleCnt="3"/>
      <dgm:spPr/>
    </dgm:pt>
    <dgm:pt modelId="{984E6608-B5A1-814D-B157-386FF18A2999}" type="pres">
      <dgm:prSet presAssocID="{CB13E0B9-A420-2E4F-893A-5E6F2264F756}" presName="node" presStyleLbl="node1" presStyleIdx="1" presStyleCnt="3" custScaleX="136272" custScaleY="274780" custRadScaleRad="36368" custRadScaleInc="96667">
        <dgm:presLayoutVars>
          <dgm:bulletEnabled val="1"/>
        </dgm:presLayoutVars>
      </dgm:prSet>
      <dgm:spPr/>
    </dgm:pt>
    <dgm:pt modelId="{A6B399F3-2172-8142-B072-D699C239B0CA}" type="pres">
      <dgm:prSet presAssocID="{B9819EEE-11F3-114D-8F4E-FBE47C0FB582}" presName="sibTrans" presStyleLbl="sibTrans2D1" presStyleIdx="1" presStyleCnt="3" custAng="16445049" custFlipHor="1" custScaleX="442016" custScaleY="201006" custLinFactX="-94451" custLinFactY="54850" custLinFactNeighborX="-100000" custLinFactNeighborY="100000"/>
      <dgm:spPr/>
    </dgm:pt>
    <dgm:pt modelId="{B429E651-4E92-FA43-9663-C5CF50C2A011}" type="pres">
      <dgm:prSet presAssocID="{B9819EEE-11F3-114D-8F4E-FBE47C0FB582}" presName="connectorText" presStyleLbl="sibTrans2D1" presStyleIdx="1" presStyleCnt="3"/>
      <dgm:spPr/>
    </dgm:pt>
    <dgm:pt modelId="{81909449-C6A6-B946-ADF9-3BFB9D9757DE}" type="pres">
      <dgm:prSet presAssocID="{220580E6-BFDB-814C-8F98-0A56D74A0F8E}" presName="node" presStyleLbl="node1" presStyleIdx="2" presStyleCnt="3" custRadScaleRad="133638" custRadScaleInc="96517">
        <dgm:presLayoutVars>
          <dgm:bulletEnabled val="1"/>
        </dgm:presLayoutVars>
      </dgm:prSet>
      <dgm:spPr/>
    </dgm:pt>
    <dgm:pt modelId="{56C981A6-628C-0C4E-9E41-7220737A0BAD}" type="pres">
      <dgm:prSet presAssocID="{6A543923-C831-DD49-84C6-60B262C9A7F3}" presName="sibTrans" presStyleLbl="sibTrans2D1" presStyleIdx="2" presStyleCnt="3" custAng="49105" custScaleX="540033" custScaleY="122686" custLinFactNeighborX="11011" custLinFactNeighborY="-28699"/>
      <dgm:spPr/>
    </dgm:pt>
    <dgm:pt modelId="{7A85156C-CA49-CE45-BB96-4E9A55E06AE5}" type="pres">
      <dgm:prSet presAssocID="{6A543923-C831-DD49-84C6-60B262C9A7F3}" presName="connectorText" presStyleLbl="sibTrans2D1" presStyleIdx="2" presStyleCnt="3"/>
      <dgm:spPr/>
    </dgm:pt>
  </dgm:ptLst>
  <dgm:cxnLst>
    <dgm:cxn modelId="{E402C818-E552-B246-A935-C1B947D5A572}" type="presOf" srcId="{B9819EEE-11F3-114D-8F4E-FBE47C0FB582}" destId="{B429E651-4E92-FA43-9663-C5CF50C2A011}" srcOrd="1" destOrd="0" presId="urn:microsoft.com/office/officeart/2005/8/layout/cycle7"/>
    <dgm:cxn modelId="{D3DBD137-0186-FD49-927E-F989C6536483}" type="presOf" srcId="{220580E6-BFDB-814C-8F98-0A56D74A0F8E}" destId="{81909449-C6A6-B946-ADF9-3BFB9D9757DE}" srcOrd="0" destOrd="0" presId="urn:microsoft.com/office/officeart/2005/8/layout/cycle7"/>
    <dgm:cxn modelId="{21F9B354-2B2C-1445-9DF2-E46C68F91601}" type="presOf" srcId="{91D97B8B-8032-514A-BB5A-F10338F539B5}" destId="{E8B7AFFB-72B7-8647-9E6E-F69B47F13913}" srcOrd="0" destOrd="0" presId="urn:microsoft.com/office/officeart/2005/8/layout/cycle7"/>
    <dgm:cxn modelId="{33409F60-4F7C-5643-BC21-EA74CEDBCB25}" type="presOf" srcId="{15BAFA5A-78FD-3B4F-8C3C-372D39E79B95}" destId="{A4B7C59A-216A-F44A-BE81-C1943578AB67}" srcOrd="1" destOrd="0" presId="urn:microsoft.com/office/officeart/2005/8/layout/cycle7"/>
    <dgm:cxn modelId="{C8CF167A-3E64-4248-8A06-409C9CA0F9FA}" type="presOf" srcId="{6A543923-C831-DD49-84C6-60B262C9A7F3}" destId="{56C981A6-628C-0C4E-9E41-7220737A0BAD}" srcOrd="0" destOrd="0" presId="urn:microsoft.com/office/officeart/2005/8/layout/cycle7"/>
    <dgm:cxn modelId="{8E1F637B-9926-9A45-8514-34FEFA78AF42}" srcId="{2F8B25C1-DF77-3A41-82B9-46EC73C09BF5}" destId="{220580E6-BFDB-814C-8F98-0A56D74A0F8E}" srcOrd="2" destOrd="0" parTransId="{003561E3-5560-E44B-A36E-049168F34987}" sibTransId="{6A543923-C831-DD49-84C6-60B262C9A7F3}"/>
    <dgm:cxn modelId="{A773BA81-68E1-B643-B5EB-BBE1F706E7ED}" type="presOf" srcId="{6A543923-C831-DD49-84C6-60B262C9A7F3}" destId="{7A85156C-CA49-CE45-BB96-4E9A55E06AE5}" srcOrd="1" destOrd="0" presId="urn:microsoft.com/office/officeart/2005/8/layout/cycle7"/>
    <dgm:cxn modelId="{C6F5A79C-9A38-CB40-BA88-9ABBB32DFFC7}" type="presOf" srcId="{B9819EEE-11F3-114D-8F4E-FBE47C0FB582}" destId="{A6B399F3-2172-8142-B072-D699C239B0CA}" srcOrd="0" destOrd="0" presId="urn:microsoft.com/office/officeart/2005/8/layout/cycle7"/>
    <dgm:cxn modelId="{5506B2A5-465D-8740-83F9-03DC0282E8E9}" srcId="{2F8B25C1-DF77-3A41-82B9-46EC73C09BF5}" destId="{CB13E0B9-A420-2E4F-893A-5E6F2264F756}" srcOrd="1" destOrd="0" parTransId="{C277B0A9-F32B-F942-9556-59BCFF615672}" sibTransId="{B9819EEE-11F3-114D-8F4E-FBE47C0FB582}"/>
    <dgm:cxn modelId="{5F5263C9-99AF-854F-9A83-B1C915E41897}" type="presOf" srcId="{15BAFA5A-78FD-3B4F-8C3C-372D39E79B95}" destId="{A0E080E2-6DB2-684E-9C1E-AA7948C440CF}" srcOrd="0" destOrd="0" presId="urn:microsoft.com/office/officeart/2005/8/layout/cycle7"/>
    <dgm:cxn modelId="{4477DDE7-B925-6749-88C9-0135689DD2FE}" type="presOf" srcId="{2F8B25C1-DF77-3A41-82B9-46EC73C09BF5}" destId="{139917DC-2FFD-2F49-B94D-18C35FF440A3}" srcOrd="0" destOrd="0" presId="urn:microsoft.com/office/officeart/2005/8/layout/cycle7"/>
    <dgm:cxn modelId="{AABFF9EF-0318-0C4E-B1F8-3D76819B14C9}" srcId="{2F8B25C1-DF77-3A41-82B9-46EC73C09BF5}" destId="{91D97B8B-8032-514A-BB5A-F10338F539B5}" srcOrd="0" destOrd="0" parTransId="{E1E49791-6743-194D-B286-88BAB1D04ECE}" sibTransId="{15BAFA5A-78FD-3B4F-8C3C-372D39E79B95}"/>
    <dgm:cxn modelId="{BE7964F0-E887-934B-80E4-933C4FD89278}" type="presOf" srcId="{CB13E0B9-A420-2E4F-893A-5E6F2264F756}" destId="{984E6608-B5A1-814D-B157-386FF18A2999}" srcOrd="0" destOrd="0" presId="urn:microsoft.com/office/officeart/2005/8/layout/cycle7"/>
    <dgm:cxn modelId="{1E35D930-9DFF-E74E-AAD0-F9C20831D15D}" type="presParOf" srcId="{139917DC-2FFD-2F49-B94D-18C35FF440A3}" destId="{E8B7AFFB-72B7-8647-9E6E-F69B47F13913}" srcOrd="0" destOrd="0" presId="urn:microsoft.com/office/officeart/2005/8/layout/cycle7"/>
    <dgm:cxn modelId="{A35FBB85-6953-5D4C-8C25-0D2A1CD12F61}" type="presParOf" srcId="{139917DC-2FFD-2F49-B94D-18C35FF440A3}" destId="{A0E080E2-6DB2-684E-9C1E-AA7948C440CF}" srcOrd="1" destOrd="0" presId="urn:microsoft.com/office/officeart/2005/8/layout/cycle7"/>
    <dgm:cxn modelId="{7A520599-3BE8-BC4A-919B-E27219E3BE23}" type="presParOf" srcId="{A0E080E2-6DB2-684E-9C1E-AA7948C440CF}" destId="{A4B7C59A-216A-F44A-BE81-C1943578AB67}" srcOrd="0" destOrd="0" presId="urn:microsoft.com/office/officeart/2005/8/layout/cycle7"/>
    <dgm:cxn modelId="{AA8BF448-1BD9-4A46-A3E4-7FCBB49FC194}" type="presParOf" srcId="{139917DC-2FFD-2F49-B94D-18C35FF440A3}" destId="{984E6608-B5A1-814D-B157-386FF18A2999}" srcOrd="2" destOrd="0" presId="urn:microsoft.com/office/officeart/2005/8/layout/cycle7"/>
    <dgm:cxn modelId="{784B0CE6-0F3C-B949-AFB2-1C480690067A}" type="presParOf" srcId="{139917DC-2FFD-2F49-B94D-18C35FF440A3}" destId="{A6B399F3-2172-8142-B072-D699C239B0CA}" srcOrd="3" destOrd="0" presId="urn:microsoft.com/office/officeart/2005/8/layout/cycle7"/>
    <dgm:cxn modelId="{27483596-ACCB-FB43-9954-0646CF43EA1D}" type="presParOf" srcId="{A6B399F3-2172-8142-B072-D699C239B0CA}" destId="{B429E651-4E92-FA43-9663-C5CF50C2A011}" srcOrd="0" destOrd="0" presId="urn:microsoft.com/office/officeart/2005/8/layout/cycle7"/>
    <dgm:cxn modelId="{21007D9B-2F1C-C34E-B440-95F6B8FF2F86}" type="presParOf" srcId="{139917DC-2FFD-2F49-B94D-18C35FF440A3}" destId="{81909449-C6A6-B946-ADF9-3BFB9D9757DE}" srcOrd="4" destOrd="0" presId="urn:microsoft.com/office/officeart/2005/8/layout/cycle7"/>
    <dgm:cxn modelId="{A8A9020B-57C9-EC45-8BA2-FFD253E573A2}" type="presParOf" srcId="{139917DC-2FFD-2F49-B94D-18C35FF440A3}" destId="{56C981A6-628C-0C4E-9E41-7220737A0BAD}" srcOrd="5" destOrd="0" presId="urn:microsoft.com/office/officeart/2005/8/layout/cycle7"/>
    <dgm:cxn modelId="{03B02BC9-3417-F048-9DBB-4AB4D7D14294}" type="presParOf" srcId="{56C981A6-628C-0C4E-9E41-7220737A0BAD}" destId="{7A85156C-CA49-CE45-BB96-4E9A55E06AE5}"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8B25C1-DF77-3A41-82B9-46EC73C09BF5}" type="doc">
      <dgm:prSet loTypeId="urn:microsoft.com/office/officeart/2005/8/layout/cycle7" loCatId="" qsTypeId="urn:microsoft.com/office/officeart/2005/8/quickstyle/simple4" qsCatId="simple" csTypeId="urn:microsoft.com/office/officeart/2005/8/colors/accent2_2" csCatId="accent2" phldr="1"/>
      <dgm:spPr/>
      <dgm:t>
        <a:bodyPr/>
        <a:lstStyle/>
        <a:p>
          <a:endParaRPr lang="en-US"/>
        </a:p>
      </dgm:t>
    </dgm:pt>
    <dgm:pt modelId="{91D97B8B-8032-514A-BB5A-F10338F539B5}">
      <dgm:prSet phldrT="[Text]"/>
      <dgm:spPr/>
      <dgm:t>
        <a:bodyPr/>
        <a:lstStyle/>
        <a:p>
          <a:r>
            <a:rPr lang="en-US" dirty="0"/>
            <a:t>People</a:t>
          </a:r>
        </a:p>
      </dgm:t>
    </dgm:pt>
    <dgm:pt modelId="{E1E49791-6743-194D-B286-88BAB1D04ECE}" type="parTrans" cxnId="{AABFF9EF-0318-0C4E-B1F8-3D76819B14C9}">
      <dgm:prSet/>
      <dgm:spPr/>
      <dgm:t>
        <a:bodyPr/>
        <a:lstStyle/>
        <a:p>
          <a:endParaRPr lang="en-US"/>
        </a:p>
      </dgm:t>
    </dgm:pt>
    <dgm:pt modelId="{15BAFA5A-78FD-3B4F-8C3C-372D39E79B95}" type="sibTrans" cxnId="{AABFF9EF-0318-0C4E-B1F8-3D76819B14C9}">
      <dgm:prSet/>
      <dgm:spPr/>
      <dgm:t>
        <a:bodyPr/>
        <a:lstStyle/>
        <a:p>
          <a:endParaRPr lang="en-US" dirty="0"/>
        </a:p>
      </dgm:t>
    </dgm:pt>
    <dgm:pt modelId="{CB13E0B9-A420-2E4F-893A-5E6F2264F756}">
      <dgm:prSet phldrT="[Text]"/>
      <dgm:spPr/>
      <dgm:t>
        <a:bodyPr/>
        <a:lstStyle/>
        <a:p>
          <a:r>
            <a:rPr lang="en-US" dirty="0"/>
            <a:t>Corporations</a:t>
          </a:r>
        </a:p>
      </dgm:t>
    </dgm:pt>
    <dgm:pt modelId="{C277B0A9-F32B-F942-9556-59BCFF615672}" type="parTrans" cxnId="{5506B2A5-465D-8740-83F9-03DC0282E8E9}">
      <dgm:prSet/>
      <dgm:spPr/>
      <dgm:t>
        <a:bodyPr/>
        <a:lstStyle/>
        <a:p>
          <a:endParaRPr lang="en-US"/>
        </a:p>
      </dgm:t>
    </dgm:pt>
    <dgm:pt modelId="{B9819EEE-11F3-114D-8F4E-FBE47C0FB582}" type="sibTrans" cxnId="{5506B2A5-465D-8740-83F9-03DC0282E8E9}">
      <dgm:prSet/>
      <dgm:spPr/>
      <dgm:t>
        <a:bodyPr/>
        <a:lstStyle/>
        <a:p>
          <a:endParaRPr lang="en-US" dirty="0"/>
        </a:p>
      </dgm:t>
    </dgm:pt>
    <dgm:pt modelId="{220580E6-BFDB-814C-8F98-0A56D74A0F8E}">
      <dgm:prSet phldrT="[Text]"/>
      <dgm:spPr/>
      <dgm:t>
        <a:bodyPr/>
        <a:lstStyle/>
        <a:p>
          <a:r>
            <a:rPr lang="en-US" dirty="0"/>
            <a:t>Government</a:t>
          </a:r>
        </a:p>
      </dgm:t>
    </dgm:pt>
    <dgm:pt modelId="{003561E3-5560-E44B-A36E-049168F34987}" type="parTrans" cxnId="{8E1F637B-9926-9A45-8514-34FEFA78AF42}">
      <dgm:prSet/>
      <dgm:spPr/>
      <dgm:t>
        <a:bodyPr/>
        <a:lstStyle/>
        <a:p>
          <a:endParaRPr lang="en-US"/>
        </a:p>
      </dgm:t>
    </dgm:pt>
    <dgm:pt modelId="{6A543923-C831-DD49-84C6-60B262C9A7F3}" type="sibTrans" cxnId="{8E1F637B-9926-9A45-8514-34FEFA78AF42}">
      <dgm:prSet/>
      <dgm:spPr/>
      <dgm:t>
        <a:bodyPr/>
        <a:lstStyle/>
        <a:p>
          <a:endParaRPr lang="en-US" dirty="0"/>
        </a:p>
      </dgm:t>
    </dgm:pt>
    <dgm:pt modelId="{139917DC-2FFD-2F49-B94D-18C35FF440A3}" type="pres">
      <dgm:prSet presAssocID="{2F8B25C1-DF77-3A41-82B9-46EC73C09BF5}" presName="Name0" presStyleCnt="0">
        <dgm:presLayoutVars>
          <dgm:dir/>
          <dgm:resizeHandles val="exact"/>
        </dgm:presLayoutVars>
      </dgm:prSet>
      <dgm:spPr/>
    </dgm:pt>
    <dgm:pt modelId="{E8B7AFFB-72B7-8647-9E6E-F69B47F13913}" type="pres">
      <dgm:prSet presAssocID="{91D97B8B-8032-514A-BB5A-F10338F539B5}" presName="node" presStyleLbl="node1" presStyleIdx="0" presStyleCnt="3" custRadScaleRad="137489" custRadScaleInc="102215">
        <dgm:presLayoutVars>
          <dgm:bulletEnabled val="1"/>
        </dgm:presLayoutVars>
      </dgm:prSet>
      <dgm:spPr/>
    </dgm:pt>
    <dgm:pt modelId="{A0E080E2-6DB2-684E-9C1E-AA7948C440CF}" type="pres">
      <dgm:prSet presAssocID="{15BAFA5A-78FD-3B4F-8C3C-372D39E79B95}" presName="sibTrans" presStyleLbl="sibTrans2D1" presStyleIdx="0" presStyleCnt="3" custScaleX="409586" custScaleY="217441" custLinFactX="23741" custLinFactY="22250" custLinFactNeighborX="100000" custLinFactNeighborY="100000"/>
      <dgm:spPr/>
    </dgm:pt>
    <dgm:pt modelId="{A4B7C59A-216A-F44A-BE81-C1943578AB67}" type="pres">
      <dgm:prSet presAssocID="{15BAFA5A-78FD-3B4F-8C3C-372D39E79B95}" presName="connectorText" presStyleLbl="sibTrans2D1" presStyleIdx="0" presStyleCnt="3"/>
      <dgm:spPr/>
    </dgm:pt>
    <dgm:pt modelId="{984E6608-B5A1-814D-B157-386FF18A2999}" type="pres">
      <dgm:prSet presAssocID="{CB13E0B9-A420-2E4F-893A-5E6F2264F756}" presName="node" presStyleLbl="node1" presStyleIdx="1" presStyleCnt="3" custScaleX="136272" custScaleY="274780" custRadScaleRad="36368" custRadScaleInc="96667">
        <dgm:presLayoutVars>
          <dgm:bulletEnabled val="1"/>
        </dgm:presLayoutVars>
      </dgm:prSet>
      <dgm:spPr/>
    </dgm:pt>
    <dgm:pt modelId="{A6B399F3-2172-8142-B072-D699C239B0CA}" type="pres">
      <dgm:prSet presAssocID="{B9819EEE-11F3-114D-8F4E-FBE47C0FB582}" presName="sibTrans" presStyleLbl="sibTrans2D1" presStyleIdx="1" presStyleCnt="3" custAng="16445049" custFlipHor="1" custScaleX="442016" custScaleY="201006" custLinFactX="-94451" custLinFactY="54850" custLinFactNeighborX="-100000" custLinFactNeighborY="100000"/>
      <dgm:spPr/>
    </dgm:pt>
    <dgm:pt modelId="{B429E651-4E92-FA43-9663-C5CF50C2A011}" type="pres">
      <dgm:prSet presAssocID="{B9819EEE-11F3-114D-8F4E-FBE47C0FB582}" presName="connectorText" presStyleLbl="sibTrans2D1" presStyleIdx="1" presStyleCnt="3"/>
      <dgm:spPr/>
    </dgm:pt>
    <dgm:pt modelId="{81909449-C6A6-B946-ADF9-3BFB9D9757DE}" type="pres">
      <dgm:prSet presAssocID="{220580E6-BFDB-814C-8F98-0A56D74A0F8E}" presName="node" presStyleLbl="node1" presStyleIdx="2" presStyleCnt="3" custRadScaleRad="133638" custRadScaleInc="96517">
        <dgm:presLayoutVars>
          <dgm:bulletEnabled val="1"/>
        </dgm:presLayoutVars>
      </dgm:prSet>
      <dgm:spPr/>
    </dgm:pt>
    <dgm:pt modelId="{56C981A6-628C-0C4E-9E41-7220737A0BAD}" type="pres">
      <dgm:prSet presAssocID="{6A543923-C831-DD49-84C6-60B262C9A7F3}" presName="sibTrans" presStyleLbl="sibTrans2D1" presStyleIdx="2" presStyleCnt="3" custAng="49105" custScaleX="540033" custScaleY="122686" custLinFactNeighborX="11011" custLinFactNeighborY="-28699"/>
      <dgm:spPr/>
    </dgm:pt>
    <dgm:pt modelId="{7A85156C-CA49-CE45-BB96-4E9A55E06AE5}" type="pres">
      <dgm:prSet presAssocID="{6A543923-C831-DD49-84C6-60B262C9A7F3}" presName="connectorText" presStyleLbl="sibTrans2D1" presStyleIdx="2" presStyleCnt="3"/>
      <dgm:spPr/>
    </dgm:pt>
  </dgm:ptLst>
  <dgm:cxnLst>
    <dgm:cxn modelId="{A3E97E06-2F0A-6744-910D-D80E839FF0AF}" type="presOf" srcId="{6A543923-C831-DD49-84C6-60B262C9A7F3}" destId="{7A85156C-CA49-CE45-BB96-4E9A55E06AE5}" srcOrd="1" destOrd="0" presId="urn:microsoft.com/office/officeart/2005/8/layout/cycle7"/>
    <dgm:cxn modelId="{06325B1B-E2F3-1E4E-A69C-90F4FB45CF87}" type="presOf" srcId="{91D97B8B-8032-514A-BB5A-F10338F539B5}" destId="{E8B7AFFB-72B7-8647-9E6E-F69B47F13913}" srcOrd="0" destOrd="0" presId="urn:microsoft.com/office/officeart/2005/8/layout/cycle7"/>
    <dgm:cxn modelId="{B8AE9E50-1EF2-254A-A1E9-D5F3B00F2CA7}" type="presOf" srcId="{6A543923-C831-DD49-84C6-60B262C9A7F3}" destId="{56C981A6-628C-0C4E-9E41-7220737A0BAD}" srcOrd="0" destOrd="0" presId="urn:microsoft.com/office/officeart/2005/8/layout/cycle7"/>
    <dgm:cxn modelId="{D2337168-9D01-B64A-B3F3-715F2B97E0E8}" type="presOf" srcId="{B9819EEE-11F3-114D-8F4E-FBE47C0FB582}" destId="{B429E651-4E92-FA43-9663-C5CF50C2A011}" srcOrd="1" destOrd="0" presId="urn:microsoft.com/office/officeart/2005/8/layout/cycle7"/>
    <dgm:cxn modelId="{8E1F637B-9926-9A45-8514-34FEFA78AF42}" srcId="{2F8B25C1-DF77-3A41-82B9-46EC73C09BF5}" destId="{220580E6-BFDB-814C-8F98-0A56D74A0F8E}" srcOrd="2" destOrd="0" parTransId="{003561E3-5560-E44B-A36E-049168F34987}" sibTransId="{6A543923-C831-DD49-84C6-60B262C9A7F3}"/>
    <dgm:cxn modelId="{8392EE81-5AE1-9D49-88C9-C3947B06ED3C}" type="presOf" srcId="{15BAFA5A-78FD-3B4F-8C3C-372D39E79B95}" destId="{A0E080E2-6DB2-684E-9C1E-AA7948C440CF}" srcOrd="0" destOrd="0" presId="urn:microsoft.com/office/officeart/2005/8/layout/cycle7"/>
    <dgm:cxn modelId="{54EDC582-6671-8641-B201-786BFBBD823D}" type="presOf" srcId="{2F8B25C1-DF77-3A41-82B9-46EC73C09BF5}" destId="{139917DC-2FFD-2F49-B94D-18C35FF440A3}" srcOrd="0" destOrd="0" presId="urn:microsoft.com/office/officeart/2005/8/layout/cycle7"/>
    <dgm:cxn modelId="{1AC85591-6FBB-EE47-B426-C2B68568B6EC}" type="presOf" srcId="{220580E6-BFDB-814C-8F98-0A56D74A0F8E}" destId="{81909449-C6A6-B946-ADF9-3BFB9D9757DE}" srcOrd="0" destOrd="0" presId="urn:microsoft.com/office/officeart/2005/8/layout/cycle7"/>
    <dgm:cxn modelId="{C2316791-5EF8-6F43-B19B-7108FC82BC64}" type="presOf" srcId="{CB13E0B9-A420-2E4F-893A-5E6F2264F756}" destId="{984E6608-B5A1-814D-B157-386FF18A2999}" srcOrd="0" destOrd="0" presId="urn:microsoft.com/office/officeart/2005/8/layout/cycle7"/>
    <dgm:cxn modelId="{5506B2A5-465D-8740-83F9-03DC0282E8E9}" srcId="{2F8B25C1-DF77-3A41-82B9-46EC73C09BF5}" destId="{CB13E0B9-A420-2E4F-893A-5E6F2264F756}" srcOrd="1" destOrd="0" parTransId="{C277B0A9-F32B-F942-9556-59BCFF615672}" sibTransId="{B9819EEE-11F3-114D-8F4E-FBE47C0FB582}"/>
    <dgm:cxn modelId="{545923E3-D848-3D41-9E7C-714FF1D411FA}" type="presOf" srcId="{15BAFA5A-78FD-3B4F-8C3C-372D39E79B95}" destId="{A4B7C59A-216A-F44A-BE81-C1943578AB67}" srcOrd="1" destOrd="0" presId="urn:microsoft.com/office/officeart/2005/8/layout/cycle7"/>
    <dgm:cxn modelId="{AABFF9EF-0318-0C4E-B1F8-3D76819B14C9}" srcId="{2F8B25C1-DF77-3A41-82B9-46EC73C09BF5}" destId="{91D97B8B-8032-514A-BB5A-F10338F539B5}" srcOrd="0" destOrd="0" parTransId="{E1E49791-6743-194D-B286-88BAB1D04ECE}" sibTransId="{15BAFA5A-78FD-3B4F-8C3C-372D39E79B95}"/>
    <dgm:cxn modelId="{65ABC2F7-8861-674D-A584-9BF7F8C110E8}" type="presOf" srcId="{B9819EEE-11F3-114D-8F4E-FBE47C0FB582}" destId="{A6B399F3-2172-8142-B072-D699C239B0CA}" srcOrd="0" destOrd="0" presId="urn:microsoft.com/office/officeart/2005/8/layout/cycle7"/>
    <dgm:cxn modelId="{EFD75E27-DF8A-7D44-AA27-14A6071E34BB}" type="presParOf" srcId="{139917DC-2FFD-2F49-B94D-18C35FF440A3}" destId="{E8B7AFFB-72B7-8647-9E6E-F69B47F13913}" srcOrd="0" destOrd="0" presId="urn:microsoft.com/office/officeart/2005/8/layout/cycle7"/>
    <dgm:cxn modelId="{F33D1F63-C099-E147-BF30-09AB890BD6A8}" type="presParOf" srcId="{139917DC-2FFD-2F49-B94D-18C35FF440A3}" destId="{A0E080E2-6DB2-684E-9C1E-AA7948C440CF}" srcOrd="1" destOrd="0" presId="urn:microsoft.com/office/officeart/2005/8/layout/cycle7"/>
    <dgm:cxn modelId="{209EA40A-D108-064A-BD7E-22143D6F0DF5}" type="presParOf" srcId="{A0E080E2-6DB2-684E-9C1E-AA7948C440CF}" destId="{A4B7C59A-216A-F44A-BE81-C1943578AB67}" srcOrd="0" destOrd="0" presId="urn:microsoft.com/office/officeart/2005/8/layout/cycle7"/>
    <dgm:cxn modelId="{331CCD2A-8076-C547-A62A-ECD162632F94}" type="presParOf" srcId="{139917DC-2FFD-2F49-B94D-18C35FF440A3}" destId="{984E6608-B5A1-814D-B157-386FF18A2999}" srcOrd="2" destOrd="0" presId="urn:microsoft.com/office/officeart/2005/8/layout/cycle7"/>
    <dgm:cxn modelId="{396FB981-5CE1-914A-A9C6-03B3B9A052E2}" type="presParOf" srcId="{139917DC-2FFD-2F49-B94D-18C35FF440A3}" destId="{A6B399F3-2172-8142-B072-D699C239B0CA}" srcOrd="3" destOrd="0" presId="urn:microsoft.com/office/officeart/2005/8/layout/cycle7"/>
    <dgm:cxn modelId="{F791958E-759E-624F-8EE1-F41EE151E99F}" type="presParOf" srcId="{A6B399F3-2172-8142-B072-D699C239B0CA}" destId="{B429E651-4E92-FA43-9663-C5CF50C2A011}" srcOrd="0" destOrd="0" presId="urn:microsoft.com/office/officeart/2005/8/layout/cycle7"/>
    <dgm:cxn modelId="{395C23AE-C2DD-2340-9476-11AB08124410}" type="presParOf" srcId="{139917DC-2FFD-2F49-B94D-18C35FF440A3}" destId="{81909449-C6A6-B946-ADF9-3BFB9D9757DE}" srcOrd="4" destOrd="0" presId="urn:microsoft.com/office/officeart/2005/8/layout/cycle7"/>
    <dgm:cxn modelId="{F4C084BA-CEF3-AA45-90A0-A5FCE2B345F6}" type="presParOf" srcId="{139917DC-2FFD-2F49-B94D-18C35FF440A3}" destId="{56C981A6-628C-0C4E-9E41-7220737A0BAD}" srcOrd="5" destOrd="0" presId="urn:microsoft.com/office/officeart/2005/8/layout/cycle7"/>
    <dgm:cxn modelId="{3F653654-594E-B34D-A593-A6564F487FDA}" type="presParOf" srcId="{56C981A6-628C-0C4E-9E41-7220737A0BAD}" destId="{7A85156C-CA49-CE45-BB96-4E9A55E06AE5}"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7AFFB-72B7-8647-9E6E-F69B47F13913}">
      <dsp:nvSpPr>
        <dsp:cNvPr id="0" name=""/>
        <dsp:cNvSpPr/>
      </dsp:nvSpPr>
      <dsp:spPr>
        <a:xfrm>
          <a:off x="5426360" y="250187"/>
          <a:ext cx="2342703" cy="117135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People</a:t>
          </a:r>
        </a:p>
      </dsp:txBody>
      <dsp:txXfrm>
        <a:off x="5460668" y="284495"/>
        <a:ext cx="2274087" cy="1102735"/>
      </dsp:txXfrm>
    </dsp:sp>
    <dsp:sp modelId="{A0E080E2-6DB2-684E-9C1E-AA7948C440CF}">
      <dsp:nvSpPr>
        <dsp:cNvPr id="0" name=""/>
        <dsp:cNvSpPr/>
      </dsp:nvSpPr>
      <dsp:spPr>
        <a:xfrm rot="8363927">
          <a:off x="5414232" y="1643068"/>
          <a:ext cx="1548609" cy="891449"/>
        </a:xfrm>
        <a:prstGeom prst="lef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rot="10800000">
        <a:off x="5681667" y="1821358"/>
        <a:ext cx="1013739" cy="534869"/>
      </dsp:txXfrm>
    </dsp:sp>
    <dsp:sp modelId="{984E6608-B5A1-814D-B157-386FF18A2999}">
      <dsp:nvSpPr>
        <dsp:cNvPr id="0" name=""/>
        <dsp:cNvSpPr/>
      </dsp:nvSpPr>
      <dsp:spPr>
        <a:xfrm>
          <a:off x="2334495" y="1512531"/>
          <a:ext cx="3192448" cy="3218640"/>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Corporations</a:t>
          </a:r>
        </a:p>
      </dsp:txBody>
      <dsp:txXfrm>
        <a:off x="2427999" y="1606035"/>
        <a:ext cx="3005440" cy="3031632"/>
      </dsp:txXfrm>
    </dsp:sp>
    <dsp:sp modelId="{A6B399F3-2172-8142-B072-D699C239B0CA}">
      <dsp:nvSpPr>
        <dsp:cNvPr id="0" name=""/>
        <dsp:cNvSpPr/>
      </dsp:nvSpPr>
      <dsp:spPr>
        <a:xfrm rot="13576307" flipH="1">
          <a:off x="581718" y="1871311"/>
          <a:ext cx="1671224" cy="824070"/>
        </a:xfrm>
        <a:prstGeom prst="lef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rot="10800000">
        <a:off x="828939" y="2036125"/>
        <a:ext cx="1176782" cy="494442"/>
      </dsp:txXfrm>
    </dsp:sp>
    <dsp:sp modelId="{81909449-C6A6-B946-ADF9-3BFB9D9757DE}">
      <dsp:nvSpPr>
        <dsp:cNvPr id="0" name=""/>
        <dsp:cNvSpPr/>
      </dsp:nvSpPr>
      <dsp:spPr>
        <a:xfrm>
          <a:off x="92366" y="326383"/>
          <a:ext cx="2342703" cy="117135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Government</a:t>
          </a:r>
        </a:p>
      </dsp:txBody>
      <dsp:txXfrm>
        <a:off x="126674" y="360691"/>
        <a:ext cx="2274087" cy="1102735"/>
      </dsp:txXfrm>
    </dsp:sp>
    <dsp:sp modelId="{56C981A6-628C-0C4E-9E41-7220737A0BAD}">
      <dsp:nvSpPr>
        <dsp:cNvPr id="0" name=""/>
        <dsp:cNvSpPr/>
      </dsp:nvSpPr>
      <dsp:spPr>
        <a:xfrm>
          <a:off x="2951438" y="504813"/>
          <a:ext cx="2041818" cy="502979"/>
        </a:xfrm>
        <a:prstGeom prst="lef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3102332" y="605409"/>
        <a:ext cx="1740030" cy="3017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7AFFB-72B7-8647-9E6E-F69B47F13913}">
      <dsp:nvSpPr>
        <dsp:cNvPr id="0" name=""/>
        <dsp:cNvSpPr/>
      </dsp:nvSpPr>
      <dsp:spPr>
        <a:xfrm>
          <a:off x="5426360" y="250187"/>
          <a:ext cx="2342703" cy="117135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People</a:t>
          </a:r>
        </a:p>
      </dsp:txBody>
      <dsp:txXfrm>
        <a:off x="5460668" y="284495"/>
        <a:ext cx="2274087" cy="1102735"/>
      </dsp:txXfrm>
    </dsp:sp>
    <dsp:sp modelId="{A0E080E2-6DB2-684E-9C1E-AA7948C440CF}">
      <dsp:nvSpPr>
        <dsp:cNvPr id="0" name=""/>
        <dsp:cNvSpPr/>
      </dsp:nvSpPr>
      <dsp:spPr>
        <a:xfrm rot="8363927">
          <a:off x="5414232" y="1643068"/>
          <a:ext cx="1548609" cy="891449"/>
        </a:xfrm>
        <a:prstGeom prst="lef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rot="10800000">
        <a:off x="5681667" y="1821358"/>
        <a:ext cx="1013739" cy="534869"/>
      </dsp:txXfrm>
    </dsp:sp>
    <dsp:sp modelId="{984E6608-B5A1-814D-B157-386FF18A2999}">
      <dsp:nvSpPr>
        <dsp:cNvPr id="0" name=""/>
        <dsp:cNvSpPr/>
      </dsp:nvSpPr>
      <dsp:spPr>
        <a:xfrm>
          <a:off x="2334495" y="1512531"/>
          <a:ext cx="3192448" cy="3218640"/>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Corporations</a:t>
          </a:r>
        </a:p>
      </dsp:txBody>
      <dsp:txXfrm>
        <a:off x="2427999" y="1606035"/>
        <a:ext cx="3005440" cy="3031632"/>
      </dsp:txXfrm>
    </dsp:sp>
    <dsp:sp modelId="{A6B399F3-2172-8142-B072-D699C239B0CA}">
      <dsp:nvSpPr>
        <dsp:cNvPr id="0" name=""/>
        <dsp:cNvSpPr/>
      </dsp:nvSpPr>
      <dsp:spPr>
        <a:xfrm rot="13576307" flipH="1">
          <a:off x="581718" y="1871311"/>
          <a:ext cx="1671224" cy="824070"/>
        </a:xfrm>
        <a:prstGeom prst="lef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rot="10800000">
        <a:off x="828939" y="2036125"/>
        <a:ext cx="1176782" cy="494442"/>
      </dsp:txXfrm>
    </dsp:sp>
    <dsp:sp modelId="{81909449-C6A6-B946-ADF9-3BFB9D9757DE}">
      <dsp:nvSpPr>
        <dsp:cNvPr id="0" name=""/>
        <dsp:cNvSpPr/>
      </dsp:nvSpPr>
      <dsp:spPr>
        <a:xfrm>
          <a:off x="92366" y="326383"/>
          <a:ext cx="2342703" cy="117135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Government</a:t>
          </a:r>
        </a:p>
      </dsp:txBody>
      <dsp:txXfrm>
        <a:off x="126674" y="360691"/>
        <a:ext cx="2274087" cy="1102735"/>
      </dsp:txXfrm>
    </dsp:sp>
    <dsp:sp modelId="{56C981A6-628C-0C4E-9E41-7220737A0BAD}">
      <dsp:nvSpPr>
        <dsp:cNvPr id="0" name=""/>
        <dsp:cNvSpPr/>
      </dsp:nvSpPr>
      <dsp:spPr>
        <a:xfrm>
          <a:off x="2951438" y="504813"/>
          <a:ext cx="2041818" cy="502979"/>
        </a:xfrm>
        <a:prstGeom prst="lef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3102332" y="605409"/>
        <a:ext cx="1740030" cy="30178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1EA40-4258-7C4E-B34F-2BB35AEC706F}" type="datetimeFigureOut">
              <a:rPr lang="en-US" smtClean="0"/>
              <a:t>11/13/19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B2E00-5AB4-A443-8621-8E2CD2583FB4}" type="slidenum">
              <a:rPr lang="en-US" smtClean="0"/>
              <a:t>‹#›</a:t>
            </a:fld>
            <a:endParaRPr lang="en-US"/>
          </a:p>
        </p:txBody>
      </p:sp>
    </p:spTree>
    <p:extLst>
      <p:ext uri="{BB962C8B-B14F-4D97-AF65-F5344CB8AC3E}">
        <p14:creationId xmlns:p14="http://schemas.microsoft.com/office/powerpoint/2010/main" val="1997707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FB2E00-5AB4-A443-8621-8E2CD2583FB4}" type="slidenum">
              <a:rPr lang="en-US" smtClean="0"/>
              <a:t>1</a:t>
            </a:fld>
            <a:endParaRPr lang="en-US"/>
          </a:p>
        </p:txBody>
      </p:sp>
    </p:spTree>
    <p:extLst>
      <p:ext uri="{BB962C8B-B14F-4D97-AF65-F5344CB8AC3E}">
        <p14:creationId xmlns:p14="http://schemas.microsoft.com/office/powerpoint/2010/main" val="1124032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05BED2-683C-224A-9570-6620C854FBA1}"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2395862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05BED2-683C-224A-9570-6620C854FBA1}"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534368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05BED2-683C-224A-9570-6620C854FBA1}"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244345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Text Placeholder 2"/>
          <p:cNvSpPr>
            <a:spLocks noGrp="1"/>
          </p:cNvSpPr>
          <p:nvPr>
            <p:ph type="body" sz="half" idx="1"/>
          </p:nvPr>
        </p:nvSpPr>
        <p:spPr>
          <a:xfrm>
            <a:off x="301625"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194175"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5888"/>
            <a:ext cx="4194175"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p:cNvSpPr>
            <a:spLocks noGrp="1" noChangeArrowheads="1"/>
          </p:cNvSpPr>
          <p:nvPr>
            <p:ph type="dt" sz="half" idx="10"/>
          </p:nvPr>
        </p:nvSpPr>
        <p:spPr/>
        <p:txBody>
          <a:bodyPr rtlCol="0"/>
          <a:lstStyle>
            <a:lvl1pPr>
              <a:defRPr>
                <a:solidFill>
                  <a:schemeClr val="tx1">
                    <a:tint val="75000"/>
                  </a:schemeClr>
                </a:solidFill>
                <a:ea typeface="ＭＳ Ｐゴシック" charset="0"/>
                <a:cs typeface="ＭＳ Ｐゴシック" charset="0"/>
              </a:defRPr>
            </a:lvl1pPr>
          </a:lstStyle>
          <a:p>
            <a:pPr>
              <a:defRPr/>
            </a:pPr>
            <a:endParaRPr lang="en-US"/>
          </a:p>
        </p:txBody>
      </p:sp>
      <p:sp>
        <p:nvSpPr>
          <p:cNvPr id="7" name="Rectangle 155"/>
          <p:cNvSpPr>
            <a:spLocks noGrp="1" noChangeArrowheads="1"/>
          </p:cNvSpPr>
          <p:nvPr>
            <p:ph type="ftr" sz="quarter" idx="11"/>
          </p:nvPr>
        </p:nvSpPr>
        <p:spPr/>
        <p:txBody>
          <a:bodyPr/>
          <a:lstStyle>
            <a:lvl1pPr>
              <a:defRPr/>
            </a:lvl1pPr>
          </a:lstStyle>
          <a:p>
            <a:pPr>
              <a:defRPr/>
            </a:pPr>
            <a:endParaRPr lang="en-US"/>
          </a:p>
        </p:txBody>
      </p:sp>
      <p:sp>
        <p:nvSpPr>
          <p:cNvPr id="8" name="Rectangle 156"/>
          <p:cNvSpPr>
            <a:spLocks noGrp="1" noChangeArrowheads="1"/>
          </p:cNvSpPr>
          <p:nvPr>
            <p:ph type="sldNum" sz="quarter" idx="12"/>
          </p:nvPr>
        </p:nvSpPr>
        <p:spPr/>
        <p:txBody>
          <a:bodyPr/>
          <a:lstStyle>
            <a:lvl1pPr>
              <a:defRPr smtClean="0"/>
            </a:lvl1pPr>
          </a:lstStyle>
          <a:p>
            <a:pPr>
              <a:defRPr/>
            </a:pPr>
            <a:fld id="{56A8F41E-41A0-4B4C-806D-CB32CBB62C3B}" type="slidenum">
              <a:rPr lang="en-US" altLang="en-US"/>
              <a:pPr>
                <a:defRPr/>
              </a:pPr>
              <a:t>‹#›</a:t>
            </a:fld>
            <a:endParaRPr lang="en-US" altLang="en-US"/>
          </a:p>
        </p:txBody>
      </p:sp>
    </p:spTree>
    <p:extLst>
      <p:ext uri="{BB962C8B-B14F-4D97-AF65-F5344CB8AC3E}">
        <p14:creationId xmlns:p14="http://schemas.microsoft.com/office/powerpoint/2010/main" val="26609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05BED2-683C-224A-9570-6620C854FBA1}"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2710081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05BED2-683C-224A-9570-6620C854FBA1}"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904337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05BED2-683C-224A-9570-6620C854FBA1}"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370578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05BED2-683C-224A-9570-6620C854FBA1}" type="datetimeFigureOut">
              <a:rPr lang="en-US" smtClean="0"/>
              <a:t>11/13/19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2477638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05BED2-683C-224A-9570-6620C854FBA1}" type="datetimeFigureOut">
              <a:rPr lang="en-US" smtClean="0"/>
              <a:t>11/13/19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3786453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5BED2-683C-224A-9570-6620C854FBA1}" type="datetimeFigureOut">
              <a:rPr lang="en-US" smtClean="0"/>
              <a:t>11/13/19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3284642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05BED2-683C-224A-9570-6620C854FBA1}"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1071864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05BED2-683C-224A-9570-6620C854FBA1}"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2537760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05BED2-683C-224A-9570-6620C854FBA1}" type="datetimeFigureOut">
              <a:rPr lang="en-US" smtClean="0"/>
              <a:t>11/13/19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EF36F-727E-B443-A092-DE0560EE396F}" type="slidenum">
              <a:rPr lang="en-US" smtClean="0"/>
              <a:t>‹#›</a:t>
            </a:fld>
            <a:endParaRPr lang="en-US"/>
          </a:p>
        </p:txBody>
      </p:sp>
    </p:spTree>
    <p:extLst>
      <p:ext uri="{BB962C8B-B14F-4D97-AF65-F5344CB8AC3E}">
        <p14:creationId xmlns:p14="http://schemas.microsoft.com/office/powerpoint/2010/main" val="2171756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charset="0"/>
                <a:ea typeface="Didot" charset="0"/>
                <a:cs typeface="Didot" charset="0"/>
              </a:rPr>
              <a:t>Bottom Line: Democracy &amp; Authority in the Gilded Age </a:t>
            </a:r>
          </a:p>
        </p:txBody>
      </p:sp>
      <p:sp>
        <p:nvSpPr>
          <p:cNvPr id="3" name="Text Placeholder 2"/>
          <p:cNvSpPr>
            <a:spLocks noGrp="1"/>
          </p:cNvSpPr>
          <p:nvPr>
            <p:ph type="body" sz="half" idx="1"/>
          </p:nvPr>
        </p:nvSpPr>
        <p:spPr>
          <a:xfrm>
            <a:off x="301625" y="1600200"/>
            <a:ext cx="8540750" cy="4498975"/>
          </a:xfrm>
        </p:spPr>
        <p:txBody>
          <a:bodyPr>
            <a:normAutofit fontScale="92500" lnSpcReduction="10000"/>
          </a:bodyPr>
          <a:lstStyle/>
          <a:p>
            <a:r>
              <a:rPr lang="en-US" dirty="0">
                <a:latin typeface="Didot" charset="0"/>
                <a:ea typeface="Didot" charset="0"/>
                <a:cs typeface="Didot" charset="0"/>
              </a:rPr>
              <a:t>Democracy</a:t>
            </a:r>
          </a:p>
          <a:p>
            <a:pPr lvl="1"/>
            <a:r>
              <a:rPr lang="en-US" dirty="0">
                <a:latin typeface="Didot" charset="0"/>
                <a:ea typeface="Didot" charset="0"/>
                <a:cs typeface="Didot" charset="0"/>
              </a:rPr>
              <a:t>Freedom is defined as complete economic liberty</a:t>
            </a:r>
          </a:p>
          <a:p>
            <a:pPr lvl="1"/>
            <a:r>
              <a:rPr lang="en-US" dirty="0">
                <a:latin typeface="Didot" charset="0"/>
                <a:ea typeface="Didot" charset="0"/>
                <a:cs typeface="Didot" charset="0"/>
              </a:rPr>
              <a:t>Democracy means the government staying out of the way of your economic liberty</a:t>
            </a:r>
          </a:p>
          <a:p>
            <a:pPr lvl="1"/>
            <a:r>
              <a:rPr lang="en-US" dirty="0">
                <a:latin typeface="Didot" charset="0"/>
                <a:ea typeface="Didot" charset="0"/>
                <a:cs typeface="Didot" charset="0"/>
              </a:rPr>
              <a:t>Democracy means voting (for whites</a:t>
            </a:r>
            <a:r>
              <a:rPr lang="is-IS" dirty="0">
                <a:latin typeface="Didot" charset="0"/>
                <a:ea typeface="Didot" charset="0"/>
                <a:cs typeface="Didot" charset="0"/>
              </a:rPr>
              <a:t>…for men...)</a:t>
            </a:r>
            <a:endParaRPr lang="en-US" dirty="0">
              <a:latin typeface="Didot" charset="0"/>
              <a:ea typeface="Didot" charset="0"/>
              <a:cs typeface="Didot" charset="0"/>
            </a:endParaRPr>
          </a:p>
          <a:p>
            <a:r>
              <a:rPr lang="en-US" dirty="0">
                <a:latin typeface="Didot" charset="0"/>
                <a:ea typeface="Didot" charset="0"/>
                <a:cs typeface="Didot" charset="0"/>
              </a:rPr>
              <a:t>Authority</a:t>
            </a:r>
          </a:p>
          <a:p>
            <a:pPr lvl="1"/>
            <a:r>
              <a:rPr lang="en-US" dirty="0">
                <a:latin typeface="Didot" charset="0"/>
                <a:ea typeface="Didot" charset="0"/>
                <a:cs typeface="Didot" charset="0"/>
              </a:rPr>
              <a:t>Federal government should be small</a:t>
            </a:r>
          </a:p>
          <a:p>
            <a:pPr lvl="1"/>
            <a:r>
              <a:rPr lang="en-US" dirty="0">
                <a:latin typeface="Didot" charset="0"/>
                <a:ea typeface="Didot" charset="0"/>
                <a:cs typeface="Didot" charset="0"/>
              </a:rPr>
              <a:t>Presidents should be caretakers</a:t>
            </a:r>
          </a:p>
          <a:p>
            <a:pPr lvl="1"/>
            <a:r>
              <a:rPr lang="en-US" dirty="0">
                <a:latin typeface="Didot" charset="0"/>
                <a:ea typeface="Didot" charset="0"/>
                <a:cs typeface="Didot" charset="0"/>
              </a:rPr>
              <a:t>Federal government should get out of the way of economic freedoms</a:t>
            </a:r>
          </a:p>
        </p:txBody>
      </p:sp>
    </p:spTree>
    <p:extLst>
      <p:ext uri="{BB962C8B-B14F-4D97-AF65-F5344CB8AC3E}">
        <p14:creationId xmlns:p14="http://schemas.microsoft.com/office/powerpoint/2010/main" val="333699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800" dirty="0">
                <a:latin typeface="Didot" charset="0"/>
                <a:ea typeface="Didot" charset="0"/>
                <a:cs typeface="Didot" charset="0"/>
              </a:rPr>
              <a:t>What is Authority to the Progressives? Federal Government Can Be a Tool to Create a Perfect Society</a:t>
            </a:r>
          </a:p>
        </p:txBody>
      </p:sp>
      <p:sp>
        <p:nvSpPr>
          <p:cNvPr id="3" name="Content Placeholder 2"/>
          <p:cNvSpPr>
            <a:spLocks noGrp="1"/>
          </p:cNvSpPr>
          <p:nvPr>
            <p:ph idx="1"/>
          </p:nvPr>
        </p:nvSpPr>
        <p:spPr>
          <a:xfrm>
            <a:off x="247337" y="1417638"/>
            <a:ext cx="8581870" cy="4893493"/>
          </a:xfrm>
        </p:spPr>
        <p:txBody>
          <a:bodyPr>
            <a:normAutofit fontScale="62500" lnSpcReduction="20000"/>
          </a:bodyPr>
          <a:lstStyle/>
          <a:p>
            <a:r>
              <a:rPr lang="en-US" dirty="0">
                <a:latin typeface="Didot" charset="0"/>
                <a:ea typeface="Didot" charset="0"/>
                <a:cs typeface="Didot" charset="0"/>
              </a:rPr>
              <a:t>Federal government should be a moral authority and advance the moral protection of the people</a:t>
            </a:r>
          </a:p>
          <a:p>
            <a:pPr lvl="1"/>
            <a:r>
              <a:rPr lang="en-US" dirty="0">
                <a:latin typeface="Didot" charset="0"/>
                <a:ea typeface="Didot" charset="0"/>
                <a:cs typeface="Didot" charset="0"/>
              </a:rPr>
              <a:t>Minimum wages</a:t>
            </a:r>
          </a:p>
          <a:p>
            <a:pPr lvl="1"/>
            <a:r>
              <a:rPr lang="en-US" dirty="0">
                <a:latin typeface="Didot" charset="0"/>
                <a:ea typeface="Didot" charset="0"/>
                <a:cs typeface="Didot" charset="0"/>
              </a:rPr>
              <a:t>8 Hour Work Days</a:t>
            </a:r>
          </a:p>
          <a:p>
            <a:pPr lvl="1"/>
            <a:r>
              <a:rPr lang="en-US" dirty="0">
                <a:latin typeface="Didot" charset="0"/>
                <a:ea typeface="Didot" charset="0"/>
                <a:cs typeface="Didot" charset="0"/>
              </a:rPr>
              <a:t>16th Amendment (1913): Graduated                                                         Income Tax</a:t>
            </a:r>
          </a:p>
          <a:p>
            <a:r>
              <a:rPr lang="en-US" dirty="0">
                <a:latin typeface="Didot" charset="0"/>
                <a:ea typeface="Didot" charset="0"/>
                <a:cs typeface="Didot" charset="0"/>
              </a:rPr>
              <a:t>But, beyond just “cleaning up” society,                                                 they believed that the Federal government                                                       could be used as a tool to make a more                                              “perfect” society</a:t>
            </a:r>
          </a:p>
          <a:p>
            <a:pPr lvl="1"/>
            <a:r>
              <a:rPr lang="en-US" dirty="0">
                <a:latin typeface="Didot" charset="0"/>
                <a:ea typeface="Didot" charset="0"/>
                <a:cs typeface="Didot" charset="0"/>
              </a:rPr>
              <a:t>18</a:t>
            </a:r>
            <a:r>
              <a:rPr lang="en-US" baseline="30000" dirty="0">
                <a:latin typeface="Didot" charset="0"/>
                <a:ea typeface="Didot" charset="0"/>
                <a:cs typeface="Didot" charset="0"/>
              </a:rPr>
              <a:t>th</a:t>
            </a:r>
            <a:r>
              <a:rPr lang="en-US" dirty="0">
                <a:latin typeface="Didot" charset="0"/>
                <a:ea typeface="Didot" charset="0"/>
                <a:cs typeface="Didot" charset="0"/>
              </a:rPr>
              <a:t> Amendment (1919) – Prohibition</a:t>
            </a:r>
          </a:p>
          <a:p>
            <a:pPr lvl="1"/>
            <a:r>
              <a:rPr lang="en-US" dirty="0">
                <a:latin typeface="Didot" charset="0"/>
                <a:ea typeface="Didot" charset="0"/>
                <a:cs typeface="Didot" charset="0"/>
              </a:rPr>
              <a:t>19</a:t>
            </a:r>
            <a:r>
              <a:rPr lang="en-US" baseline="30000" dirty="0">
                <a:latin typeface="Didot" charset="0"/>
                <a:ea typeface="Didot" charset="0"/>
                <a:cs typeface="Didot" charset="0"/>
              </a:rPr>
              <a:t>th</a:t>
            </a:r>
            <a:r>
              <a:rPr lang="en-US" dirty="0">
                <a:latin typeface="Didot" charset="0"/>
                <a:ea typeface="Didot" charset="0"/>
                <a:cs typeface="Didot" charset="0"/>
              </a:rPr>
              <a:t> Amendment (1920) – Women’s Suffrage</a:t>
            </a:r>
          </a:p>
          <a:p>
            <a:pPr lvl="1"/>
            <a:r>
              <a:rPr lang="en-US" dirty="0">
                <a:latin typeface="Didot" charset="0"/>
                <a:ea typeface="Didot" charset="0"/>
                <a:cs typeface="Didot" charset="0"/>
              </a:rPr>
              <a:t>Eugenics Laws</a:t>
            </a:r>
          </a:p>
          <a:p>
            <a:pPr lvl="2"/>
            <a:r>
              <a:rPr lang="en-US" i="1" dirty="0">
                <a:latin typeface="Didot" charset="0"/>
                <a:ea typeface="Didot" charset="0"/>
                <a:cs typeface="Didot" charset="0"/>
              </a:rPr>
              <a:t>Buck v. Bell </a:t>
            </a:r>
            <a:r>
              <a:rPr lang="en-US" dirty="0">
                <a:latin typeface="Didot" charset="0"/>
                <a:ea typeface="Didot" charset="0"/>
                <a:cs typeface="Didot" charset="0"/>
              </a:rPr>
              <a:t>1927</a:t>
            </a:r>
          </a:p>
          <a:p>
            <a:pPr lvl="3"/>
            <a:r>
              <a:rPr lang="en-US" dirty="0">
                <a:latin typeface="Didot" charset="0"/>
                <a:ea typeface="Didot" charset="0"/>
                <a:cs typeface="Didot" charset="0"/>
              </a:rPr>
              <a:t>The Court ruled that a compulsory sterilization of the “unfit” did not constitute a violation of the 14</a:t>
            </a:r>
            <a:r>
              <a:rPr lang="en-US" baseline="30000" dirty="0">
                <a:latin typeface="Didot" charset="0"/>
                <a:ea typeface="Didot" charset="0"/>
                <a:cs typeface="Didot" charset="0"/>
              </a:rPr>
              <a:t>th</a:t>
            </a:r>
            <a:r>
              <a:rPr lang="en-US" dirty="0">
                <a:latin typeface="Didot" charset="0"/>
                <a:ea typeface="Didot" charset="0"/>
                <a:cs typeface="Didot" charset="0"/>
              </a:rPr>
              <a:t> amendment due process clause as it was necessary ”for the protection of the health of the state”</a:t>
            </a:r>
          </a:p>
          <a:p>
            <a:pPr lvl="1"/>
            <a:r>
              <a:rPr lang="en-US" dirty="0">
                <a:latin typeface="Didot" charset="0"/>
                <a:ea typeface="Didot" charset="0"/>
                <a:cs typeface="Didot" charset="0"/>
              </a:rPr>
              <a:t>Birth Control </a:t>
            </a:r>
          </a:p>
          <a:p>
            <a:pPr lvl="2"/>
            <a:r>
              <a:rPr lang="en-US" dirty="0">
                <a:latin typeface="Didot" charset="0"/>
                <a:ea typeface="Didot" charset="0"/>
                <a:cs typeface="Didot" charset="0"/>
              </a:rPr>
              <a:t>Margaret Sanger and Planned Parenthood</a:t>
            </a:r>
          </a:p>
        </p:txBody>
      </p:sp>
      <p:pic>
        <p:nvPicPr>
          <p:cNvPr id="4" name="Picture 3"/>
          <p:cNvPicPr>
            <a:picLocks noChangeAspect="1"/>
          </p:cNvPicPr>
          <p:nvPr/>
        </p:nvPicPr>
        <p:blipFill>
          <a:blip r:embed="rId2"/>
          <a:stretch>
            <a:fillRect/>
          </a:stretch>
        </p:blipFill>
        <p:spPr>
          <a:xfrm>
            <a:off x="5476407" y="1876478"/>
            <a:ext cx="3352800" cy="2425700"/>
          </a:xfrm>
          <a:prstGeom prst="rect">
            <a:avLst/>
          </a:prstGeom>
        </p:spPr>
      </p:pic>
    </p:spTree>
    <p:extLst>
      <p:ext uri="{BB962C8B-B14F-4D97-AF65-F5344CB8AC3E}">
        <p14:creationId xmlns:p14="http://schemas.microsoft.com/office/powerpoint/2010/main" val="1416254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10"/>
            <a:ext cx="8229600" cy="1143000"/>
          </a:xfrm>
        </p:spPr>
        <p:txBody>
          <a:bodyPr>
            <a:normAutofit/>
          </a:bodyPr>
          <a:lstStyle/>
          <a:p>
            <a:r>
              <a:rPr lang="en-US" sz="3200" dirty="0">
                <a:latin typeface="Didot" charset="0"/>
                <a:ea typeface="Didot" charset="0"/>
                <a:cs typeface="Didot" charset="0"/>
              </a:rPr>
              <a:t>What Kind of Federal Authority do the Progressives Call For?</a:t>
            </a:r>
          </a:p>
        </p:txBody>
      </p:sp>
      <p:sp>
        <p:nvSpPr>
          <p:cNvPr id="3" name="Content Placeholder 2"/>
          <p:cNvSpPr>
            <a:spLocks noGrp="1"/>
          </p:cNvSpPr>
          <p:nvPr>
            <p:ph idx="1"/>
          </p:nvPr>
        </p:nvSpPr>
        <p:spPr>
          <a:xfrm>
            <a:off x="142405" y="1300397"/>
            <a:ext cx="8544395" cy="5557603"/>
          </a:xfrm>
        </p:spPr>
        <p:txBody>
          <a:bodyPr>
            <a:normAutofit fontScale="77500" lnSpcReduction="20000"/>
          </a:bodyPr>
          <a:lstStyle/>
          <a:p>
            <a:r>
              <a:rPr lang="en-US" dirty="0">
                <a:latin typeface="Didot" charset="0"/>
                <a:ea typeface="Didot" charset="0"/>
                <a:cs typeface="Didot" charset="0"/>
              </a:rPr>
              <a:t>Large Federal Authority</a:t>
            </a:r>
          </a:p>
          <a:p>
            <a:pPr lvl="1"/>
            <a:r>
              <a:rPr lang="en-US" dirty="0">
                <a:latin typeface="Didot" charset="0"/>
                <a:ea typeface="Didot" charset="0"/>
                <a:cs typeface="Didot" charset="0"/>
              </a:rPr>
              <a:t>Federal government should use                                 its power widely and freely</a:t>
            </a:r>
          </a:p>
          <a:p>
            <a:pPr lvl="1"/>
            <a:r>
              <a:rPr lang="en-US" dirty="0">
                <a:latin typeface="Didot" charset="0"/>
                <a:ea typeface="Didot" charset="0"/>
                <a:cs typeface="Didot" charset="0"/>
              </a:rPr>
              <a:t>No more care-take Presidents &amp;                                          do nothing Congresses</a:t>
            </a:r>
          </a:p>
          <a:p>
            <a:pPr lvl="2"/>
            <a:r>
              <a:rPr lang="en-US" dirty="0">
                <a:latin typeface="Didot" charset="0"/>
                <a:ea typeface="Didot" charset="0"/>
                <a:cs typeface="Didot" charset="0"/>
              </a:rPr>
              <a:t>Ex: Theodore Roosevelt &amp; Woodrow                                        Wilson</a:t>
            </a:r>
          </a:p>
          <a:p>
            <a:r>
              <a:rPr lang="en-US" dirty="0">
                <a:latin typeface="Didot" charset="0"/>
                <a:ea typeface="Didot" charset="0"/>
                <a:cs typeface="Didot" charset="0"/>
              </a:rPr>
              <a:t>Federal Bureaucracy</a:t>
            </a:r>
          </a:p>
          <a:p>
            <a:pPr lvl="1"/>
            <a:r>
              <a:rPr lang="en-US" dirty="0">
                <a:latin typeface="Didot" charset="0"/>
                <a:ea typeface="Didot" charset="0"/>
                <a:cs typeface="Didot" charset="0"/>
              </a:rPr>
              <a:t>Influenced scientific thinking at the time, believed that through applying the principles of management, the Federal government should work efficiently</a:t>
            </a:r>
          </a:p>
          <a:p>
            <a:pPr lvl="1"/>
            <a:r>
              <a:rPr lang="en-US" dirty="0">
                <a:latin typeface="Didot" charset="0"/>
                <a:ea typeface="Didot" charset="0"/>
                <a:cs typeface="Didot" charset="0"/>
              </a:rPr>
              <a:t>Bureaucratize the federal government and have divisions lead by experts, not political cronies</a:t>
            </a:r>
          </a:p>
          <a:p>
            <a:pPr lvl="1"/>
            <a:r>
              <a:rPr lang="en-US" dirty="0">
                <a:latin typeface="Didot" charset="0"/>
                <a:ea typeface="Didot" charset="0"/>
                <a:cs typeface="Didot" charset="0"/>
              </a:rPr>
              <a:t>Create lots of divisions (agencies) charged with carrying out discrete tasks:</a:t>
            </a:r>
          </a:p>
          <a:p>
            <a:pPr lvl="2"/>
            <a:r>
              <a:rPr lang="en-US" dirty="0">
                <a:latin typeface="Didot" charset="0"/>
                <a:ea typeface="Didot" charset="0"/>
                <a:cs typeface="Didot" charset="0"/>
              </a:rPr>
              <a:t>Federal Reserve</a:t>
            </a:r>
          </a:p>
          <a:p>
            <a:pPr lvl="2"/>
            <a:r>
              <a:rPr lang="en-US" dirty="0">
                <a:latin typeface="Didot" charset="0"/>
                <a:ea typeface="Didot" charset="0"/>
                <a:cs typeface="Didot" charset="0"/>
              </a:rPr>
              <a:t>Federal Trade Commission</a:t>
            </a:r>
          </a:p>
        </p:txBody>
      </p:sp>
      <p:pic>
        <p:nvPicPr>
          <p:cNvPr id="4" name="Picture 3"/>
          <p:cNvPicPr>
            <a:picLocks noChangeAspect="1"/>
          </p:cNvPicPr>
          <p:nvPr/>
        </p:nvPicPr>
        <p:blipFill>
          <a:blip r:embed="rId2"/>
          <a:stretch>
            <a:fillRect/>
          </a:stretch>
        </p:blipFill>
        <p:spPr>
          <a:xfrm>
            <a:off x="5486400" y="1527565"/>
            <a:ext cx="3657600" cy="2194560"/>
          </a:xfrm>
          <a:prstGeom prst="rect">
            <a:avLst/>
          </a:prstGeom>
        </p:spPr>
      </p:pic>
    </p:spTree>
    <p:extLst>
      <p:ext uri="{BB962C8B-B14F-4D97-AF65-F5344CB8AC3E}">
        <p14:creationId xmlns:p14="http://schemas.microsoft.com/office/powerpoint/2010/main" val="400206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080"/>
            <a:ext cx="8229600" cy="1143000"/>
          </a:xfrm>
        </p:spPr>
        <p:txBody>
          <a:bodyPr>
            <a:normAutofit/>
          </a:bodyPr>
          <a:lstStyle/>
          <a:p>
            <a:r>
              <a:rPr lang="en-US" sz="2600" dirty="0">
                <a:latin typeface="Didot"/>
                <a:cs typeface="Didot"/>
              </a:rPr>
              <a:t>Understandings of Democracy </a:t>
            </a:r>
            <a:br>
              <a:rPr lang="en-US" sz="2600" dirty="0">
                <a:latin typeface="Didot"/>
                <a:cs typeface="Didot"/>
              </a:rPr>
            </a:br>
            <a:r>
              <a:rPr lang="en-US" sz="2600" dirty="0">
                <a:latin typeface="Didot"/>
                <a:cs typeface="Didot"/>
              </a:rPr>
              <a:t>Gilded Age – 1920s &amp; Progressives</a:t>
            </a:r>
          </a:p>
        </p:txBody>
      </p:sp>
      <p:graphicFrame>
        <p:nvGraphicFramePr>
          <p:cNvPr id="4" name="Content Placeholder 3"/>
          <p:cNvGraphicFramePr>
            <a:graphicFrameLocks noGrp="1"/>
          </p:cNvGraphicFramePr>
          <p:nvPr>
            <p:ph idx="1"/>
            <p:extLst/>
          </p:nvPr>
        </p:nvGraphicFramePr>
        <p:xfrm>
          <a:off x="0" y="1162160"/>
          <a:ext cx="9144000" cy="5542503"/>
        </p:xfrm>
        <a:graphic>
          <a:graphicData uri="http://schemas.openxmlformats.org/drawingml/2006/table">
            <a:tbl>
              <a:tblPr firstRow="1" bandRow="1">
                <a:tableStyleId>{F5AB1C69-6EDB-4FF4-983F-18BD219EF322}</a:tableStyleId>
              </a:tblPr>
              <a:tblGrid>
                <a:gridCol w="1148165">
                  <a:extLst>
                    <a:ext uri="{9D8B030D-6E8A-4147-A177-3AD203B41FA5}">
                      <a16:colId xmlns:a16="http://schemas.microsoft.com/office/drawing/2014/main" val="20000"/>
                    </a:ext>
                  </a:extLst>
                </a:gridCol>
                <a:gridCol w="7995835">
                  <a:extLst>
                    <a:ext uri="{9D8B030D-6E8A-4147-A177-3AD203B41FA5}">
                      <a16:colId xmlns:a16="http://schemas.microsoft.com/office/drawing/2014/main" val="20001"/>
                    </a:ext>
                  </a:extLst>
                </a:gridCol>
              </a:tblGrid>
              <a:tr h="429660">
                <a:tc>
                  <a:txBody>
                    <a:bodyPr/>
                    <a:lstStyle/>
                    <a:p>
                      <a:r>
                        <a:rPr lang="en-US" sz="1650" dirty="0"/>
                        <a:t>Group/Ideology</a:t>
                      </a:r>
                    </a:p>
                  </a:txBody>
                  <a:tcPr/>
                </a:tc>
                <a:tc>
                  <a:txBody>
                    <a:bodyPr/>
                    <a:lstStyle/>
                    <a:p>
                      <a:r>
                        <a:rPr lang="en-US" sz="1650" dirty="0"/>
                        <a:t>Thinking on Democracy</a:t>
                      </a:r>
                    </a:p>
                  </a:txBody>
                  <a:tcPr/>
                </a:tc>
                <a:extLst>
                  <a:ext uri="{0D108BD9-81ED-4DB2-BD59-A6C34878D82A}">
                    <a16:rowId xmlns:a16="http://schemas.microsoft.com/office/drawing/2014/main" val="10000"/>
                  </a:ext>
                </a:extLst>
              </a:tr>
              <a:tr h="696183">
                <a:tc>
                  <a:txBody>
                    <a:bodyPr/>
                    <a:lstStyle/>
                    <a:p>
                      <a:r>
                        <a:rPr lang="en-US" sz="1300" dirty="0"/>
                        <a:t>Gilded Age &amp; 1920s Conservatives</a:t>
                      </a:r>
                    </a:p>
                  </a:txBody>
                  <a:tcPr/>
                </a:tc>
                <a:tc>
                  <a:txBody>
                    <a:bodyPr/>
                    <a:lstStyle/>
                    <a:p>
                      <a:pPr marL="285750" indent="-285750">
                        <a:buFont typeface="Arial"/>
                        <a:buChar char="•"/>
                      </a:pPr>
                      <a:r>
                        <a:rPr lang="en-US" sz="1300" dirty="0"/>
                        <a:t>Freedom meant “unfettered economic opportunity for</a:t>
                      </a:r>
                      <a:r>
                        <a:rPr lang="en-US" sz="1300" baseline="0" dirty="0"/>
                        <a:t> the enterprising individual” (</a:t>
                      </a:r>
                      <a:r>
                        <a:rPr lang="en-US" sz="1300" baseline="0" dirty="0" err="1"/>
                        <a:t>Foner</a:t>
                      </a:r>
                      <a:r>
                        <a:rPr lang="en-US" sz="1300" baseline="0" dirty="0"/>
                        <a:t>, p. 205)</a:t>
                      </a:r>
                    </a:p>
                    <a:p>
                      <a:pPr marL="285750" indent="-285750">
                        <a:buFont typeface="Arial"/>
                        <a:buChar char="•"/>
                      </a:pPr>
                      <a:r>
                        <a:rPr lang="en-US" sz="1300" baseline="0" dirty="0"/>
                        <a:t>Greatest obstacle to freedom is government intervention in the economy….promote and endorse laissez-faire</a:t>
                      </a:r>
                    </a:p>
                    <a:p>
                      <a:pPr marL="285750" indent="-285750">
                        <a:buFont typeface="Arial"/>
                        <a:buChar char="•"/>
                      </a:pPr>
                      <a:r>
                        <a:rPr lang="en-US" sz="1300" baseline="0" dirty="0"/>
                        <a:t>The government is the biggest obstacle to your freedom</a:t>
                      </a:r>
                      <a:endParaRPr lang="en-US" sz="1300" dirty="0"/>
                    </a:p>
                  </a:txBody>
                  <a:tcPr/>
                </a:tc>
                <a:extLst>
                  <a:ext uri="{0D108BD9-81ED-4DB2-BD59-A6C34878D82A}">
                    <a16:rowId xmlns:a16="http://schemas.microsoft.com/office/drawing/2014/main" val="10001"/>
                  </a:ext>
                </a:extLst>
              </a:tr>
              <a:tr h="2436699">
                <a:tc>
                  <a:txBody>
                    <a:bodyPr/>
                    <a:lstStyle/>
                    <a:p>
                      <a:r>
                        <a:rPr lang="en-US" sz="1300" dirty="0"/>
                        <a:t>Progressives</a:t>
                      </a:r>
                    </a:p>
                  </a:txBody>
                  <a:tcPr/>
                </a:tc>
                <a:tc>
                  <a:txBody>
                    <a:bodyPr/>
                    <a:lstStyle/>
                    <a:p>
                      <a:pPr marL="285750" indent="-285750">
                        <a:buFont typeface="Arial"/>
                        <a:buChar char="•"/>
                      </a:pPr>
                      <a:r>
                        <a:rPr lang="en-US" sz="1300" kern="1200" dirty="0">
                          <a:solidFill>
                            <a:schemeClr val="dk1"/>
                          </a:solidFill>
                          <a:effectLst/>
                          <a:latin typeface="+mn-lt"/>
                          <a:ea typeface="+mn-ea"/>
                          <a:cs typeface="+mn-cs"/>
                        </a:rPr>
                        <a:t>Progressives define freedom as “industrial freedom”/”economic freedom”</a:t>
                      </a:r>
                    </a:p>
                    <a:p>
                      <a:pPr marL="742950" lvl="1" indent="-285750">
                        <a:buFont typeface="Arial"/>
                        <a:buChar char="•"/>
                      </a:pPr>
                      <a:r>
                        <a:rPr lang="en-US" sz="1300" kern="1200" dirty="0">
                          <a:solidFill>
                            <a:schemeClr val="dk1"/>
                          </a:solidFill>
                          <a:effectLst/>
                          <a:latin typeface="+mn-lt"/>
                          <a:ea typeface="+mn-ea"/>
                          <a:cs typeface="+mn-cs"/>
                        </a:rPr>
                        <a:t>Empowered workers who can interact with owners and corporations on equal terms</a:t>
                      </a:r>
                    </a:p>
                    <a:p>
                      <a:pPr marL="742950" lvl="1" indent="-285750">
                        <a:buFont typeface="Arial"/>
                        <a:buChar char="•"/>
                      </a:pPr>
                      <a:r>
                        <a:rPr lang="en-US" sz="1300" kern="1200" dirty="0">
                          <a:solidFill>
                            <a:schemeClr val="dk1"/>
                          </a:solidFill>
                          <a:effectLst/>
                          <a:latin typeface="+mn-lt"/>
                          <a:ea typeface="+mn-ea"/>
                          <a:cs typeface="+mn-cs"/>
                        </a:rPr>
                        <a:t>Access to consumer goods</a:t>
                      </a:r>
                    </a:p>
                    <a:p>
                      <a:pPr marL="742950" lvl="1" indent="-285750">
                        <a:buFont typeface="Arial"/>
                        <a:buChar char="•"/>
                      </a:pPr>
                      <a:r>
                        <a:rPr lang="en-US" sz="1300" kern="1200" dirty="0">
                          <a:solidFill>
                            <a:schemeClr val="dk1"/>
                          </a:solidFill>
                          <a:effectLst/>
                          <a:latin typeface="+mn-lt"/>
                          <a:ea typeface="+mn-ea"/>
                          <a:cs typeface="+mn-cs"/>
                        </a:rPr>
                        <a:t>While we have seen freedom defined in economic terms before (Lincoln &amp; The laissez-faire capitalists) we for the first time see freedom being defined as economic fairness in the interactions between people (as workers and consumers) and corporations</a:t>
                      </a:r>
                    </a:p>
                    <a:p>
                      <a:pPr marL="285750" indent="-285750">
                        <a:buFont typeface="Arial"/>
                        <a:buChar char="•"/>
                      </a:pPr>
                      <a:r>
                        <a:rPr lang="en-US" sz="1300" kern="1200" dirty="0">
                          <a:solidFill>
                            <a:schemeClr val="dk1"/>
                          </a:solidFill>
                          <a:effectLst/>
                          <a:latin typeface="+mn-lt"/>
                          <a:ea typeface="+mn-ea"/>
                          <a:cs typeface="+mn-cs"/>
                        </a:rPr>
                        <a:t>How do Progressives</a:t>
                      </a:r>
                      <a:r>
                        <a:rPr lang="en-US" sz="1300" kern="1200" baseline="0" dirty="0">
                          <a:solidFill>
                            <a:schemeClr val="dk1"/>
                          </a:solidFill>
                          <a:effectLst/>
                          <a:latin typeface="+mn-lt"/>
                          <a:ea typeface="+mn-ea"/>
                          <a:cs typeface="+mn-cs"/>
                        </a:rPr>
                        <a:t> define democracy:</a:t>
                      </a:r>
                      <a:r>
                        <a:rPr lang="en-US" sz="1300" kern="1200" dirty="0">
                          <a:solidFill>
                            <a:schemeClr val="dk1"/>
                          </a:solidFill>
                          <a:effectLst/>
                          <a:latin typeface="+mn-lt"/>
                          <a:ea typeface="+mn-ea"/>
                          <a:cs typeface="+mn-cs"/>
                        </a:rPr>
                        <a:t> </a:t>
                      </a:r>
                    </a:p>
                    <a:p>
                      <a:pPr marL="742950" lvl="1" indent="-285750">
                        <a:buFont typeface="Arial"/>
                        <a:buChar char="•"/>
                      </a:pPr>
                      <a:r>
                        <a:rPr lang="en-US" sz="1300" kern="1200" dirty="0">
                          <a:solidFill>
                            <a:schemeClr val="dk1"/>
                          </a:solidFill>
                          <a:effectLst/>
                          <a:latin typeface="+mn-lt"/>
                          <a:ea typeface="+mn-ea"/>
                          <a:cs typeface="+mn-cs"/>
                        </a:rPr>
                        <a:t>View of national government</a:t>
                      </a:r>
                    </a:p>
                    <a:p>
                      <a:pPr marL="1200150" lvl="2" indent="-285750">
                        <a:buFont typeface="Arial"/>
                        <a:buChar char="•"/>
                      </a:pPr>
                      <a:r>
                        <a:rPr lang="en-US" sz="1300" kern="1200" dirty="0">
                          <a:solidFill>
                            <a:schemeClr val="dk1"/>
                          </a:solidFill>
                          <a:effectLst/>
                          <a:latin typeface="+mn-lt"/>
                          <a:ea typeface="+mn-ea"/>
                          <a:cs typeface="+mn-cs"/>
                        </a:rPr>
                        <a:t>Nation-state was a moral agent which should set rules for society and the economy to function fairly</a:t>
                      </a:r>
                    </a:p>
                    <a:p>
                      <a:pPr marL="1200150" lvl="2" indent="-285750">
                        <a:buFont typeface="Arial"/>
                        <a:buChar char="•"/>
                      </a:pPr>
                      <a:r>
                        <a:rPr lang="en-US" sz="1300" kern="1200" dirty="0">
                          <a:solidFill>
                            <a:schemeClr val="dk1"/>
                          </a:solidFill>
                          <a:effectLst/>
                          <a:latin typeface="+mn-lt"/>
                          <a:ea typeface="+mn-ea"/>
                          <a:cs typeface="+mn-cs"/>
                        </a:rPr>
                        <a:t>National government should be an efficient, bureaucratic, and scientific entity in order to be most effective at promoting “industrial freedom”</a:t>
                      </a:r>
                    </a:p>
                    <a:p>
                      <a:pPr marL="742950" lvl="1" indent="-285750">
                        <a:buFont typeface="Arial"/>
                        <a:buChar char="•"/>
                      </a:pPr>
                      <a:r>
                        <a:rPr lang="en-US" sz="1300" kern="1200" dirty="0">
                          <a:solidFill>
                            <a:schemeClr val="dk1"/>
                          </a:solidFill>
                          <a:effectLst/>
                          <a:latin typeface="+mn-lt"/>
                          <a:ea typeface="+mn-ea"/>
                          <a:cs typeface="+mn-cs"/>
                        </a:rPr>
                        <a:t>View of the citizenry</a:t>
                      </a:r>
                    </a:p>
                    <a:p>
                      <a:pPr marL="1200150" lvl="2" indent="-285750">
                        <a:buFont typeface="Arial"/>
                        <a:buChar char="•"/>
                      </a:pPr>
                      <a:r>
                        <a:rPr lang="en-US" sz="1300" kern="1200" dirty="0">
                          <a:solidFill>
                            <a:schemeClr val="dk1"/>
                          </a:solidFill>
                          <a:effectLst/>
                          <a:latin typeface="+mn-lt"/>
                          <a:ea typeface="+mn-ea"/>
                          <a:cs typeface="+mn-cs"/>
                        </a:rPr>
                        <a:t>Citizenry can be perfected</a:t>
                      </a:r>
                    </a:p>
                    <a:p>
                      <a:pPr marL="742950" lvl="1" indent="-285750">
                        <a:buFont typeface="Arial"/>
                        <a:buChar char="•"/>
                      </a:pPr>
                      <a:r>
                        <a:rPr lang="en-US" sz="1300" kern="1200" dirty="0">
                          <a:solidFill>
                            <a:schemeClr val="dk1"/>
                          </a:solidFill>
                          <a:effectLst/>
                          <a:latin typeface="+mn-lt"/>
                          <a:ea typeface="+mn-ea"/>
                          <a:cs typeface="+mn-cs"/>
                        </a:rPr>
                        <a:t>View of rights</a:t>
                      </a:r>
                    </a:p>
                    <a:p>
                      <a:pPr marL="1200150" lvl="2" indent="-285750">
                        <a:buFont typeface="Arial"/>
                        <a:buChar char="•"/>
                      </a:pPr>
                      <a:r>
                        <a:rPr lang="en-US" sz="1300" kern="1200" dirty="0">
                          <a:solidFill>
                            <a:schemeClr val="dk1"/>
                          </a:solidFill>
                          <a:effectLst/>
                          <a:latin typeface="+mn-lt"/>
                          <a:ea typeface="+mn-ea"/>
                          <a:cs typeface="+mn-cs"/>
                        </a:rPr>
                        <a:t>American’s have economic rights as workers and consumers</a:t>
                      </a:r>
                    </a:p>
                    <a:p>
                      <a:pPr marL="742950" lvl="1" indent="-285750">
                        <a:buFont typeface="Arial"/>
                        <a:buChar char="•"/>
                      </a:pPr>
                      <a:r>
                        <a:rPr lang="en-US" sz="1300" kern="1200" dirty="0">
                          <a:solidFill>
                            <a:schemeClr val="dk1"/>
                          </a:solidFill>
                          <a:effectLst/>
                          <a:latin typeface="+mn-lt"/>
                          <a:ea typeface="+mn-ea"/>
                          <a:cs typeface="+mn-cs"/>
                        </a:rPr>
                        <a:t>View of the vote</a:t>
                      </a:r>
                    </a:p>
                    <a:p>
                      <a:pPr marL="1200150" lvl="2" indent="-285750">
                        <a:buFont typeface="Arial"/>
                        <a:buChar char="•"/>
                      </a:pPr>
                      <a:r>
                        <a:rPr lang="en-US" sz="1300" kern="1200" dirty="0">
                          <a:solidFill>
                            <a:schemeClr val="dk1"/>
                          </a:solidFill>
                          <a:effectLst/>
                          <a:latin typeface="+mn-lt"/>
                          <a:ea typeface="+mn-ea"/>
                          <a:cs typeface="+mn-cs"/>
                        </a:rPr>
                        <a:t>Purifying the Electorate: Greater Political Participation Among “The Best and Brightest”</a:t>
                      </a:r>
                    </a:p>
                    <a:p>
                      <a:pPr marL="1657350" lvl="3" indent="-285750">
                        <a:buFont typeface="Arial"/>
                        <a:buChar char="•"/>
                      </a:pPr>
                      <a:r>
                        <a:rPr lang="en-US" sz="1300" kern="1200" dirty="0">
                          <a:solidFill>
                            <a:schemeClr val="dk1"/>
                          </a:solidFill>
                          <a:effectLst/>
                          <a:latin typeface="+mn-lt"/>
                          <a:ea typeface="+mn-ea"/>
                          <a:cs typeface="+mn-cs"/>
                        </a:rPr>
                        <a:t>Back to the Jeffersonian View, but imbue it with a sense of social engineering</a:t>
                      </a:r>
                    </a:p>
                    <a:p>
                      <a:pPr marL="1657350" lvl="3" indent="-285750">
                        <a:buFont typeface="Arial"/>
                        <a:buChar char="•"/>
                      </a:pPr>
                      <a:r>
                        <a:rPr lang="en-US" sz="1300" kern="1200" dirty="0">
                          <a:solidFill>
                            <a:schemeClr val="dk1"/>
                          </a:solidFill>
                          <a:effectLst/>
                          <a:latin typeface="+mn-lt"/>
                          <a:ea typeface="+mn-ea"/>
                          <a:cs typeface="+mn-cs"/>
                        </a:rPr>
                        <a:t>Ironically…leads them to endorse votes for women while also sitting by as blacks systemically denied the right to vote in the south</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95291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p:txBody>
          <a:bodyPr/>
          <a:lstStyle/>
          <a:p>
            <a:pPr marL="514350" indent="-514350">
              <a:buAutoNum type="arabicPeriod"/>
            </a:pPr>
            <a:r>
              <a:rPr lang="en-US" b="1" dirty="0">
                <a:latin typeface="Didot"/>
                <a:cs typeface="Didot"/>
              </a:rPr>
              <a:t>The nature of freedom and democracy in the Gilded Age</a:t>
            </a:r>
          </a:p>
          <a:p>
            <a:pPr marL="514350" indent="-514350">
              <a:buAutoNum type="arabicPeriod"/>
            </a:pPr>
            <a:r>
              <a:rPr lang="en-US" b="1" dirty="0">
                <a:latin typeface="Didot"/>
                <a:cs typeface="Didot"/>
              </a:rPr>
              <a:t>What Progressivism was</a:t>
            </a:r>
          </a:p>
          <a:p>
            <a:pPr marL="514350" indent="-514350">
              <a:buAutoNum type="arabicPeriod"/>
            </a:pPr>
            <a:r>
              <a:rPr lang="en-US" b="1" dirty="0">
                <a:latin typeface="Didot"/>
                <a:cs typeface="Didot"/>
              </a:rPr>
              <a:t>The Progressive view of democracy and authority</a:t>
            </a:r>
          </a:p>
        </p:txBody>
      </p:sp>
    </p:spTree>
    <p:extLst>
      <p:ext uri="{BB962C8B-B14F-4D97-AF65-F5344CB8AC3E}">
        <p14:creationId xmlns:p14="http://schemas.microsoft.com/office/powerpoint/2010/main" val="164450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i="1" dirty="0">
                <a:latin typeface="Didot" charset="0"/>
                <a:ea typeface="Didot" charset="0"/>
                <a:cs typeface="Didot" charset="0"/>
              </a:rPr>
              <a:t>Progressivism: A Response to the Changes in Democracy Happening During the Gilded Age</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87343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Didot" charset="0"/>
                <a:ea typeface="Didot" charset="0"/>
                <a:cs typeface="Didot" charset="0"/>
              </a:rPr>
              <a:t>What is Progressivism?</a:t>
            </a:r>
          </a:p>
        </p:txBody>
      </p:sp>
      <p:sp>
        <p:nvSpPr>
          <p:cNvPr id="3" name="Content Placeholder 2"/>
          <p:cNvSpPr>
            <a:spLocks noGrp="1"/>
          </p:cNvSpPr>
          <p:nvPr>
            <p:ph idx="1"/>
          </p:nvPr>
        </p:nvSpPr>
        <p:spPr>
          <a:xfrm>
            <a:off x="457199" y="1143000"/>
            <a:ext cx="4759378" cy="5452672"/>
          </a:xfrm>
        </p:spPr>
        <p:txBody>
          <a:bodyPr wrap="square">
            <a:normAutofit fontScale="62500" lnSpcReduction="20000"/>
          </a:bodyPr>
          <a:lstStyle/>
          <a:p>
            <a:r>
              <a:rPr lang="en-US" dirty="0"/>
              <a:t>“</a:t>
            </a:r>
            <a:r>
              <a:rPr lang="en-US" dirty="0">
                <a:latin typeface="Didot" charset="0"/>
                <a:ea typeface="Didot" charset="0"/>
                <a:cs typeface="Didot" charset="0"/>
              </a:rPr>
              <a:t>A fluid and complex set of beliefs, Progressivism occupied a broad political spectrum that ranged from socialists who advocated state control of the economy, to forward-looking businessmen who realized that workers must be accorded a voice in economic decision-making.  But at its core stood a coalition of middle—class reformers, male and female, who sought to humanize capitalism by making it more egalitarian and to reinvigorate democracy but restoring political power to the citizenry and civil harmony to a fractured society.”</a:t>
            </a:r>
          </a:p>
          <a:p>
            <a:r>
              <a:rPr lang="en-US" dirty="0">
                <a:latin typeface="Didot" charset="0"/>
                <a:ea typeface="Didot" charset="0"/>
                <a:cs typeface="Didot" charset="0"/>
              </a:rPr>
              <a:t>1890s-1920s</a:t>
            </a:r>
          </a:p>
          <a:p>
            <a:r>
              <a:rPr lang="en-US" dirty="0">
                <a:latin typeface="Didot" charset="0"/>
                <a:ea typeface="Didot" charset="0"/>
                <a:cs typeface="Didot" charset="0"/>
              </a:rPr>
              <a:t>Relied on belief in social engineering and the promise of science when applied to society</a:t>
            </a:r>
          </a:p>
          <a:p>
            <a:endParaRPr lang="en-US" dirty="0"/>
          </a:p>
        </p:txBody>
      </p:sp>
      <p:pic>
        <p:nvPicPr>
          <p:cNvPr id="4" name="Picture 3"/>
          <p:cNvPicPr>
            <a:picLocks noChangeAspect="1"/>
          </p:cNvPicPr>
          <p:nvPr/>
        </p:nvPicPr>
        <p:blipFill>
          <a:blip r:embed="rId2"/>
          <a:stretch>
            <a:fillRect/>
          </a:stretch>
        </p:blipFill>
        <p:spPr>
          <a:xfrm>
            <a:off x="5362062" y="1664841"/>
            <a:ext cx="3781938" cy="2847198"/>
          </a:xfrm>
          <a:prstGeom prst="rect">
            <a:avLst/>
          </a:prstGeom>
        </p:spPr>
      </p:pic>
    </p:spTree>
    <p:extLst>
      <p:ext uri="{BB962C8B-B14F-4D97-AF65-F5344CB8AC3E}">
        <p14:creationId xmlns:p14="http://schemas.microsoft.com/office/powerpoint/2010/main" val="1128048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4"/>
          <p:cNvSpPr>
            <a:spLocks noGrp="1"/>
          </p:cNvSpPr>
          <p:nvPr>
            <p:ph type="title"/>
          </p:nvPr>
        </p:nvSpPr>
        <p:spPr>
          <a:xfrm>
            <a:off x="0" y="274638"/>
            <a:ext cx="9144000" cy="1143000"/>
          </a:xfrm>
        </p:spPr>
        <p:txBody>
          <a:bodyPr rtlCol="0">
            <a:normAutofit fontScale="90000"/>
          </a:bodyPr>
          <a:lstStyle/>
          <a:p>
            <a:pPr eaLnBrk="1" fontAlgn="auto" hangingPunct="1">
              <a:spcAft>
                <a:spcPts val="0"/>
              </a:spcAft>
              <a:defRPr/>
            </a:pPr>
            <a:r>
              <a:rPr lang="en-US" dirty="0">
                <a:latin typeface="Didot" charset="0"/>
                <a:ea typeface="+mj-ea"/>
                <a:cs typeface="Didot" charset="0"/>
              </a:rPr>
              <a:t>Entities in American Society</a:t>
            </a:r>
            <a:br>
              <a:rPr lang="en-US" dirty="0">
                <a:latin typeface="Didot" charset="0"/>
                <a:ea typeface="+mj-ea"/>
                <a:cs typeface="Didot" charset="0"/>
              </a:rPr>
            </a:br>
            <a:r>
              <a:rPr lang="en-US" dirty="0">
                <a:latin typeface="Didot" charset="0"/>
                <a:ea typeface="+mj-ea"/>
                <a:cs typeface="Didot" charset="0"/>
              </a:rPr>
              <a:t> Post-Gilded Age</a:t>
            </a:r>
          </a:p>
        </p:txBody>
      </p:sp>
      <p:graphicFrame>
        <p:nvGraphicFramePr>
          <p:cNvPr id="7" name="Content Placeholder 6"/>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Up Arrow 1"/>
          <p:cNvSpPr/>
          <p:nvPr/>
        </p:nvSpPr>
        <p:spPr>
          <a:xfrm rot="2424412">
            <a:off x="5449888" y="2817813"/>
            <a:ext cx="2173287" cy="1895475"/>
          </a:xfrm>
          <a:prstGeom prst="upArrow">
            <a:avLst>
              <a:gd name="adj1" fmla="val 55195"/>
              <a:gd name="adj2" fmla="val 35714"/>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Up Arrow 4"/>
          <p:cNvSpPr/>
          <p:nvPr/>
        </p:nvSpPr>
        <p:spPr>
          <a:xfrm rot="18984181">
            <a:off x="876300" y="2801938"/>
            <a:ext cx="2171700" cy="2082800"/>
          </a:xfrm>
          <a:prstGeom prst="upArrow">
            <a:avLst>
              <a:gd name="adj1" fmla="val 55195"/>
              <a:gd name="adj2" fmla="val 35714"/>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952767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dirty="0">
                <a:latin typeface="Didot" charset="0"/>
                <a:ea typeface="Didot" charset="0"/>
                <a:cs typeface="Didot" charset="0"/>
              </a:rPr>
              <a:t>What is Democracy to the Progressives?: </a:t>
            </a:r>
            <a:br>
              <a:rPr lang="en-US" sz="3200" dirty="0">
                <a:latin typeface="Didot" charset="0"/>
                <a:ea typeface="Didot" charset="0"/>
                <a:cs typeface="Didot" charset="0"/>
              </a:rPr>
            </a:br>
            <a:r>
              <a:rPr lang="en-US" sz="3200" dirty="0">
                <a:latin typeface="Didot" charset="0"/>
                <a:ea typeface="Didot" charset="0"/>
                <a:cs typeface="Didot" charset="0"/>
              </a:rPr>
              <a:t>Industrial Freedom</a:t>
            </a:r>
            <a:r>
              <a:rPr lang="is-IS" sz="3200" dirty="0">
                <a:latin typeface="Didot" charset="0"/>
                <a:ea typeface="Didot" charset="0"/>
                <a:cs typeface="Didot" charset="0"/>
              </a:rPr>
              <a:t>…Not Laissez-Faire</a:t>
            </a:r>
            <a:endParaRPr lang="en-US" sz="3200" dirty="0">
              <a:latin typeface="Didot" charset="0"/>
              <a:ea typeface="Didot" charset="0"/>
              <a:cs typeface="Didot" charset="0"/>
            </a:endParaRPr>
          </a:p>
        </p:txBody>
      </p:sp>
      <p:sp>
        <p:nvSpPr>
          <p:cNvPr id="3" name="Content Placeholder 2"/>
          <p:cNvSpPr>
            <a:spLocks noGrp="1"/>
          </p:cNvSpPr>
          <p:nvPr>
            <p:ph idx="1"/>
          </p:nvPr>
        </p:nvSpPr>
        <p:spPr>
          <a:xfrm>
            <a:off x="217357" y="1259175"/>
            <a:ext cx="8611849" cy="5186596"/>
          </a:xfrm>
        </p:spPr>
        <p:txBody>
          <a:bodyPr>
            <a:normAutofit fontScale="77500" lnSpcReduction="20000"/>
          </a:bodyPr>
          <a:lstStyle/>
          <a:p>
            <a:pPr marL="342900" lvl="1" indent="-342900">
              <a:buFont typeface="Arial"/>
              <a:buChar char="•"/>
            </a:pPr>
            <a:r>
              <a:rPr lang="en-US" dirty="0">
                <a:latin typeface="Didot" charset="0"/>
                <a:ea typeface="Didot" charset="0"/>
                <a:cs typeface="Didot" charset="0"/>
              </a:rPr>
              <a:t>Industrial Freedom: Greater economic protections and freedoms for individuals as both workers and consumers:</a:t>
            </a:r>
          </a:p>
          <a:p>
            <a:pPr lvl="1"/>
            <a:r>
              <a:rPr lang="en-US" dirty="0">
                <a:latin typeface="Didot" charset="0"/>
                <a:ea typeface="Didot" charset="0"/>
                <a:cs typeface="Didot" charset="0"/>
              </a:rPr>
              <a:t>Workers:</a:t>
            </a:r>
          </a:p>
          <a:p>
            <a:pPr lvl="2"/>
            <a:r>
              <a:rPr lang="en-US" dirty="0">
                <a:latin typeface="Didot" charset="0"/>
                <a:ea typeface="Didot" charset="0"/>
                <a:cs typeface="Didot" charset="0"/>
              </a:rPr>
              <a:t>Better working conditions</a:t>
            </a:r>
          </a:p>
          <a:p>
            <a:pPr lvl="2"/>
            <a:r>
              <a:rPr lang="en-US" dirty="0">
                <a:latin typeface="Didot" charset="0"/>
                <a:ea typeface="Didot" charset="0"/>
                <a:cs typeface="Didot" charset="0"/>
              </a:rPr>
              <a:t>Better wages</a:t>
            </a:r>
          </a:p>
          <a:p>
            <a:pPr lvl="1"/>
            <a:r>
              <a:rPr lang="en-US" dirty="0">
                <a:latin typeface="Didot" charset="0"/>
                <a:ea typeface="Didot" charset="0"/>
                <a:cs typeface="Didot" charset="0"/>
              </a:rPr>
              <a:t>As Consumers</a:t>
            </a:r>
          </a:p>
          <a:p>
            <a:pPr lvl="2"/>
            <a:r>
              <a:rPr lang="en-US" dirty="0">
                <a:latin typeface="Didot" charset="0"/>
                <a:ea typeface="Didot" charset="0"/>
                <a:cs typeface="Didot" charset="0"/>
              </a:rPr>
              <a:t>Safe products</a:t>
            </a:r>
          </a:p>
          <a:p>
            <a:pPr lvl="3"/>
            <a:r>
              <a:rPr lang="en-US" dirty="0">
                <a:latin typeface="Didot" charset="0"/>
                <a:ea typeface="Didot" charset="0"/>
                <a:cs typeface="Didot" charset="0"/>
              </a:rPr>
              <a:t>Pure Food and Drug Act 1906</a:t>
            </a:r>
          </a:p>
          <a:p>
            <a:pPr lvl="2"/>
            <a:r>
              <a:rPr lang="en-US" dirty="0">
                <a:latin typeface="Didot" charset="0"/>
                <a:ea typeface="Didot" charset="0"/>
                <a:cs typeface="Didot" charset="0"/>
              </a:rPr>
              <a:t>Affordable access to a variety of good/services</a:t>
            </a:r>
          </a:p>
          <a:p>
            <a:pPr lvl="2"/>
            <a:r>
              <a:rPr lang="en-US" dirty="0">
                <a:latin typeface="Didot" charset="0"/>
                <a:ea typeface="Didot" charset="0"/>
                <a:cs typeface="Didot" charset="0"/>
              </a:rPr>
              <a:t>Consumption was an entitlement of citizenship</a:t>
            </a:r>
          </a:p>
          <a:p>
            <a:pPr lvl="3"/>
            <a:r>
              <a:rPr lang="en-US" dirty="0">
                <a:latin typeface="Didot" charset="0"/>
                <a:ea typeface="Didot" charset="0"/>
                <a:cs typeface="Didot" charset="0"/>
              </a:rPr>
              <a:t>Lays the ground work for New Deal definitions of democracy as partly “freedom from want” </a:t>
            </a:r>
          </a:p>
          <a:p>
            <a:r>
              <a:rPr lang="en-US" dirty="0">
                <a:latin typeface="Didot" charset="0"/>
                <a:ea typeface="Didot" charset="0"/>
                <a:cs typeface="Didot" charset="0"/>
              </a:rPr>
              <a:t>Democracy is much more than just the right to vote, it entails the promotion of certain civil rights</a:t>
            </a:r>
          </a:p>
          <a:p>
            <a:pPr lvl="1"/>
            <a:r>
              <a:rPr lang="en-US" dirty="0">
                <a:latin typeface="Didot" charset="0"/>
                <a:ea typeface="Didot" charset="0"/>
                <a:cs typeface="Didot" charset="0"/>
              </a:rPr>
              <a:t>Like the Radical Republicans</a:t>
            </a:r>
          </a:p>
          <a:p>
            <a:pPr lvl="1"/>
            <a:r>
              <a:rPr lang="en-US" dirty="0">
                <a:latin typeface="Didot" charset="0"/>
                <a:ea typeface="Didot" charset="0"/>
                <a:cs typeface="Didot" charset="0"/>
              </a:rPr>
              <a:t>But, while the RRs stressed civil rights in terms of race, the Progressives stress civil rights in terms of social class.  </a:t>
            </a:r>
          </a:p>
        </p:txBody>
      </p:sp>
      <p:pic>
        <p:nvPicPr>
          <p:cNvPr id="4" name="Picture 3"/>
          <p:cNvPicPr>
            <a:picLocks noChangeAspect="1"/>
          </p:cNvPicPr>
          <p:nvPr/>
        </p:nvPicPr>
        <p:blipFill>
          <a:blip r:embed="rId2"/>
          <a:stretch>
            <a:fillRect/>
          </a:stretch>
        </p:blipFill>
        <p:spPr>
          <a:xfrm>
            <a:off x="5606320" y="1918740"/>
            <a:ext cx="2143595" cy="1607697"/>
          </a:xfrm>
          <a:prstGeom prst="rect">
            <a:avLst/>
          </a:prstGeom>
        </p:spPr>
      </p:pic>
    </p:spTree>
    <p:extLst>
      <p:ext uri="{BB962C8B-B14F-4D97-AF65-F5344CB8AC3E}">
        <p14:creationId xmlns:p14="http://schemas.microsoft.com/office/powerpoint/2010/main" val="409723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dirty="0">
                <a:latin typeface="Didot" charset="0"/>
                <a:ea typeface="Didot" charset="0"/>
                <a:cs typeface="Didot" charset="0"/>
              </a:rPr>
              <a:t>What is Democracy to the Progressives? Purifying the Electorate </a:t>
            </a:r>
          </a:p>
        </p:txBody>
      </p:sp>
      <p:sp>
        <p:nvSpPr>
          <p:cNvPr id="3" name="Content Placeholder 2"/>
          <p:cNvSpPr>
            <a:spLocks noGrp="1"/>
          </p:cNvSpPr>
          <p:nvPr>
            <p:ph idx="1"/>
          </p:nvPr>
        </p:nvSpPr>
        <p:spPr>
          <a:xfrm>
            <a:off x="247338" y="1255425"/>
            <a:ext cx="8229600" cy="5939853"/>
          </a:xfrm>
        </p:spPr>
        <p:txBody>
          <a:bodyPr>
            <a:normAutofit fontScale="70000" lnSpcReduction="20000"/>
          </a:bodyPr>
          <a:lstStyle/>
          <a:p>
            <a:r>
              <a:rPr lang="en-US" dirty="0">
                <a:latin typeface="Didot" charset="0"/>
                <a:ea typeface="Didot" charset="0"/>
                <a:cs typeface="Didot" charset="0"/>
              </a:rPr>
              <a:t>Greater political participation among ‘the best and brightest’ Americans will improve our society</a:t>
            </a:r>
          </a:p>
          <a:p>
            <a:pPr lvl="1"/>
            <a:r>
              <a:rPr lang="en-US" dirty="0">
                <a:latin typeface="Didot" charset="0"/>
                <a:ea typeface="Didot" charset="0"/>
                <a:cs typeface="Didot" charset="0"/>
              </a:rPr>
              <a:t>Back to the Jeffersonian view, but imbue it with a sense of social engineering </a:t>
            </a:r>
          </a:p>
          <a:p>
            <a:pPr lvl="1"/>
            <a:r>
              <a:rPr lang="en-US" dirty="0">
                <a:latin typeface="Didot" charset="0"/>
                <a:ea typeface="Didot" charset="0"/>
                <a:cs typeface="Didot" charset="0"/>
              </a:rPr>
              <a:t>Get the best and brightest to vote in order to create an ideal society</a:t>
            </a:r>
          </a:p>
          <a:p>
            <a:pPr lvl="2"/>
            <a:r>
              <a:rPr lang="en-US" dirty="0">
                <a:latin typeface="Didot" charset="0"/>
                <a:ea typeface="Didot" charset="0"/>
                <a:cs typeface="Didot" charset="0"/>
              </a:rPr>
              <a:t>Expand literacy tests</a:t>
            </a:r>
            <a:endParaRPr lang="en-US" dirty="0">
              <a:latin typeface="Didot" charset="0"/>
              <a:ea typeface="Didot" charset="0"/>
              <a:cs typeface="Didot" charset="0"/>
              <a:sym typeface="Wingdings"/>
            </a:endParaRPr>
          </a:p>
          <a:p>
            <a:pPr lvl="2"/>
            <a:r>
              <a:rPr lang="en-US" dirty="0">
                <a:latin typeface="Didot" charset="0"/>
                <a:ea typeface="Didot" charset="0"/>
                <a:cs typeface="Didot" charset="0"/>
                <a:sym typeface="Wingdings"/>
              </a:rPr>
              <a:t>Let women vote to clean up the immortality in American society</a:t>
            </a:r>
          </a:p>
          <a:p>
            <a:r>
              <a:rPr lang="en-US" dirty="0">
                <a:latin typeface="Didot" charset="0"/>
                <a:ea typeface="Didot" charset="0"/>
                <a:cs typeface="Didot" charset="0"/>
                <a:sym typeface="Wingdings"/>
              </a:rPr>
              <a:t>To most Progressives, the “fitness”                                                        of voters, not their absolute                                                        numbers, defined a functioning                                                      democracy</a:t>
            </a:r>
          </a:p>
          <a:p>
            <a:r>
              <a:rPr lang="en-US" dirty="0">
                <a:latin typeface="Didot" charset="0"/>
                <a:ea typeface="Didot" charset="0"/>
                <a:cs typeface="Didot" charset="0"/>
                <a:sym typeface="Wingdings"/>
              </a:rPr>
              <a:t>Reversal of past trends since                                                        Jackson to expand the electorate</a:t>
            </a:r>
          </a:p>
          <a:p>
            <a:r>
              <a:rPr lang="en-US" dirty="0">
                <a:latin typeface="Didot" charset="0"/>
                <a:ea typeface="Didot" charset="0"/>
                <a:cs typeface="Didot" charset="0"/>
                <a:sym typeface="Wingdings"/>
              </a:rPr>
              <a:t>In the name of perfecting society                                                                and democracy:</a:t>
            </a:r>
          </a:p>
          <a:p>
            <a:pPr lvl="1"/>
            <a:r>
              <a:rPr lang="en-US" dirty="0">
                <a:latin typeface="Didot" charset="0"/>
                <a:ea typeface="Didot" charset="0"/>
                <a:cs typeface="Didot" charset="0"/>
                <a:sym typeface="Wingdings"/>
              </a:rPr>
              <a:t>Millions of blacks and immigrants were kept off of the voting rolls</a:t>
            </a:r>
          </a:p>
          <a:p>
            <a:pPr lvl="1"/>
            <a:r>
              <a:rPr lang="en-US" dirty="0">
                <a:latin typeface="Didot" charset="0"/>
                <a:ea typeface="Didot" charset="0"/>
                <a:cs typeface="Didot" charset="0"/>
                <a:sym typeface="Wingdings"/>
              </a:rPr>
              <a:t>Women are given the right to vote in 1920 by the 19</a:t>
            </a:r>
            <a:r>
              <a:rPr lang="en-US" baseline="30000" dirty="0">
                <a:latin typeface="Didot" charset="0"/>
                <a:ea typeface="Didot" charset="0"/>
                <a:cs typeface="Didot" charset="0"/>
                <a:sym typeface="Wingdings"/>
              </a:rPr>
              <a:t>th</a:t>
            </a:r>
            <a:r>
              <a:rPr lang="en-US" dirty="0">
                <a:latin typeface="Didot" charset="0"/>
                <a:ea typeface="Didot" charset="0"/>
                <a:cs typeface="Didot" charset="0"/>
                <a:sym typeface="Wingdings"/>
              </a:rPr>
              <a:t> Amendment</a:t>
            </a:r>
            <a:endParaRPr lang="en-US" dirty="0">
              <a:latin typeface="Didot" charset="0"/>
              <a:ea typeface="Didot" charset="0"/>
              <a:cs typeface="Didot" charset="0"/>
            </a:endParaRPr>
          </a:p>
        </p:txBody>
      </p:sp>
      <p:pic>
        <p:nvPicPr>
          <p:cNvPr id="5" name="Picture 4"/>
          <p:cNvPicPr>
            <a:picLocks noChangeAspect="1"/>
          </p:cNvPicPr>
          <p:nvPr/>
        </p:nvPicPr>
        <p:blipFill>
          <a:blip r:embed="rId2"/>
          <a:stretch>
            <a:fillRect/>
          </a:stretch>
        </p:blipFill>
        <p:spPr>
          <a:xfrm>
            <a:off x="5155785" y="3491232"/>
            <a:ext cx="3988215" cy="2244795"/>
          </a:xfrm>
          <a:prstGeom prst="rect">
            <a:avLst/>
          </a:prstGeom>
        </p:spPr>
      </p:pic>
    </p:spTree>
    <p:extLst>
      <p:ext uri="{BB962C8B-B14F-4D97-AF65-F5344CB8AC3E}">
        <p14:creationId xmlns:p14="http://schemas.microsoft.com/office/powerpoint/2010/main" val="192800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024078" cy="1143000"/>
          </a:xfrm>
        </p:spPr>
        <p:txBody>
          <a:bodyPr>
            <a:noAutofit/>
          </a:bodyPr>
          <a:lstStyle/>
          <a:p>
            <a:r>
              <a:rPr lang="en-US" sz="3200" dirty="0">
                <a:latin typeface="Didot" charset="0"/>
                <a:ea typeface="Didot" charset="0"/>
                <a:cs typeface="Didot" charset="0"/>
              </a:rPr>
              <a:t>What is Authority to the Progressives? Federal Government Can Be a Tool for the People</a:t>
            </a:r>
          </a:p>
        </p:txBody>
      </p:sp>
      <p:sp>
        <p:nvSpPr>
          <p:cNvPr id="3" name="Content Placeholder 2"/>
          <p:cNvSpPr>
            <a:spLocks noGrp="1"/>
          </p:cNvSpPr>
          <p:nvPr>
            <p:ph idx="1"/>
          </p:nvPr>
        </p:nvSpPr>
        <p:spPr>
          <a:xfrm>
            <a:off x="322288" y="1702974"/>
            <a:ext cx="4399613" cy="4408199"/>
          </a:xfrm>
        </p:spPr>
        <p:txBody>
          <a:bodyPr>
            <a:normAutofit fontScale="92500" lnSpcReduction="20000"/>
          </a:bodyPr>
          <a:lstStyle/>
          <a:p>
            <a:r>
              <a:rPr lang="en-US" dirty="0">
                <a:latin typeface="Didot" charset="0"/>
                <a:ea typeface="Didot" charset="0"/>
                <a:cs typeface="Didot" charset="0"/>
              </a:rPr>
              <a:t>Believed that the federal government could be an agent of the people</a:t>
            </a:r>
          </a:p>
          <a:p>
            <a:r>
              <a:rPr lang="en-US" dirty="0">
                <a:latin typeface="Didot" charset="0"/>
                <a:ea typeface="Didot" charset="0"/>
                <a:cs typeface="Didot" charset="0"/>
              </a:rPr>
              <a:t>Like Jackson, Like the Radical Republicans</a:t>
            </a:r>
          </a:p>
          <a:p>
            <a:r>
              <a:rPr lang="en-US" dirty="0">
                <a:latin typeface="Didot" charset="0"/>
                <a:ea typeface="Didot" charset="0"/>
                <a:cs typeface="Didot" charset="0"/>
              </a:rPr>
              <a:t>Federal government should not be an instrument of the corporation, but of the people</a:t>
            </a:r>
          </a:p>
        </p:txBody>
      </p:sp>
      <p:pic>
        <p:nvPicPr>
          <p:cNvPr id="4" name="Picture 3"/>
          <p:cNvPicPr>
            <a:picLocks noChangeAspect="1"/>
          </p:cNvPicPr>
          <p:nvPr/>
        </p:nvPicPr>
        <p:blipFill>
          <a:blip r:embed="rId2"/>
          <a:stretch>
            <a:fillRect/>
          </a:stretch>
        </p:blipFill>
        <p:spPr>
          <a:xfrm>
            <a:off x="5020456" y="1853783"/>
            <a:ext cx="3810000" cy="3810000"/>
          </a:xfrm>
          <a:prstGeom prst="rect">
            <a:avLst/>
          </a:prstGeom>
        </p:spPr>
      </p:pic>
    </p:spTree>
    <p:extLst>
      <p:ext uri="{BB962C8B-B14F-4D97-AF65-F5344CB8AC3E}">
        <p14:creationId xmlns:p14="http://schemas.microsoft.com/office/powerpoint/2010/main" val="1262858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4"/>
          <p:cNvSpPr>
            <a:spLocks noGrp="1"/>
          </p:cNvSpPr>
          <p:nvPr>
            <p:ph type="title"/>
          </p:nvPr>
        </p:nvSpPr>
        <p:spPr>
          <a:xfrm>
            <a:off x="0" y="274638"/>
            <a:ext cx="9144000" cy="1143000"/>
          </a:xfrm>
        </p:spPr>
        <p:txBody>
          <a:bodyPr rtlCol="0">
            <a:normAutofit fontScale="90000"/>
          </a:bodyPr>
          <a:lstStyle/>
          <a:p>
            <a:pPr eaLnBrk="1" fontAlgn="auto" hangingPunct="1">
              <a:spcAft>
                <a:spcPts val="0"/>
              </a:spcAft>
              <a:defRPr/>
            </a:pPr>
            <a:r>
              <a:rPr lang="en-US" dirty="0">
                <a:latin typeface="Didot" charset="0"/>
                <a:ea typeface="+mj-ea"/>
                <a:cs typeface="Didot" charset="0"/>
              </a:rPr>
              <a:t>Entities in American Society</a:t>
            </a:r>
            <a:br>
              <a:rPr lang="en-US" dirty="0">
                <a:latin typeface="Didot" charset="0"/>
                <a:ea typeface="+mj-ea"/>
                <a:cs typeface="Didot" charset="0"/>
              </a:rPr>
            </a:br>
            <a:r>
              <a:rPr lang="en-US" dirty="0">
                <a:latin typeface="Didot" charset="0"/>
                <a:ea typeface="+mj-ea"/>
                <a:cs typeface="Didot" charset="0"/>
              </a:rPr>
              <a:t> Post-Gilded Age</a:t>
            </a:r>
          </a:p>
        </p:txBody>
      </p:sp>
      <p:graphicFrame>
        <p:nvGraphicFramePr>
          <p:cNvPr id="7" name="Content Placeholder 6"/>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Up Arrow 1"/>
          <p:cNvSpPr/>
          <p:nvPr/>
        </p:nvSpPr>
        <p:spPr>
          <a:xfrm rot="13049057">
            <a:off x="5392168" y="2796572"/>
            <a:ext cx="2173287" cy="2073565"/>
          </a:xfrm>
          <a:prstGeom prst="upArrow">
            <a:avLst>
              <a:gd name="adj1" fmla="val 55195"/>
              <a:gd name="adj2" fmla="val 35714"/>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Up Arrow 4"/>
          <p:cNvSpPr/>
          <p:nvPr/>
        </p:nvSpPr>
        <p:spPr>
          <a:xfrm rot="7992405">
            <a:off x="876300" y="2801938"/>
            <a:ext cx="2171700" cy="2082800"/>
          </a:xfrm>
          <a:prstGeom prst="upArrow">
            <a:avLst>
              <a:gd name="adj1" fmla="val 55195"/>
              <a:gd name="adj2" fmla="val 35714"/>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 name="Right Arrow 2"/>
          <p:cNvSpPr/>
          <p:nvPr/>
        </p:nvSpPr>
        <p:spPr>
          <a:xfrm rot="10800000">
            <a:off x="2978724" y="1600200"/>
            <a:ext cx="2909455" cy="1489363"/>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458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a:latin typeface="Didot" charset="0"/>
                <a:ea typeface="Didot" charset="0"/>
                <a:cs typeface="Didot" charset="0"/>
              </a:rPr>
              <a:t>What is Authority to the Progressives? Federal Government Can Be a Tool for the People</a:t>
            </a:r>
          </a:p>
        </p:txBody>
      </p:sp>
      <p:sp>
        <p:nvSpPr>
          <p:cNvPr id="3" name="Content Placeholder 2"/>
          <p:cNvSpPr>
            <a:spLocks noGrp="1"/>
          </p:cNvSpPr>
          <p:nvPr>
            <p:ph idx="1"/>
          </p:nvPr>
        </p:nvSpPr>
        <p:spPr>
          <a:xfrm>
            <a:off x="457200" y="1600200"/>
            <a:ext cx="8229600" cy="5257800"/>
          </a:xfrm>
        </p:spPr>
        <p:txBody>
          <a:bodyPr>
            <a:normAutofit/>
          </a:bodyPr>
          <a:lstStyle/>
          <a:p>
            <a:r>
              <a:rPr lang="en-US" dirty="0">
                <a:latin typeface="Didot" charset="0"/>
                <a:ea typeface="Didot" charset="0"/>
                <a:cs typeface="Didot" charset="0"/>
              </a:rPr>
              <a:t>Add more direct democracy into the federal government</a:t>
            </a:r>
          </a:p>
          <a:p>
            <a:r>
              <a:rPr lang="en-US" dirty="0">
                <a:latin typeface="Didot" charset="0"/>
                <a:ea typeface="Didot" charset="0"/>
                <a:cs typeface="Didot" charset="0"/>
              </a:rPr>
              <a:t>State Level Reforms:</a:t>
            </a:r>
          </a:p>
          <a:p>
            <a:pPr lvl="1"/>
            <a:r>
              <a:rPr lang="en-US" dirty="0">
                <a:latin typeface="Didot" charset="0"/>
                <a:ea typeface="Didot" charset="0"/>
                <a:cs typeface="Didot" charset="0"/>
              </a:rPr>
              <a:t>Initiative</a:t>
            </a:r>
          </a:p>
          <a:p>
            <a:pPr lvl="1"/>
            <a:r>
              <a:rPr lang="en-US" dirty="0">
                <a:latin typeface="Didot" charset="0"/>
                <a:ea typeface="Didot" charset="0"/>
                <a:cs typeface="Didot" charset="0"/>
              </a:rPr>
              <a:t>Referendum</a:t>
            </a:r>
          </a:p>
          <a:p>
            <a:pPr lvl="1"/>
            <a:r>
              <a:rPr lang="en-US" dirty="0">
                <a:latin typeface="Didot" charset="0"/>
                <a:ea typeface="Didot" charset="0"/>
                <a:cs typeface="Didot" charset="0"/>
              </a:rPr>
              <a:t>Recall</a:t>
            </a:r>
          </a:p>
          <a:p>
            <a:pPr lvl="1"/>
            <a:r>
              <a:rPr lang="en-US" dirty="0">
                <a:latin typeface="Didot" charset="0"/>
                <a:ea typeface="Didot" charset="0"/>
                <a:cs typeface="Didot" charset="0"/>
              </a:rPr>
              <a:t>Direct Primary</a:t>
            </a:r>
          </a:p>
          <a:p>
            <a:r>
              <a:rPr lang="en-US" dirty="0">
                <a:latin typeface="Didot" charset="0"/>
                <a:ea typeface="Didot" charset="0"/>
                <a:cs typeface="Didot" charset="0"/>
              </a:rPr>
              <a:t>Federal Reforms:</a:t>
            </a:r>
          </a:p>
          <a:p>
            <a:pPr lvl="1"/>
            <a:r>
              <a:rPr lang="en-US" dirty="0">
                <a:latin typeface="Didot" charset="0"/>
                <a:ea typeface="Didot" charset="0"/>
                <a:cs typeface="Didot" charset="0"/>
              </a:rPr>
              <a:t>17th Amendment (1913):                                     Direct election of U.S. Senators</a:t>
            </a:r>
          </a:p>
          <a:p>
            <a:endParaRPr lang="en-US" dirty="0"/>
          </a:p>
        </p:txBody>
      </p:sp>
      <p:pic>
        <p:nvPicPr>
          <p:cNvPr id="4" name="Picture 3"/>
          <p:cNvPicPr>
            <a:picLocks noChangeAspect="1"/>
          </p:cNvPicPr>
          <p:nvPr/>
        </p:nvPicPr>
        <p:blipFill>
          <a:blip r:embed="rId2"/>
          <a:stretch>
            <a:fillRect/>
          </a:stretch>
        </p:blipFill>
        <p:spPr>
          <a:xfrm>
            <a:off x="5324432" y="2165013"/>
            <a:ext cx="3598734" cy="3961150"/>
          </a:xfrm>
          <a:prstGeom prst="rect">
            <a:avLst/>
          </a:prstGeom>
        </p:spPr>
      </p:pic>
    </p:spTree>
    <p:extLst>
      <p:ext uri="{BB962C8B-B14F-4D97-AF65-F5344CB8AC3E}">
        <p14:creationId xmlns:p14="http://schemas.microsoft.com/office/powerpoint/2010/main" val="13118301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21334</TotalTime>
  <Words>944</Words>
  <Application>Microsoft Macintosh PowerPoint</Application>
  <PresentationFormat>On-screen Show (4:3)</PresentationFormat>
  <Paragraphs>113</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ＭＳ Ｐゴシック</vt:lpstr>
      <vt:lpstr>Arial</vt:lpstr>
      <vt:lpstr>Calibri</vt:lpstr>
      <vt:lpstr>Didot</vt:lpstr>
      <vt:lpstr>Wingdings</vt:lpstr>
      <vt:lpstr>Office Theme</vt:lpstr>
      <vt:lpstr>Bottom Line: Democracy &amp; Authority in the Gilded Age </vt:lpstr>
      <vt:lpstr>Progressivism: A Response to the Changes in Democracy Happening During the Gilded Age</vt:lpstr>
      <vt:lpstr>What is Progressivism?</vt:lpstr>
      <vt:lpstr>Entities in American Society  Post-Gilded Age</vt:lpstr>
      <vt:lpstr>What is Democracy to the Progressives?:  Industrial Freedom…Not Laissez-Faire</vt:lpstr>
      <vt:lpstr>What is Democracy to the Progressives? Purifying the Electorate </vt:lpstr>
      <vt:lpstr>What is Authority to the Progressives? Federal Government Can Be a Tool for the People</vt:lpstr>
      <vt:lpstr>Entities in American Society  Post-Gilded Age</vt:lpstr>
      <vt:lpstr>What is Authority to the Progressives? Federal Government Can Be a Tool for the People</vt:lpstr>
      <vt:lpstr>What is Authority to the Progressives? Federal Government Can Be a Tool to Create a Perfect Society</vt:lpstr>
      <vt:lpstr>What Kind of Federal Authority do the Progressives Call For?</vt:lpstr>
      <vt:lpstr>Understandings of Democracy  Gilded Age – 1920s &amp; Progressives</vt:lpstr>
      <vt:lpstr>Discussion:</vt:lpstr>
    </vt:vector>
  </TitlesOfParts>
  <Company>Wellesley Public Schools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WPS</dc:creator>
  <cp:lastModifiedBy>Microsoft Office User</cp:lastModifiedBy>
  <cp:revision>42</cp:revision>
  <dcterms:created xsi:type="dcterms:W3CDTF">2014-10-02T18:34:54Z</dcterms:created>
  <dcterms:modified xsi:type="dcterms:W3CDTF">2019-11-13T15:25:26Z</dcterms:modified>
</cp:coreProperties>
</file>