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Lato"/>
      <p:regular r:id="rId13"/>
      <p:bold r:id="rId14"/>
      <p:italic r:id="rId15"/>
      <p:boldItalic r:id="rId16"/>
    </p:embeddedFont>
    <p:embeddedFont>
      <p:font typeface="Arv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v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Lato-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Lato-italic.fntdata"/><Relationship Id="rId14" Type="http://schemas.openxmlformats.org/officeDocument/2006/relationships/font" Target="fonts/Lato-bold.fntdata"/><Relationship Id="rId17" Type="http://schemas.openxmlformats.org/officeDocument/2006/relationships/font" Target="fonts/Arvo-regular.fntdata"/><Relationship Id="rId16" Type="http://schemas.openxmlformats.org/officeDocument/2006/relationships/font" Target="fonts/Lato-boldItalic.fntdata"/><Relationship Id="rId5" Type="http://schemas.openxmlformats.org/officeDocument/2006/relationships/notesMaster" Target="notesMasters/notesMaster1.xml"/><Relationship Id="rId19" Type="http://schemas.openxmlformats.org/officeDocument/2006/relationships/font" Target="fonts/Arvo-italic.fntdata"/><Relationship Id="rId6" Type="http://schemas.openxmlformats.org/officeDocument/2006/relationships/slide" Target="slides/slide1.xml"/><Relationship Id="rId18" Type="http://schemas.openxmlformats.org/officeDocument/2006/relationships/font" Target="fonts/Arv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g5e824573c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5e824573c1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g63ce2592f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63ce2592f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omic Sans MS"/>
                <a:ea typeface="Comic Sans MS"/>
                <a:cs typeface="Comic Sans MS"/>
                <a:sym typeface="Comic Sans MS"/>
              </a:rPr>
              <a:t>More info on Kirby if you’d like to share it:  </a:t>
            </a:r>
            <a:r>
              <a:rPr lang="en" sz="1800">
                <a:solidFill>
                  <a:schemeClr val="dk1"/>
                </a:solidFill>
                <a:highlight>
                  <a:schemeClr val="lt1"/>
                </a:highlight>
                <a:latin typeface="Comic Sans MS"/>
                <a:ea typeface="Comic Sans MS"/>
                <a:cs typeface="Comic Sans MS"/>
                <a:sym typeface="Comic Sans MS"/>
              </a:rPr>
              <a:t>He served in Patton’s army as a scout on dangerous missions taking him into Nazi-held territory in France &amp; Belgium.</a:t>
            </a:r>
            <a:endParaRPr sz="1800">
              <a:latin typeface="Comic Sans MS"/>
              <a:ea typeface="Comic Sans MS"/>
              <a:cs typeface="Comic Sans MS"/>
              <a:sym typeface="Comic Sans M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63ce2592f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63ce2592f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Lato"/>
                <a:ea typeface="Lato"/>
                <a:cs typeface="Lato"/>
                <a:sym typeface="Lato"/>
              </a:rPr>
              <a:t>Liberty Bell Info:  </a:t>
            </a:r>
            <a:r>
              <a:rPr lang="en" sz="1200">
                <a:latin typeface="Lato"/>
                <a:ea typeface="Lato"/>
                <a:cs typeface="Lato"/>
                <a:sym typeface="Lato"/>
              </a:rPr>
              <a:t>Liberty Belle is the descendent of Miss Liberty, a hero of the Revolutionary War. Liberty Belle is one of the most literal heroes in the very literal world of comics: her powers are triggered by, you guessed it, Philadelphia’s Liberty Bell.</a:t>
            </a:r>
            <a:endParaRPr sz="1200">
              <a:latin typeface="Lato"/>
              <a:ea typeface="Lato"/>
              <a:cs typeface="Lato"/>
              <a:sym typeface="Lato"/>
            </a:endParaRPr>
          </a:p>
          <a:p>
            <a:pPr indent="0" lvl="0" marL="0" rtl="0" algn="l">
              <a:spcBef>
                <a:spcPts val="0"/>
              </a:spcBef>
              <a:spcAft>
                <a:spcPts val="0"/>
              </a:spcAft>
              <a:buNone/>
            </a:pPr>
            <a:r>
              <a:rPr b="1" lang="en" sz="1200">
                <a:latin typeface="Lato"/>
                <a:ea typeface="Lato"/>
                <a:cs typeface="Lato"/>
                <a:sym typeface="Lato"/>
              </a:rPr>
              <a:t>AMERICOMMANDO:  </a:t>
            </a:r>
            <a:r>
              <a:rPr lang="en" sz="1200">
                <a:latin typeface="Lato"/>
                <a:ea typeface="Lato"/>
                <a:cs typeface="Lato"/>
                <a:sym typeface="Lato"/>
              </a:rPr>
              <a:t>Though he was also called Mr. America, Tex Thompson deserves to be remembered for the much awesomer name of Americommando. Like Indiana Jones, he had no superpowers but was good with a whip.</a:t>
            </a:r>
            <a:endParaRPr sz="1200">
              <a:latin typeface="Lato"/>
              <a:ea typeface="Lato"/>
              <a:cs typeface="Lato"/>
              <a:sym typeface="Lato"/>
            </a:endParaRPr>
          </a:p>
          <a:p>
            <a:pPr indent="0" lvl="0" marL="0" rtl="0" algn="l">
              <a:lnSpc>
                <a:spcPct val="100000"/>
              </a:lnSpc>
              <a:spcBef>
                <a:spcPts val="2700"/>
              </a:spcBef>
              <a:spcAft>
                <a:spcPts val="0"/>
              </a:spcAft>
              <a:buNone/>
            </a:pPr>
            <a:r>
              <a:rPr b="1" lang="en" sz="1200">
                <a:latin typeface="Lato"/>
                <a:ea typeface="Lato"/>
                <a:cs typeface="Lato"/>
                <a:sym typeface="Lato"/>
              </a:rPr>
              <a:t>THE SHIELD</a:t>
            </a:r>
            <a:endParaRPr b="1" sz="1200">
              <a:latin typeface="Lato"/>
              <a:ea typeface="Lato"/>
              <a:cs typeface="Lato"/>
              <a:sym typeface="Lato"/>
            </a:endParaRPr>
          </a:p>
          <a:p>
            <a:pPr indent="0" lvl="0" marL="0" rtl="0" algn="l">
              <a:lnSpc>
                <a:spcPct val="100000"/>
              </a:lnSpc>
              <a:spcBef>
                <a:spcPts val="900"/>
              </a:spcBef>
              <a:spcAft>
                <a:spcPts val="0"/>
              </a:spcAft>
              <a:buNone/>
            </a:pPr>
            <a:r>
              <a:rPr lang="en" sz="1200">
                <a:latin typeface="Lato"/>
                <a:ea typeface="Lato"/>
                <a:cs typeface="Lato"/>
                <a:sym typeface="Lato"/>
              </a:rPr>
              <a:t>By far the most important patriotic superhero other than Cap, the Shield debuted in 1940 (over a year before Captain America) and features the same star-spangled outfit, a very similar super-soldier origin, and the same Nazi-fighting early adventures. In fact, the reason Cap carries a round shield is that his original triangular shield looked too much like the symbol on the Shield’s chest.</a:t>
            </a:r>
            <a:endParaRPr sz="1200">
              <a:latin typeface="Lato"/>
              <a:ea typeface="Lato"/>
              <a:cs typeface="Lato"/>
              <a:sym typeface="Lato"/>
            </a:endParaRPr>
          </a:p>
          <a:p>
            <a:pPr indent="0" lvl="0" marL="0" rtl="0" algn="l">
              <a:lnSpc>
                <a:spcPct val="100000"/>
              </a:lnSpc>
              <a:spcBef>
                <a:spcPts val="2700"/>
              </a:spcBef>
              <a:spcAft>
                <a:spcPts val="0"/>
              </a:spcAft>
              <a:buNone/>
            </a:pPr>
            <a:r>
              <a:t/>
            </a:r>
            <a:endParaRPr sz="1200">
              <a:latin typeface="Lato"/>
              <a:ea typeface="Lato"/>
              <a:cs typeface="Lato"/>
              <a:sym typeface="Lato"/>
            </a:endParaRPr>
          </a:p>
          <a:p>
            <a:pPr indent="0" lvl="0" marL="0" rtl="0" algn="l">
              <a:lnSpc>
                <a:spcPct val="100000"/>
              </a:lnSpc>
              <a:spcBef>
                <a:spcPts val="2700"/>
              </a:spcBef>
              <a:spcAft>
                <a:spcPts val="0"/>
              </a:spcAft>
              <a:buClr>
                <a:schemeClr val="dk1"/>
              </a:buClr>
              <a:buSzPts val="1100"/>
              <a:buFont typeface="Arial"/>
              <a:buNone/>
            </a:pPr>
            <a:r>
              <a:t/>
            </a:r>
            <a:endParaRPr sz="1200">
              <a:latin typeface="Lato"/>
              <a:ea typeface="Lato"/>
              <a:cs typeface="Lato"/>
              <a:sym typeface="Lato"/>
            </a:endParaRPr>
          </a:p>
          <a:p>
            <a:pPr indent="0" lvl="0" marL="0" rtl="0" algn="l">
              <a:lnSpc>
                <a:spcPct val="100000"/>
              </a:lnSpc>
              <a:spcBef>
                <a:spcPts val="900"/>
              </a:spcBef>
              <a:spcAft>
                <a:spcPts val="0"/>
              </a:spcAft>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5e824573c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5e824573c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63ce2592f6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63ce2592f6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6ae32ef6a9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6ae32ef6a9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1.jpg"/><Relationship Id="rId5" Type="http://schemas.openxmlformats.org/officeDocument/2006/relationships/image" Target="../media/image7.jpg"/><Relationship Id="rId6" Type="http://schemas.openxmlformats.org/officeDocument/2006/relationships/image" Target="../media/image2.jpg"/><Relationship Id="rId7"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www.youtube.com/watch?v=g17s9yxCicM"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idx="1" type="subTitle"/>
          </p:nvPr>
        </p:nvSpPr>
        <p:spPr>
          <a:xfrm>
            <a:off x="4572000" y="246775"/>
            <a:ext cx="4260300" cy="31461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500"/>
              </a:spcBef>
              <a:spcAft>
                <a:spcPts val="0"/>
              </a:spcAft>
              <a:buSzPts val="1800"/>
              <a:buFont typeface="Comic Sans MS"/>
              <a:buChar char="●"/>
            </a:pPr>
            <a:r>
              <a:rPr lang="en" sz="1800">
                <a:solidFill>
                  <a:srgbClr val="222222"/>
                </a:solidFill>
                <a:highlight>
                  <a:srgbClr val="FFFFFF"/>
                </a:highlight>
                <a:latin typeface="Comic Sans MS"/>
                <a:ea typeface="Comic Sans MS"/>
                <a:cs typeface="Comic Sans MS"/>
                <a:sym typeface="Comic Sans MS"/>
              </a:rPr>
              <a:t>In 1940, writer Joe Simon &amp; Jack Kirby came up with the idea for Captain America.  </a:t>
            </a:r>
            <a:endParaRPr sz="1800">
              <a:solidFill>
                <a:srgbClr val="222222"/>
              </a:solidFill>
              <a:highlight>
                <a:srgbClr val="FFFFFF"/>
              </a:highlight>
              <a:latin typeface="Comic Sans MS"/>
              <a:ea typeface="Comic Sans MS"/>
              <a:cs typeface="Comic Sans MS"/>
              <a:sym typeface="Comic Sans MS"/>
            </a:endParaRPr>
          </a:p>
          <a:p>
            <a:pPr indent="-342900" lvl="0" marL="457200" rtl="0" algn="l">
              <a:lnSpc>
                <a:spcPct val="115000"/>
              </a:lnSpc>
              <a:spcBef>
                <a:spcPts val="0"/>
              </a:spcBef>
              <a:spcAft>
                <a:spcPts val="0"/>
              </a:spcAft>
              <a:buSzPts val="1800"/>
              <a:buFont typeface="Comic Sans MS"/>
              <a:buChar char="●"/>
            </a:pPr>
            <a:r>
              <a:rPr lang="en" sz="1800">
                <a:solidFill>
                  <a:srgbClr val="222222"/>
                </a:solidFill>
                <a:latin typeface="Comic Sans MS"/>
                <a:ea typeface="Comic Sans MS"/>
                <a:cs typeface="Comic Sans MS"/>
                <a:sym typeface="Comic Sans MS"/>
              </a:rPr>
              <a:t>He was a consciously political creation: Simon &amp; Kirby were morally repulsed by the actions of Nazi Germany in the years leading up to the United States' involvement in World War II.</a:t>
            </a:r>
            <a:endParaRPr sz="1800">
              <a:solidFill>
                <a:srgbClr val="222222"/>
              </a:solidFill>
              <a:latin typeface="Comic Sans MS"/>
              <a:ea typeface="Comic Sans MS"/>
              <a:cs typeface="Comic Sans MS"/>
              <a:sym typeface="Comic Sans MS"/>
            </a:endParaRPr>
          </a:p>
          <a:p>
            <a:pPr indent="-342900" lvl="0" marL="457200" rtl="0" algn="l">
              <a:lnSpc>
                <a:spcPct val="115000"/>
              </a:lnSpc>
              <a:spcBef>
                <a:spcPts val="0"/>
              </a:spcBef>
              <a:spcAft>
                <a:spcPts val="0"/>
              </a:spcAft>
              <a:buSzPts val="1800"/>
              <a:buFont typeface="Comic Sans MS"/>
              <a:buChar char="●"/>
            </a:pPr>
            <a:r>
              <a:rPr lang="en" sz="1800">
                <a:solidFill>
                  <a:srgbClr val="222222"/>
                </a:solidFill>
                <a:latin typeface="Comic Sans MS"/>
                <a:ea typeface="Comic Sans MS"/>
                <a:cs typeface="Comic Sans MS"/>
                <a:sym typeface="Comic Sans MS"/>
              </a:rPr>
              <a:t>Physically, Captain America was the symbolic representation of the U.S.</a:t>
            </a:r>
            <a:endParaRPr sz="1800">
              <a:solidFill>
                <a:srgbClr val="222222"/>
              </a:solidFill>
              <a:latin typeface="Comic Sans MS"/>
              <a:ea typeface="Comic Sans MS"/>
              <a:cs typeface="Comic Sans MS"/>
              <a:sym typeface="Comic Sans MS"/>
            </a:endParaRPr>
          </a:p>
          <a:p>
            <a:pPr indent="-342900" lvl="1" marL="914400" rtl="0" algn="l">
              <a:lnSpc>
                <a:spcPct val="115000"/>
              </a:lnSpc>
              <a:spcBef>
                <a:spcPts val="0"/>
              </a:spcBef>
              <a:spcAft>
                <a:spcPts val="0"/>
              </a:spcAft>
              <a:buClr>
                <a:srgbClr val="222222"/>
              </a:buClr>
              <a:buSzPts val="1800"/>
              <a:buFont typeface="Comic Sans MS"/>
              <a:buChar char="○"/>
            </a:pPr>
            <a:r>
              <a:rPr lang="en" sz="1800">
                <a:solidFill>
                  <a:srgbClr val="222222"/>
                </a:solidFill>
                <a:latin typeface="Comic Sans MS"/>
                <a:ea typeface="Comic Sans MS"/>
                <a:cs typeface="Comic Sans MS"/>
                <a:sym typeface="Comic Sans MS"/>
              </a:rPr>
              <a:t>Colors</a:t>
            </a:r>
            <a:endParaRPr sz="1800">
              <a:solidFill>
                <a:srgbClr val="222222"/>
              </a:solidFill>
              <a:latin typeface="Comic Sans MS"/>
              <a:ea typeface="Comic Sans MS"/>
              <a:cs typeface="Comic Sans MS"/>
              <a:sym typeface="Comic Sans MS"/>
            </a:endParaRPr>
          </a:p>
          <a:p>
            <a:pPr indent="-342900" lvl="1" marL="914400" rtl="0" algn="l">
              <a:lnSpc>
                <a:spcPct val="115000"/>
              </a:lnSpc>
              <a:spcBef>
                <a:spcPts val="0"/>
              </a:spcBef>
              <a:spcAft>
                <a:spcPts val="0"/>
              </a:spcAft>
              <a:buClr>
                <a:srgbClr val="222222"/>
              </a:buClr>
              <a:buSzPts val="1800"/>
              <a:buFont typeface="Comic Sans MS"/>
              <a:buChar char="○"/>
            </a:pPr>
            <a:r>
              <a:rPr lang="en" sz="1800">
                <a:solidFill>
                  <a:srgbClr val="222222"/>
                </a:solidFill>
                <a:latin typeface="Comic Sans MS"/>
                <a:ea typeface="Comic Sans MS"/>
                <a:cs typeface="Comic Sans MS"/>
                <a:sym typeface="Comic Sans MS"/>
              </a:rPr>
              <a:t>Strength</a:t>
            </a:r>
            <a:endParaRPr sz="1800">
              <a:solidFill>
                <a:srgbClr val="222222"/>
              </a:solidFill>
              <a:latin typeface="Comic Sans MS"/>
              <a:ea typeface="Comic Sans MS"/>
              <a:cs typeface="Comic Sans MS"/>
              <a:sym typeface="Comic Sans MS"/>
            </a:endParaRPr>
          </a:p>
          <a:p>
            <a:pPr indent="0" lvl="0" marL="0" rtl="0" algn="ctr">
              <a:spcBef>
                <a:spcPts val="500"/>
              </a:spcBef>
              <a:spcAft>
                <a:spcPts val="0"/>
              </a:spcAft>
              <a:buNone/>
            </a:pPr>
            <a:r>
              <a:t/>
            </a:r>
            <a:endParaRPr sz="1800">
              <a:solidFill>
                <a:srgbClr val="000000"/>
              </a:solidFill>
              <a:latin typeface="Cambria"/>
              <a:ea typeface="Cambria"/>
              <a:cs typeface="Cambria"/>
              <a:sym typeface="Cambria"/>
            </a:endParaRPr>
          </a:p>
        </p:txBody>
      </p:sp>
      <p:pic>
        <p:nvPicPr>
          <p:cNvPr id="55" name="Google Shape;55;p13"/>
          <p:cNvPicPr preferRelativeResize="0"/>
          <p:nvPr/>
        </p:nvPicPr>
        <p:blipFill>
          <a:blip r:embed="rId3">
            <a:alphaModFix/>
          </a:blip>
          <a:stretch>
            <a:fillRect/>
          </a:stretch>
        </p:blipFill>
        <p:spPr>
          <a:xfrm>
            <a:off x="840775" y="103775"/>
            <a:ext cx="3497400" cy="49359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ph idx="1" type="body"/>
          </p:nvPr>
        </p:nvSpPr>
        <p:spPr>
          <a:xfrm>
            <a:off x="-70775" y="200100"/>
            <a:ext cx="5594700" cy="2505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Comic Sans MS"/>
              <a:buChar char="●"/>
            </a:pPr>
            <a:r>
              <a:rPr lang="en">
                <a:solidFill>
                  <a:srgbClr val="000000"/>
                </a:solidFill>
                <a:latin typeface="Comic Sans MS"/>
                <a:ea typeface="Comic Sans MS"/>
                <a:cs typeface="Comic Sans MS"/>
                <a:sym typeface="Comic Sans MS"/>
              </a:rPr>
              <a:t>1st</a:t>
            </a:r>
            <a:r>
              <a:rPr lang="en">
                <a:solidFill>
                  <a:srgbClr val="000000"/>
                </a:solidFill>
                <a:latin typeface="Comic Sans MS"/>
                <a:ea typeface="Comic Sans MS"/>
                <a:cs typeface="Comic Sans MS"/>
                <a:sym typeface="Comic Sans MS"/>
              </a:rPr>
              <a:t> issue of Captain America was a FULL YEAR before the United States entered WWII.</a:t>
            </a:r>
            <a:endParaRPr>
              <a:solidFill>
                <a:srgbClr val="000000"/>
              </a:solidFill>
              <a:latin typeface="Comic Sans MS"/>
              <a:ea typeface="Comic Sans MS"/>
              <a:cs typeface="Comic Sans MS"/>
              <a:sym typeface="Comic Sans MS"/>
            </a:endParaRPr>
          </a:p>
          <a:p>
            <a:pPr indent="-317500" lvl="1" marL="914400" rtl="0" algn="l">
              <a:spcBef>
                <a:spcPts val="0"/>
              </a:spcBef>
              <a:spcAft>
                <a:spcPts val="0"/>
              </a:spcAft>
              <a:buClr>
                <a:srgbClr val="000000"/>
              </a:buClr>
              <a:buSzPts val="1400"/>
              <a:buFont typeface="Comic Sans MS"/>
              <a:buChar char="○"/>
            </a:pPr>
            <a:r>
              <a:rPr lang="en">
                <a:solidFill>
                  <a:srgbClr val="000000"/>
                </a:solidFill>
                <a:latin typeface="Comic Sans MS"/>
                <a:ea typeface="Comic Sans MS"/>
                <a:cs typeface="Comic Sans MS"/>
                <a:sym typeface="Comic Sans MS"/>
              </a:rPr>
              <a:t>This was due in part to the publisher - Marvel Comics, was unsure the German leader would still be alive if printing of the comic went on the regular schedule. </a:t>
            </a:r>
            <a:endParaRPr>
              <a:solidFill>
                <a:srgbClr val="000000"/>
              </a:solidFill>
              <a:latin typeface="Comic Sans MS"/>
              <a:ea typeface="Comic Sans MS"/>
              <a:cs typeface="Comic Sans MS"/>
              <a:sym typeface="Comic Sans MS"/>
            </a:endParaRPr>
          </a:p>
          <a:p>
            <a:pPr indent="-342900" lvl="0" marL="457200" rtl="0" algn="l">
              <a:spcBef>
                <a:spcPts val="0"/>
              </a:spcBef>
              <a:spcAft>
                <a:spcPts val="0"/>
              </a:spcAft>
              <a:buClr>
                <a:srgbClr val="000000"/>
              </a:buClr>
              <a:buSzPts val="1800"/>
              <a:buFont typeface="Comic Sans MS"/>
              <a:buChar char="●"/>
            </a:pPr>
            <a:r>
              <a:rPr lang="en">
                <a:solidFill>
                  <a:srgbClr val="000000"/>
                </a:solidFill>
                <a:latin typeface="Comic Sans MS"/>
                <a:ea typeface="Comic Sans MS"/>
                <a:cs typeface="Comic Sans MS"/>
                <a:sym typeface="Comic Sans MS"/>
              </a:rPr>
              <a:t>1st comic cover with a hero fighting a villian that was entirely human. </a:t>
            </a:r>
            <a:endParaRPr>
              <a:solidFill>
                <a:srgbClr val="000000"/>
              </a:solidFill>
              <a:latin typeface="Comic Sans MS"/>
              <a:ea typeface="Comic Sans MS"/>
              <a:cs typeface="Comic Sans MS"/>
              <a:sym typeface="Comic Sans MS"/>
            </a:endParaRPr>
          </a:p>
          <a:p>
            <a:pPr indent="-342900" lvl="0" marL="457200" rtl="0" algn="l">
              <a:spcBef>
                <a:spcPts val="0"/>
              </a:spcBef>
              <a:spcAft>
                <a:spcPts val="0"/>
              </a:spcAft>
              <a:buClr>
                <a:srgbClr val="000000"/>
              </a:buClr>
              <a:buSzPts val="1800"/>
              <a:buFont typeface="Comic Sans MS"/>
              <a:buChar char="●"/>
            </a:pPr>
            <a:r>
              <a:rPr lang="en">
                <a:solidFill>
                  <a:schemeClr val="dk1"/>
                </a:solidFill>
                <a:latin typeface="Comic Sans MS"/>
                <a:ea typeface="Comic Sans MS"/>
                <a:cs typeface="Comic Sans MS"/>
                <a:sym typeface="Comic Sans MS"/>
              </a:rPr>
              <a:t>Marvel editor in 2017, </a:t>
            </a:r>
            <a:r>
              <a:rPr lang="en">
                <a:solidFill>
                  <a:schemeClr val="dk1"/>
                </a:solidFill>
                <a:latin typeface="Comic Sans MS"/>
                <a:ea typeface="Comic Sans MS"/>
                <a:cs typeface="Comic Sans MS"/>
                <a:sym typeface="Comic Sans MS"/>
              </a:rPr>
              <a:t>Tom Brevoort told The Washington Post’s Comic Riffs, “Apart from Bundists </a:t>
            </a:r>
            <a:r>
              <a:rPr lang="en">
                <a:solidFill>
                  <a:schemeClr val="dk1"/>
                </a:solidFill>
                <a:latin typeface="Arvo"/>
                <a:ea typeface="Arvo"/>
                <a:cs typeface="Arvo"/>
                <a:sym typeface="Arvo"/>
              </a:rPr>
              <a:t>[</a:t>
            </a:r>
            <a:r>
              <a:rPr lang="en">
                <a:solidFill>
                  <a:srgbClr val="000000"/>
                </a:solidFill>
                <a:highlight>
                  <a:srgbClr val="FFFFFF"/>
                </a:highlight>
                <a:latin typeface="Comic Sans MS"/>
                <a:ea typeface="Comic Sans MS"/>
                <a:cs typeface="Comic Sans MS"/>
                <a:sym typeface="Comic Sans MS"/>
              </a:rPr>
              <a:t>secular Jewish socialist movement]</a:t>
            </a:r>
            <a:r>
              <a:rPr lang="en">
                <a:solidFill>
                  <a:srgbClr val="000000"/>
                </a:solidFill>
                <a:latin typeface="Comic Sans MS"/>
                <a:ea typeface="Comic Sans MS"/>
                <a:cs typeface="Comic Sans MS"/>
                <a:sym typeface="Comic Sans MS"/>
              </a:rPr>
              <a:t> </a:t>
            </a:r>
            <a:r>
              <a:rPr lang="en">
                <a:solidFill>
                  <a:schemeClr val="dk1"/>
                </a:solidFill>
                <a:latin typeface="Comic Sans MS"/>
                <a:ea typeface="Comic Sans MS"/>
                <a:cs typeface="Comic Sans MS"/>
                <a:sym typeface="Comic Sans MS"/>
              </a:rPr>
              <a:t>&amp; supporters of the Axis cause, there was a strong </a:t>
            </a:r>
            <a:r>
              <a:rPr lang="en" u="sng">
                <a:solidFill>
                  <a:schemeClr val="dk1"/>
                </a:solidFill>
                <a:latin typeface="Comic Sans MS"/>
                <a:ea typeface="Comic Sans MS"/>
                <a:cs typeface="Comic Sans MS"/>
                <a:sym typeface="Comic Sans MS"/>
              </a:rPr>
              <a:t>isolationist</a:t>
            </a:r>
            <a:r>
              <a:rPr lang="en">
                <a:solidFill>
                  <a:schemeClr val="dk1"/>
                </a:solidFill>
                <a:latin typeface="Comic Sans MS"/>
                <a:ea typeface="Comic Sans MS"/>
                <a:cs typeface="Comic Sans MS"/>
                <a:sym typeface="Comic Sans MS"/>
              </a:rPr>
              <a:t> feeling in America.”</a:t>
            </a:r>
            <a:endParaRPr>
              <a:solidFill>
                <a:schemeClr val="dk1"/>
              </a:solidFill>
              <a:latin typeface="Comic Sans MS"/>
              <a:ea typeface="Comic Sans MS"/>
              <a:cs typeface="Comic Sans MS"/>
              <a:sym typeface="Comic Sans MS"/>
            </a:endParaRPr>
          </a:p>
          <a:p>
            <a:pPr indent="-317500" lvl="1" marL="914400" rtl="0" algn="l">
              <a:spcBef>
                <a:spcPts val="0"/>
              </a:spcBef>
              <a:spcAft>
                <a:spcPts val="0"/>
              </a:spcAft>
              <a:buClr>
                <a:schemeClr val="dk1"/>
              </a:buClr>
              <a:buSzPts val="1400"/>
              <a:buFont typeface="Comic Sans MS"/>
              <a:buChar char="○"/>
            </a:pPr>
            <a:r>
              <a:rPr lang="en">
                <a:solidFill>
                  <a:schemeClr val="dk1"/>
                </a:solidFill>
                <a:latin typeface="Comic Sans MS"/>
                <a:ea typeface="Comic Sans MS"/>
                <a:cs typeface="Comic Sans MS"/>
                <a:sym typeface="Comic Sans MS"/>
              </a:rPr>
              <a:t>Simon &amp; Kirby were both threatened after the publishing of the comic, though neither came to any harm. </a:t>
            </a:r>
            <a:endParaRPr>
              <a:solidFill>
                <a:schemeClr val="dk1"/>
              </a:solidFill>
              <a:latin typeface="Comic Sans MS"/>
              <a:ea typeface="Comic Sans MS"/>
              <a:cs typeface="Comic Sans MS"/>
              <a:sym typeface="Comic Sans MS"/>
            </a:endParaRPr>
          </a:p>
          <a:p>
            <a:pPr indent="0" lvl="0" marL="0" rtl="0" algn="l">
              <a:spcBef>
                <a:spcPts val="0"/>
              </a:spcBef>
              <a:spcAft>
                <a:spcPts val="0"/>
              </a:spcAft>
              <a:buNone/>
            </a:pPr>
            <a:r>
              <a:t/>
            </a:r>
            <a:endParaRPr>
              <a:solidFill>
                <a:srgbClr val="000000"/>
              </a:solidFill>
              <a:latin typeface="Comic Sans MS"/>
              <a:ea typeface="Comic Sans MS"/>
              <a:cs typeface="Comic Sans MS"/>
              <a:sym typeface="Comic Sans MS"/>
            </a:endParaRPr>
          </a:p>
          <a:p>
            <a:pPr indent="0" lvl="0" marL="457200" rtl="0" algn="l">
              <a:spcBef>
                <a:spcPts val="0"/>
              </a:spcBef>
              <a:spcAft>
                <a:spcPts val="0"/>
              </a:spcAft>
              <a:buNone/>
            </a:pPr>
            <a:r>
              <a:t/>
            </a:r>
            <a:endParaRPr>
              <a:solidFill>
                <a:srgbClr val="000000"/>
              </a:solidFill>
              <a:latin typeface="Comic Sans MS"/>
              <a:ea typeface="Comic Sans MS"/>
              <a:cs typeface="Comic Sans MS"/>
              <a:sym typeface="Comic Sans MS"/>
            </a:endParaRPr>
          </a:p>
        </p:txBody>
      </p:sp>
      <p:pic>
        <p:nvPicPr>
          <p:cNvPr id="61" name="Google Shape;61;p14"/>
          <p:cNvPicPr preferRelativeResize="0"/>
          <p:nvPr/>
        </p:nvPicPr>
        <p:blipFill>
          <a:blip r:embed="rId3">
            <a:alphaModFix/>
          </a:blip>
          <a:stretch>
            <a:fillRect/>
          </a:stretch>
        </p:blipFill>
        <p:spPr>
          <a:xfrm>
            <a:off x="5523925" y="64850"/>
            <a:ext cx="3620075" cy="5013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5"/>
          <p:cNvSpPr txBox="1"/>
          <p:nvPr>
            <p:ph idx="1" type="body"/>
          </p:nvPr>
        </p:nvSpPr>
        <p:spPr>
          <a:xfrm>
            <a:off x="105600" y="2076300"/>
            <a:ext cx="4355400" cy="2650200"/>
          </a:xfrm>
          <a:prstGeom prst="rect">
            <a:avLst/>
          </a:prstGeom>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320675" lvl="0" marL="457200" rtl="0" algn="l">
              <a:spcBef>
                <a:spcPts val="0"/>
              </a:spcBef>
              <a:spcAft>
                <a:spcPts val="0"/>
              </a:spcAft>
              <a:buClr>
                <a:schemeClr val="dk1"/>
              </a:buClr>
              <a:buSzPts val="1450"/>
              <a:buFont typeface="Comic Sans MS"/>
              <a:buChar char="●"/>
            </a:pPr>
            <a:r>
              <a:rPr lang="en" sz="1450">
                <a:solidFill>
                  <a:schemeClr val="dk1"/>
                </a:solidFill>
                <a:highlight>
                  <a:srgbClr val="FFFFFF"/>
                </a:highlight>
                <a:latin typeface="Comic Sans MS"/>
                <a:ea typeface="Comic Sans MS"/>
                <a:cs typeface="Comic Sans MS"/>
                <a:sym typeface="Comic Sans MS"/>
              </a:rPr>
              <a:t>Two years after debuting Captain America in March 1941, Kirby was drafted. </a:t>
            </a:r>
            <a:endParaRPr sz="1450">
              <a:solidFill>
                <a:schemeClr val="dk1"/>
              </a:solidFill>
              <a:highlight>
                <a:srgbClr val="FFFFFF"/>
              </a:highlight>
              <a:latin typeface="Comic Sans MS"/>
              <a:ea typeface="Comic Sans MS"/>
              <a:cs typeface="Comic Sans MS"/>
              <a:sym typeface="Comic Sans MS"/>
            </a:endParaRPr>
          </a:p>
          <a:p>
            <a:pPr indent="-320675" lvl="0" marL="457200" rtl="0" algn="l">
              <a:spcBef>
                <a:spcPts val="0"/>
              </a:spcBef>
              <a:spcAft>
                <a:spcPts val="0"/>
              </a:spcAft>
              <a:buClr>
                <a:schemeClr val="dk1"/>
              </a:buClr>
              <a:buSzPts val="1450"/>
              <a:buFont typeface="Comic Sans MS"/>
              <a:buChar char="●"/>
            </a:pPr>
            <a:r>
              <a:rPr i="1" lang="en" sz="1450">
                <a:solidFill>
                  <a:schemeClr val="dk1"/>
                </a:solidFill>
                <a:highlight>
                  <a:srgbClr val="FFFFFF"/>
                </a:highlight>
                <a:latin typeface="Comic Sans MS"/>
                <a:ea typeface="Comic Sans MS"/>
                <a:cs typeface="Comic Sans MS"/>
                <a:sym typeface="Comic Sans MS"/>
              </a:rPr>
              <a:t>“There is nothing that you would call ‘romantic’ about war,” he observed. “Sure, in the movies and on television they paint a great picture of the fellowship that it creates. I’ve seen war bring people together, but I can tell you that the cost is extremely high: not just in terms of lives, but the human spirit...”</a:t>
            </a:r>
            <a:endParaRPr i="1" sz="1450">
              <a:solidFill>
                <a:schemeClr val="dk1"/>
              </a:solidFill>
              <a:highlight>
                <a:srgbClr val="FFFFFF"/>
              </a:highlight>
              <a:latin typeface="Comic Sans MS"/>
              <a:ea typeface="Comic Sans MS"/>
              <a:cs typeface="Comic Sans MS"/>
              <a:sym typeface="Comic Sans MS"/>
            </a:endParaRPr>
          </a:p>
        </p:txBody>
      </p:sp>
      <p:sp>
        <p:nvSpPr>
          <p:cNvPr id="67" name="Google Shape;67;p15"/>
          <p:cNvSpPr txBox="1"/>
          <p:nvPr>
            <p:ph idx="1" type="body"/>
          </p:nvPr>
        </p:nvSpPr>
        <p:spPr>
          <a:xfrm>
            <a:off x="3866700" y="92600"/>
            <a:ext cx="4962600" cy="1431300"/>
          </a:xfrm>
          <a:prstGeom prst="rect">
            <a:avLst/>
          </a:prstGeom>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500"/>
              </a:spcBef>
              <a:spcAft>
                <a:spcPts val="0"/>
              </a:spcAft>
              <a:buNone/>
            </a:pPr>
            <a:r>
              <a:rPr lang="en" sz="1600">
                <a:solidFill>
                  <a:srgbClr val="222222"/>
                </a:solidFill>
                <a:latin typeface="Comic Sans MS"/>
                <a:ea typeface="Comic Sans MS"/>
                <a:cs typeface="Comic Sans MS"/>
                <a:sym typeface="Comic Sans MS"/>
              </a:rPr>
              <a:t>From 1st issue:</a:t>
            </a:r>
            <a:endParaRPr sz="1600">
              <a:solidFill>
                <a:srgbClr val="222222"/>
              </a:solidFill>
              <a:latin typeface="Comic Sans MS"/>
              <a:ea typeface="Comic Sans MS"/>
              <a:cs typeface="Comic Sans MS"/>
              <a:sym typeface="Comic Sans MS"/>
            </a:endParaRPr>
          </a:p>
          <a:p>
            <a:pPr indent="0" lvl="0" marL="0" rtl="0" algn="l">
              <a:spcBef>
                <a:spcPts val="500"/>
              </a:spcBef>
              <a:spcAft>
                <a:spcPts val="0"/>
              </a:spcAft>
              <a:buNone/>
            </a:pPr>
            <a:r>
              <a:rPr i="1" lang="en" sz="1600">
                <a:solidFill>
                  <a:srgbClr val="222222"/>
                </a:solidFill>
                <a:latin typeface="Comic Sans MS"/>
                <a:ea typeface="Comic Sans MS"/>
                <a:cs typeface="Comic Sans MS"/>
                <a:sym typeface="Comic Sans MS"/>
              </a:rPr>
              <a:t>“We shall call you Captain America, son! Because, Like you - America shall gain the strength and the will to safeguard our shores.”</a:t>
            </a:r>
            <a:endParaRPr i="1" sz="1600">
              <a:solidFill>
                <a:srgbClr val="222222"/>
              </a:solidFill>
              <a:latin typeface="Comic Sans MS"/>
              <a:ea typeface="Comic Sans MS"/>
              <a:cs typeface="Comic Sans MS"/>
              <a:sym typeface="Comic Sans MS"/>
            </a:endParaRPr>
          </a:p>
          <a:p>
            <a:pPr indent="0" lvl="0" marL="0" rtl="0" algn="ctr">
              <a:lnSpc>
                <a:spcPct val="100000"/>
              </a:lnSpc>
              <a:spcBef>
                <a:spcPts val="500"/>
              </a:spcBef>
              <a:spcAft>
                <a:spcPts val="0"/>
              </a:spcAft>
              <a:buNone/>
            </a:pPr>
            <a:r>
              <a:t/>
            </a:r>
            <a:endParaRPr>
              <a:solidFill>
                <a:schemeClr val="dk1"/>
              </a:solidFill>
              <a:latin typeface="Cambria"/>
              <a:ea typeface="Cambria"/>
              <a:cs typeface="Cambria"/>
              <a:sym typeface="Cambria"/>
            </a:endParaRPr>
          </a:p>
          <a:p>
            <a:pPr indent="0" lvl="0" marL="0" rtl="0" algn="l">
              <a:spcBef>
                <a:spcPts val="0"/>
              </a:spcBef>
              <a:spcAft>
                <a:spcPts val="1600"/>
              </a:spcAft>
              <a:buNone/>
            </a:pPr>
            <a:r>
              <a:t/>
            </a:r>
            <a:endParaRPr/>
          </a:p>
        </p:txBody>
      </p:sp>
      <p:sp>
        <p:nvSpPr>
          <p:cNvPr id="68" name="Google Shape;68;p15"/>
          <p:cNvSpPr txBox="1"/>
          <p:nvPr/>
        </p:nvSpPr>
        <p:spPr>
          <a:xfrm>
            <a:off x="229175" y="210300"/>
            <a:ext cx="3346500" cy="17130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omic Sans MS"/>
                <a:ea typeface="Comic Sans MS"/>
                <a:cs typeface="Comic Sans MS"/>
                <a:sym typeface="Comic Sans MS"/>
              </a:rPr>
              <a:t>Author, Joe Simon said,</a:t>
            </a:r>
            <a:endParaRPr sz="1800">
              <a:latin typeface="Comic Sans MS"/>
              <a:ea typeface="Comic Sans MS"/>
              <a:cs typeface="Comic Sans MS"/>
              <a:sym typeface="Comic Sans MS"/>
            </a:endParaRPr>
          </a:p>
          <a:p>
            <a:pPr indent="0" lvl="0" marL="0" rtl="0" algn="l">
              <a:spcBef>
                <a:spcPts val="0"/>
              </a:spcBef>
              <a:spcAft>
                <a:spcPts val="0"/>
              </a:spcAft>
              <a:buNone/>
            </a:pPr>
            <a:r>
              <a:rPr i="1" lang="en" sz="1800">
                <a:latin typeface="Comic Sans MS"/>
                <a:ea typeface="Comic Sans MS"/>
                <a:cs typeface="Comic Sans MS"/>
                <a:sym typeface="Comic Sans MS"/>
              </a:rPr>
              <a:t>“Here was the arch villain of all time...Adolf was live, [and] hated by more than half the world.”</a:t>
            </a:r>
            <a:endParaRPr i="1" sz="1800">
              <a:latin typeface="Comic Sans MS"/>
              <a:ea typeface="Comic Sans MS"/>
              <a:cs typeface="Comic Sans MS"/>
              <a:sym typeface="Comic Sans MS"/>
            </a:endParaRPr>
          </a:p>
        </p:txBody>
      </p:sp>
      <p:pic>
        <p:nvPicPr>
          <p:cNvPr id="69" name="Google Shape;69;p15"/>
          <p:cNvPicPr preferRelativeResize="0"/>
          <p:nvPr/>
        </p:nvPicPr>
        <p:blipFill>
          <a:blip r:embed="rId3">
            <a:alphaModFix/>
          </a:blip>
          <a:stretch>
            <a:fillRect/>
          </a:stretch>
        </p:blipFill>
        <p:spPr>
          <a:xfrm>
            <a:off x="5072425" y="1617450"/>
            <a:ext cx="3331655" cy="331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2971288" y="91722"/>
            <a:ext cx="1928125" cy="3036401"/>
          </a:xfrm>
          <a:prstGeom prst="rect">
            <a:avLst/>
          </a:prstGeom>
          <a:noFill/>
          <a:ln>
            <a:noFill/>
          </a:ln>
        </p:spPr>
      </p:pic>
      <p:pic>
        <p:nvPicPr>
          <p:cNvPr id="75" name="Google Shape;75;p16"/>
          <p:cNvPicPr preferRelativeResize="0"/>
          <p:nvPr/>
        </p:nvPicPr>
        <p:blipFill>
          <a:blip r:embed="rId4">
            <a:alphaModFix/>
          </a:blip>
          <a:stretch>
            <a:fillRect/>
          </a:stretch>
        </p:blipFill>
        <p:spPr>
          <a:xfrm>
            <a:off x="4916600" y="641298"/>
            <a:ext cx="3978888" cy="1691027"/>
          </a:xfrm>
          <a:prstGeom prst="rect">
            <a:avLst/>
          </a:prstGeom>
          <a:noFill/>
          <a:ln>
            <a:noFill/>
          </a:ln>
        </p:spPr>
      </p:pic>
      <p:sp>
        <p:nvSpPr>
          <p:cNvPr id="76" name="Google Shape;76;p16"/>
          <p:cNvSpPr txBox="1"/>
          <p:nvPr/>
        </p:nvSpPr>
        <p:spPr>
          <a:xfrm>
            <a:off x="0" y="91725"/>
            <a:ext cx="2954100" cy="9396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omic Sans MS"/>
                <a:ea typeface="Comic Sans MS"/>
                <a:cs typeface="Comic Sans MS"/>
                <a:sym typeface="Comic Sans MS"/>
              </a:rPr>
              <a:t>Other superheroes would also battle Hitler, as seen here.  </a:t>
            </a:r>
            <a:endParaRPr sz="1800">
              <a:latin typeface="Comic Sans MS"/>
              <a:ea typeface="Comic Sans MS"/>
              <a:cs typeface="Comic Sans MS"/>
              <a:sym typeface="Comic Sans MS"/>
            </a:endParaRPr>
          </a:p>
        </p:txBody>
      </p:sp>
      <p:sp>
        <p:nvSpPr>
          <p:cNvPr id="77" name="Google Shape;77;p16"/>
          <p:cNvSpPr txBox="1"/>
          <p:nvPr/>
        </p:nvSpPr>
        <p:spPr>
          <a:xfrm>
            <a:off x="4950975" y="91725"/>
            <a:ext cx="1347600" cy="4677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omic Sans MS"/>
                <a:ea typeface="Comic Sans MS"/>
                <a:cs typeface="Comic Sans MS"/>
                <a:sym typeface="Comic Sans MS"/>
              </a:rPr>
              <a:t>Daredevil</a:t>
            </a:r>
            <a:endParaRPr sz="1800">
              <a:latin typeface="Comic Sans MS"/>
              <a:ea typeface="Comic Sans MS"/>
              <a:cs typeface="Comic Sans MS"/>
              <a:sym typeface="Comic Sans MS"/>
            </a:endParaRPr>
          </a:p>
        </p:txBody>
      </p:sp>
      <p:pic>
        <p:nvPicPr>
          <p:cNvPr id="78" name="Google Shape;78;p16"/>
          <p:cNvPicPr preferRelativeResize="0"/>
          <p:nvPr/>
        </p:nvPicPr>
        <p:blipFill>
          <a:blip r:embed="rId5">
            <a:alphaModFix/>
          </a:blip>
          <a:stretch>
            <a:fillRect/>
          </a:stretch>
        </p:blipFill>
        <p:spPr>
          <a:xfrm>
            <a:off x="83650" y="1143000"/>
            <a:ext cx="1743075" cy="2857500"/>
          </a:xfrm>
          <a:prstGeom prst="rect">
            <a:avLst/>
          </a:prstGeom>
          <a:noFill/>
          <a:ln>
            <a:noFill/>
          </a:ln>
        </p:spPr>
      </p:pic>
      <p:sp>
        <p:nvSpPr>
          <p:cNvPr id="79" name="Google Shape;79;p16"/>
          <p:cNvSpPr txBox="1"/>
          <p:nvPr/>
        </p:nvSpPr>
        <p:spPr>
          <a:xfrm>
            <a:off x="83650" y="4191150"/>
            <a:ext cx="1347600" cy="718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omic Sans MS"/>
                <a:ea typeface="Comic Sans MS"/>
                <a:cs typeface="Comic Sans MS"/>
                <a:sym typeface="Comic Sans MS"/>
              </a:rPr>
              <a:t>Liberty Bell</a:t>
            </a:r>
            <a:endParaRPr sz="1800">
              <a:latin typeface="Comic Sans MS"/>
              <a:ea typeface="Comic Sans MS"/>
              <a:cs typeface="Comic Sans MS"/>
              <a:sym typeface="Comic Sans MS"/>
            </a:endParaRPr>
          </a:p>
        </p:txBody>
      </p:sp>
      <p:pic>
        <p:nvPicPr>
          <p:cNvPr id="80" name="Google Shape;80;p16"/>
          <p:cNvPicPr preferRelativeResize="0"/>
          <p:nvPr/>
        </p:nvPicPr>
        <p:blipFill>
          <a:blip r:embed="rId6">
            <a:alphaModFix/>
          </a:blip>
          <a:stretch>
            <a:fillRect/>
          </a:stretch>
        </p:blipFill>
        <p:spPr>
          <a:xfrm>
            <a:off x="6932975" y="2414202"/>
            <a:ext cx="1928125" cy="2812224"/>
          </a:xfrm>
          <a:prstGeom prst="rect">
            <a:avLst/>
          </a:prstGeom>
          <a:noFill/>
          <a:ln>
            <a:noFill/>
          </a:ln>
        </p:spPr>
      </p:pic>
      <p:sp>
        <p:nvSpPr>
          <p:cNvPr id="81" name="Google Shape;81;p16"/>
          <p:cNvSpPr txBox="1"/>
          <p:nvPr/>
        </p:nvSpPr>
        <p:spPr>
          <a:xfrm>
            <a:off x="4758275" y="2951050"/>
            <a:ext cx="2174700" cy="811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2700"/>
              </a:spcBef>
              <a:spcAft>
                <a:spcPts val="0"/>
              </a:spcAft>
              <a:buClr>
                <a:schemeClr val="dk1"/>
              </a:buClr>
              <a:buSzPts val="1100"/>
              <a:buFont typeface="Arial"/>
              <a:buNone/>
            </a:pPr>
            <a:r>
              <a:rPr b="1" lang="en" sz="1600">
                <a:solidFill>
                  <a:srgbClr val="26323E"/>
                </a:solidFill>
                <a:latin typeface="Comic Sans MS"/>
                <a:ea typeface="Comic Sans MS"/>
                <a:cs typeface="Comic Sans MS"/>
                <a:sym typeface="Comic Sans MS"/>
              </a:rPr>
              <a:t>AMERICOMMANDO</a:t>
            </a:r>
            <a:endParaRPr b="1" sz="1600">
              <a:solidFill>
                <a:srgbClr val="26323E"/>
              </a:solidFill>
              <a:latin typeface="Comic Sans MS"/>
              <a:ea typeface="Comic Sans MS"/>
              <a:cs typeface="Comic Sans MS"/>
              <a:sym typeface="Comic Sans MS"/>
            </a:endParaRPr>
          </a:p>
          <a:p>
            <a:pPr indent="0" lvl="0" marL="0" rtl="0" algn="l">
              <a:spcBef>
                <a:spcPts val="900"/>
              </a:spcBef>
              <a:spcAft>
                <a:spcPts val="0"/>
              </a:spcAft>
              <a:buNone/>
            </a:pPr>
            <a:r>
              <a:t/>
            </a:r>
            <a:endParaRPr sz="1800">
              <a:latin typeface="Comic Sans MS"/>
              <a:ea typeface="Comic Sans MS"/>
              <a:cs typeface="Comic Sans MS"/>
              <a:sym typeface="Comic Sans MS"/>
            </a:endParaRPr>
          </a:p>
        </p:txBody>
      </p:sp>
      <p:pic>
        <p:nvPicPr>
          <p:cNvPr id="82" name="Google Shape;82;p16"/>
          <p:cNvPicPr preferRelativeResize="0"/>
          <p:nvPr/>
        </p:nvPicPr>
        <p:blipFill>
          <a:blip r:embed="rId7">
            <a:alphaModFix/>
          </a:blip>
          <a:stretch>
            <a:fillRect/>
          </a:stretch>
        </p:blipFill>
        <p:spPr>
          <a:xfrm>
            <a:off x="1826725" y="2414200"/>
            <a:ext cx="1897325" cy="2708000"/>
          </a:xfrm>
          <a:prstGeom prst="rect">
            <a:avLst/>
          </a:prstGeom>
          <a:noFill/>
          <a:ln>
            <a:noFill/>
          </a:ln>
        </p:spPr>
      </p:pic>
      <p:sp>
        <p:nvSpPr>
          <p:cNvPr id="83" name="Google Shape;83;p16"/>
          <p:cNvSpPr txBox="1"/>
          <p:nvPr/>
        </p:nvSpPr>
        <p:spPr>
          <a:xfrm>
            <a:off x="3775150" y="3892000"/>
            <a:ext cx="1482600" cy="811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2700"/>
              </a:spcBef>
              <a:spcAft>
                <a:spcPts val="0"/>
              </a:spcAft>
              <a:buNone/>
            </a:pPr>
            <a:r>
              <a:rPr b="1" lang="en" sz="1600">
                <a:solidFill>
                  <a:srgbClr val="26323E"/>
                </a:solidFill>
                <a:latin typeface="Comic Sans MS"/>
                <a:ea typeface="Comic Sans MS"/>
                <a:cs typeface="Comic Sans MS"/>
                <a:sym typeface="Comic Sans MS"/>
              </a:rPr>
              <a:t>The Shield</a:t>
            </a:r>
            <a:endParaRPr b="1" sz="1600">
              <a:solidFill>
                <a:srgbClr val="26323E"/>
              </a:solidFill>
              <a:latin typeface="Comic Sans MS"/>
              <a:ea typeface="Comic Sans MS"/>
              <a:cs typeface="Comic Sans MS"/>
              <a:sym typeface="Comic Sans MS"/>
            </a:endParaRPr>
          </a:p>
          <a:p>
            <a:pPr indent="0" lvl="0" marL="0" rtl="0" algn="l">
              <a:spcBef>
                <a:spcPts val="900"/>
              </a:spcBef>
              <a:spcAft>
                <a:spcPts val="0"/>
              </a:spcAft>
              <a:buNone/>
            </a:pPr>
            <a:r>
              <a:t/>
            </a:r>
            <a:endParaRPr sz="1800">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pic>
        <p:nvPicPr>
          <p:cNvPr descr="Influenced by real-world politics, Captain America is unique from most of his superhero counterparts. Join http://www.Watchmojo.com and today we will explore how a sickly young man was enhanced to the peak of human perfection to help the United States win the war effort.&#10;&#10;Chosen as the first human test subject to receive super-soldier serum, Rogers was given a super-hero persona and a uniform modeled after the American flag, based on his own illustrations. Vowing to serve as both a counter-propaganda force, and counter-intelligence agent, he was reborn as Captain America. In this role, he would stand as a red, white and blue symbol of freedom, armed with nothing but an indestructible disc-shaped shield. Facing off against Red Skull, the head of Germany’s terrorist operations, he would be accompanied by a fellow soldier who became his loyal sidekick Bucky. Join http://www.WatchMojo.com as we explore the origins of the iconic superhero Captain America." id="88" name="Google Shape;88;p17" title="Superhero Origins: Captain America">
            <a:hlinkClick r:id="rId3"/>
          </p:cNvPr>
          <p:cNvPicPr preferRelativeResize="0"/>
          <p:nvPr/>
        </p:nvPicPr>
        <p:blipFill>
          <a:blip r:embed="rId4">
            <a:alphaModFix/>
          </a:blip>
          <a:stretch>
            <a:fillRect/>
          </a:stretch>
        </p:blipFill>
        <p:spPr>
          <a:xfrm>
            <a:off x="1837888" y="521163"/>
            <a:ext cx="5468225" cy="4101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latin typeface="Comic Sans MS"/>
                <a:ea typeface="Comic Sans MS"/>
                <a:cs typeface="Comic Sans MS"/>
                <a:sym typeface="Comic Sans MS"/>
              </a:rPr>
              <a:t>Brainstorm to Create your Comic</a:t>
            </a:r>
            <a:endParaRPr u="sng">
              <a:latin typeface="Comic Sans MS"/>
              <a:ea typeface="Comic Sans MS"/>
              <a:cs typeface="Comic Sans MS"/>
              <a:sym typeface="Comic Sans MS"/>
            </a:endParaRPr>
          </a:p>
        </p:txBody>
      </p:sp>
      <p:sp>
        <p:nvSpPr>
          <p:cNvPr id="94" name="Google Shape;94;p18"/>
          <p:cNvSpPr txBox="1"/>
          <p:nvPr>
            <p:ph idx="1" type="body"/>
          </p:nvPr>
        </p:nvSpPr>
        <p:spPr>
          <a:xfrm>
            <a:off x="136650" y="1043500"/>
            <a:ext cx="88707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545454"/>
              </a:buClr>
              <a:buSzPts val="1400"/>
              <a:buFont typeface="Comic Sans MS"/>
              <a:buChar char="●"/>
            </a:pPr>
            <a:r>
              <a:rPr lang="en" sz="1400">
                <a:solidFill>
                  <a:schemeClr val="dk1"/>
                </a:solidFill>
                <a:highlight>
                  <a:srgbClr val="FFFFFF"/>
                </a:highlight>
                <a:latin typeface="Comic Sans MS"/>
                <a:ea typeface="Comic Sans MS"/>
                <a:cs typeface="Comic Sans MS"/>
                <a:sym typeface="Comic Sans MS"/>
              </a:rPr>
              <a:t>Based upon your claim, what would be your character's personality? Consider:</a:t>
            </a:r>
            <a:endParaRPr sz="1400">
              <a:solidFill>
                <a:schemeClr val="dk1"/>
              </a:solidFill>
              <a:highlight>
                <a:srgbClr val="FFFFFF"/>
              </a:highlight>
              <a:latin typeface="Comic Sans MS"/>
              <a:ea typeface="Comic Sans MS"/>
              <a:cs typeface="Comic Sans MS"/>
              <a:sym typeface="Comic Sans MS"/>
            </a:endParaRPr>
          </a:p>
          <a:p>
            <a:pPr indent="-317500" lvl="1" marL="914400" rtl="0" algn="l">
              <a:spcBef>
                <a:spcPts val="0"/>
              </a:spcBef>
              <a:spcAft>
                <a:spcPts val="0"/>
              </a:spcAft>
              <a:buSzPts val="1400"/>
              <a:buFont typeface="Comic Sans MS"/>
              <a:buChar char="○"/>
            </a:pPr>
            <a:r>
              <a:rPr lang="en">
                <a:solidFill>
                  <a:schemeClr val="dk1"/>
                </a:solidFill>
                <a:highlight>
                  <a:srgbClr val="FFFFFF"/>
                </a:highlight>
                <a:latin typeface="Comic Sans MS"/>
                <a:ea typeface="Comic Sans MS"/>
                <a:cs typeface="Comic Sans MS"/>
                <a:sym typeface="Comic Sans MS"/>
              </a:rPr>
              <a:t>Who is this character? </a:t>
            </a:r>
            <a:endParaRPr>
              <a:solidFill>
                <a:schemeClr val="dk1"/>
              </a:solidFill>
              <a:highlight>
                <a:srgbClr val="FFFFFF"/>
              </a:highlight>
              <a:latin typeface="Comic Sans MS"/>
              <a:ea typeface="Comic Sans MS"/>
              <a:cs typeface="Comic Sans MS"/>
              <a:sym typeface="Comic Sans MS"/>
            </a:endParaRPr>
          </a:p>
          <a:p>
            <a:pPr indent="-317500" lvl="1" marL="914400" rtl="0" algn="l">
              <a:spcBef>
                <a:spcPts val="0"/>
              </a:spcBef>
              <a:spcAft>
                <a:spcPts val="0"/>
              </a:spcAft>
              <a:buSzPts val="1400"/>
              <a:buFont typeface="Comic Sans MS"/>
              <a:buChar char="○"/>
            </a:pPr>
            <a:r>
              <a:rPr lang="en">
                <a:solidFill>
                  <a:schemeClr val="dk1"/>
                </a:solidFill>
                <a:highlight>
                  <a:srgbClr val="FFFFFF"/>
                </a:highlight>
                <a:latin typeface="Comic Sans MS"/>
                <a:ea typeface="Comic Sans MS"/>
                <a:cs typeface="Comic Sans MS"/>
                <a:sym typeface="Comic Sans MS"/>
              </a:rPr>
              <a:t>What is he/she/they like? </a:t>
            </a:r>
            <a:endParaRPr>
              <a:solidFill>
                <a:schemeClr val="dk1"/>
              </a:solidFill>
              <a:highlight>
                <a:srgbClr val="FFFFFF"/>
              </a:highlight>
              <a:latin typeface="Comic Sans MS"/>
              <a:ea typeface="Comic Sans MS"/>
              <a:cs typeface="Comic Sans MS"/>
              <a:sym typeface="Comic Sans MS"/>
            </a:endParaRPr>
          </a:p>
          <a:p>
            <a:pPr indent="-317500" lvl="1" marL="914400" rtl="0" algn="l">
              <a:spcBef>
                <a:spcPts val="0"/>
              </a:spcBef>
              <a:spcAft>
                <a:spcPts val="0"/>
              </a:spcAft>
              <a:buSzPts val="1400"/>
              <a:buFont typeface="Comic Sans MS"/>
              <a:buChar char="○"/>
            </a:pPr>
            <a:r>
              <a:rPr lang="en">
                <a:solidFill>
                  <a:schemeClr val="dk1"/>
                </a:solidFill>
                <a:highlight>
                  <a:srgbClr val="FFFFFF"/>
                </a:highlight>
                <a:latin typeface="Comic Sans MS"/>
                <a:ea typeface="Comic Sans MS"/>
                <a:cs typeface="Comic Sans MS"/>
                <a:sym typeface="Comic Sans MS"/>
              </a:rPr>
              <a:t>What are their positive and negative traits? (which could be a way for you to reference your evidence).</a:t>
            </a:r>
            <a:endParaRPr>
              <a:solidFill>
                <a:schemeClr val="dk1"/>
              </a:solidFill>
              <a:highlight>
                <a:srgbClr val="FFFFFF"/>
              </a:highlight>
              <a:latin typeface="Comic Sans MS"/>
              <a:ea typeface="Comic Sans MS"/>
              <a:cs typeface="Comic Sans MS"/>
              <a:sym typeface="Comic Sans MS"/>
            </a:endParaRPr>
          </a:p>
          <a:p>
            <a:pPr indent="-317500" lvl="1" marL="914400" rtl="0" algn="l">
              <a:spcBef>
                <a:spcPts val="0"/>
              </a:spcBef>
              <a:spcAft>
                <a:spcPts val="0"/>
              </a:spcAft>
              <a:buClr>
                <a:schemeClr val="dk1"/>
              </a:buClr>
              <a:buSzPts val="1400"/>
              <a:buFont typeface="Comic Sans MS"/>
              <a:buChar char="○"/>
            </a:pPr>
            <a:r>
              <a:rPr lang="en">
                <a:solidFill>
                  <a:schemeClr val="dk1"/>
                </a:solidFill>
                <a:highlight>
                  <a:schemeClr val="lt1"/>
                </a:highlight>
                <a:latin typeface="Comic Sans MS"/>
                <a:ea typeface="Comic Sans MS"/>
                <a:cs typeface="Comic Sans MS"/>
                <a:sym typeface="Comic Sans MS"/>
              </a:rPr>
              <a:t>What are the </a:t>
            </a:r>
            <a:r>
              <a:rPr lang="en">
                <a:solidFill>
                  <a:schemeClr val="dk1"/>
                </a:solidFill>
                <a:highlight>
                  <a:schemeClr val="lt1"/>
                </a:highlight>
                <a:latin typeface="Comic Sans MS"/>
                <a:ea typeface="Comic Sans MS"/>
                <a:cs typeface="Comic Sans MS"/>
                <a:sym typeface="Comic Sans MS"/>
              </a:rPr>
              <a:t>wants and needs that drive most of your character’s actions?  </a:t>
            </a:r>
            <a:endParaRPr>
              <a:solidFill>
                <a:schemeClr val="dk1"/>
              </a:solidFill>
              <a:highlight>
                <a:srgbClr val="FFFFFF"/>
              </a:highlight>
              <a:latin typeface="Comic Sans MS"/>
              <a:ea typeface="Comic Sans MS"/>
              <a:cs typeface="Comic Sans MS"/>
              <a:sym typeface="Comic Sans MS"/>
            </a:endParaRPr>
          </a:p>
          <a:p>
            <a:pPr indent="-317500" lvl="1" marL="914400" rtl="0" algn="l">
              <a:spcBef>
                <a:spcPts val="0"/>
              </a:spcBef>
              <a:spcAft>
                <a:spcPts val="0"/>
              </a:spcAft>
              <a:buSzPts val="1400"/>
              <a:buFont typeface="Comic Sans MS"/>
              <a:buChar char="○"/>
            </a:pPr>
            <a:r>
              <a:rPr lang="en">
                <a:solidFill>
                  <a:schemeClr val="dk1"/>
                </a:solidFill>
                <a:highlight>
                  <a:srgbClr val="FFFFFF"/>
                </a:highlight>
                <a:latin typeface="Comic Sans MS"/>
                <a:ea typeface="Comic Sans MS"/>
                <a:cs typeface="Comic Sans MS"/>
                <a:sym typeface="Comic Sans MS"/>
              </a:rPr>
              <a:t>If other countries knew this character - would they be a friend, colleague, neighbor or family member, considering this may allow you more greatly develop the personality. </a:t>
            </a:r>
            <a:endParaRPr>
              <a:solidFill>
                <a:schemeClr val="dk1"/>
              </a:solidFill>
              <a:highlight>
                <a:srgbClr val="FFFFFF"/>
              </a:highlight>
              <a:latin typeface="Comic Sans MS"/>
              <a:ea typeface="Comic Sans MS"/>
              <a:cs typeface="Comic Sans MS"/>
              <a:sym typeface="Comic Sans MS"/>
            </a:endParaRPr>
          </a:p>
          <a:p>
            <a:pPr indent="-317500" lvl="0" marL="457200" rtl="0" algn="l">
              <a:lnSpc>
                <a:spcPct val="115000"/>
              </a:lnSpc>
              <a:spcBef>
                <a:spcPts val="0"/>
              </a:spcBef>
              <a:spcAft>
                <a:spcPts val="0"/>
              </a:spcAft>
              <a:buClr>
                <a:schemeClr val="dk1"/>
              </a:buClr>
              <a:buSzPts val="1400"/>
              <a:buFont typeface="Comic Sans MS"/>
              <a:buChar char="●"/>
            </a:pPr>
            <a:r>
              <a:rPr lang="en" sz="1400">
                <a:solidFill>
                  <a:schemeClr val="dk1"/>
                </a:solidFill>
                <a:highlight>
                  <a:srgbClr val="FFFFFF"/>
                </a:highlight>
                <a:latin typeface="Comic Sans MS"/>
                <a:ea typeface="Comic Sans MS"/>
                <a:cs typeface="Comic Sans MS"/>
                <a:sym typeface="Comic Sans MS"/>
              </a:rPr>
              <a:t>Using the above responses, you may be able to place your character in a genre. </a:t>
            </a:r>
            <a:endParaRPr sz="1400">
              <a:solidFill>
                <a:schemeClr val="dk1"/>
              </a:solidFill>
              <a:highlight>
                <a:srgbClr val="FFFFFF"/>
              </a:highlight>
              <a:latin typeface="Comic Sans MS"/>
              <a:ea typeface="Comic Sans MS"/>
              <a:cs typeface="Comic Sans MS"/>
              <a:sym typeface="Comic Sans MS"/>
            </a:endParaRPr>
          </a:p>
          <a:p>
            <a:pPr indent="-317500" lvl="1" marL="914400" rtl="0" algn="l">
              <a:lnSpc>
                <a:spcPct val="115000"/>
              </a:lnSpc>
              <a:spcBef>
                <a:spcPts val="0"/>
              </a:spcBef>
              <a:spcAft>
                <a:spcPts val="0"/>
              </a:spcAft>
              <a:buClr>
                <a:schemeClr val="dk1"/>
              </a:buClr>
              <a:buSzPts val="1400"/>
              <a:buFont typeface="Comic Sans MS"/>
              <a:buChar char="○"/>
            </a:pPr>
            <a:r>
              <a:rPr lang="en">
                <a:solidFill>
                  <a:schemeClr val="dk1"/>
                </a:solidFill>
                <a:highlight>
                  <a:srgbClr val="FFFFFF"/>
                </a:highlight>
                <a:latin typeface="Comic Sans MS"/>
                <a:ea typeface="Comic Sans MS"/>
                <a:cs typeface="Comic Sans MS"/>
                <a:sym typeface="Comic Sans MS"/>
              </a:rPr>
              <a:t>For example, does your character/response fit more into</a:t>
            </a:r>
            <a:r>
              <a:rPr lang="en" sz="1400">
                <a:solidFill>
                  <a:schemeClr val="dk1"/>
                </a:solidFill>
                <a:highlight>
                  <a:srgbClr val="FFFFFF"/>
                </a:highlight>
                <a:latin typeface="Comic Sans MS"/>
                <a:ea typeface="Comic Sans MS"/>
                <a:cs typeface="Comic Sans MS"/>
                <a:sym typeface="Comic Sans MS"/>
              </a:rPr>
              <a:t> fantasy, dark, light &amp; happy, etc. </a:t>
            </a:r>
            <a:endParaRPr sz="1400">
              <a:solidFill>
                <a:schemeClr val="dk1"/>
              </a:solidFill>
              <a:highlight>
                <a:srgbClr val="FFFFFF"/>
              </a:highlight>
              <a:latin typeface="Comic Sans MS"/>
              <a:ea typeface="Comic Sans MS"/>
              <a:cs typeface="Comic Sans MS"/>
              <a:sym typeface="Comic Sans MS"/>
            </a:endParaRPr>
          </a:p>
          <a:p>
            <a:pPr indent="-317500" lvl="0" marL="457200" rtl="0" algn="l">
              <a:lnSpc>
                <a:spcPct val="115000"/>
              </a:lnSpc>
              <a:spcBef>
                <a:spcPts val="0"/>
              </a:spcBef>
              <a:spcAft>
                <a:spcPts val="0"/>
              </a:spcAft>
              <a:buClr>
                <a:schemeClr val="dk1"/>
              </a:buClr>
              <a:buSzPts val="1400"/>
              <a:buFont typeface="Comic Sans MS"/>
              <a:buChar char="●"/>
            </a:pPr>
            <a:r>
              <a:rPr lang="en" sz="1400">
                <a:solidFill>
                  <a:schemeClr val="dk1"/>
                </a:solidFill>
                <a:highlight>
                  <a:srgbClr val="FFFFFF"/>
                </a:highlight>
                <a:latin typeface="Comic Sans MS"/>
                <a:ea typeface="Comic Sans MS"/>
                <a:cs typeface="Comic Sans MS"/>
                <a:sym typeface="Comic Sans MS"/>
              </a:rPr>
              <a:t>Consider archetypes (which are characters that typically appear repeatedly in fiction)</a:t>
            </a:r>
            <a:endParaRPr sz="1400">
              <a:solidFill>
                <a:schemeClr val="dk1"/>
              </a:solidFill>
              <a:highlight>
                <a:srgbClr val="FFFFFF"/>
              </a:highlight>
              <a:latin typeface="Comic Sans MS"/>
              <a:ea typeface="Comic Sans MS"/>
              <a:cs typeface="Comic Sans MS"/>
              <a:sym typeface="Comic Sans MS"/>
            </a:endParaRPr>
          </a:p>
          <a:p>
            <a:pPr indent="-317500" lvl="1" marL="914400" rtl="0" algn="l">
              <a:lnSpc>
                <a:spcPct val="115000"/>
              </a:lnSpc>
              <a:spcBef>
                <a:spcPts val="0"/>
              </a:spcBef>
              <a:spcAft>
                <a:spcPts val="0"/>
              </a:spcAft>
              <a:buClr>
                <a:schemeClr val="dk1"/>
              </a:buClr>
              <a:buSzPts val="1400"/>
              <a:buFont typeface="Comic Sans MS"/>
              <a:buChar char="○"/>
            </a:pPr>
            <a:r>
              <a:rPr lang="en" sz="1400">
                <a:solidFill>
                  <a:schemeClr val="dk1"/>
                </a:solidFill>
                <a:highlight>
                  <a:srgbClr val="FFFFFF"/>
                </a:highlight>
                <a:latin typeface="Comic Sans MS"/>
                <a:ea typeface="Comic Sans MS"/>
                <a:cs typeface="Comic Sans MS"/>
                <a:sym typeface="Comic Sans MS"/>
              </a:rPr>
              <a:t>For example, an archetypal mentor would be wise, patient, and calm.</a:t>
            </a:r>
            <a:endParaRPr i="1">
              <a:solidFill>
                <a:schemeClr val="dk1"/>
              </a:solidFill>
              <a:highlight>
                <a:srgbClr val="FFFFFF"/>
              </a:highlight>
              <a:latin typeface="Comic Sans MS"/>
              <a:ea typeface="Comic Sans MS"/>
              <a:cs typeface="Comic Sans MS"/>
              <a:sym typeface="Comic Sans MS"/>
            </a:endParaRPr>
          </a:p>
          <a:p>
            <a:pPr indent="-317500" lvl="0" marL="457200" rtl="0" algn="l">
              <a:lnSpc>
                <a:spcPct val="115000"/>
              </a:lnSpc>
              <a:spcBef>
                <a:spcPts val="0"/>
              </a:spcBef>
              <a:spcAft>
                <a:spcPts val="0"/>
              </a:spcAft>
              <a:buClr>
                <a:schemeClr val="dk1"/>
              </a:buClr>
              <a:buSzPts val="1400"/>
              <a:buFont typeface="Comic Sans MS"/>
              <a:buChar char="●"/>
            </a:pPr>
            <a:r>
              <a:rPr lang="en" sz="1400">
                <a:solidFill>
                  <a:schemeClr val="dk1"/>
                </a:solidFill>
                <a:highlight>
                  <a:srgbClr val="FFFFFF"/>
                </a:highlight>
                <a:latin typeface="Comic Sans MS"/>
                <a:ea typeface="Comic Sans MS"/>
                <a:cs typeface="Comic Sans MS"/>
                <a:sym typeface="Comic Sans MS"/>
              </a:rPr>
              <a:t>Play around with the physical traits of the character.</a:t>
            </a:r>
            <a:endParaRPr sz="1400">
              <a:solidFill>
                <a:schemeClr val="dk1"/>
              </a:solidFill>
              <a:highlight>
                <a:srgbClr val="FFFFFF"/>
              </a:highlight>
              <a:latin typeface="Comic Sans MS"/>
              <a:ea typeface="Comic Sans MS"/>
              <a:cs typeface="Comic Sans MS"/>
              <a:sym typeface="Comic Sans MS"/>
            </a:endParaRPr>
          </a:p>
          <a:p>
            <a:pPr indent="-317500" lvl="0" marL="457200" rtl="0" algn="l">
              <a:lnSpc>
                <a:spcPct val="115000"/>
              </a:lnSpc>
              <a:spcBef>
                <a:spcPts val="0"/>
              </a:spcBef>
              <a:spcAft>
                <a:spcPts val="0"/>
              </a:spcAft>
              <a:buClr>
                <a:schemeClr val="dk1"/>
              </a:buClr>
              <a:buSzPts val="1400"/>
              <a:buFont typeface="Comic Sans MS"/>
              <a:buChar char="●"/>
            </a:pPr>
            <a:r>
              <a:rPr lang="en" sz="1400">
                <a:solidFill>
                  <a:schemeClr val="dk1"/>
                </a:solidFill>
                <a:highlight>
                  <a:srgbClr val="FFFFFF"/>
                </a:highlight>
                <a:latin typeface="Comic Sans MS"/>
                <a:ea typeface="Comic Sans MS"/>
                <a:cs typeface="Comic Sans MS"/>
                <a:sym typeface="Comic Sans MS"/>
              </a:rPr>
              <a:t>What is your character’s backstory? Where are they from? Where do they live?</a:t>
            </a:r>
            <a:endParaRPr sz="1400">
              <a:solidFill>
                <a:schemeClr val="dk1"/>
              </a:solidFill>
              <a:highlight>
                <a:srgbClr val="FFFFFF"/>
              </a:highlight>
              <a:latin typeface="Comic Sans MS"/>
              <a:ea typeface="Comic Sans MS"/>
              <a:cs typeface="Comic Sans MS"/>
              <a:sym typeface="Comic Sans MS"/>
            </a:endParaRPr>
          </a:p>
          <a:p>
            <a:pPr indent="-317500" lvl="0" marL="457200" rtl="0" algn="l">
              <a:lnSpc>
                <a:spcPct val="115000"/>
              </a:lnSpc>
              <a:spcBef>
                <a:spcPts val="0"/>
              </a:spcBef>
              <a:spcAft>
                <a:spcPts val="0"/>
              </a:spcAft>
              <a:buClr>
                <a:schemeClr val="dk1"/>
              </a:buClr>
              <a:buSzPts val="1400"/>
              <a:buFont typeface="Comic Sans MS"/>
              <a:buChar char="●"/>
            </a:pPr>
            <a:r>
              <a:rPr lang="en" sz="1400">
                <a:solidFill>
                  <a:schemeClr val="dk1"/>
                </a:solidFill>
                <a:highlight>
                  <a:srgbClr val="FFFFFF"/>
                </a:highlight>
                <a:latin typeface="Comic Sans MS"/>
                <a:ea typeface="Comic Sans MS"/>
                <a:cs typeface="Comic Sans MS"/>
                <a:sym typeface="Comic Sans MS"/>
              </a:rPr>
              <a:t>Name your character!  Consider a name that speaks to your character's personality.</a:t>
            </a:r>
            <a:endParaRPr sz="1400">
              <a:solidFill>
                <a:schemeClr val="dk1"/>
              </a:solidFill>
              <a:highlight>
                <a:srgbClr val="FFFFFF"/>
              </a:highlight>
              <a:latin typeface="Comic Sans MS"/>
              <a:ea typeface="Comic Sans MS"/>
              <a:cs typeface="Comic Sans MS"/>
              <a:sym typeface="Comic Sans MS"/>
            </a:endParaRPr>
          </a:p>
          <a:p>
            <a:pPr indent="0" lvl="0" marL="0" rtl="0" algn="l">
              <a:lnSpc>
                <a:spcPct val="115000"/>
              </a:lnSpc>
              <a:spcBef>
                <a:spcPts val="0"/>
              </a:spcBef>
              <a:spcAft>
                <a:spcPts val="1600"/>
              </a:spcAft>
              <a:buNone/>
            </a:pPr>
            <a:r>
              <a:t/>
            </a:r>
            <a:endParaRPr sz="1400"/>
          </a:p>
        </p:txBody>
      </p:sp>
      <p:sp>
        <p:nvSpPr>
          <p:cNvPr id="95" name="Google Shape;95;p18"/>
          <p:cNvSpPr txBox="1"/>
          <p:nvPr/>
        </p:nvSpPr>
        <p:spPr>
          <a:xfrm>
            <a:off x="400175" y="572700"/>
            <a:ext cx="6120300" cy="3765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i="1" lang="en">
                <a:solidFill>
                  <a:srgbClr val="FF0000"/>
                </a:solidFill>
                <a:highlight>
                  <a:schemeClr val="lt1"/>
                </a:highlight>
                <a:latin typeface="Comic Sans MS"/>
                <a:ea typeface="Comic Sans MS"/>
                <a:cs typeface="Comic Sans MS"/>
                <a:sym typeface="Comic Sans MS"/>
              </a:rPr>
              <a:t>Y</a:t>
            </a:r>
            <a:r>
              <a:rPr b="1" i="1" lang="en">
                <a:solidFill>
                  <a:srgbClr val="FF0000"/>
                </a:solidFill>
                <a:highlight>
                  <a:schemeClr val="lt1"/>
                </a:highlight>
                <a:latin typeface="Comic Sans MS"/>
                <a:ea typeface="Comic Sans MS"/>
                <a:cs typeface="Comic Sans MS"/>
                <a:sym typeface="Comic Sans MS"/>
              </a:rPr>
              <a:t>ou want all details to relate to your response to Zinn’s argument. </a:t>
            </a:r>
            <a:endParaRPr b="1">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latin typeface="Comic Sans MS"/>
                <a:ea typeface="Comic Sans MS"/>
                <a:cs typeface="Comic Sans MS"/>
                <a:sym typeface="Comic Sans MS"/>
              </a:rPr>
              <a:t>Wrap Up Discussion</a:t>
            </a:r>
            <a:endParaRPr u="sng">
              <a:latin typeface="Comic Sans MS"/>
              <a:ea typeface="Comic Sans MS"/>
              <a:cs typeface="Comic Sans MS"/>
              <a:sym typeface="Comic Sans MS"/>
            </a:endParaRPr>
          </a:p>
        </p:txBody>
      </p:sp>
      <p:sp>
        <p:nvSpPr>
          <p:cNvPr id="101" name="Google Shape;101;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Comic Sans MS"/>
                <a:ea typeface="Comic Sans MS"/>
                <a:cs typeface="Comic Sans MS"/>
                <a:sym typeface="Comic Sans MS"/>
              </a:rPr>
              <a:t>Among the characters/comics hung around the room:</a:t>
            </a:r>
            <a:endParaRPr>
              <a:solidFill>
                <a:schemeClr val="dk1"/>
              </a:solidFill>
              <a:latin typeface="Comic Sans MS"/>
              <a:ea typeface="Comic Sans MS"/>
              <a:cs typeface="Comic Sans MS"/>
              <a:sym typeface="Comic Sans MS"/>
            </a:endParaRPr>
          </a:p>
          <a:p>
            <a:pPr indent="-342900" lvl="0" marL="457200" rtl="0" algn="l">
              <a:spcBef>
                <a:spcPts val="0"/>
              </a:spcBef>
              <a:spcAft>
                <a:spcPts val="0"/>
              </a:spcAft>
              <a:buClr>
                <a:schemeClr val="dk1"/>
              </a:buClr>
              <a:buSzPts val="1800"/>
              <a:buFont typeface="Comic Sans MS"/>
              <a:buChar char="●"/>
            </a:pPr>
            <a:r>
              <a:rPr lang="en">
                <a:solidFill>
                  <a:schemeClr val="dk1"/>
                </a:solidFill>
                <a:latin typeface="Comic Sans MS"/>
                <a:ea typeface="Comic Sans MS"/>
                <a:cs typeface="Comic Sans MS"/>
                <a:sym typeface="Comic Sans MS"/>
              </a:rPr>
              <a:t>Who would be your nemesis?</a:t>
            </a:r>
            <a:endParaRPr>
              <a:solidFill>
                <a:schemeClr val="dk1"/>
              </a:solidFill>
              <a:latin typeface="Comic Sans MS"/>
              <a:ea typeface="Comic Sans MS"/>
              <a:cs typeface="Comic Sans MS"/>
              <a:sym typeface="Comic Sans MS"/>
            </a:endParaRPr>
          </a:p>
          <a:p>
            <a:pPr indent="-342900" lvl="0" marL="457200" rtl="0" algn="l">
              <a:spcBef>
                <a:spcPts val="0"/>
              </a:spcBef>
              <a:spcAft>
                <a:spcPts val="0"/>
              </a:spcAft>
              <a:buClr>
                <a:schemeClr val="dk1"/>
              </a:buClr>
              <a:buSzPts val="1800"/>
              <a:buFont typeface="Comic Sans MS"/>
              <a:buChar char="●"/>
            </a:pPr>
            <a:r>
              <a:rPr lang="en">
                <a:solidFill>
                  <a:schemeClr val="dk1"/>
                </a:solidFill>
                <a:latin typeface="Comic Sans MS"/>
                <a:ea typeface="Comic Sans MS"/>
                <a:cs typeface="Comic Sans MS"/>
                <a:sym typeface="Comic Sans MS"/>
              </a:rPr>
              <a:t>Who would be your sidekick?</a:t>
            </a:r>
            <a:endParaRPr>
              <a:solidFill>
                <a:schemeClr val="dk1"/>
              </a:solidFill>
              <a:latin typeface="Comic Sans MS"/>
              <a:ea typeface="Comic Sans MS"/>
              <a:cs typeface="Comic Sans MS"/>
              <a:sym typeface="Comic Sans MS"/>
            </a:endParaRPr>
          </a:p>
          <a:p>
            <a:pPr indent="-342900" lvl="0" marL="457200" rtl="0" algn="l">
              <a:spcBef>
                <a:spcPts val="0"/>
              </a:spcBef>
              <a:spcAft>
                <a:spcPts val="0"/>
              </a:spcAft>
              <a:buClr>
                <a:schemeClr val="dk1"/>
              </a:buClr>
              <a:buSzPts val="1800"/>
              <a:buFont typeface="Comic Sans MS"/>
              <a:buChar char="●"/>
            </a:pPr>
            <a:r>
              <a:rPr lang="en">
                <a:solidFill>
                  <a:schemeClr val="dk1"/>
                </a:solidFill>
                <a:latin typeface="Comic Sans MS"/>
                <a:ea typeface="Comic Sans MS"/>
                <a:cs typeface="Comic Sans MS"/>
                <a:sym typeface="Comic Sans MS"/>
              </a:rPr>
              <a:t>Who has parallel villains to your character?</a:t>
            </a:r>
            <a:endParaRPr>
              <a:solidFill>
                <a:schemeClr val="dk1"/>
              </a:solidFill>
              <a:latin typeface="Comic Sans MS"/>
              <a:ea typeface="Comic Sans MS"/>
              <a:cs typeface="Comic Sans MS"/>
              <a:sym typeface="Comic Sans MS"/>
            </a:endParaRPr>
          </a:p>
          <a:p>
            <a:pPr indent="-342900" lvl="0" marL="457200" rtl="0" algn="l">
              <a:spcBef>
                <a:spcPts val="0"/>
              </a:spcBef>
              <a:spcAft>
                <a:spcPts val="0"/>
              </a:spcAft>
              <a:buClr>
                <a:schemeClr val="dk1"/>
              </a:buClr>
              <a:buSzPts val="1800"/>
              <a:buFont typeface="Comic Sans MS"/>
              <a:buChar char="●"/>
            </a:pPr>
            <a:r>
              <a:rPr lang="en">
                <a:solidFill>
                  <a:schemeClr val="dk1"/>
                </a:solidFill>
                <a:latin typeface="Comic Sans MS"/>
                <a:ea typeface="Comic Sans MS"/>
                <a:cs typeface="Comic Sans MS"/>
                <a:sym typeface="Comic Sans MS"/>
              </a:rPr>
              <a:t>What do your answers to all of these questions tell us about American Foreign Policy?</a:t>
            </a:r>
            <a:endParaRPr>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