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8"/>
  </p:handoutMasterIdLst>
  <p:sldIdLst>
    <p:sldId id="256" r:id="rId2"/>
    <p:sldId id="258" r:id="rId3"/>
    <p:sldId id="263" r:id="rId4"/>
    <p:sldId id="264" r:id="rId5"/>
    <p:sldId id="268" r:id="rId6"/>
    <p:sldId id="26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3"/>
    <p:restoredTop sz="92476"/>
  </p:normalViewPr>
  <p:slideViewPr>
    <p:cSldViewPr snapToGrid="0" snapToObjects="1">
      <p:cViewPr varScale="1">
        <p:scale>
          <a:sx n="118" d="100"/>
          <a:sy n="118" d="100"/>
        </p:scale>
        <p:origin x="1928"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90C35A-D57B-A548-A4F1-7FA0C0C46A0F}" type="datetimeFigureOut">
              <a:rPr lang="en-US" smtClean="0"/>
              <a:t>12/5/19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9F9B38-B5CE-154D-8EC3-A33FCB09A98E}" type="slidenum">
              <a:rPr lang="en-US" smtClean="0"/>
              <a:t>‹#›</a:t>
            </a:fld>
            <a:endParaRPr lang="en-US"/>
          </a:p>
        </p:txBody>
      </p:sp>
    </p:spTree>
    <p:extLst>
      <p:ext uri="{BB962C8B-B14F-4D97-AF65-F5344CB8AC3E}">
        <p14:creationId xmlns:p14="http://schemas.microsoft.com/office/powerpoint/2010/main" val="23147101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3C31D9-4E97-EC48-B9F2-DE34CF52A71D}"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242012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C31D9-4E97-EC48-B9F2-DE34CF52A71D}"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190177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C31D9-4E97-EC48-B9F2-DE34CF52A71D}"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375185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C31D9-4E97-EC48-B9F2-DE34CF52A71D}"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190897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C31D9-4E97-EC48-B9F2-DE34CF52A71D}"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185932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3C31D9-4E97-EC48-B9F2-DE34CF52A71D}"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348254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3C31D9-4E97-EC48-B9F2-DE34CF52A71D}"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173110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3C31D9-4E97-EC48-B9F2-DE34CF52A71D}"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314035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C31D9-4E97-EC48-B9F2-DE34CF52A71D}"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112403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C31D9-4E97-EC48-B9F2-DE34CF52A71D}"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112833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C31D9-4E97-EC48-B9F2-DE34CF52A71D}"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B981-2E72-B14E-A264-B3DE0C6BA7B5}" type="slidenum">
              <a:rPr lang="en-US" smtClean="0"/>
              <a:t>‹#›</a:t>
            </a:fld>
            <a:endParaRPr lang="en-US"/>
          </a:p>
        </p:txBody>
      </p:sp>
    </p:spTree>
    <p:extLst>
      <p:ext uri="{BB962C8B-B14F-4D97-AF65-F5344CB8AC3E}">
        <p14:creationId xmlns:p14="http://schemas.microsoft.com/office/powerpoint/2010/main" val="74376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C31D9-4E97-EC48-B9F2-DE34CF52A71D}" type="datetimeFigureOut">
              <a:rPr lang="en-US" smtClean="0"/>
              <a:t>12/5/19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5B981-2E72-B14E-A264-B3DE0C6BA7B5}" type="slidenum">
              <a:rPr lang="en-US" smtClean="0"/>
              <a:t>‹#›</a:t>
            </a:fld>
            <a:endParaRPr lang="en-US"/>
          </a:p>
        </p:txBody>
      </p:sp>
    </p:spTree>
    <p:extLst>
      <p:ext uri="{BB962C8B-B14F-4D97-AF65-F5344CB8AC3E}">
        <p14:creationId xmlns:p14="http://schemas.microsoft.com/office/powerpoint/2010/main" val="3935346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37000"/>
          </a:blip>
          <a:stretch>
            <a:fillRect/>
          </a:stretch>
        </p:blipFill>
        <p:spPr>
          <a:xfrm>
            <a:off x="0" y="0"/>
            <a:ext cx="9156608" cy="6857999"/>
          </a:xfrm>
          <a:prstGeom prst="rect">
            <a:avLst/>
          </a:prstGeom>
        </p:spPr>
      </p:pic>
      <p:sp>
        <p:nvSpPr>
          <p:cNvPr id="6"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lgn="ctr"/>
            <a:r>
              <a:rPr lang="en-US" sz="2800" i="1" dirty="0">
                <a:latin typeface="Didot" charset="0"/>
                <a:cs typeface="Didot" charset="0"/>
              </a:rPr>
              <a:t>Introduction to the Themes of US Foreign Policy </a:t>
            </a:r>
          </a:p>
          <a:p>
            <a:pPr algn="ctr"/>
            <a:r>
              <a:rPr lang="en-US" sz="2800" i="1" u="sng" dirty="0">
                <a:latin typeface="Didot" charset="0"/>
                <a:cs typeface="Didot" charset="0"/>
              </a:rPr>
              <a:t>American Foreign Policy</a:t>
            </a:r>
            <a:r>
              <a:rPr lang="en-US" sz="2800" i="1" u="sng" dirty="0">
                <a:latin typeface="Didot" charset="0"/>
              </a:rPr>
              <a:t> </a:t>
            </a:r>
          </a:p>
        </p:txBody>
      </p:sp>
      <p:sp>
        <p:nvSpPr>
          <p:cNvPr id="7" name="Rectangle 12"/>
          <p:cNvSpPr>
            <a:spLocks noChangeArrowheads="1"/>
          </p:cNvSpPr>
          <p:nvPr/>
        </p:nvSpPr>
        <p:spPr bwMode="auto">
          <a:xfrm>
            <a:off x="230387" y="1297000"/>
            <a:ext cx="4552690" cy="495487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a:lstStyle/>
          <a:p>
            <a:pPr marL="609600" indent="-609600" algn="ctr" eaLnBrk="1" hangingPunct="1">
              <a:spcBef>
                <a:spcPct val="20000"/>
              </a:spcBef>
              <a:defRPr/>
            </a:pPr>
            <a:r>
              <a:rPr lang="en-US" sz="2600" b="1" u="sng" dirty="0">
                <a:latin typeface="Didot"/>
                <a:cs typeface="Didot"/>
              </a:rPr>
              <a:t>Agenda</a:t>
            </a:r>
          </a:p>
          <a:p>
            <a:pPr marL="609600" indent="-609600" eaLnBrk="1" hangingPunct="1">
              <a:spcBef>
                <a:spcPct val="20000"/>
              </a:spcBef>
              <a:defRPr/>
            </a:pPr>
            <a:r>
              <a:rPr lang="en-US" sz="2600" b="1" u="sng" dirty="0">
                <a:latin typeface="Didot"/>
                <a:cs typeface="Didot"/>
              </a:rPr>
              <a:t>Objective</a:t>
            </a:r>
            <a:r>
              <a:rPr lang="en-US" sz="2600" b="1" dirty="0">
                <a:latin typeface="Didot"/>
                <a:cs typeface="Didot"/>
              </a:rPr>
              <a:t>:</a:t>
            </a:r>
          </a:p>
          <a:p>
            <a:pPr marL="457200" indent="-457200">
              <a:buAutoNum type="arabicPeriod"/>
            </a:pPr>
            <a:r>
              <a:rPr lang="en-US" sz="2600" b="1" dirty="0">
                <a:latin typeface="Didot"/>
                <a:cs typeface="Didot"/>
              </a:rPr>
              <a:t>To explore the themes/trends in American foreign policy</a:t>
            </a:r>
          </a:p>
          <a:p>
            <a:pPr marL="609600" indent="-609600" eaLnBrk="1" hangingPunct="1">
              <a:spcBef>
                <a:spcPct val="20000"/>
              </a:spcBef>
              <a:defRPr/>
            </a:pPr>
            <a:endParaRPr lang="en-US" sz="2600" b="1" u="sng" dirty="0">
              <a:latin typeface="Didot"/>
              <a:cs typeface="Didot"/>
            </a:endParaRPr>
          </a:p>
          <a:p>
            <a:pPr marL="609600" indent="-609600" eaLnBrk="1" hangingPunct="1">
              <a:spcBef>
                <a:spcPct val="20000"/>
              </a:spcBef>
              <a:defRPr/>
            </a:pPr>
            <a:r>
              <a:rPr lang="en-US" sz="2600" b="1" u="sng" dirty="0">
                <a:latin typeface="Didot"/>
                <a:cs typeface="Didot"/>
              </a:rPr>
              <a:t>Schedule</a:t>
            </a:r>
            <a:r>
              <a:rPr lang="en-US" sz="2600" b="1" dirty="0">
                <a:latin typeface="Didot"/>
                <a:cs typeface="Didot"/>
              </a:rPr>
              <a:t>: </a:t>
            </a:r>
          </a:p>
          <a:p>
            <a:pPr marL="609600" indent="-609600" eaLnBrk="1" hangingPunct="1">
              <a:spcBef>
                <a:spcPct val="20000"/>
              </a:spcBef>
              <a:buAutoNum type="arabicPeriod"/>
              <a:defRPr/>
            </a:pPr>
            <a:r>
              <a:rPr lang="en-US" sz="2600" b="1" dirty="0">
                <a:latin typeface="Didot"/>
                <a:cs typeface="Didot"/>
              </a:rPr>
              <a:t>Intro to Unit</a:t>
            </a:r>
          </a:p>
          <a:p>
            <a:pPr marL="609600" indent="-609600" eaLnBrk="1" hangingPunct="1">
              <a:spcBef>
                <a:spcPct val="20000"/>
              </a:spcBef>
              <a:buAutoNum type="arabicPeriod"/>
              <a:defRPr/>
            </a:pPr>
            <a:r>
              <a:rPr lang="en-US" sz="2600" b="1" dirty="0">
                <a:latin typeface="Didot"/>
                <a:cs typeface="Didot"/>
              </a:rPr>
              <a:t>Discussion &amp; Document Exploration</a:t>
            </a:r>
          </a:p>
          <a:p>
            <a:pPr marL="609600" indent="-609600" eaLnBrk="1" hangingPunct="1">
              <a:spcBef>
                <a:spcPct val="20000"/>
              </a:spcBef>
              <a:buAutoNum type="arabicPeriod"/>
              <a:defRPr/>
            </a:pPr>
            <a:r>
              <a:rPr lang="en-US" sz="2600" b="1">
                <a:latin typeface="Didot"/>
                <a:cs typeface="Didot"/>
              </a:rPr>
              <a:t>Meet about paper </a:t>
            </a:r>
            <a:endParaRPr lang="en-US" sz="2600" b="1" dirty="0">
              <a:latin typeface="Didot"/>
              <a:cs typeface="Didot"/>
            </a:endParaRPr>
          </a:p>
          <a:p>
            <a:pPr eaLnBrk="1" hangingPunct="1">
              <a:spcBef>
                <a:spcPct val="20000"/>
              </a:spcBef>
              <a:defRPr/>
            </a:pPr>
            <a:endParaRPr lang="en-US" sz="2600" b="1" dirty="0">
              <a:latin typeface="Didot"/>
              <a:cs typeface="Didot"/>
            </a:endParaRPr>
          </a:p>
          <a:p>
            <a:pPr eaLnBrk="1" hangingPunct="1">
              <a:spcBef>
                <a:spcPct val="20000"/>
              </a:spcBef>
              <a:defRPr/>
            </a:pPr>
            <a:endParaRPr lang="en-US" sz="2600" b="1" dirty="0"/>
          </a:p>
          <a:p>
            <a:pPr marL="609600" indent="-609600" eaLnBrk="1" hangingPunct="1">
              <a:spcBef>
                <a:spcPct val="20000"/>
              </a:spcBef>
              <a:defRPr/>
            </a:pPr>
            <a:r>
              <a:rPr lang="en-US" sz="2600" b="1" u="sng" dirty="0"/>
              <a:t> </a:t>
            </a:r>
          </a:p>
        </p:txBody>
      </p:sp>
      <p:sp>
        <p:nvSpPr>
          <p:cNvPr id="8" name="Rectangle 12"/>
          <p:cNvSpPr txBox="1">
            <a:spLocks noChangeArrowheads="1"/>
          </p:cNvSpPr>
          <p:nvPr/>
        </p:nvSpPr>
        <p:spPr bwMode="auto">
          <a:xfrm>
            <a:off x="5013464" y="1300752"/>
            <a:ext cx="3847963" cy="495487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Clr>
                <a:schemeClr val="tx1"/>
              </a:buClr>
              <a:defRPr/>
            </a:pPr>
            <a:r>
              <a:rPr lang="en-US" sz="2600" b="1" u="sng" dirty="0">
                <a:latin typeface="Didot" charset="0"/>
              </a:rPr>
              <a:t>Homework:</a:t>
            </a:r>
          </a:p>
          <a:p>
            <a:pPr eaLnBrk="1" hangingPunct="1">
              <a:spcBef>
                <a:spcPct val="20000"/>
              </a:spcBef>
              <a:buClr>
                <a:schemeClr val="tx1"/>
              </a:buClr>
              <a:buAutoNum type="arabicPeriod"/>
              <a:defRPr/>
            </a:pPr>
            <a:r>
              <a:rPr lang="en-US" sz="2600" b="1" dirty="0">
                <a:latin typeface="Didot" charset="0"/>
              </a:rPr>
              <a:t>Work on Paper</a:t>
            </a:r>
          </a:p>
          <a:p>
            <a:pPr marL="0" indent="0" eaLnBrk="1" hangingPunct="1">
              <a:spcBef>
                <a:spcPct val="20000"/>
              </a:spcBef>
              <a:buClr>
                <a:schemeClr val="tx1"/>
              </a:buClr>
              <a:defRPr/>
            </a:pPr>
            <a:endParaRPr lang="en-US" sz="2600" b="1" dirty="0">
              <a:latin typeface="Didot" charset="0"/>
            </a:endParaRPr>
          </a:p>
          <a:p>
            <a:pPr marL="0" indent="0" eaLnBrk="1" hangingPunct="1">
              <a:spcBef>
                <a:spcPct val="20000"/>
              </a:spcBef>
              <a:buClr>
                <a:schemeClr val="tx1"/>
              </a:buClr>
              <a:defRPr/>
            </a:pPr>
            <a:r>
              <a:rPr lang="en-US" sz="2600" b="1" dirty="0">
                <a:latin typeface="Didot" charset="0"/>
              </a:rPr>
              <a:t>2. Complete Cartoon Character for our third class  </a:t>
            </a:r>
          </a:p>
          <a:p>
            <a:pPr eaLnBrk="1" hangingPunct="1">
              <a:spcBef>
                <a:spcPct val="20000"/>
              </a:spcBef>
              <a:buClr>
                <a:schemeClr val="tx1"/>
              </a:buClr>
              <a:buAutoNum type="arabicPeriod"/>
              <a:defRPr/>
            </a:pPr>
            <a:endParaRPr lang="en-US" sz="2300" b="1" dirty="0">
              <a:latin typeface="Didot" charset="0"/>
            </a:endParaRPr>
          </a:p>
        </p:txBody>
      </p:sp>
    </p:spTree>
    <p:extLst>
      <p:ext uri="{BB962C8B-B14F-4D97-AF65-F5344CB8AC3E}">
        <p14:creationId xmlns:p14="http://schemas.microsoft.com/office/powerpoint/2010/main" val="167016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5" y="0"/>
            <a:ext cx="9144000" cy="1143000"/>
          </a:xfrm>
        </p:spPr>
        <p:txBody>
          <a:bodyPr>
            <a:normAutofit/>
          </a:bodyPr>
          <a:lstStyle/>
          <a:p>
            <a:r>
              <a:rPr lang="en-US" dirty="0">
                <a:latin typeface="Didot"/>
                <a:cs typeface="Didot"/>
              </a:rPr>
              <a:t>What is American Foreign Policy?</a:t>
            </a:r>
          </a:p>
        </p:txBody>
      </p:sp>
      <p:sp>
        <p:nvSpPr>
          <p:cNvPr id="3" name="Content Placeholder 2"/>
          <p:cNvSpPr>
            <a:spLocks noGrp="1"/>
          </p:cNvSpPr>
          <p:nvPr>
            <p:ph idx="1"/>
          </p:nvPr>
        </p:nvSpPr>
        <p:spPr>
          <a:xfrm>
            <a:off x="157397" y="1143000"/>
            <a:ext cx="8250291" cy="4525963"/>
          </a:xfrm>
        </p:spPr>
        <p:txBody>
          <a:bodyPr>
            <a:normAutofit fontScale="92500" lnSpcReduction="20000"/>
          </a:bodyPr>
          <a:lstStyle/>
          <a:p>
            <a:r>
              <a:rPr lang="en-US" dirty="0">
                <a:latin typeface="Didot"/>
                <a:cs typeface="Didot"/>
              </a:rPr>
              <a:t>This is the question we will be grappling with this unit.</a:t>
            </a:r>
          </a:p>
          <a:p>
            <a:r>
              <a:rPr lang="en-US" dirty="0">
                <a:latin typeface="Didot"/>
                <a:cs typeface="Didot"/>
              </a:rPr>
              <a:t>To begin, we are going to do a “gallery walk”</a:t>
            </a:r>
          </a:p>
          <a:p>
            <a:pPr lvl="1"/>
            <a:r>
              <a:rPr lang="en-US" dirty="0">
                <a:latin typeface="Didot"/>
                <a:cs typeface="Didot"/>
              </a:rPr>
              <a:t>Move around the room and look at different iconic images associated with American Foreign Policy</a:t>
            </a:r>
          </a:p>
          <a:p>
            <a:pPr lvl="1"/>
            <a:r>
              <a:rPr lang="en-US" dirty="0">
                <a:latin typeface="Didot"/>
                <a:cs typeface="Didot"/>
              </a:rPr>
              <a:t>Choose one image that best defines for you what foreign policy is and stand in front of that image</a:t>
            </a:r>
          </a:p>
          <a:p>
            <a:r>
              <a:rPr lang="en-US" dirty="0">
                <a:latin typeface="Didot"/>
                <a:cs typeface="Didot"/>
              </a:rPr>
              <a:t>Why did we choose the image we did?</a:t>
            </a:r>
          </a:p>
          <a:p>
            <a:r>
              <a:rPr lang="en-US" dirty="0">
                <a:latin typeface="Didot"/>
                <a:cs typeface="Didot"/>
              </a:rPr>
              <a:t>What themes/frameworks do we see emerging in American foreign policy? </a:t>
            </a:r>
          </a:p>
        </p:txBody>
      </p:sp>
      <p:pic>
        <p:nvPicPr>
          <p:cNvPr id="4" name="Picture 3"/>
          <p:cNvPicPr>
            <a:picLocks noChangeAspect="1"/>
          </p:cNvPicPr>
          <p:nvPr/>
        </p:nvPicPr>
        <p:blipFill>
          <a:blip r:embed="rId2"/>
          <a:stretch>
            <a:fillRect/>
          </a:stretch>
        </p:blipFill>
        <p:spPr>
          <a:xfrm>
            <a:off x="3412215" y="5541604"/>
            <a:ext cx="2340259" cy="1316396"/>
          </a:xfrm>
          <a:prstGeom prst="rect">
            <a:avLst/>
          </a:prstGeom>
        </p:spPr>
      </p:pic>
    </p:spTree>
    <p:extLst>
      <p:ext uri="{BB962C8B-B14F-4D97-AF65-F5344CB8AC3E}">
        <p14:creationId xmlns:p14="http://schemas.microsoft.com/office/powerpoint/2010/main" val="235864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5349-9C49-6A43-9186-D8B446137679}"/>
              </a:ext>
            </a:extLst>
          </p:cNvPr>
          <p:cNvSpPr>
            <a:spLocks noGrp="1"/>
          </p:cNvSpPr>
          <p:nvPr>
            <p:ph type="title"/>
          </p:nvPr>
        </p:nvSpPr>
        <p:spPr/>
        <p:txBody>
          <a:bodyPr>
            <a:normAutofit fontScale="90000"/>
          </a:bodyPr>
          <a:lstStyle/>
          <a:p>
            <a:r>
              <a:rPr lang="en-US" dirty="0">
                <a:latin typeface="Didot" panose="02000503000000020003" pitchFamily="2" charset="-79"/>
                <a:cs typeface="Didot" panose="02000503000000020003" pitchFamily="2" charset="-79"/>
              </a:rPr>
              <a:t>Howard Zinn on American Foreign Policy</a:t>
            </a:r>
          </a:p>
        </p:txBody>
      </p:sp>
      <p:sp>
        <p:nvSpPr>
          <p:cNvPr id="3" name="Content Placeholder 2">
            <a:extLst>
              <a:ext uri="{FF2B5EF4-FFF2-40B4-BE49-F238E27FC236}">
                <a16:creationId xmlns:a16="http://schemas.microsoft.com/office/drawing/2014/main" id="{C40988EA-EC50-0C47-B7E5-E557057FA84E}"/>
              </a:ext>
            </a:extLst>
          </p:cNvPr>
          <p:cNvSpPr>
            <a:spLocks noGrp="1"/>
          </p:cNvSpPr>
          <p:nvPr>
            <p:ph idx="1"/>
          </p:nvPr>
        </p:nvSpPr>
        <p:spPr>
          <a:xfrm>
            <a:off x="457200" y="1600200"/>
            <a:ext cx="6303364" cy="4525963"/>
          </a:xfrm>
        </p:spPr>
        <p:txBody>
          <a:bodyPr>
            <a:normAutofit lnSpcReduction="10000"/>
          </a:bodyPr>
          <a:lstStyle/>
          <a:p>
            <a:r>
              <a:rPr lang="en-US" dirty="0">
                <a:latin typeface="Didot" panose="02000503000000020003" pitchFamily="2" charset="-79"/>
                <a:cs typeface="Didot" panose="02000503000000020003" pitchFamily="2" charset="-79"/>
              </a:rPr>
              <a:t>We will read an excerpt from Howard Zinn’s </a:t>
            </a:r>
            <a:r>
              <a:rPr lang="en-US" i="1" dirty="0">
                <a:latin typeface="Didot" panose="02000503000000020003" pitchFamily="2" charset="-79"/>
                <a:cs typeface="Didot" panose="02000503000000020003" pitchFamily="2" charset="-79"/>
              </a:rPr>
              <a:t>A People’s History of American Expire</a:t>
            </a:r>
            <a:endParaRPr lang="en-US" dirty="0">
              <a:latin typeface="Didot" panose="02000503000000020003" pitchFamily="2" charset="-79"/>
              <a:cs typeface="Didot" panose="02000503000000020003" pitchFamily="2" charset="-79"/>
            </a:endParaRPr>
          </a:p>
          <a:p>
            <a:r>
              <a:rPr lang="en-US" dirty="0">
                <a:latin typeface="Didot" panose="02000503000000020003" pitchFamily="2" charset="-79"/>
                <a:cs typeface="Didot" panose="02000503000000020003" pitchFamily="2" charset="-79"/>
              </a:rPr>
              <a:t>While reading, focus on the questions</a:t>
            </a:r>
          </a:p>
          <a:p>
            <a:pPr lvl="1"/>
            <a:r>
              <a:rPr lang="en-US" dirty="0">
                <a:latin typeface="Didot" panose="02000503000000020003" pitchFamily="2" charset="-79"/>
                <a:cs typeface="Didot" panose="02000503000000020003" pitchFamily="2" charset="-79"/>
              </a:rPr>
              <a:t>What is Zinn’s claim?</a:t>
            </a:r>
          </a:p>
          <a:p>
            <a:pPr lvl="1"/>
            <a:r>
              <a:rPr lang="en-US" dirty="0">
                <a:latin typeface="Didot" panose="02000503000000020003" pitchFamily="2" charset="-79"/>
                <a:cs typeface="Didot" panose="02000503000000020003" pitchFamily="2" charset="-79"/>
              </a:rPr>
              <a:t>How does Zinn’s claim (confirm/clarify/reinforce/enlarge/challenge/conflict with/replace) your gallery walk choice?</a:t>
            </a:r>
          </a:p>
        </p:txBody>
      </p:sp>
      <p:pic>
        <p:nvPicPr>
          <p:cNvPr id="4" name="Picture 3">
            <a:extLst>
              <a:ext uri="{FF2B5EF4-FFF2-40B4-BE49-F238E27FC236}">
                <a16:creationId xmlns:a16="http://schemas.microsoft.com/office/drawing/2014/main" id="{B1BD1ECA-98C6-9842-81B6-ED95AC4F9C62}"/>
              </a:ext>
            </a:extLst>
          </p:cNvPr>
          <p:cNvPicPr>
            <a:picLocks noChangeAspect="1"/>
          </p:cNvPicPr>
          <p:nvPr/>
        </p:nvPicPr>
        <p:blipFill>
          <a:blip r:embed="rId2"/>
          <a:stretch>
            <a:fillRect/>
          </a:stretch>
        </p:blipFill>
        <p:spPr>
          <a:xfrm>
            <a:off x="6570508" y="1600200"/>
            <a:ext cx="2451100" cy="3314700"/>
          </a:xfrm>
          <a:prstGeom prst="rect">
            <a:avLst/>
          </a:prstGeom>
        </p:spPr>
      </p:pic>
    </p:spTree>
    <p:extLst>
      <p:ext uri="{BB962C8B-B14F-4D97-AF65-F5344CB8AC3E}">
        <p14:creationId xmlns:p14="http://schemas.microsoft.com/office/powerpoint/2010/main" val="351009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7F14-3F84-C94F-ADF6-266740DF4D69}"/>
              </a:ext>
            </a:extLst>
          </p:cNvPr>
          <p:cNvSpPr>
            <a:spLocks noGrp="1"/>
          </p:cNvSpPr>
          <p:nvPr>
            <p:ph type="title"/>
          </p:nvPr>
        </p:nvSpPr>
        <p:spPr>
          <a:xfrm>
            <a:off x="457200" y="0"/>
            <a:ext cx="8229600" cy="1143000"/>
          </a:xfrm>
        </p:spPr>
        <p:txBody>
          <a:bodyPr/>
          <a:lstStyle/>
          <a:p>
            <a:r>
              <a:rPr lang="en-US" dirty="0">
                <a:latin typeface="Didot" panose="02000503000000020003" pitchFamily="2" charset="-79"/>
                <a:cs typeface="Didot" panose="02000503000000020003" pitchFamily="2" charset="-79"/>
              </a:rPr>
              <a:t>Stations Activity</a:t>
            </a:r>
          </a:p>
        </p:txBody>
      </p:sp>
      <p:sp>
        <p:nvSpPr>
          <p:cNvPr id="3" name="Content Placeholder 2">
            <a:extLst>
              <a:ext uri="{FF2B5EF4-FFF2-40B4-BE49-F238E27FC236}">
                <a16:creationId xmlns:a16="http://schemas.microsoft.com/office/drawing/2014/main" id="{344C627D-E9C5-EF48-B446-243C91E1A5F3}"/>
              </a:ext>
            </a:extLst>
          </p:cNvPr>
          <p:cNvSpPr>
            <a:spLocks noGrp="1"/>
          </p:cNvSpPr>
          <p:nvPr>
            <p:ph idx="1"/>
          </p:nvPr>
        </p:nvSpPr>
        <p:spPr>
          <a:xfrm>
            <a:off x="337279" y="1004342"/>
            <a:ext cx="8229600" cy="5666282"/>
          </a:xfrm>
        </p:spPr>
        <p:txBody>
          <a:bodyPr>
            <a:normAutofit fontScale="70000" lnSpcReduction="20000"/>
          </a:bodyPr>
          <a:lstStyle/>
          <a:p>
            <a:r>
              <a:rPr lang="en-US" dirty="0">
                <a:latin typeface="Didot" panose="02000503000000020003" pitchFamily="2" charset="-79"/>
                <a:cs typeface="Didot" panose="02000503000000020003" pitchFamily="2" charset="-79"/>
              </a:rPr>
              <a:t>We are now going to look at 3 foreign policy frameworks that American leaders have endorsed across US history.  In considering these stances, we will see the complexity of US foreign policy and find affirmation of refutation for Zinn’s claim</a:t>
            </a:r>
          </a:p>
          <a:p>
            <a:r>
              <a:rPr lang="en-US" dirty="0">
                <a:latin typeface="Didot" panose="02000503000000020003" pitchFamily="2" charset="-79"/>
                <a:cs typeface="Didot" panose="02000503000000020003" pitchFamily="2" charset="-79"/>
              </a:rPr>
              <a:t>Foreign Policy frameworks we will consider:</a:t>
            </a:r>
          </a:p>
          <a:p>
            <a:pPr lvl="1"/>
            <a:r>
              <a:rPr lang="en-US" dirty="0">
                <a:latin typeface="Didot" panose="02000503000000020003" pitchFamily="2" charset="-79"/>
                <a:cs typeface="Didot" panose="02000503000000020003" pitchFamily="2" charset="-79"/>
              </a:rPr>
              <a:t>Isolationism</a:t>
            </a:r>
          </a:p>
          <a:p>
            <a:pPr lvl="1"/>
            <a:r>
              <a:rPr lang="en-US" dirty="0">
                <a:latin typeface="Didot" panose="02000503000000020003" pitchFamily="2" charset="-79"/>
                <a:cs typeface="Didot" panose="02000503000000020003" pitchFamily="2" charset="-79"/>
              </a:rPr>
              <a:t>Imperialism</a:t>
            </a:r>
          </a:p>
          <a:p>
            <a:pPr lvl="1"/>
            <a:r>
              <a:rPr lang="en-US" dirty="0">
                <a:latin typeface="Didot" panose="02000503000000020003" pitchFamily="2" charset="-79"/>
                <a:cs typeface="Didot" panose="02000503000000020003" pitchFamily="2" charset="-79"/>
              </a:rPr>
              <a:t>Unilateralism vs. Multilateralism </a:t>
            </a:r>
          </a:p>
          <a:p>
            <a:r>
              <a:rPr lang="en-US" dirty="0">
                <a:latin typeface="Didot" panose="02000503000000020003" pitchFamily="2" charset="-79"/>
                <a:cs typeface="Didot" panose="02000503000000020003" pitchFamily="2" charset="-79"/>
              </a:rPr>
              <a:t>At each station, read and annotate the documents to answer the following 3 questions:</a:t>
            </a:r>
          </a:p>
          <a:p>
            <a:pPr lvl="1"/>
            <a:r>
              <a:rPr lang="en-US" dirty="0">
                <a:latin typeface="Didot" panose="02000503000000020003" pitchFamily="2" charset="-79"/>
                <a:cs typeface="Didot" panose="02000503000000020003" pitchFamily="2" charset="-79"/>
              </a:rPr>
              <a:t>Define the framework</a:t>
            </a:r>
          </a:p>
          <a:p>
            <a:pPr lvl="1"/>
            <a:r>
              <a:rPr lang="en-US" dirty="0">
                <a:latin typeface="Didot" panose="02000503000000020003" pitchFamily="2" charset="-79"/>
                <a:cs typeface="Didot" panose="02000503000000020003" pitchFamily="2" charset="-79"/>
              </a:rPr>
              <a:t>In what types of historical moments in the framework most likely to be used?</a:t>
            </a:r>
          </a:p>
          <a:p>
            <a:pPr lvl="1"/>
            <a:r>
              <a:rPr lang="en-US" dirty="0">
                <a:latin typeface="Didot" panose="02000503000000020003" pitchFamily="2" charset="-79"/>
                <a:cs typeface="Didot" panose="02000503000000020003" pitchFamily="2" charset="-79"/>
              </a:rPr>
              <a:t>How do leaders justify the use of the framework in their particular historical moment?</a:t>
            </a:r>
          </a:p>
          <a:p>
            <a:r>
              <a:rPr lang="en-US" dirty="0">
                <a:latin typeface="Didot" panose="02000503000000020003" pitchFamily="2" charset="-79"/>
                <a:cs typeface="Didot" panose="02000503000000020003" pitchFamily="2" charset="-79"/>
              </a:rPr>
              <a:t>You will go through the stations in groups</a:t>
            </a:r>
          </a:p>
          <a:p>
            <a:r>
              <a:rPr lang="en-US" dirty="0">
                <a:latin typeface="Didot" panose="02000503000000020003" pitchFamily="2" charset="-79"/>
                <a:cs typeface="Didot" panose="02000503000000020003" pitchFamily="2" charset="-79"/>
              </a:rPr>
              <a:t>Whatever we don’t finish today we will finish tomorrow</a:t>
            </a:r>
          </a:p>
          <a:p>
            <a:pPr marL="0" indent="0">
              <a:buNone/>
            </a:pPr>
            <a:endParaRPr lang="en-US" dirty="0">
              <a:latin typeface="Didot" panose="02000503000000020003" pitchFamily="2" charset="-79"/>
              <a:cs typeface="Didot" panose="02000503000000020003" pitchFamily="2" charset="-79"/>
            </a:endParaRPr>
          </a:p>
        </p:txBody>
      </p:sp>
    </p:spTree>
    <p:extLst>
      <p:ext uri="{BB962C8B-B14F-4D97-AF65-F5344CB8AC3E}">
        <p14:creationId xmlns:p14="http://schemas.microsoft.com/office/powerpoint/2010/main" val="189433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3601-394C-9348-A52C-D0832D2AF5FF}"/>
              </a:ext>
            </a:extLst>
          </p:cNvPr>
          <p:cNvSpPr>
            <a:spLocks noGrp="1"/>
          </p:cNvSpPr>
          <p:nvPr>
            <p:ph type="title"/>
          </p:nvPr>
        </p:nvSpPr>
        <p:spPr>
          <a:xfrm>
            <a:off x="457200" y="0"/>
            <a:ext cx="8229600" cy="1143000"/>
          </a:xfrm>
        </p:spPr>
        <p:txBody>
          <a:bodyPr/>
          <a:lstStyle/>
          <a:p>
            <a:r>
              <a:rPr lang="en-US" dirty="0">
                <a:latin typeface="Didot" panose="02000503000000020003" pitchFamily="2" charset="-79"/>
                <a:cs typeface="Didot" panose="02000503000000020003" pitchFamily="2" charset="-79"/>
              </a:rPr>
              <a:t>Discussion</a:t>
            </a:r>
          </a:p>
        </p:txBody>
      </p:sp>
      <p:sp>
        <p:nvSpPr>
          <p:cNvPr id="3" name="Content Placeholder 2">
            <a:extLst>
              <a:ext uri="{FF2B5EF4-FFF2-40B4-BE49-F238E27FC236}">
                <a16:creationId xmlns:a16="http://schemas.microsoft.com/office/drawing/2014/main" id="{AF575689-36E1-CB48-BCEC-CC6DDEE0D4EB}"/>
              </a:ext>
            </a:extLst>
          </p:cNvPr>
          <p:cNvSpPr>
            <a:spLocks noGrp="1"/>
          </p:cNvSpPr>
          <p:nvPr>
            <p:ph idx="1"/>
          </p:nvPr>
        </p:nvSpPr>
        <p:spPr>
          <a:xfrm>
            <a:off x="562131" y="1143000"/>
            <a:ext cx="8229600" cy="4708525"/>
          </a:xfrm>
        </p:spPr>
        <p:txBody>
          <a:bodyPr>
            <a:normAutofit fontScale="92500" lnSpcReduction="20000"/>
          </a:bodyPr>
          <a:lstStyle/>
          <a:p>
            <a:r>
              <a:rPr lang="en-US" dirty="0">
                <a:latin typeface="Didot" panose="02000503000000020003" pitchFamily="2" charset="-79"/>
                <a:cs typeface="Didot" panose="02000503000000020003" pitchFamily="2" charset="-79"/>
              </a:rPr>
              <a:t>Break up into two groups, for our discussion</a:t>
            </a:r>
          </a:p>
          <a:p>
            <a:r>
              <a:rPr lang="en-US" dirty="0">
                <a:latin typeface="Didot" panose="02000503000000020003" pitchFamily="2" charset="-79"/>
                <a:cs typeface="Didot" panose="02000503000000020003" pitchFamily="2" charset="-79"/>
              </a:rPr>
              <a:t>Let’s discuss each framework first:</a:t>
            </a:r>
          </a:p>
          <a:p>
            <a:pPr lvl="1"/>
            <a:r>
              <a:rPr lang="en-US" dirty="0">
                <a:latin typeface="Didot" panose="02000503000000020003" pitchFamily="2" charset="-79"/>
                <a:cs typeface="Didot" panose="02000503000000020003" pitchFamily="2" charset="-79"/>
              </a:rPr>
              <a:t>Define the framework</a:t>
            </a:r>
          </a:p>
          <a:p>
            <a:pPr lvl="1"/>
            <a:r>
              <a:rPr lang="en-US" dirty="0">
                <a:latin typeface="Didot" panose="02000503000000020003" pitchFamily="2" charset="-79"/>
                <a:cs typeface="Didot" panose="02000503000000020003" pitchFamily="2" charset="-79"/>
              </a:rPr>
              <a:t>In what types of historical moments in the framework most likely to be used?</a:t>
            </a:r>
          </a:p>
          <a:p>
            <a:pPr lvl="1"/>
            <a:r>
              <a:rPr lang="en-US" dirty="0">
                <a:latin typeface="Didot" panose="02000503000000020003" pitchFamily="2" charset="-79"/>
                <a:cs typeface="Didot" panose="02000503000000020003" pitchFamily="2" charset="-79"/>
              </a:rPr>
              <a:t>How do leaders justify the use of the framework in their particular historical moment</a:t>
            </a:r>
          </a:p>
          <a:p>
            <a:r>
              <a:rPr lang="en-US" dirty="0">
                <a:latin typeface="Didot" panose="02000503000000020003" pitchFamily="2" charset="-79"/>
                <a:cs typeface="Didot" panose="02000503000000020003" pitchFamily="2" charset="-79"/>
              </a:rPr>
              <a:t>To what extent is Howard Zinn’s claim about the history of US foreign policy valid?  </a:t>
            </a:r>
          </a:p>
          <a:p>
            <a:pPr lvl="1"/>
            <a:r>
              <a:rPr lang="en-US" dirty="0">
                <a:latin typeface="Didot" panose="02000503000000020003" pitchFamily="2" charset="-79"/>
                <a:cs typeface="Didot" panose="02000503000000020003" pitchFamily="2" charset="-79"/>
              </a:rPr>
              <a:t>Throughout US history, the military has not been used for moral purposes, but to increase economic, political, and military power </a:t>
            </a:r>
          </a:p>
        </p:txBody>
      </p:sp>
    </p:spTree>
    <p:extLst>
      <p:ext uri="{BB962C8B-B14F-4D97-AF65-F5344CB8AC3E}">
        <p14:creationId xmlns:p14="http://schemas.microsoft.com/office/powerpoint/2010/main" val="173538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2BE6-6F74-9944-A8D5-28CF6C3144DD}"/>
              </a:ext>
            </a:extLst>
          </p:cNvPr>
          <p:cNvSpPr>
            <a:spLocks noGrp="1"/>
          </p:cNvSpPr>
          <p:nvPr>
            <p:ph type="title"/>
          </p:nvPr>
        </p:nvSpPr>
        <p:spPr>
          <a:xfrm>
            <a:off x="457200" y="1303"/>
            <a:ext cx="8229600" cy="1143000"/>
          </a:xfrm>
        </p:spPr>
        <p:txBody>
          <a:bodyPr/>
          <a:lstStyle/>
          <a:p>
            <a:r>
              <a:rPr lang="en-US" dirty="0">
                <a:latin typeface="Didot" panose="02000503000000020003" pitchFamily="2" charset="-79"/>
                <a:cs typeface="Didot" panose="02000503000000020003" pitchFamily="2" charset="-79"/>
              </a:rPr>
              <a:t>Cartoon Character</a:t>
            </a:r>
          </a:p>
        </p:txBody>
      </p:sp>
      <p:sp>
        <p:nvSpPr>
          <p:cNvPr id="3" name="Content Placeholder 2">
            <a:extLst>
              <a:ext uri="{FF2B5EF4-FFF2-40B4-BE49-F238E27FC236}">
                <a16:creationId xmlns:a16="http://schemas.microsoft.com/office/drawing/2014/main" id="{9C613BB9-0160-6C4D-9BF5-86CA1828FE19}"/>
              </a:ext>
            </a:extLst>
          </p:cNvPr>
          <p:cNvSpPr>
            <a:spLocks noGrp="1"/>
          </p:cNvSpPr>
          <p:nvPr>
            <p:ph idx="1"/>
          </p:nvPr>
        </p:nvSpPr>
        <p:spPr>
          <a:xfrm>
            <a:off x="277318" y="1015583"/>
            <a:ext cx="6228413" cy="5460168"/>
          </a:xfrm>
        </p:spPr>
        <p:txBody>
          <a:bodyPr>
            <a:normAutofit lnSpcReduction="10000"/>
          </a:bodyPr>
          <a:lstStyle/>
          <a:p>
            <a:r>
              <a:rPr lang="en-US" dirty="0">
                <a:latin typeface="Didot" panose="02000503000000020003" pitchFamily="2" charset="-79"/>
                <a:cs typeface="Didot" panose="02000503000000020003" pitchFamily="2" charset="-79"/>
              </a:rPr>
              <a:t>To wrap up our introduction, you are going to turn to your response to Zinn’s claim into a cartoon character.</a:t>
            </a:r>
          </a:p>
          <a:p>
            <a:r>
              <a:rPr lang="en-US" dirty="0">
                <a:latin typeface="Didot" panose="02000503000000020003" pitchFamily="2" charset="-79"/>
                <a:cs typeface="Didot" panose="02000503000000020003" pitchFamily="2" charset="-79"/>
              </a:rPr>
              <a:t>Think, Captain America…</a:t>
            </a:r>
          </a:p>
          <a:p>
            <a:r>
              <a:rPr lang="en-US" dirty="0">
                <a:latin typeface="Didot" panose="02000503000000020003" pitchFamily="2" charset="-79"/>
                <a:cs typeface="Didot" panose="02000503000000020003" pitchFamily="2" charset="-79"/>
              </a:rPr>
              <a:t>Visually represent your understanding of American foreign policy with a Cartoon Character.  Provide a 1 paragraph explanation of your character (10 point assignment)</a:t>
            </a:r>
          </a:p>
        </p:txBody>
      </p:sp>
      <p:pic>
        <p:nvPicPr>
          <p:cNvPr id="4" name="Picture 3">
            <a:extLst>
              <a:ext uri="{FF2B5EF4-FFF2-40B4-BE49-F238E27FC236}">
                <a16:creationId xmlns:a16="http://schemas.microsoft.com/office/drawing/2014/main" id="{29F877A6-3BD2-9844-A00F-EF12E3FAB036}"/>
              </a:ext>
            </a:extLst>
          </p:cNvPr>
          <p:cNvPicPr>
            <a:picLocks noChangeAspect="1"/>
          </p:cNvPicPr>
          <p:nvPr/>
        </p:nvPicPr>
        <p:blipFill>
          <a:blip r:embed="rId2"/>
          <a:stretch>
            <a:fillRect/>
          </a:stretch>
        </p:blipFill>
        <p:spPr>
          <a:xfrm>
            <a:off x="6505731" y="1551364"/>
            <a:ext cx="2349500" cy="3454400"/>
          </a:xfrm>
          <a:prstGeom prst="rect">
            <a:avLst/>
          </a:prstGeom>
        </p:spPr>
      </p:pic>
    </p:spTree>
    <p:extLst>
      <p:ext uri="{BB962C8B-B14F-4D97-AF65-F5344CB8AC3E}">
        <p14:creationId xmlns:p14="http://schemas.microsoft.com/office/powerpoint/2010/main" val="406362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2566</TotalTime>
  <Words>461</Words>
  <Application>Microsoft Macintosh PowerPoint</Application>
  <PresentationFormat>On-screen Show (4:3)</PresentationFormat>
  <Paragraphs>53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Didot</vt:lpstr>
      <vt:lpstr>Office Theme</vt:lpstr>
      <vt:lpstr>PowerPoint Presentation</vt:lpstr>
      <vt:lpstr>What is American Foreign Policy?</vt:lpstr>
      <vt:lpstr>Howard Zinn on American Foreign Policy</vt:lpstr>
      <vt:lpstr>Stations Activity</vt:lpstr>
      <vt:lpstr>Discussion</vt:lpstr>
      <vt:lpstr>Cartoon Character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Microsoft Office User</cp:lastModifiedBy>
  <cp:revision>51</cp:revision>
  <cp:lastPrinted>2016-04-25T16:08:25Z</cp:lastPrinted>
  <dcterms:created xsi:type="dcterms:W3CDTF">2013-04-23T14:11:00Z</dcterms:created>
  <dcterms:modified xsi:type="dcterms:W3CDTF">2019-12-06T14:52:29Z</dcterms:modified>
</cp:coreProperties>
</file>