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302" r:id="rId2"/>
    <p:sldId id="304" r:id="rId3"/>
    <p:sldId id="284" r:id="rId4"/>
    <p:sldId id="295" r:id="rId5"/>
    <p:sldId id="297" r:id="rId6"/>
    <p:sldId id="277" r:id="rId7"/>
    <p:sldId id="286" r:id="rId8"/>
    <p:sldId id="285" r:id="rId9"/>
    <p:sldId id="291" r:id="rId10"/>
    <p:sldId id="292" r:id="rId11"/>
    <p:sldId id="293" r:id="rId12"/>
    <p:sldId id="289" r:id="rId13"/>
    <p:sldId id="305" r:id="rId14"/>
    <p:sldId id="296" r:id="rId15"/>
    <p:sldId id="262" r:id="rId16"/>
    <p:sldId id="283" r:id="rId17"/>
    <p:sldId id="259" r:id="rId18"/>
    <p:sldId id="307" r:id="rId19"/>
    <p:sldId id="310" r:id="rId20"/>
    <p:sldId id="308" r:id="rId21"/>
    <p:sldId id="309"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88"/>
    <p:restoredTop sz="92627"/>
  </p:normalViewPr>
  <p:slideViewPr>
    <p:cSldViewPr snapToGrid="0" snapToObjects="1">
      <p:cViewPr varScale="1">
        <p:scale>
          <a:sx n="102" d="100"/>
          <a:sy n="102" d="100"/>
        </p:scale>
        <p:origin x="1840"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0AAD34-3395-0E4D-8164-55014AF69778}" type="doc">
      <dgm:prSet loTypeId="urn:microsoft.com/office/officeart/2005/8/layout/default" loCatId="" qsTypeId="urn:microsoft.com/office/officeart/2005/8/quickstyle/simple4" qsCatId="simple" csTypeId="urn:microsoft.com/office/officeart/2005/8/colors/colorful3" csCatId="colorful"/>
      <dgm:spPr/>
      <dgm:t>
        <a:bodyPr/>
        <a:lstStyle/>
        <a:p>
          <a:endParaRPr lang="en-US"/>
        </a:p>
      </dgm:t>
    </dgm:pt>
    <dgm:pt modelId="{A617A433-49DB-E642-936A-2E1A17B5F074}">
      <dgm:prSet/>
      <dgm:spPr/>
      <dgm:t>
        <a:bodyPr/>
        <a:lstStyle/>
        <a:p>
          <a:pPr rtl="0"/>
          <a:r>
            <a:rPr lang="en-US"/>
            <a:t>Consolidate national power </a:t>
          </a:r>
        </a:p>
      </dgm:t>
    </dgm:pt>
    <dgm:pt modelId="{2DED08CB-7EE8-3947-BDB8-A8C826C47CDA}" type="parTrans" cxnId="{D1FA0C4C-6B19-C84B-8CE7-1AF7C795DA50}">
      <dgm:prSet/>
      <dgm:spPr/>
      <dgm:t>
        <a:bodyPr/>
        <a:lstStyle/>
        <a:p>
          <a:endParaRPr lang="en-US"/>
        </a:p>
      </dgm:t>
    </dgm:pt>
    <dgm:pt modelId="{F91A2600-CF42-7141-83AC-5597B69D0A93}" type="sibTrans" cxnId="{D1FA0C4C-6B19-C84B-8CE7-1AF7C795DA50}">
      <dgm:prSet/>
      <dgm:spPr/>
      <dgm:t>
        <a:bodyPr/>
        <a:lstStyle/>
        <a:p>
          <a:endParaRPr lang="en-US"/>
        </a:p>
      </dgm:t>
    </dgm:pt>
    <dgm:pt modelId="{6D87B772-8EAF-3645-8934-D2C6541996AE}">
      <dgm:prSet/>
      <dgm:spPr/>
      <dgm:t>
        <a:bodyPr/>
        <a:lstStyle/>
        <a:p>
          <a:pPr rtl="0"/>
          <a:r>
            <a:rPr lang="en-US" dirty="0"/>
            <a:t>Bring the 3 branches of government in line with FDR’s vision (use extreme-</a:t>
          </a:r>
          <a:r>
            <a:rPr lang="en-US" dirty="0" err="1"/>
            <a:t>ish</a:t>
          </a:r>
          <a:r>
            <a:rPr lang="en-US" dirty="0"/>
            <a:t> means to do this if necessary)</a:t>
          </a:r>
        </a:p>
      </dgm:t>
    </dgm:pt>
    <dgm:pt modelId="{5CBBB454-5F24-0640-BFF6-018C14D74EDD}" type="parTrans" cxnId="{FB411526-AD55-1847-9202-75D268A477FC}">
      <dgm:prSet/>
      <dgm:spPr/>
      <dgm:t>
        <a:bodyPr/>
        <a:lstStyle/>
        <a:p>
          <a:endParaRPr lang="en-US"/>
        </a:p>
      </dgm:t>
    </dgm:pt>
    <dgm:pt modelId="{D7FFF8CA-675A-BB43-8ACC-5D894509A000}" type="sibTrans" cxnId="{FB411526-AD55-1847-9202-75D268A477FC}">
      <dgm:prSet/>
      <dgm:spPr/>
      <dgm:t>
        <a:bodyPr/>
        <a:lstStyle/>
        <a:p>
          <a:endParaRPr lang="en-US"/>
        </a:p>
      </dgm:t>
    </dgm:pt>
    <dgm:pt modelId="{D7EE2FDB-A285-B349-A8FA-BEBE4792FF8E}">
      <dgm:prSet/>
      <dgm:spPr/>
      <dgm:t>
        <a:bodyPr/>
        <a:lstStyle/>
        <a:p>
          <a:pPr rtl="0"/>
          <a:r>
            <a:rPr lang="en-US"/>
            <a:t>Keep the vision going by running for president 4 times</a:t>
          </a:r>
        </a:p>
      </dgm:t>
    </dgm:pt>
    <dgm:pt modelId="{84F9184E-1706-0C4A-989A-D9AEC7902A5F}" type="parTrans" cxnId="{C05801E4-6314-A346-95DD-908724EEBE61}">
      <dgm:prSet/>
      <dgm:spPr/>
      <dgm:t>
        <a:bodyPr/>
        <a:lstStyle/>
        <a:p>
          <a:endParaRPr lang="en-US"/>
        </a:p>
      </dgm:t>
    </dgm:pt>
    <dgm:pt modelId="{8956BF5D-E0F9-074A-9C2C-D1A739CF1277}" type="sibTrans" cxnId="{C05801E4-6314-A346-95DD-908724EEBE61}">
      <dgm:prSet/>
      <dgm:spPr/>
      <dgm:t>
        <a:bodyPr/>
        <a:lstStyle/>
        <a:p>
          <a:endParaRPr lang="en-US"/>
        </a:p>
      </dgm:t>
    </dgm:pt>
    <dgm:pt modelId="{C251B367-CF43-504A-8E45-2B59DB00C211}">
      <dgm:prSet/>
      <dgm:spPr/>
      <dgm:t>
        <a:bodyPr/>
        <a:lstStyle/>
        <a:p>
          <a:pPr rtl="0"/>
          <a:r>
            <a:rPr lang="en-US"/>
            <a:t>Produce Programs that Focus Economic Security</a:t>
          </a:r>
        </a:p>
      </dgm:t>
    </dgm:pt>
    <dgm:pt modelId="{D02A3E40-8780-3D43-820D-47DA1DF178BA}" type="parTrans" cxnId="{A9700533-308A-9540-ACAB-FC2302519B6F}">
      <dgm:prSet/>
      <dgm:spPr/>
      <dgm:t>
        <a:bodyPr/>
        <a:lstStyle/>
        <a:p>
          <a:endParaRPr lang="en-US"/>
        </a:p>
      </dgm:t>
    </dgm:pt>
    <dgm:pt modelId="{74A69C07-3507-2844-967C-7A39F145DCF0}" type="sibTrans" cxnId="{A9700533-308A-9540-ACAB-FC2302519B6F}">
      <dgm:prSet/>
      <dgm:spPr/>
      <dgm:t>
        <a:bodyPr/>
        <a:lstStyle/>
        <a:p>
          <a:endParaRPr lang="en-US"/>
        </a:p>
      </dgm:t>
    </dgm:pt>
    <dgm:pt modelId="{E7EEA24A-42F5-844C-9DA1-BECECEF0D420}">
      <dgm:prSet/>
      <dgm:spPr/>
      <dgm:t>
        <a:bodyPr/>
        <a:lstStyle/>
        <a:p>
          <a:pPr rtl="0"/>
          <a:r>
            <a:rPr lang="en-US"/>
            <a:t>Focus on Economic Security at both:</a:t>
          </a:r>
        </a:p>
      </dgm:t>
    </dgm:pt>
    <dgm:pt modelId="{CB77E8B6-2AD8-1C44-BCB5-1F63728B5965}" type="parTrans" cxnId="{AAA6574B-BC8C-2346-8893-BCD45A722EF1}">
      <dgm:prSet/>
      <dgm:spPr/>
      <dgm:t>
        <a:bodyPr/>
        <a:lstStyle/>
        <a:p>
          <a:endParaRPr lang="en-US"/>
        </a:p>
      </dgm:t>
    </dgm:pt>
    <dgm:pt modelId="{94CA2F69-12DD-A348-991A-71284656CF54}" type="sibTrans" cxnId="{AAA6574B-BC8C-2346-8893-BCD45A722EF1}">
      <dgm:prSet/>
      <dgm:spPr/>
      <dgm:t>
        <a:bodyPr/>
        <a:lstStyle/>
        <a:p>
          <a:endParaRPr lang="en-US"/>
        </a:p>
      </dgm:t>
    </dgm:pt>
    <dgm:pt modelId="{97B728A9-56C5-BE4C-8E6A-79E9BCF8538E}">
      <dgm:prSet/>
      <dgm:spPr/>
      <dgm:t>
        <a:bodyPr/>
        <a:lstStyle/>
        <a:p>
          <a:pPr rtl="0"/>
          <a:r>
            <a:rPr lang="en-US"/>
            <a:t>National Level</a:t>
          </a:r>
        </a:p>
      </dgm:t>
    </dgm:pt>
    <dgm:pt modelId="{1D0D649C-BB3F-FF41-8FD4-BADCF87915D9}" type="parTrans" cxnId="{BEA2276C-B76B-6646-A4F7-62461EE3EA86}">
      <dgm:prSet/>
      <dgm:spPr/>
      <dgm:t>
        <a:bodyPr/>
        <a:lstStyle/>
        <a:p>
          <a:endParaRPr lang="en-US"/>
        </a:p>
      </dgm:t>
    </dgm:pt>
    <dgm:pt modelId="{9BAB5CA9-AF7E-9B49-BB9B-C49FC9786901}" type="sibTrans" cxnId="{BEA2276C-B76B-6646-A4F7-62461EE3EA86}">
      <dgm:prSet/>
      <dgm:spPr/>
      <dgm:t>
        <a:bodyPr/>
        <a:lstStyle/>
        <a:p>
          <a:endParaRPr lang="en-US"/>
        </a:p>
      </dgm:t>
    </dgm:pt>
    <dgm:pt modelId="{37D38819-3277-F145-BFBD-B109B84EA45C}">
      <dgm:prSet/>
      <dgm:spPr/>
      <dgm:t>
        <a:bodyPr/>
        <a:lstStyle/>
        <a:p>
          <a:pPr rtl="0"/>
          <a:r>
            <a:rPr lang="en-US"/>
            <a:t>Personal Level</a:t>
          </a:r>
        </a:p>
      </dgm:t>
    </dgm:pt>
    <dgm:pt modelId="{AB7000CC-3402-7D4E-9416-FCE409820BE0}" type="parTrans" cxnId="{B2DBB840-F70C-344E-A4E4-707FC2E67FE9}">
      <dgm:prSet/>
      <dgm:spPr/>
      <dgm:t>
        <a:bodyPr/>
        <a:lstStyle/>
        <a:p>
          <a:endParaRPr lang="en-US"/>
        </a:p>
      </dgm:t>
    </dgm:pt>
    <dgm:pt modelId="{35B95D2B-06B7-104C-A5DD-FA56935E4B22}" type="sibTrans" cxnId="{B2DBB840-F70C-344E-A4E4-707FC2E67FE9}">
      <dgm:prSet/>
      <dgm:spPr/>
      <dgm:t>
        <a:bodyPr/>
        <a:lstStyle/>
        <a:p>
          <a:endParaRPr lang="en-US"/>
        </a:p>
      </dgm:t>
    </dgm:pt>
    <dgm:pt modelId="{49B59CCC-EB98-044C-AD8F-A0E7097C3141}">
      <dgm:prSet/>
      <dgm:spPr/>
      <dgm:t>
        <a:bodyPr/>
        <a:lstStyle/>
        <a:p>
          <a:pPr rtl="0"/>
          <a:r>
            <a:rPr lang="en-US"/>
            <a:t>Use Laws, Programs, and Executive Orders to achieve this</a:t>
          </a:r>
        </a:p>
      </dgm:t>
    </dgm:pt>
    <dgm:pt modelId="{E4627879-E813-5C45-966B-FCC7E89C667D}" type="parTrans" cxnId="{6CA73904-5A47-1246-A38E-42DC6F8C6337}">
      <dgm:prSet/>
      <dgm:spPr/>
      <dgm:t>
        <a:bodyPr/>
        <a:lstStyle/>
        <a:p>
          <a:endParaRPr lang="en-US"/>
        </a:p>
      </dgm:t>
    </dgm:pt>
    <dgm:pt modelId="{DE168F30-CC61-0B40-ACA2-47FAC3EFB69E}" type="sibTrans" cxnId="{6CA73904-5A47-1246-A38E-42DC6F8C6337}">
      <dgm:prSet/>
      <dgm:spPr/>
      <dgm:t>
        <a:bodyPr/>
        <a:lstStyle/>
        <a:p>
          <a:endParaRPr lang="en-US"/>
        </a:p>
      </dgm:t>
    </dgm:pt>
    <dgm:pt modelId="{569F70B4-B302-A64C-BC87-0EC1494BBACF}">
      <dgm:prSet/>
      <dgm:spPr/>
      <dgm:t>
        <a:bodyPr/>
        <a:lstStyle/>
        <a:p>
          <a:pPr rtl="0"/>
          <a:r>
            <a:rPr lang="en-US"/>
            <a:t>Fire-side chats </a:t>
          </a:r>
        </a:p>
      </dgm:t>
    </dgm:pt>
    <dgm:pt modelId="{1476C47D-DCAC-2E4D-ABED-50559B1FC627}" type="parTrans" cxnId="{149FCBA0-DC16-8243-82F5-F787396A23D5}">
      <dgm:prSet/>
      <dgm:spPr/>
      <dgm:t>
        <a:bodyPr/>
        <a:lstStyle/>
        <a:p>
          <a:endParaRPr lang="en-US"/>
        </a:p>
      </dgm:t>
    </dgm:pt>
    <dgm:pt modelId="{521A44A9-BE93-444C-BD26-33C0B8254AD4}" type="sibTrans" cxnId="{149FCBA0-DC16-8243-82F5-F787396A23D5}">
      <dgm:prSet/>
      <dgm:spPr/>
      <dgm:t>
        <a:bodyPr/>
        <a:lstStyle/>
        <a:p>
          <a:endParaRPr lang="en-US"/>
        </a:p>
      </dgm:t>
    </dgm:pt>
    <dgm:pt modelId="{68940FFE-AC96-1140-8243-658E320D9350}">
      <dgm:prSet/>
      <dgm:spPr/>
      <dgm:t>
        <a:bodyPr/>
        <a:lstStyle/>
        <a:p>
          <a:pPr rtl="0"/>
          <a:r>
            <a:rPr lang="en-US"/>
            <a:t>Use radio speeches given directly to the American people to develop closeness/relationship/trust between the national government and the people</a:t>
          </a:r>
        </a:p>
      </dgm:t>
    </dgm:pt>
    <dgm:pt modelId="{D4ED28A1-6C1A-7145-8C40-22FCA186776E}" type="parTrans" cxnId="{3E3289AE-D218-AC4F-8FFB-F0B1D6110F8D}">
      <dgm:prSet/>
      <dgm:spPr/>
      <dgm:t>
        <a:bodyPr/>
        <a:lstStyle/>
        <a:p>
          <a:endParaRPr lang="en-US"/>
        </a:p>
      </dgm:t>
    </dgm:pt>
    <dgm:pt modelId="{C0F9E710-4227-8B47-AC36-64A81722008F}" type="sibTrans" cxnId="{3E3289AE-D218-AC4F-8FFB-F0B1D6110F8D}">
      <dgm:prSet/>
      <dgm:spPr/>
      <dgm:t>
        <a:bodyPr/>
        <a:lstStyle/>
        <a:p>
          <a:endParaRPr lang="en-US"/>
        </a:p>
      </dgm:t>
    </dgm:pt>
    <dgm:pt modelId="{50D0648F-204E-FE43-BC74-FAD38569AFF0}" type="pres">
      <dgm:prSet presAssocID="{D10AAD34-3395-0E4D-8164-55014AF69778}" presName="diagram" presStyleCnt="0">
        <dgm:presLayoutVars>
          <dgm:dir/>
          <dgm:resizeHandles val="exact"/>
        </dgm:presLayoutVars>
      </dgm:prSet>
      <dgm:spPr/>
    </dgm:pt>
    <dgm:pt modelId="{ADEB77A7-9312-0149-B447-804CEDE4511C}" type="pres">
      <dgm:prSet presAssocID="{A617A433-49DB-E642-936A-2E1A17B5F074}" presName="node" presStyleLbl="node1" presStyleIdx="0" presStyleCnt="3">
        <dgm:presLayoutVars>
          <dgm:bulletEnabled val="1"/>
        </dgm:presLayoutVars>
      </dgm:prSet>
      <dgm:spPr/>
    </dgm:pt>
    <dgm:pt modelId="{B31A6CC6-3AAC-9E40-B22E-D3DDF3697AC7}" type="pres">
      <dgm:prSet presAssocID="{F91A2600-CF42-7141-83AC-5597B69D0A93}" presName="sibTrans" presStyleCnt="0"/>
      <dgm:spPr/>
    </dgm:pt>
    <dgm:pt modelId="{EF23795D-B227-7E4D-A239-CEA8D465CB62}" type="pres">
      <dgm:prSet presAssocID="{C251B367-CF43-504A-8E45-2B59DB00C211}" presName="node" presStyleLbl="node1" presStyleIdx="1" presStyleCnt="3">
        <dgm:presLayoutVars>
          <dgm:bulletEnabled val="1"/>
        </dgm:presLayoutVars>
      </dgm:prSet>
      <dgm:spPr/>
    </dgm:pt>
    <dgm:pt modelId="{305EDBD3-B2FC-E745-B836-95D61D69E48E}" type="pres">
      <dgm:prSet presAssocID="{74A69C07-3507-2844-967C-7A39F145DCF0}" presName="sibTrans" presStyleCnt="0"/>
      <dgm:spPr/>
    </dgm:pt>
    <dgm:pt modelId="{01412AF2-74DA-8948-9585-34C1F1443541}" type="pres">
      <dgm:prSet presAssocID="{569F70B4-B302-A64C-BC87-0EC1494BBACF}" presName="node" presStyleLbl="node1" presStyleIdx="2" presStyleCnt="3">
        <dgm:presLayoutVars>
          <dgm:bulletEnabled val="1"/>
        </dgm:presLayoutVars>
      </dgm:prSet>
      <dgm:spPr/>
    </dgm:pt>
  </dgm:ptLst>
  <dgm:cxnLst>
    <dgm:cxn modelId="{C2E1A402-D746-1547-A7B9-BDF9F3E2F061}" type="presOf" srcId="{49B59CCC-EB98-044C-AD8F-A0E7097C3141}" destId="{EF23795D-B227-7E4D-A239-CEA8D465CB62}" srcOrd="0" destOrd="4" presId="urn:microsoft.com/office/officeart/2005/8/layout/default"/>
    <dgm:cxn modelId="{6CA73904-5A47-1246-A38E-42DC6F8C6337}" srcId="{C251B367-CF43-504A-8E45-2B59DB00C211}" destId="{49B59CCC-EB98-044C-AD8F-A0E7097C3141}" srcOrd="1" destOrd="0" parTransId="{E4627879-E813-5C45-966B-FCC7E89C667D}" sibTransId="{DE168F30-CC61-0B40-ACA2-47FAC3EFB69E}"/>
    <dgm:cxn modelId="{D3CD091B-5811-BD4F-8659-C86EDFA221C9}" type="presOf" srcId="{569F70B4-B302-A64C-BC87-0EC1494BBACF}" destId="{01412AF2-74DA-8948-9585-34C1F1443541}" srcOrd="0" destOrd="0" presId="urn:microsoft.com/office/officeart/2005/8/layout/default"/>
    <dgm:cxn modelId="{A2DCD924-827A-1340-8C36-70EC3FD0F4D2}" type="presOf" srcId="{37D38819-3277-F145-BFBD-B109B84EA45C}" destId="{EF23795D-B227-7E4D-A239-CEA8D465CB62}" srcOrd="0" destOrd="3" presId="urn:microsoft.com/office/officeart/2005/8/layout/default"/>
    <dgm:cxn modelId="{FB411526-AD55-1847-9202-75D268A477FC}" srcId="{A617A433-49DB-E642-936A-2E1A17B5F074}" destId="{6D87B772-8EAF-3645-8934-D2C6541996AE}" srcOrd="0" destOrd="0" parTransId="{5CBBB454-5F24-0640-BFF6-018C14D74EDD}" sibTransId="{D7FFF8CA-675A-BB43-8ACC-5D894509A000}"/>
    <dgm:cxn modelId="{A9700533-308A-9540-ACAB-FC2302519B6F}" srcId="{D10AAD34-3395-0E4D-8164-55014AF69778}" destId="{C251B367-CF43-504A-8E45-2B59DB00C211}" srcOrd="1" destOrd="0" parTransId="{D02A3E40-8780-3D43-820D-47DA1DF178BA}" sibTransId="{74A69C07-3507-2844-967C-7A39F145DCF0}"/>
    <dgm:cxn modelId="{B2DBB840-F70C-344E-A4E4-707FC2E67FE9}" srcId="{E7EEA24A-42F5-844C-9DA1-BECECEF0D420}" destId="{37D38819-3277-F145-BFBD-B109B84EA45C}" srcOrd="1" destOrd="0" parTransId="{AB7000CC-3402-7D4E-9416-FCE409820BE0}" sibTransId="{35B95D2B-06B7-104C-A5DD-FA56935E4B22}"/>
    <dgm:cxn modelId="{AAA6574B-BC8C-2346-8893-BCD45A722EF1}" srcId="{C251B367-CF43-504A-8E45-2B59DB00C211}" destId="{E7EEA24A-42F5-844C-9DA1-BECECEF0D420}" srcOrd="0" destOrd="0" parTransId="{CB77E8B6-2AD8-1C44-BCB5-1F63728B5965}" sibTransId="{94CA2F69-12DD-A348-991A-71284656CF54}"/>
    <dgm:cxn modelId="{D1FA0C4C-6B19-C84B-8CE7-1AF7C795DA50}" srcId="{D10AAD34-3395-0E4D-8164-55014AF69778}" destId="{A617A433-49DB-E642-936A-2E1A17B5F074}" srcOrd="0" destOrd="0" parTransId="{2DED08CB-7EE8-3947-BDB8-A8C826C47CDA}" sibTransId="{F91A2600-CF42-7141-83AC-5597B69D0A93}"/>
    <dgm:cxn modelId="{54966D68-86F8-EB49-9858-B4B1237276D2}" type="presOf" srcId="{C251B367-CF43-504A-8E45-2B59DB00C211}" destId="{EF23795D-B227-7E4D-A239-CEA8D465CB62}" srcOrd="0" destOrd="0" presId="urn:microsoft.com/office/officeart/2005/8/layout/default"/>
    <dgm:cxn modelId="{BEA2276C-B76B-6646-A4F7-62461EE3EA86}" srcId="{E7EEA24A-42F5-844C-9DA1-BECECEF0D420}" destId="{97B728A9-56C5-BE4C-8E6A-79E9BCF8538E}" srcOrd="0" destOrd="0" parTransId="{1D0D649C-BB3F-FF41-8FD4-BADCF87915D9}" sibTransId="{9BAB5CA9-AF7E-9B49-BB9B-C49FC9786901}"/>
    <dgm:cxn modelId="{E6518E97-AD22-8A44-911E-2791A826497F}" type="presOf" srcId="{6D87B772-8EAF-3645-8934-D2C6541996AE}" destId="{ADEB77A7-9312-0149-B447-804CEDE4511C}" srcOrd="0" destOrd="1" presId="urn:microsoft.com/office/officeart/2005/8/layout/default"/>
    <dgm:cxn modelId="{149FCBA0-DC16-8243-82F5-F787396A23D5}" srcId="{D10AAD34-3395-0E4D-8164-55014AF69778}" destId="{569F70B4-B302-A64C-BC87-0EC1494BBACF}" srcOrd="2" destOrd="0" parTransId="{1476C47D-DCAC-2E4D-ABED-50559B1FC627}" sibTransId="{521A44A9-BE93-444C-BD26-33C0B8254AD4}"/>
    <dgm:cxn modelId="{3E3289AE-D218-AC4F-8FFB-F0B1D6110F8D}" srcId="{569F70B4-B302-A64C-BC87-0EC1494BBACF}" destId="{68940FFE-AC96-1140-8243-658E320D9350}" srcOrd="0" destOrd="0" parTransId="{D4ED28A1-6C1A-7145-8C40-22FCA186776E}" sibTransId="{C0F9E710-4227-8B47-AC36-64A81722008F}"/>
    <dgm:cxn modelId="{762D88B1-3530-1046-8A53-25374B0A2813}" type="presOf" srcId="{68940FFE-AC96-1140-8243-658E320D9350}" destId="{01412AF2-74DA-8948-9585-34C1F1443541}" srcOrd="0" destOrd="1" presId="urn:microsoft.com/office/officeart/2005/8/layout/default"/>
    <dgm:cxn modelId="{E4F072BF-7F6C-5346-A67B-692C213537F7}" type="presOf" srcId="{D10AAD34-3395-0E4D-8164-55014AF69778}" destId="{50D0648F-204E-FE43-BC74-FAD38569AFF0}" srcOrd="0" destOrd="0" presId="urn:microsoft.com/office/officeart/2005/8/layout/default"/>
    <dgm:cxn modelId="{0559F7C6-0F47-C040-8179-A9969BAD5686}" type="presOf" srcId="{D7EE2FDB-A285-B349-A8FA-BEBE4792FF8E}" destId="{ADEB77A7-9312-0149-B447-804CEDE4511C}" srcOrd="0" destOrd="2" presId="urn:microsoft.com/office/officeart/2005/8/layout/default"/>
    <dgm:cxn modelId="{BA6E6FDA-B4B2-8E4A-9C8C-18ACA62529B9}" type="presOf" srcId="{A617A433-49DB-E642-936A-2E1A17B5F074}" destId="{ADEB77A7-9312-0149-B447-804CEDE4511C}" srcOrd="0" destOrd="0" presId="urn:microsoft.com/office/officeart/2005/8/layout/default"/>
    <dgm:cxn modelId="{C05801E4-6314-A346-95DD-908724EEBE61}" srcId="{A617A433-49DB-E642-936A-2E1A17B5F074}" destId="{D7EE2FDB-A285-B349-A8FA-BEBE4792FF8E}" srcOrd="1" destOrd="0" parTransId="{84F9184E-1706-0C4A-989A-D9AEC7902A5F}" sibTransId="{8956BF5D-E0F9-074A-9C2C-D1A739CF1277}"/>
    <dgm:cxn modelId="{D6F779E5-6932-E04B-A887-37E6E74EA44F}" type="presOf" srcId="{97B728A9-56C5-BE4C-8E6A-79E9BCF8538E}" destId="{EF23795D-B227-7E4D-A239-CEA8D465CB62}" srcOrd="0" destOrd="2" presId="urn:microsoft.com/office/officeart/2005/8/layout/default"/>
    <dgm:cxn modelId="{51F55CED-E49D-7A46-918E-7BA87EA96A50}" type="presOf" srcId="{E7EEA24A-42F5-844C-9DA1-BECECEF0D420}" destId="{EF23795D-B227-7E4D-A239-CEA8D465CB62}" srcOrd="0" destOrd="1" presId="urn:microsoft.com/office/officeart/2005/8/layout/default"/>
    <dgm:cxn modelId="{D93B7360-5439-9040-A5AF-28FE0460C9F0}" type="presParOf" srcId="{50D0648F-204E-FE43-BC74-FAD38569AFF0}" destId="{ADEB77A7-9312-0149-B447-804CEDE4511C}" srcOrd="0" destOrd="0" presId="urn:microsoft.com/office/officeart/2005/8/layout/default"/>
    <dgm:cxn modelId="{CFC99096-755A-DA45-9142-C137E266387C}" type="presParOf" srcId="{50D0648F-204E-FE43-BC74-FAD38569AFF0}" destId="{B31A6CC6-3AAC-9E40-B22E-D3DDF3697AC7}" srcOrd="1" destOrd="0" presId="urn:microsoft.com/office/officeart/2005/8/layout/default"/>
    <dgm:cxn modelId="{FE181B08-E607-A440-A6ED-2DA11EA214BD}" type="presParOf" srcId="{50D0648F-204E-FE43-BC74-FAD38569AFF0}" destId="{EF23795D-B227-7E4D-A239-CEA8D465CB62}" srcOrd="2" destOrd="0" presId="urn:microsoft.com/office/officeart/2005/8/layout/default"/>
    <dgm:cxn modelId="{C3AEBA4C-620B-654B-8C7C-6516D6D8E007}" type="presParOf" srcId="{50D0648F-204E-FE43-BC74-FAD38569AFF0}" destId="{305EDBD3-B2FC-E745-B836-95D61D69E48E}" srcOrd="3" destOrd="0" presId="urn:microsoft.com/office/officeart/2005/8/layout/default"/>
    <dgm:cxn modelId="{245EBE2C-87AD-E544-9F2D-AA7977079504}" type="presParOf" srcId="{50D0648F-204E-FE43-BC74-FAD38569AFF0}" destId="{01412AF2-74DA-8948-9585-34C1F1443541}"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C75E8B-B1AE-1244-9D55-6C16F0F7A4C5}" type="doc">
      <dgm:prSet loTypeId="urn:microsoft.com/office/officeart/2005/8/layout/hierarchy1" loCatId="" qsTypeId="urn:microsoft.com/office/officeart/2005/8/quickstyle/simple4" qsCatId="simple" csTypeId="urn:microsoft.com/office/officeart/2005/8/colors/accent1_2" csCatId="accent1" phldr="1"/>
      <dgm:spPr/>
      <dgm:t>
        <a:bodyPr/>
        <a:lstStyle/>
        <a:p>
          <a:endParaRPr lang="en-US"/>
        </a:p>
      </dgm:t>
    </dgm:pt>
    <dgm:pt modelId="{59FB11C4-C4D8-C440-8FA5-3E326D83ACB8}">
      <dgm:prSet phldrT="[Text]"/>
      <dgm:spPr/>
      <dgm:t>
        <a:bodyPr/>
        <a:lstStyle/>
        <a:p>
          <a:r>
            <a:rPr lang="en-US" dirty="0"/>
            <a:t>Economic Security</a:t>
          </a:r>
        </a:p>
      </dgm:t>
    </dgm:pt>
    <dgm:pt modelId="{BA06B663-3B3A-F04B-9C73-A2861E81B569}" type="parTrans" cxnId="{AD9235DC-C6F8-144B-9F87-76789D099CD3}">
      <dgm:prSet/>
      <dgm:spPr/>
      <dgm:t>
        <a:bodyPr/>
        <a:lstStyle/>
        <a:p>
          <a:endParaRPr lang="en-US"/>
        </a:p>
      </dgm:t>
    </dgm:pt>
    <dgm:pt modelId="{5950F1C7-ACA6-E945-8CE3-8E18C3B05BF0}" type="sibTrans" cxnId="{AD9235DC-C6F8-144B-9F87-76789D099CD3}">
      <dgm:prSet/>
      <dgm:spPr/>
      <dgm:t>
        <a:bodyPr/>
        <a:lstStyle/>
        <a:p>
          <a:endParaRPr lang="en-US"/>
        </a:p>
      </dgm:t>
    </dgm:pt>
    <dgm:pt modelId="{6690872E-3461-8D4C-A39C-C9AEB3F28C5B}">
      <dgm:prSet phldrT="[Text]"/>
      <dgm:spPr/>
      <dgm:t>
        <a:bodyPr/>
        <a:lstStyle/>
        <a:p>
          <a:r>
            <a:rPr lang="en-US" dirty="0"/>
            <a:t>National Level</a:t>
          </a:r>
        </a:p>
      </dgm:t>
    </dgm:pt>
    <dgm:pt modelId="{2A327D69-0F7F-FD44-83D6-537B9C489E79}" type="parTrans" cxnId="{E37EDEC9-67C9-674E-8FE7-A2ED27382945}">
      <dgm:prSet/>
      <dgm:spPr/>
      <dgm:t>
        <a:bodyPr/>
        <a:lstStyle/>
        <a:p>
          <a:endParaRPr lang="en-US"/>
        </a:p>
      </dgm:t>
    </dgm:pt>
    <dgm:pt modelId="{75D343EA-608D-C840-87D1-70DBFABBA89D}" type="sibTrans" cxnId="{E37EDEC9-67C9-674E-8FE7-A2ED27382945}">
      <dgm:prSet/>
      <dgm:spPr/>
      <dgm:t>
        <a:bodyPr/>
        <a:lstStyle/>
        <a:p>
          <a:endParaRPr lang="en-US"/>
        </a:p>
      </dgm:t>
    </dgm:pt>
    <dgm:pt modelId="{B812D9C4-4479-804F-B952-1C9317187974}">
      <dgm:prSet phldrT="[Text]"/>
      <dgm:spPr/>
      <dgm:t>
        <a:bodyPr/>
        <a:lstStyle/>
        <a:p>
          <a:endParaRPr lang="en-US" dirty="0"/>
        </a:p>
      </dgm:t>
    </dgm:pt>
    <dgm:pt modelId="{02565A64-EAFB-2E41-8B8F-02EBE4506406}" type="parTrans" cxnId="{2082C146-4401-1542-AA0C-FBC1AD50705F}">
      <dgm:prSet/>
      <dgm:spPr/>
      <dgm:t>
        <a:bodyPr/>
        <a:lstStyle/>
        <a:p>
          <a:endParaRPr lang="en-US"/>
        </a:p>
      </dgm:t>
    </dgm:pt>
    <dgm:pt modelId="{A0DB9484-6F37-1545-AD3F-4C2620E4196C}" type="sibTrans" cxnId="{2082C146-4401-1542-AA0C-FBC1AD50705F}">
      <dgm:prSet/>
      <dgm:spPr/>
      <dgm:t>
        <a:bodyPr/>
        <a:lstStyle/>
        <a:p>
          <a:endParaRPr lang="en-US"/>
        </a:p>
      </dgm:t>
    </dgm:pt>
    <dgm:pt modelId="{1FFC4E96-55A7-1A4D-BEC2-30F7B653B6A0}">
      <dgm:prSet phldrT="[Text]"/>
      <dgm:spPr/>
      <dgm:t>
        <a:bodyPr/>
        <a:lstStyle/>
        <a:p>
          <a:endParaRPr lang="en-US" dirty="0"/>
        </a:p>
      </dgm:t>
    </dgm:pt>
    <dgm:pt modelId="{4DD1D049-31D8-0A4C-9D69-C3B4BED022FF}" type="parTrans" cxnId="{9FDA1741-6112-D248-AC69-043167C058E2}">
      <dgm:prSet/>
      <dgm:spPr/>
      <dgm:t>
        <a:bodyPr/>
        <a:lstStyle/>
        <a:p>
          <a:endParaRPr lang="en-US"/>
        </a:p>
      </dgm:t>
    </dgm:pt>
    <dgm:pt modelId="{301C2C16-8657-7344-B950-41036E1F2AAD}" type="sibTrans" cxnId="{9FDA1741-6112-D248-AC69-043167C058E2}">
      <dgm:prSet/>
      <dgm:spPr/>
      <dgm:t>
        <a:bodyPr/>
        <a:lstStyle/>
        <a:p>
          <a:endParaRPr lang="en-US"/>
        </a:p>
      </dgm:t>
    </dgm:pt>
    <dgm:pt modelId="{9D66D761-8E66-F045-BE0B-8180384B71BF}">
      <dgm:prSet phldrT="[Text]"/>
      <dgm:spPr/>
      <dgm:t>
        <a:bodyPr/>
        <a:lstStyle/>
        <a:p>
          <a:r>
            <a:rPr lang="en-US" dirty="0"/>
            <a:t>Personal Level</a:t>
          </a:r>
        </a:p>
      </dgm:t>
    </dgm:pt>
    <dgm:pt modelId="{EA28BDD6-338F-DF4F-BCAF-F0452487BD00}" type="parTrans" cxnId="{9EE01ADE-D2DC-DB4D-B819-82E2FE524523}">
      <dgm:prSet/>
      <dgm:spPr/>
      <dgm:t>
        <a:bodyPr/>
        <a:lstStyle/>
        <a:p>
          <a:endParaRPr lang="en-US"/>
        </a:p>
      </dgm:t>
    </dgm:pt>
    <dgm:pt modelId="{E4F4620D-56A1-544D-9C1D-071A62858EDC}" type="sibTrans" cxnId="{9EE01ADE-D2DC-DB4D-B819-82E2FE524523}">
      <dgm:prSet/>
      <dgm:spPr/>
      <dgm:t>
        <a:bodyPr/>
        <a:lstStyle/>
        <a:p>
          <a:endParaRPr lang="en-US"/>
        </a:p>
      </dgm:t>
    </dgm:pt>
    <dgm:pt modelId="{E3FC2A41-966C-DF4A-80B3-988079AED492}">
      <dgm:prSet phldrT="[Text]"/>
      <dgm:spPr/>
      <dgm:t>
        <a:bodyPr/>
        <a:lstStyle/>
        <a:p>
          <a:endParaRPr lang="en-US" dirty="0"/>
        </a:p>
      </dgm:t>
    </dgm:pt>
    <dgm:pt modelId="{8448F770-4D96-3249-836B-B4B80E8C87E8}" type="parTrans" cxnId="{D4E5E40F-14C6-E945-B57F-3A2872690270}">
      <dgm:prSet/>
      <dgm:spPr/>
      <dgm:t>
        <a:bodyPr/>
        <a:lstStyle/>
        <a:p>
          <a:endParaRPr lang="en-US"/>
        </a:p>
      </dgm:t>
    </dgm:pt>
    <dgm:pt modelId="{585471C8-DF57-4348-9081-284B641C83D5}" type="sibTrans" cxnId="{D4E5E40F-14C6-E945-B57F-3A2872690270}">
      <dgm:prSet/>
      <dgm:spPr/>
      <dgm:t>
        <a:bodyPr/>
        <a:lstStyle/>
        <a:p>
          <a:endParaRPr lang="en-US"/>
        </a:p>
      </dgm:t>
    </dgm:pt>
    <dgm:pt modelId="{BCEFA57F-AE54-CE40-98FD-CA5F09378135}">
      <dgm:prSet phldrT="[Text]"/>
      <dgm:spPr/>
      <dgm:t>
        <a:bodyPr/>
        <a:lstStyle/>
        <a:p>
          <a:endParaRPr lang="en-US" dirty="0"/>
        </a:p>
      </dgm:t>
    </dgm:pt>
    <dgm:pt modelId="{D9130B45-E825-114D-89CB-809B2E51941F}" type="parTrans" cxnId="{E41A6195-6DAD-0B41-8A47-5408B20CFD27}">
      <dgm:prSet/>
      <dgm:spPr/>
      <dgm:t>
        <a:bodyPr/>
        <a:lstStyle/>
        <a:p>
          <a:endParaRPr lang="en-US"/>
        </a:p>
      </dgm:t>
    </dgm:pt>
    <dgm:pt modelId="{A9FA5441-A58B-1B4D-9D06-0DAB64B534EA}" type="sibTrans" cxnId="{E41A6195-6DAD-0B41-8A47-5408B20CFD27}">
      <dgm:prSet/>
      <dgm:spPr/>
      <dgm:t>
        <a:bodyPr/>
        <a:lstStyle/>
        <a:p>
          <a:endParaRPr lang="en-US"/>
        </a:p>
      </dgm:t>
    </dgm:pt>
    <dgm:pt modelId="{C287B20C-DFEB-F14E-9437-5F6A52CB13AD}" type="pres">
      <dgm:prSet presAssocID="{CEC75E8B-B1AE-1244-9D55-6C16F0F7A4C5}" presName="hierChild1" presStyleCnt="0">
        <dgm:presLayoutVars>
          <dgm:chPref val="1"/>
          <dgm:dir/>
          <dgm:animOne val="branch"/>
          <dgm:animLvl val="lvl"/>
          <dgm:resizeHandles/>
        </dgm:presLayoutVars>
      </dgm:prSet>
      <dgm:spPr/>
    </dgm:pt>
    <dgm:pt modelId="{979148D4-5635-E440-B936-B745C25FC06D}" type="pres">
      <dgm:prSet presAssocID="{59FB11C4-C4D8-C440-8FA5-3E326D83ACB8}" presName="hierRoot1" presStyleCnt="0"/>
      <dgm:spPr/>
    </dgm:pt>
    <dgm:pt modelId="{8C5886F4-CA6A-E147-BB7B-3278521036B5}" type="pres">
      <dgm:prSet presAssocID="{59FB11C4-C4D8-C440-8FA5-3E326D83ACB8}" presName="composite" presStyleCnt="0"/>
      <dgm:spPr/>
    </dgm:pt>
    <dgm:pt modelId="{998B0DC2-8B41-5D48-AC2C-B0C25E143812}" type="pres">
      <dgm:prSet presAssocID="{59FB11C4-C4D8-C440-8FA5-3E326D83ACB8}" presName="background" presStyleLbl="node0" presStyleIdx="0" presStyleCnt="1"/>
      <dgm:spPr/>
    </dgm:pt>
    <dgm:pt modelId="{A13783F7-C886-AB40-8BC5-3E462BC9215E}" type="pres">
      <dgm:prSet presAssocID="{59FB11C4-C4D8-C440-8FA5-3E326D83ACB8}" presName="text" presStyleLbl="fgAcc0" presStyleIdx="0" presStyleCnt="1">
        <dgm:presLayoutVars>
          <dgm:chPref val="3"/>
        </dgm:presLayoutVars>
      </dgm:prSet>
      <dgm:spPr/>
    </dgm:pt>
    <dgm:pt modelId="{97771D79-C08F-6945-9D52-996CA1282A63}" type="pres">
      <dgm:prSet presAssocID="{59FB11C4-C4D8-C440-8FA5-3E326D83ACB8}" presName="hierChild2" presStyleCnt="0"/>
      <dgm:spPr/>
    </dgm:pt>
    <dgm:pt modelId="{BEFBF137-9A00-1341-87CC-05A904D9FA2C}" type="pres">
      <dgm:prSet presAssocID="{2A327D69-0F7F-FD44-83D6-537B9C489E79}" presName="Name10" presStyleLbl="parChTrans1D2" presStyleIdx="0" presStyleCnt="2"/>
      <dgm:spPr/>
    </dgm:pt>
    <dgm:pt modelId="{817331F3-F467-964D-A2F9-515A443DF9E2}" type="pres">
      <dgm:prSet presAssocID="{6690872E-3461-8D4C-A39C-C9AEB3F28C5B}" presName="hierRoot2" presStyleCnt="0"/>
      <dgm:spPr/>
    </dgm:pt>
    <dgm:pt modelId="{DDD8ED4B-0FCF-4C4A-A650-C5C57EBCECE1}" type="pres">
      <dgm:prSet presAssocID="{6690872E-3461-8D4C-A39C-C9AEB3F28C5B}" presName="composite2" presStyleCnt="0"/>
      <dgm:spPr/>
    </dgm:pt>
    <dgm:pt modelId="{4E01C515-5135-DC49-A133-A23EAE18C3BE}" type="pres">
      <dgm:prSet presAssocID="{6690872E-3461-8D4C-A39C-C9AEB3F28C5B}" presName="background2" presStyleLbl="node2" presStyleIdx="0" presStyleCnt="2"/>
      <dgm:spPr/>
    </dgm:pt>
    <dgm:pt modelId="{74A1B5F8-CED4-EA40-9CB0-8FDA81DCC297}" type="pres">
      <dgm:prSet presAssocID="{6690872E-3461-8D4C-A39C-C9AEB3F28C5B}" presName="text2" presStyleLbl="fgAcc2" presStyleIdx="0" presStyleCnt="2">
        <dgm:presLayoutVars>
          <dgm:chPref val="3"/>
        </dgm:presLayoutVars>
      </dgm:prSet>
      <dgm:spPr/>
    </dgm:pt>
    <dgm:pt modelId="{75780154-2289-1748-9760-B6752272CDBB}" type="pres">
      <dgm:prSet presAssocID="{6690872E-3461-8D4C-A39C-C9AEB3F28C5B}" presName="hierChild3" presStyleCnt="0"/>
      <dgm:spPr/>
    </dgm:pt>
    <dgm:pt modelId="{49765F70-D57B-C642-908B-E8A49A5D02F0}" type="pres">
      <dgm:prSet presAssocID="{02565A64-EAFB-2E41-8B8F-02EBE4506406}" presName="Name17" presStyleLbl="parChTrans1D3" presStyleIdx="0" presStyleCnt="4"/>
      <dgm:spPr/>
    </dgm:pt>
    <dgm:pt modelId="{D32D15B3-99CD-AF4A-B983-0183668B3019}" type="pres">
      <dgm:prSet presAssocID="{B812D9C4-4479-804F-B952-1C9317187974}" presName="hierRoot3" presStyleCnt="0"/>
      <dgm:spPr/>
    </dgm:pt>
    <dgm:pt modelId="{E66C61D0-DEB2-7C40-B9AA-72A8EE0FA562}" type="pres">
      <dgm:prSet presAssocID="{B812D9C4-4479-804F-B952-1C9317187974}" presName="composite3" presStyleCnt="0"/>
      <dgm:spPr/>
    </dgm:pt>
    <dgm:pt modelId="{8E20A192-40D6-C84A-B5D1-12EE076BD683}" type="pres">
      <dgm:prSet presAssocID="{B812D9C4-4479-804F-B952-1C9317187974}" presName="background3" presStyleLbl="node3" presStyleIdx="0" presStyleCnt="4"/>
      <dgm:spPr/>
    </dgm:pt>
    <dgm:pt modelId="{2EE29E9D-ED03-2D4E-ABB9-E2EEB98B52AE}" type="pres">
      <dgm:prSet presAssocID="{B812D9C4-4479-804F-B952-1C9317187974}" presName="text3" presStyleLbl="fgAcc3" presStyleIdx="0" presStyleCnt="4">
        <dgm:presLayoutVars>
          <dgm:chPref val="3"/>
        </dgm:presLayoutVars>
      </dgm:prSet>
      <dgm:spPr/>
    </dgm:pt>
    <dgm:pt modelId="{15CB47AF-F431-2945-BECF-4151A667BBE3}" type="pres">
      <dgm:prSet presAssocID="{B812D9C4-4479-804F-B952-1C9317187974}" presName="hierChild4" presStyleCnt="0"/>
      <dgm:spPr/>
    </dgm:pt>
    <dgm:pt modelId="{824DD687-E4EF-C847-B778-87E3B398F587}" type="pres">
      <dgm:prSet presAssocID="{4DD1D049-31D8-0A4C-9D69-C3B4BED022FF}" presName="Name17" presStyleLbl="parChTrans1D3" presStyleIdx="1" presStyleCnt="4"/>
      <dgm:spPr/>
    </dgm:pt>
    <dgm:pt modelId="{595D17F8-570F-CB44-8A27-AFE3CACC91B3}" type="pres">
      <dgm:prSet presAssocID="{1FFC4E96-55A7-1A4D-BEC2-30F7B653B6A0}" presName="hierRoot3" presStyleCnt="0"/>
      <dgm:spPr/>
    </dgm:pt>
    <dgm:pt modelId="{1DC83D15-E8A5-C443-A0D5-DB07038ADA76}" type="pres">
      <dgm:prSet presAssocID="{1FFC4E96-55A7-1A4D-BEC2-30F7B653B6A0}" presName="composite3" presStyleCnt="0"/>
      <dgm:spPr/>
    </dgm:pt>
    <dgm:pt modelId="{31326F67-9AFC-204E-83DB-701658D4E289}" type="pres">
      <dgm:prSet presAssocID="{1FFC4E96-55A7-1A4D-BEC2-30F7B653B6A0}" presName="background3" presStyleLbl="node3" presStyleIdx="1" presStyleCnt="4"/>
      <dgm:spPr/>
    </dgm:pt>
    <dgm:pt modelId="{73574959-39F6-E144-B0AD-28639F0E6403}" type="pres">
      <dgm:prSet presAssocID="{1FFC4E96-55A7-1A4D-BEC2-30F7B653B6A0}" presName="text3" presStyleLbl="fgAcc3" presStyleIdx="1" presStyleCnt="4">
        <dgm:presLayoutVars>
          <dgm:chPref val="3"/>
        </dgm:presLayoutVars>
      </dgm:prSet>
      <dgm:spPr/>
    </dgm:pt>
    <dgm:pt modelId="{6E8428BF-DEBA-8A4E-B924-BA2931C97D50}" type="pres">
      <dgm:prSet presAssocID="{1FFC4E96-55A7-1A4D-BEC2-30F7B653B6A0}" presName="hierChild4" presStyleCnt="0"/>
      <dgm:spPr/>
    </dgm:pt>
    <dgm:pt modelId="{395149D6-6354-3A46-A3A2-A4360F7584C1}" type="pres">
      <dgm:prSet presAssocID="{EA28BDD6-338F-DF4F-BCAF-F0452487BD00}" presName="Name10" presStyleLbl="parChTrans1D2" presStyleIdx="1" presStyleCnt="2"/>
      <dgm:spPr/>
    </dgm:pt>
    <dgm:pt modelId="{D31C9D72-95C8-E240-9155-CD6280C64CDF}" type="pres">
      <dgm:prSet presAssocID="{9D66D761-8E66-F045-BE0B-8180384B71BF}" presName="hierRoot2" presStyleCnt="0"/>
      <dgm:spPr/>
    </dgm:pt>
    <dgm:pt modelId="{79399B6E-0B57-F647-A9FD-E93C2C6BD608}" type="pres">
      <dgm:prSet presAssocID="{9D66D761-8E66-F045-BE0B-8180384B71BF}" presName="composite2" presStyleCnt="0"/>
      <dgm:spPr/>
    </dgm:pt>
    <dgm:pt modelId="{FA5AEDC2-BADE-E44E-86D5-3E92F2A5EA69}" type="pres">
      <dgm:prSet presAssocID="{9D66D761-8E66-F045-BE0B-8180384B71BF}" presName="background2" presStyleLbl="node2" presStyleIdx="1" presStyleCnt="2"/>
      <dgm:spPr/>
    </dgm:pt>
    <dgm:pt modelId="{8BF763DD-1485-1443-A329-6A123CD0B06A}" type="pres">
      <dgm:prSet presAssocID="{9D66D761-8E66-F045-BE0B-8180384B71BF}" presName="text2" presStyleLbl="fgAcc2" presStyleIdx="1" presStyleCnt="2">
        <dgm:presLayoutVars>
          <dgm:chPref val="3"/>
        </dgm:presLayoutVars>
      </dgm:prSet>
      <dgm:spPr/>
    </dgm:pt>
    <dgm:pt modelId="{41CA0669-4890-2C4C-8CDD-1C54BC8C3405}" type="pres">
      <dgm:prSet presAssocID="{9D66D761-8E66-F045-BE0B-8180384B71BF}" presName="hierChild3" presStyleCnt="0"/>
      <dgm:spPr/>
    </dgm:pt>
    <dgm:pt modelId="{A120056E-10BD-E549-BF3B-5FEFE0F91E4A}" type="pres">
      <dgm:prSet presAssocID="{8448F770-4D96-3249-836B-B4B80E8C87E8}" presName="Name17" presStyleLbl="parChTrans1D3" presStyleIdx="2" presStyleCnt="4"/>
      <dgm:spPr/>
    </dgm:pt>
    <dgm:pt modelId="{D63351A6-7052-B645-96D1-FCD53F31F6CF}" type="pres">
      <dgm:prSet presAssocID="{E3FC2A41-966C-DF4A-80B3-988079AED492}" presName="hierRoot3" presStyleCnt="0"/>
      <dgm:spPr/>
    </dgm:pt>
    <dgm:pt modelId="{88748433-897B-8A4B-A0DB-A16D5EFF0D12}" type="pres">
      <dgm:prSet presAssocID="{E3FC2A41-966C-DF4A-80B3-988079AED492}" presName="composite3" presStyleCnt="0"/>
      <dgm:spPr/>
    </dgm:pt>
    <dgm:pt modelId="{38F0D556-7438-2447-9C31-D371C76170F1}" type="pres">
      <dgm:prSet presAssocID="{E3FC2A41-966C-DF4A-80B3-988079AED492}" presName="background3" presStyleLbl="node3" presStyleIdx="2" presStyleCnt="4"/>
      <dgm:spPr/>
    </dgm:pt>
    <dgm:pt modelId="{09E7244F-2013-C748-9F81-A229F9B5E7CB}" type="pres">
      <dgm:prSet presAssocID="{E3FC2A41-966C-DF4A-80B3-988079AED492}" presName="text3" presStyleLbl="fgAcc3" presStyleIdx="2" presStyleCnt="4">
        <dgm:presLayoutVars>
          <dgm:chPref val="3"/>
        </dgm:presLayoutVars>
      </dgm:prSet>
      <dgm:spPr/>
    </dgm:pt>
    <dgm:pt modelId="{14FBA8F1-77E7-5F48-91E0-3128744E286C}" type="pres">
      <dgm:prSet presAssocID="{E3FC2A41-966C-DF4A-80B3-988079AED492}" presName="hierChild4" presStyleCnt="0"/>
      <dgm:spPr/>
    </dgm:pt>
    <dgm:pt modelId="{2D5C2323-ED57-4940-A018-E8C6D1E4709B}" type="pres">
      <dgm:prSet presAssocID="{D9130B45-E825-114D-89CB-809B2E51941F}" presName="Name17" presStyleLbl="parChTrans1D3" presStyleIdx="3" presStyleCnt="4"/>
      <dgm:spPr/>
    </dgm:pt>
    <dgm:pt modelId="{B0C2979C-5D3F-6341-BF2B-C2AFDC09AA2B}" type="pres">
      <dgm:prSet presAssocID="{BCEFA57F-AE54-CE40-98FD-CA5F09378135}" presName="hierRoot3" presStyleCnt="0"/>
      <dgm:spPr/>
    </dgm:pt>
    <dgm:pt modelId="{E1826C47-CD0E-5C44-B6F2-4538DD7A0864}" type="pres">
      <dgm:prSet presAssocID="{BCEFA57F-AE54-CE40-98FD-CA5F09378135}" presName="composite3" presStyleCnt="0"/>
      <dgm:spPr/>
    </dgm:pt>
    <dgm:pt modelId="{125A8C6A-C792-1245-9F93-41FDE72834EF}" type="pres">
      <dgm:prSet presAssocID="{BCEFA57F-AE54-CE40-98FD-CA5F09378135}" presName="background3" presStyleLbl="node3" presStyleIdx="3" presStyleCnt="4"/>
      <dgm:spPr/>
    </dgm:pt>
    <dgm:pt modelId="{4F5B3C84-176E-4849-883A-DDC78B1A3EC6}" type="pres">
      <dgm:prSet presAssocID="{BCEFA57F-AE54-CE40-98FD-CA5F09378135}" presName="text3" presStyleLbl="fgAcc3" presStyleIdx="3" presStyleCnt="4">
        <dgm:presLayoutVars>
          <dgm:chPref val="3"/>
        </dgm:presLayoutVars>
      </dgm:prSet>
      <dgm:spPr/>
    </dgm:pt>
    <dgm:pt modelId="{D3808492-4989-5543-A9CA-F495244D9E9B}" type="pres">
      <dgm:prSet presAssocID="{BCEFA57F-AE54-CE40-98FD-CA5F09378135}" presName="hierChild4" presStyleCnt="0"/>
      <dgm:spPr/>
    </dgm:pt>
  </dgm:ptLst>
  <dgm:cxnLst>
    <dgm:cxn modelId="{9638160A-342D-8A4F-849B-84174CF44181}" type="presOf" srcId="{1FFC4E96-55A7-1A4D-BEC2-30F7B653B6A0}" destId="{73574959-39F6-E144-B0AD-28639F0E6403}" srcOrd="0" destOrd="0" presId="urn:microsoft.com/office/officeart/2005/8/layout/hierarchy1"/>
    <dgm:cxn modelId="{D4E5E40F-14C6-E945-B57F-3A2872690270}" srcId="{9D66D761-8E66-F045-BE0B-8180384B71BF}" destId="{E3FC2A41-966C-DF4A-80B3-988079AED492}" srcOrd="0" destOrd="0" parTransId="{8448F770-4D96-3249-836B-B4B80E8C87E8}" sibTransId="{585471C8-DF57-4348-9081-284B641C83D5}"/>
    <dgm:cxn modelId="{500A2E18-4BA2-6D4B-96E1-87F44B5C90FD}" type="presOf" srcId="{8448F770-4D96-3249-836B-B4B80E8C87E8}" destId="{A120056E-10BD-E549-BF3B-5FEFE0F91E4A}" srcOrd="0" destOrd="0" presId="urn:microsoft.com/office/officeart/2005/8/layout/hierarchy1"/>
    <dgm:cxn modelId="{0A9E4B26-AFAE-084A-992F-6D8AB5DB77E2}" type="presOf" srcId="{4DD1D049-31D8-0A4C-9D69-C3B4BED022FF}" destId="{824DD687-E4EF-C847-B778-87E3B398F587}" srcOrd="0" destOrd="0" presId="urn:microsoft.com/office/officeart/2005/8/layout/hierarchy1"/>
    <dgm:cxn modelId="{D6BDA728-74A7-3145-A8F4-2C6E8A877775}" type="presOf" srcId="{EA28BDD6-338F-DF4F-BCAF-F0452487BD00}" destId="{395149D6-6354-3A46-A3A2-A4360F7584C1}" srcOrd="0" destOrd="0" presId="urn:microsoft.com/office/officeart/2005/8/layout/hierarchy1"/>
    <dgm:cxn modelId="{9FDA1741-6112-D248-AC69-043167C058E2}" srcId="{6690872E-3461-8D4C-A39C-C9AEB3F28C5B}" destId="{1FFC4E96-55A7-1A4D-BEC2-30F7B653B6A0}" srcOrd="1" destOrd="0" parTransId="{4DD1D049-31D8-0A4C-9D69-C3B4BED022FF}" sibTransId="{301C2C16-8657-7344-B950-41036E1F2AAD}"/>
    <dgm:cxn modelId="{2082C146-4401-1542-AA0C-FBC1AD50705F}" srcId="{6690872E-3461-8D4C-A39C-C9AEB3F28C5B}" destId="{B812D9C4-4479-804F-B952-1C9317187974}" srcOrd="0" destOrd="0" parTransId="{02565A64-EAFB-2E41-8B8F-02EBE4506406}" sibTransId="{A0DB9484-6F37-1545-AD3F-4C2620E4196C}"/>
    <dgm:cxn modelId="{C1382947-9076-5A4F-A6D3-8D66667013F8}" type="presOf" srcId="{BCEFA57F-AE54-CE40-98FD-CA5F09378135}" destId="{4F5B3C84-176E-4849-883A-DDC78B1A3EC6}" srcOrd="0" destOrd="0" presId="urn:microsoft.com/office/officeart/2005/8/layout/hierarchy1"/>
    <dgm:cxn modelId="{D360977A-EDED-A149-8A57-A6D85F0CF06A}" type="presOf" srcId="{E3FC2A41-966C-DF4A-80B3-988079AED492}" destId="{09E7244F-2013-C748-9F81-A229F9B5E7CB}" srcOrd="0" destOrd="0" presId="urn:microsoft.com/office/officeart/2005/8/layout/hierarchy1"/>
    <dgm:cxn modelId="{B920B485-9AB1-BC43-A4F4-D50672873E67}" type="presOf" srcId="{CEC75E8B-B1AE-1244-9D55-6C16F0F7A4C5}" destId="{C287B20C-DFEB-F14E-9437-5F6A52CB13AD}" srcOrd="0" destOrd="0" presId="urn:microsoft.com/office/officeart/2005/8/layout/hierarchy1"/>
    <dgm:cxn modelId="{1AAB2589-466B-D643-B5F0-EEA2064C5FDF}" type="presOf" srcId="{9D66D761-8E66-F045-BE0B-8180384B71BF}" destId="{8BF763DD-1485-1443-A329-6A123CD0B06A}" srcOrd="0" destOrd="0" presId="urn:microsoft.com/office/officeart/2005/8/layout/hierarchy1"/>
    <dgm:cxn modelId="{09C9FF89-EC5C-A243-9C22-FFB913BD29AB}" type="presOf" srcId="{D9130B45-E825-114D-89CB-809B2E51941F}" destId="{2D5C2323-ED57-4940-A018-E8C6D1E4709B}" srcOrd="0" destOrd="0" presId="urn:microsoft.com/office/officeart/2005/8/layout/hierarchy1"/>
    <dgm:cxn modelId="{E41A6195-6DAD-0B41-8A47-5408B20CFD27}" srcId="{9D66D761-8E66-F045-BE0B-8180384B71BF}" destId="{BCEFA57F-AE54-CE40-98FD-CA5F09378135}" srcOrd="1" destOrd="0" parTransId="{D9130B45-E825-114D-89CB-809B2E51941F}" sibTransId="{A9FA5441-A58B-1B4D-9D06-0DAB64B534EA}"/>
    <dgm:cxn modelId="{C0B10DAF-0FEE-E94E-8D3E-232237A788ED}" type="presOf" srcId="{2A327D69-0F7F-FD44-83D6-537B9C489E79}" destId="{BEFBF137-9A00-1341-87CC-05A904D9FA2C}" srcOrd="0" destOrd="0" presId="urn:microsoft.com/office/officeart/2005/8/layout/hierarchy1"/>
    <dgm:cxn modelId="{2CC2D4B3-76F8-0145-B216-3F359C1B8B1E}" type="presOf" srcId="{6690872E-3461-8D4C-A39C-C9AEB3F28C5B}" destId="{74A1B5F8-CED4-EA40-9CB0-8FDA81DCC297}" srcOrd="0" destOrd="0" presId="urn:microsoft.com/office/officeart/2005/8/layout/hierarchy1"/>
    <dgm:cxn modelId="{509326BB-3F00-FA47-8AAC-08FC62E94D61}" type="presOf" srcId="{B812D9C4-4479-804F-B952-1C9317187974}" destId="{2EE29E9D-ED03-2D4E-ABB9-E2EEB98B52AE}" srcOrd="0" destOrd="0" presId="urn:microsoft.com/office/officeart/2005/8/layout/hierarchy1"/>
    <dgm:cxn modelId="{E37EDEC9-67C9-674E-8FE7-A2ED27382945}" srcId="{59FB11C4-C4D8-C440-8FA5-3E326D83ACB8}" destId="{6690872E-3461-8D4C-A39C-C9AEB3F28C5B}" srcOrd="0" destOrd="0" parTransId="{2A327D69-0F7F-FD44-83D6-537B9C489E79}" sibTransId="{75D343EA-608D-C840-87D1-70DBFABBA89D}"/>
    <dgm:cxn modelId="{AD9235DC-C6F8-144B-9F87-76789D099CD3}" srcId="{CEC75E8B-B1AE-1244-9D55-6C16F0F7A4C5}" destId="{59FB11C4-C4D8-C440-8FA5-3E326D83ACB8}" srcOrd="0" destOrd="0" parTransId="{BA06B663-3B3A-F04B-9C73-A2861E81B569}" sibTransId="{5950F1C7-ACA6-E945-8CE3-8E18C3B05BF0}"/>
    <dgm:cxn modelId="{CF85A6DD-9E66-A54A-9F6D-9B310C33DEA5}" type="presOf" srcId="{59FB11C4-C4D8-C440-8FA5-3E326D83ACB8}" destId="{A13783F7-C886-AB40-8BC5-3E462BC9215E}" srcOrd="0" destOrd="0" presId="urn:microsoft.com/office/officeart/2005/8/layout/hierarchy1"/>
    <dgm:cxn modelId="{9EE01ADE-D2DC-DB4D-B819-82E2FE524523}" srcId="{59FB11C4-C4D8-C440-8FA5-3E326D83ACB8}" destId="{9D66D761-8E66-F045-BE0B-8180384B71BF}" srcOrd="1" destOrd="0" parTransId="{EA28BDD6-338F-DF4F-BCAF-F0452487BD00}" sibTransId="{E4F4620D-56A1-544D-9C1D-071A62858EDC}"/>
    <dgm:cxn modelId="{8F405BE2-4CE5-E741-99C8-A8C864EDC49C}" type="presOf" srcId="{02565A64-EAFB-2E41-8B8F-02EBE4506406}" destId="{49765F70-D57B-C642-908B-E8A49A5D02F0}" srcOrd="0" destOrd="0" presId="urn:microsoft.com/office/officeart/2005/8/layout/hierarchy1"/>
    <dgm:cxn modelId="{116BA186-40E8-A241-889A-6A7495960EB1}" type="presParOf" srcId="{C287B20C-DFEB-F14E-9437-5F6A52CB13AD}" destId="{979148D4-5635-E440-B936-B745C25FC06D}" srcOrd="0" destOrd="0" presId="urn:microsoft.com/office/officeart/2005/8/layout/hierarchy1"/>
    <dgm:cxn modelId="{B2FB432D-CAEA-F24F-86FD-33030A4FC094}" type="presParOf" srcId="{979148D4-5635-E440-B936-B745C25FC06D}" destId="{8C5886F4-CA6A-E147-BB7B-3278521036B5}" srcOrd="0" destOrd="0" presId="urn:microsoft.com/office/officeart/2005/8/layout/hierarchy1"/>
    <dgm:cxn modelId="{5B950F0A-6A72-9B48-B854-FEA8A2139AAD}" type="presParOf" srcId="{8C5886F4-CA6A-E147-BB7B-3278521036B5}" destId="{998B0DC2-8B41-5D48-AC2C-B0C25E143812}" srcOrd="0" destOrd="0" presId="urn:microsoft.com/office/officeart/2005/8/layout/hierarchy1"/>
    <dgm:cxn modelId="{EB29ACCA-5C67-D148-8F9D-465B463942D6}" type="presParOf" srcId="{8C5886F4-CA6A-E147-BB7B-3278521036B5}" destId="{A13783F7-C886-AB40-8BC5-3E462BC9215E}" srcOrd="1" destOrd="0" presId="urn:microsoft.com/office/officeart/2005/8/layout/hierarchy1"/>
    <dgm:cxn modelId="{A0859518-0A34-5F43-85FA-C20EDD0DD923}" type="presParOf" srcId="{979148D4-5635-E440-B936-B745C25FC06D}" destId="{97771D79-C08F-6945-9D52-996CA1282A63}" srcOrd="1" destOrd="0" presId="urn:microsoft.com/office/officeart/2005/8/layout/hierarchy1"/>
    <dgm:cxn modelId="{5E3E11BD-ABBA-D34E-9E1A-6387C7FA4264}" type="presParOf" srcId="{97771D79-C08F-6945-9D52-996CA1282A63}" destId="{BEFBF137-9A00-1341-87CC-05A904D9FA2C}" srcOrd="0" destOrd="0" presId="urn:microsoft.com/office/officeart/2005/8/layout/hierarchy1"/>
    <dgm:cxn modelId="{88B8532F-64A3-374E-9F81-9C48DD840668}" type="presParOf" srcId="{97771D79-C08F-6945-9D52-996CA1282A63}" destId="{817331F3-F467-964D-A2F9-515A443DF9E2}" srcOrd="1" destOrd="0" presId="urn:microsoft.com/office/officeart/2005/8/layout/hierarchy1"/>
    <dgm:cxn modelId="{1756D789-711B-BA44-A440-09809995A94E}" type="presParOf" srcId="{817331F3-F467-964D-A2F9-515A443DF9E2}" destId="{DDD8ED4B-0FCF-4C4A-A650-C5C57EBCECE1}" srcOrd="0" destOrd="0" presId="urn:microsoft.com/office/officeart/2005/8/layout/hierarchy1"/>
    <dgm:cxn modelId="{5ED9202B-B7C8-1840-B90B-622F0520819A}" type="presParOf" srcId="{DDD8ED4B-0FCF-4C4A-A650-C5C57EBCECE1}" destId="{4E01C515-5135-DC49-A133-A23EAE18C3BE}" srcOrd="0" destOrd="0" presId="urn:microsoft.com/office/officeart/2005/8/layout/hierarchy1"/>
    <dgm:cxn modelId="{FCCAD475-5828-C74E-BABE-EACEB3D5E4E1}" type="presParOf" srcId="{DDD8ED4B-0FCF-4C4A-A650-C5C57EBCECE1}" destId="{74A1B5F8-CED4-EA40-9CB0-8FDA81DCC297}" srcOrd="1" destOrd="0" presId="urn:microsoft.com/office/officeart/2005/8/layout/hierarchy1"/>
    <dgm:cxn modelId="{83895A75-9E19-9642-A641-12F27F6242BE}" type="presParOf" srcId="{817331F3-F467-964D-A2F9-515A443DF9E2}" destId="{75780154-2289-1748-9760-B6752272CDBB}" srcOrd="1" destOrd="0" presId="urn:microsoft.com/office/officeart/2005/8/layout/hierarchy1"/>
    <dgm:cxn modelId="{9ECA9506-E8E5-1D4A-B89E-2B3CCA2698C6}" type="presParOf" srcId="{75780154-2289-1748-9760-B6752272CDBB}" destId="{49765F70-D57B-C642-908B-E8A49A5D02F0}" srcOrd="0" destOrd="0" presId="urn:microsoft.com/office/officeart/2005/8/layout/hierarchy1"/>
    <dgm:cxn modelId="{5B9DF8FE-31F6-EC4D-BD76-2291DF6EBE8E}" type="presParOf" srcId="{75780154-2289-1748-9760-B6752272CDBB}" destId="{D32D15B3-99CD-AF4A-B983-0183668B3019}" srcOrd="1" destOrd="0" presId="urn:microsoft.com/office/officeart/2005/8/layout/hierarchy1"/>
    <dgm:cxn modelId="{E3CD18DA-7BE5-2945-B0F1-9C89CA653606}" type="presParOf" srcId="{D32D15B3-99CD-AF4A-B983-0183668B3019}" destId="{E66C61D0-DEB2-7C40-B9AA-72A8EE0FA562}" srcOrd="0" destOrd="0" presId="urn:microsoft.com/office/officeart/2005/8/layout/hierarchy1"/>
    <dgm:cxn modelId="{100DF48F-9A9A-1A44-9C04-A1697162B284}" type="presParOf" srcId="{E66C61D0-DEB2-7C40-B9AA-72A8EE0FA562}" destId="{8E20A192-40D6-C84A-B5D1-12EE076BD683}" srcOrd="0" destOrd="0" presId="urn:microsoft.com/office/officeart/2005/8/layout/hierarchy1"/>
    <dgm:cxn modelId="{19B67A6D-F336-F645-A900-D8ED31DD533F}" type="presParOf" srcId="{E66C61D0-DEB2-7C40-B9AA-72A8EE0FA562}" destId="{2EE29E9D-ED03-2D4E-ABB9-E2EEB98B52AE}" srcOrd="1" destOrd="0" presId="urn:microsoft.com/office/officeart/2005/8/layout/hierarchy1"/>
    <dgm:cxn modelId="{9E6D5266-DAA5-8040-8D30-B9D5BD7D11C4}" type="presParOf" srcId="{D32D15B3-99CD-AF4A-B983-0183668B3019}" destId="{15CB47AF-F431-2945-BECF-4151A667BBE3}" srcOrd="1" destOrd="0" presId="urn:microsoft.com/office/officeart/2005/8/layout/hierarchy1"/>
    <dgm:cxn modelId="{360D0750-EDA9-1541-942D-1CCDE00FA6CD}" type="presParOf" srcId="{75780154-2289-1748-9760-B6752272CDBB}" destId="{824DD687-E4EF-C847-B778-87E3B398F587}" srcOrd="2" destOrd="0" presId="urn:microsoft.com/office/officeart/2005/8/layout/hierarchy1"/>
    <dgm:cxn modelId="{D17361B0-B888-A64C-A21D-F143D9AFBFF4}" type="presParOf" srcId="{75780154-2289-1748-9760-B6752272CDBB}" destId="{595D17F8-570F-CB44-8A27-AFE3CACC91B3}" srcOrd="3" destOrd="0" presId="urn:microsoft.com/office/officeart/2005/8/layout/hierarchy1"/>
    <dgm:cxn modelId="{9064F2CC-FB0C-464A-B173-5736824A568F}" type="presParOf" srcId="{595D17F8-570F-CB44-8A27-AFE3CACC91B3}" destId="{1DC83D15-E8A5-C443-A0D5-DB07038ADA76}" srcOrd="0" destOrd="0" presId="urn:microsoft.com/office/officeart/2005/8/layout/hierarchy1"/>
    <dgm:cxn modelId="{3120141E-3E31-254A-AE44-1E95147AEA05}" type="presParOf" srcId="{1DC83D15-E8A5-C443-A0D5-DB07038ADA76}" destId="{31326F67-9AFC-204E-83DB-701658D4E289}" srcOrd="0" destOrd="0" presId="urn:microsoft.com/office/officeart/2005/8/layout/hierarchy1"/>
    <dgm:cxn modelId="{F7BF4158-45D1-7540-BC91-35CB98ED1E9C}" type="presParOf" srcId="{1DC83D15-E8A5-C443-A0D5-DB07038ADA76}" destId="{73574959-39F6-E144-B0AD-28639F0E6403}" srcOrd="1" destOrd="0" presId="urn:microsoft.com/office/officeart/2005/8/layout/hierarchy1"/>
    <dgm:cxn modelId="{E7ECF0EE-A4D2-7742-A5C6-B0884F8D4631}" type="presParOf" srcId="{595D17F8-570F-CB44-8A27-AFE3CACC91B3}" destId="{6E8428BF-DEBA-8A4E-B924-BA2931C97D50}" srcOrd="1" destOrd="0" presId="urn:microsoft.com/office/officeart/2005/8/layout/hierarchy1"/>
    <dgm:cxn modelId="{7F5A0D48-B8CA-9C45-8D1D-E5C2A228FAD7}" type="presParOf" srcId="{97771D79-C08F-6945-9D52-996CA1282A63}" destId="{395149D6-6354-3A46-A3A2-A4360F7584C1}" srcOrd="2" destOrd="0" presId="urn:microsoft.com/office/officeart/2005/8/layout/hierarchy1"/>
    <dgm:cxn modelId="{5CF9BEB7-5DD1-664F-81A6-1B5C03CF7292}" type="presParOf" srcId="{97771D79-C08F-6945-9D52-996CA1282A63}" destId="{D31C9D72-95C8-E240-9155-CD6280C64CDF}" srcOrd="3" destOrd="0" presId="urn:microsoft.com/office/officeart/2005/8/layout/hierarchy1"/>
    <dgm:cxn modelId="{A476C7BD-81AC-DA46-B096-9536C5FC42E6}" type="presParOf" srcId="{D31C9D72-95C8-E240-9155-CD6280C64CDF}" destId="{79399B6E-0B57-F647-A9FD-E93C2C6BD608}" srcOrd="0" destOrd="0" presId="urn:microsoft.com/office/officeart/2005/8/layout/hierarchy1"/>
    <dgm:cxn modelId="{D633451C-3958-5743-AE4D-970C208003CD}" type="presParOf" srcId="{79399B6E-0B57-F647-A9FD-E93C2C6BD608}" destId="{FA5AEDC2-BADE-E44E-86D5-3E92F2A5EA69}" srcOrd="0" destOrd="0" presId="urn:microsoft.com/office/officeart/2005/8/layout/hierarchy1"/>
    <dgm:cxn modelId="{96AC926E-7F16-4247-9E2A-21372B8BA302}" type="presParOf" srcId="{79399B6E-0B57-F647-A9FD-E93C2C6BD608}" destId="{8BF763DD-1485-1443-A329-6A123CD0B06A}" srcOrd="1" destOrd="0" presId="urn:microsoft.com/office/officeart/2005/8/layout/hierarchy1"/>
    <dgm:cxn modelId="{A714CB7F-E0D2-5441-92B2-34261759125A}" type="presParOf" srcId="{D31C9D72-95C8-E240-9155-CD6280C64CDF}" destId="{41CA0669-4890-2C4C-8CDD-1C54BC8C3405}" srcOrd="1" destOrd="0" presId="urn:microsoft.com/office/officeart/2005/8/layout/hierarchy1"/>
    <dgm:cxn modelId="{D3EFA38E-A17E-CD4D-8E28-FDF92407C33F}" type="presParOf" srcId="{41CA0669-4890-2C4C-8CDD-1C54BC8C3405}" destId="{A120056E-10BD-E549-BF3B-5FEFE0F91E4A}" srcOrd="0" destOrd="0" presId="urn:microsoft.com/office/officeart/2005/8/layout/hierarchy1"/>
    <dgm:cxn modelId="{38ADDE3C-9AF2-244D-B99A-098D8FC07A64}" type="presParOf" srcId="{41CA0669-4890-2C4C-8CDD-1C54BC8C3405}" destId="{D63351A6-7052-B645-96D1-FCD53F31F6CF}" srcOrd="1" destOrd="0" presId="urn:microsoft.com/office/officeart/2005/8/layout/hierarchy1"/>
    <dgm:cxn modelId="{7E8AEB23-5EF4-5648-B161-0262330A680E}" type="presParOf" srcId="{D63351A6-7052-B645-96D1-FCD53F31F6CF}" destId="{88748433-897B-8A4B-A0DB-A16D5EFF0D12}" srcOrd="0" destOrd="0" presId="urn:microsoft.com/office/officeart/2005/8/layout/hierarchy1"/>
    <dgm:cxn modelId="{2CC0A375-ABBA-D840-B84E-BC426D8DBDB8}" type="presParOf" srcId="{88748433-897B-8A4B-A0DB-A16D5EFF0D12}" destId="{38F0D556-7438-2447-9C31-D371C76170F1}" srcOrd="0" destOrd="0" presId="urn:microsoft.com/office/officeart/2005/8/layout/hierarchy1"/>
    <dgm:cxn modelId="{EC705A1B-7E54-9948-819A-B4F51A6BDAEA}" type="presParOf" srcId="{88748433-897B-8A4B-A0DB-A16D5EFF0D12}" destId="{09E7244F-2013-C748-9F81-A229F9B5E7CB}" srcOrd="1" destOrd="0" presId="urn:microsoft.com/office/officeart/2005/8/layout/hierarchy1"/>
    <dgm:cxn modelId="{1ABDCABE-5E84-8744-AEA2-53E352EF1DA0}" type="presParOf" srcId="{D63351A6-7052-B645-96D1-FCD53F31F6CF}" destId="{14FBA8F1-77E7-5F48-91E0-3128744E286C}" srcOrd="1" destOrd="0" presId="urn:microsoft.com/office/officeart/2005/8/layout/hierarchy1"/>
    <dgm:cxn modelId="{88150AFC-2394-1E46-8088-2C214994B07C}" type="presParOf" srcId="{41CA0669-4890-2C4C-8CDD-1C54BC8C3405}" destId="{2D5C2323-ED57-4940-A018-E8C6D1E4709B}" srcOrd="2" destOrd="0" presId="urn:microsoft.com/office/officeart/2005/8/layout/hierarchy1"/>
    <dgm:cxn modelId="{4DA3213F-9F10-CD49-81FB-1E1026B24A44}" type="presParOf" srcId="{41CA0669-4890-2C4C-8CDD-1C54BC8C3405}" destId="{B0C2979C-5D3F-6341-BF2B-C2AFDC09AA2B}" srcOrd="3" destOrd="0" presId="urn:microsoft.com/office/officeart/2005/8/layout/hierarchy1"/>
    <dgm:cxn modelId="{C4AC7393-B2D8-E147-B50A-94DCA45D5E10}" type="presParOf" srcId="{B0C2979C-5D3F-6341-BF2B-C2AFDC09AA2B}" destId="{E1826C47-CD0E-5C44-B6F2-4538DD7A0864}" srcOrd="0" destOrd="0" presId="urn:microsoft.com/office/officeart/2005/8/layout/hierarchy1"/>
    <dgm:cxn modelId="{D416DF72-56F9-474E-BA41-5EAC7A255E94}" type="presParOf" srcId="{E1826C47-CD0E-5C44-B6F2-4538DD7A0864}" destId="{125A8C6A-C792-1245-9F93-41FDE72834EF}" srcOrd="0" destOrd="0" presId="urn:microsoft.com/office/officeart/2005/8/layout/hierarchy1"/>
    <dgm:cxn modelId="{8ADCD96F-DC94-204E-A178-59FCAE96E576}" type="presParOf" srcId="{E1826C47-CD0E-5C44-B6F2-4538DD7A0864}" destId="{4F5B3C84-176E-4849-883A-DDC78B1A3EC6}" srcOrd="1" destOrd="0" presId="urn:microsoft.com/office/officeart/2005/8/layout/hierarchy1"/>
    <dgm:cxn modelId="{8B63BB60-E2F9-664A-BEE8-C0BB68E543F0}" type="presParOf" srcId="{B0C2979C-5D3F-6341-BF2B-C2AFDC09AA2B}" destId="{D3808492-4989-5543-A9CA-F495244D9E9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EB77A7-9312-0149-B447-804CEDE4511C}">
      <dsp:nvSpPr>
        <dsp:cNvPr id="0" name=""/>
        <dsp:cNvSpPr/>
      </dsp:nvSpPr>
      <dsp:spPr>
        <a:xfrm>
          <a:off x="486221" y="322"/>
          <a:ext cx="3455789" cy="2073473"/>
        </a:xfrm>
        <a:prstGeom prst="rect">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a:t>Consolidate national power </a:t>
          </a:r>
        </a:p>
        <a:p>
          <a:pPr marL="171450" lvl="1" indent="-171450" algn="l" defTabSz="711200" rtl="0">
            <a:lnSpc>
              <a:spcPct val="90000"/>
            </a:lnSpc>
            <a:spcBef>
              <a:spcPct val="0"/>
            </a:spcBef>
            <a:spcAft>
              <a:spcPct val="15000"/>
            </a:spcAft>
            <a:buChar char="•"/>
          </a:pPr>
          <a:r>
            <a:rPr lang="en-US" sz="1600" kern="1200" dirty="0"/>
            <a:t>Bring the 3 branches of government in line with FDR’s vision (use extreme-</a:t>
          </a:r>
          <a:r>
            <a:rPr lang="en-US" sz="1600" kern="1200" dirty="0" err="1"/>
            <a:t>ish</a:t>
          </a:r>
          <a:r>
            <a:rPr lang="en-US" sz="1600" kern="1200" dirty="0"/>
            <a:t> means to do this if necessary)</a:t>
          </a:r>
        </a:p>
        <a:p>
          <a:pPr marL="171450" lvl="1" indent="-171450" algn="l" defTabSz="711200" rtl="0">
            <a:lnSpc>
              <a:spcPct val="90000"/>
            </a:lnSpc>
            <a:spcBef>
              <a:spcPct val="0"/>
            </a:spcBef>
            <a:spcAft>
              <a:spcPct val="15000"/>
            </a:spcAft>
            <a:buChar char="•"/>
          </a:pPr>
          <a:r>
            <a:rPr lang="en-US" sz="1600" kern="1200"/>
            <a:t>Keep the vision going by running for president 4 times</a:t>
          </a:r>
        </a:p>
      </dsp:txBody>
      <dsp:txXfrm>
        <a:off x="486221" y="322"/>
        <a:ext cx="3455789" cy="2073473"/>
      </dsp:txXfrm>
    </dsp:sp>
    <dsp:sp modelId="{EF23795D-B227-7E4D-A239-CEA8D465CB62}">
      <dsp:nvSpPr>
        <dsp:cNvPr id="0" name=""/>
        <dsp:cNvSpPr/>
      </dsp:nvSpPr>
      <dsp:spPr>
        <a:xfrm>
          <a:off x="4287589" y="322"/>
          <a:ext cx="3455789" cy="2073473"/>
        </a:xfrm>
        <a:prstGeom prst="rect">
          <a:avLst/>
        </a:prstGeom>
        <a:gradFill rotWithShape="0">
          <a:gsLst>
            <a:gs pos="0">
              <a:schemeClr val="accent3">
                <a:hueOff val="5625132"/>
                <a:satOff val="-8440"/>
                <a:lumOff val="-1373"/>
                <a:alphaOff val="0"/>
                <a:tint val="100000"/>
                <a:shade val="100000"/>
                <a:satMod val="130000"/>
              </a:schemeClr>
            </a:gs>
            <a:gs pos="100000">
              <a:schemeClr val="accent3">
                <a:hueOff val="5625132"/>
                <a:satOff val="-8440"/>
                <a:lumOff val="-137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a:t>Produce Programs that Focus Economic Security</a:t>
          </a:r>
        </a:p>
        <a:p>
          <a:pPr marL="171450" lvl="1" indent="-171450" algn="l" defTabSz="711200" rtl="0">
            <a:lnSpc>
              <a:spcPct val="90000"/>
            </a:lnSpc>
            <a:spcBef>
              <a:spcPct val="0"/>
            </a:spcBef>
            <a:spcAft>
              <a:spcPct val="15000"/>
            </a:spcAft>
            <a:buChar char="•"/>
          </a:pPr>
          <a:r>
            <a:rPr lang="en-US" sz="1600" kern="1200"/>
            <a:t>Focus on Economic Security at both:</a:t>
          </a:r>
        </a:p>
        <a:p>
          <a:pPr marL="342900" lvl="2" indent="-171450" algn="l" defTabSz="711200" rtl="0">
            <a:lnSpc>
              <a:spcPct val="90000"/>
            </a:lnSpc>
            <a:spcBef>
              <a:spcPct val="0"/>
            </a:spcBef>
            <a:spcAft>
              <a:spcPct val="15000"/>
            </a:spcAft>
            <a:buChar char="•"/>
          </a:pPr>
          <a:r>
            <a:rPr lang="en-US" sz="1600" kern="1200"/>
            <a:t>National Level</a:t>
          </a:r>
        </a:p>
        <a:p>
          <a:pPr marL="342900" lvl="2" indent="-171450" algn="l" defTabSz="711200" rtl="0">
            <a:lnSpc>
              <a:spcPct val="90000"/>
            </a:lnSpc>
            <a:spcBef>
              <a:spcPct val="0"/>
            </a:spcBef>
            <a:spcAft>
              <a:spcPct val="15000"/>
            </a:spcAft>
            <a:buChar char="•"/>
          </a:pPr>
          <a:r>
            <a:rPr lang="en-US" sz="1600" kern="1200"/>
            <a:t>Personal Level</a:t>
          </a:r>
        </a:p>
        <a:p>
          <a:pPr marL="171450" lvl="1" indent="-171450" algn="l" defTabSz="711200" rtl="0">
            <a:lnSpc>
              <a:spcPct val="90000"/>
            </a:lnSpc>
            <a:spcBef>
              <a:spcPct val="0"/>
            </a:spcBef>
            <a:spcAft>
              <a:spcPct val="15000"/>
            </a:spcAft>
            <a:buChar char="•"/>
          </a:pPr>
          <a:r>
            <a:rPr lang="en-US" sz="1600" kern="1200"/>
            <a:t>Use Laws, Programs, and Executive Orders to achieve this</a:t>
          </a:r>
        </a:p>
      </dsp:txBody>
      <dsp:txXfrm>
        <a:off x="4287589" y="322"/>
        <a:ext cx="3455789" cy="2073473"/>
      </dsp:txXfrm>
    </dsp:sp>
    <dsp:sp modelId="{01412AF2-74DA-8948-9585-34C1F1443541}">
      <dsp:nvSpPr>
        <dsp:cNvPr id="0" name=""/>
        <dsp:cNvSpPr/>
      </dsp:nvSpPr>
      <dsp:spPr>
        <a:xfrm>
          <a:off x="2386905" y="2419374"/>
          <a:ext cx="3455789" cy="2073473"/>
        </a:xfrm>
        <a:prstGeom prst="rect">
          <a:avLst/>
        </a:prstGeom>
        <a:gradFill rotWithShape="0">
          <a:gsLst>
            <a:gs pos="0">
              <a:schemeClr val="accent3">
                <a:hueOff val="11250264"/>
                <a:satOff val="-16880"/>
                <a:lumOff val="-2745"/>
                <a:alphaOff val="0"/>
                <a:tint val="100000"/>
                <a:shade val="100000"/>
                <a:satMod val="130000"/>
              </a:schemeClr>
            </a:gs>
            <a:gs pos="100000">
              <a:schemeClr val="accent3">
                <a:hueOff val="11250264"/>
                <a:satOff val="-16880"/>
                <a:lumOff val="-2745"/>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a:t>Fire-side chats </a:t>
          </a:r>
        </a:p>
        <a:p>
          <a:pPr marL="171450" lvl="1" indent="-171450" algn="l" defTabSz="711200" rtl="0">
            <a:lnSpc>
              <a:spcPct val="90000"/>
            </a:lnSpc>
            <a:spcBef>
              <a:spcPct val="0"/>
            </a:spcBef>
            <a:spcAft>
              <a:spcPct val="15000"/>
            </a:spcAft>
            <a:buChar char="•"/>
          </a:pPr>
          <a:r>
            <a:rPr lang="en-US" sz="1600" kern="1200"/>
            <a:t>Use radio speeches given directly to the American people to develop closeness/relationship/trust between the national government and the people</a:t>
          </a:r>
        </a:p>
      </dsp:txBody>
      <dsp:txXfrm>
        <a:off x="2386905" y="2419374"/>
        <a:ext cx="3455789" cy="20734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5C2323-ED57-4940-A018-E8C6D1E4709B}">
      <dsp:nvSpPr>
        <dsp:cNvPr id="0" name=""/>
        <dsp:cNvSpPr/>
      </dsp:nvSpPr>
      <dsp:spPr>
        <a:xfrm>
          <a:off x="6123176" y="2718691"/>
          <a:ext cx="1052006" cy="500659"/>
        </a:xfrm>
        <a:custGeom>
          <a:avLst/>
          <a:gdLst/>
          <a:ahLst/>
          <a:cxnLst/>
          <a:rect l="0" t="0" r="0" b="0"/>
          <a:pathLst>
            <a:path>
              <a:moveTo>
                <a:pt x="0" y="0"/>
              </a:moveTo>
              <a:lnTo>
                <a:pt x="0" y="341184"/>
              </a:lnTo>
              <a:lnTo>
                <a:pt x="1052006" y="341184"/>
              </a:lnTo>
              <a:lnTo>
                <a:pt x="1052006" y="500659"/>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120056E-10BD-E549-BF3B-5FEFE0F91E4A}">
      <dsp:nvSpPr>
        <dsp:cNvPr id="0" name=""/>
        <dsp:cNvSpPr/>
      </dsp:nvSpPr>
      <dsp:spPr>
        <a:xfrm>
          <a:off x="5071169" y="2718691"/>
          <a:ext cx="1052006" cy="500659"/>
        </a:xfrm>
        <a:custGeom>
          <a:avLst/>
          <a:gdLst/>
          <a:ahLst/>
          <a:cxnLst/>
          <a:rect l="0" t="0" r="0" b="0"/>
          <a:pathLst>
            <a:path>
              <a:moveTo>
                <a:pt x="1052006" y="0"/>
              </a:moveTo>
              <a:lnTo>
                <a:pt x="1052006" y="341184"/>
              </a:lnTo>
              <a:lnTo>
                <a:pt x="0" y="341184"/>
              </a:lnTo>
              <a:lnTo>
                <a:pt x="0" y="500659"/>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95149D6-6354-3A46-A3A2-A4360F7584C1}">
      <dsp:nvSpPr>
        <dsp:cNvPr id="0" name=""/>
        <dsp:cNvSpPr/>
      </dsp:nvSpPr>
      <dsp:spPr>
        <a:xfrm>
          <a:off x="4019163" y="1124901"/>
          <a:ext cx="2104012" cy="500659"/>
        </a:xfrm>
        <a:custGeom>
          <a:avLst/>
          <a:gdLst/>
          <a:ahLst/>
          <a:cxnLst/>
          <a:rect l="0" t="0" r="0" b="0"/>
          <a:pathLst>
            <a:path>
              <a:moveTo>
                <a:pt x="0" y="0"/>
              </a:moveTo>
              <a:lnTo>
                <a:pt x="0" y="341184"/>
              </a:lnTo>
              <a:lnTo>
                <a:pt x="2104012" y="341184"/>
              </a:lnTo>
              <a:lnTo>
                <a:pt x="2104012" y="500659"/>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24DD687-E4EF-C847-B778-87E3B398F587}">
      <dsp:nvSpPr>
        <dsp:cNvPr id="0" name=""/>
        <dsp:cNvSpPr/>
      </dsp:nvSpPr>
      <dsp:spPr>
        <a:xfrm>
          <a:off x="1915150" y="2718691"/>
          <a:ext cx="1052006" cy="500659"/>
        </a:xfrm>
        <a:custGeom>
          <a:avLst/>
          <a:gdLst/>
          <a:ahLst/>
          <a:cxnLst/>
          <a:rect l="0" t="0" r="0" b="0"/>
          <a:pathLst>
            <a:path>
              <a:moveTo>
                <a:pt x="0" y="0"/>
              </a:moveTo>
              <a:lnTo>
                <a:pt x="0" y="341184"/>
              </a:lnTo>
              <a:lnTo>
                <a:pt x="1052006" y="341184"/>
              </a:lnTo>
              <a:lnTo>
                <a:pt x="1052006" y="500659"/>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9765F70-D57B-C642-908B-E8A49A5D02F0}">
      <dsp:nvSpPr>
        <dsp:cNvPr id="0" name=""/>
        <dsp:cNvSpPr/>
      </dsp:nvSpPr>
      <dsp:spPr>
        <a:xfrm>
          <a:off x="863143" y="2718691"/>
          <a:ext cx="1052006" cy="500659"/>
        </a:xfrm>
        <a:custGeom>
          <a:avLst/>
          <a:gdLst/>
          <a:ahLst/>
          <a:cxnLst/>
          <a:rect l="0" t="0" r="0" b="0"/>
          <a:pathLst>
            <a:path>
              <a:moveTo>
                <a:pt x="1052006" y="0"/>
              </a:moveTo>
              <a:lnTo>
                <a:pt x="1052006" y="341184"/>
              </a:lnTo>
              <a:lnTo>
                <a:pt x="0" y="341184"/>
              </a:lnTo>
              <a:lnTo>
                <a:pt x="0" y="500659"/>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EFBF137-9A00-1341-87CC-05A904D9FA2C}">
      <dsp:nvSpPr>
        <dsp:cNvPr id="0" name=""/>
        <dsp:cNvSpPr/>
      </dsp:nvSpPr>
      <dsp:spPr>
        <a:xfrm>
          <a:off x="1915150" y="1124901"/>
          <a:ext cx="2104012" cy="500659"/>
        </a:xfrm>
        <a:custGeom>
          <a:avLst/>
          <a:gdLst/>
          <a:ahLst/>
          <a:cxnLst/>
          <a:rect l="0" t="0" r="0" b="0"/>
          <a:pathLst>
            <a:path>
              <a:moveTo>
                <a:pt x="2104012" y="0"/>
              </a:moveTo>
              <a:lnTo>
                <a:pt x="2104012" y="341184"/>
              </a:lnTo>
              <a:lnTo>
                <a:pt x="0" y="341184"/>
              </a:lnTo>
              <a:lnTo>
                <a:pt x="0" y="500659"/>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98B0DC2-8B41-5D48-AC2C-B0C25E143812}">
      <dsp:nvSpPr>
        <dsp:cNvPr id="0" name=""/>
        <dsp:cNvSpPr/>
      </dsp:nvSpPr>
      <dsp:spPr>
        <a:xfrm>
          <a:off x="3158430" y="31771"/>
          <a:ext cx="1721465" cy="1093130"/>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13783F7-C886-AB40-8BC5-3E462BC9215E}">
      <dsp:nvSpPr>
        <dsp:cNvPr id="0" name=""/>
        <dsp:cNvSpPr/>
      </dsp:nvSpPr>
      <dsp:spPr>
        <a:xfrm>
          <a:off x="3349704" y="213481"/>
          <a:ext cx="1721465" cy="109313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Economic Security</a:t>
          </a:r>
        </a:p>
      </dsp:txBody>
      <dsp:txXfrm>
        <a:off x="3381721" y="245498"/>
        <a:ext cx="1657431" cy="1029096"/>
      </dsp:txXfrm>
    </dsp:sp>
    <dsp:sp modelId="{4E01C515-5135-DC49-A133-A23EAE18C3BE}">
      <dsp:nvSpPr>
        <dsp:cNvPr id="0" name=""/>
        <dsp:cNvSpPr/>
      </dsp:nvSpPr>
      <dsp:spPr>
        <a:xfrm>
          <a:off x="1054417" y="1625561"/>
          <a:ext cx="1721465" cy="1093130"/>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4A1B5F8-CED4-EA40-9CB0-8FDA81DCC297}">
      <dsp:nvSpPr>
        <dsp:cNvPr id="0" name=""/>
        <dsp:cNvSpPr/>
      </dsp:nvSpPr>
      <dsp:spPr>
        <a:xfrm>
          <a:off x="1245691" y="1807271"/>
          <a:ext cx="1721465" cy="109313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National Level</a:t>
          </a:r>
        </a:p>
      </dsp:txBody>
      <dsp:txXfrm>
        <a:off x="1277708" y="1839288"/>
        <a:ext cx="1657431" cy="1029096"/>
      </dsp:txXfrm>
    </dsp:sp>
    <dsp:sp modelId="{8E20A192-40D6-C84A-B5D1-12EE076BD683}">
      <dsp:nvSpPr>
        <dsp:cNvPr id="0" name=""/>
        <dsp:cNvSpPr/>
      </dsp:nvSpPr>
      <dsp:spPr>
        <a:xfrm>
          <a:off x="2411" y="3219351"/>
          <a:ext cx="1721465" cy="1093130"/>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EE29E9D-ED03-2D4E-ABB9-E2EEB98B52AE}">
      <dsp:nvSpPr>
        <dsp:cNvPr id="0" name=""/>
        <dsp:cNvSpPr/>
      </dsp:nvSpPr>
      <dsp:spPr>
        <a:xfrm>
          <a:off x="193684" y="3401061"/>
          <a:ext cx="1721465" cy="109313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endParaRPr lang="en-US" sz="2800" kern="1200" dirty="0"/>
        </a:p>
      </dsp:txBody>
      <dsp:txXfrm>
        <a:off x="225701" y="3433078"/>
        <a:ext cx="1657431" cy="1029096"/>
      </dsp:txXfrm>
    </dsp:sp>
    <dsp:sp modelId="{31326F67-9AFC-204E-83DB-701658D4E289}">
      <dsp:nvSpPr>
        <dsp:cNvPr id="0" name=""/>
        <dsp:cNvSpPr/>
      </dsp:nvSpPr>
      <dsp:spPr>
        <a:xfrm>
          <a:off x="2106423" y="3219351"/>
          <a:ext cx="1721465" cy="1093130"/>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3574959-39F6-E144-B0AD-28639F0E6403}">
      <dsp:nvSpPr>
        <dsp:cNvPr id="0" name=""/>
        <dsp:cNvSpPr/>
      </dsp:nvSpPr>
      <dsp:spPr>
        <a:xfrm>
          <a:off x="2297697" y="3401061"/>
          <a:ext cx="1721465" cy="109313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endParaRPr lang="en-US" sz="2800" kern="1200" dirty="0"/>
        </a:p>
      </dsp:txBody>
      <dsp:txXfrm>
        <a:off x="2329714" y="3433078"/>
        <a:ext cx="1657431" cy="1029096"/>
      </dsp:txXfrm>
    </dsp:sp>
    <dsp:sp modelId="{FA5AEDC2-BADE-E44E-86D5-3E92F2A5EA69}">
      <dsp:nvSpPr>
        <dsp:cNvPr id="0" name=""/>
        <dsp:cNvSpPr/>
      </dsp:nvSpPr>
      <dsp:spPr>
        <a:xfrm>
          <a:off x="5262443" y="1625561"/>
          <a:ext cx="1721465" cy="1093130"/>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BF763DD-1485-1443-A329-6A123CD0B06A}">
      <dsp:nvSpPr>
        <dsp:cNvPr id="0" name=""/>
        <dsp:cNvSpPr/>
      </dsp:nvSpPr>
      <dsp:spPr>
        <a:xfrm>
          <a:off x="5453717" y="1807271"/>
          <a:ext cx="1721465" cy="109313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Personal Level</a:t>
          </a:r>
        </a:p>
      </dsp:txBody>
      <dsp:txXfrm>
        <a:off x="5485734" y="1839288"/>
        <a:ext cx="1657431" cy="1029096"/>
      </dsp:txXfrm>
    </dsp:sp>
    <dsp:sp modelId="{38F0D556-7438-2447-9C31-D371C76170F1}">
      <dsp:nvSpPr>
        <dsp:cNvPr id="0" name=""/>
        <dsp:cNvSpPr/>
      </dsp:nvSpPr>
      <dsp:spPr>
        <a:xfrm>
          <a:off x="4210436" y="3219351"/>
          <a:ext cx="1721465" cy="1093130"/>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9E7244F-2013-C748-9F81-A229F9B5E7CB}">
      <dsp:nvSpPr>
        <dsp:cNvPr id="0" name=""/>
        <dsp:cNvSpPr/>
      </dsp:nvSpPr>
      <dsp:spPr>
        <a:xfrm>
          <a:off x="4401710" y="3401061"/>
          <a:ext cx="1721465" cy="109313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endParaRPr lang="en-US" sz="2800" kern="1200" dirty="0"/>
        </a:p>
      </dsp:txBody>
      <dsp:txXfrm>
        <a:off x="4433727" y="3433078"/>
        <a:ext cx="1657431" cy="1029096"/>
      </dsp:txXfrm>
    </dsp:sp>
    <dsp:sp modelId="{125A8C6A-C792-1245-9F93-41FDE72834EF}">
      <dsp:nvSpPr>
        <dsp:cNvPr id="0" name=""/>
        <dsp:cNvSpPr/>
      </dsp:nvSpPr>
      <dsp:spPr>
        <a:xfrm>
          <a:off x="6314449" y="3219351"/>
          <a:ext cx="1721465" cy="1093130"/>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F5B3C84-176E-4849-883A-DDC78B1A3EC6}">
      <dsp:nvSpPr>
        <dsp:cNvPr id="0" name=""/>
        <dsp:cNvSpPr/>
      </dsp:nvSpPr>
      <dsp:spPr>
        <a:xfrm>
          <a:off x="6505723" y="3401061"/>
          <a:ext cx="1721465" cy="109313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endParaRPr lang="en-US" sz="2800" kern="1200" dirty="0"/>
        </a:p>
      </dsp:txBody>
      <dsp:txXfrm>
        <a:off x="6537740" y="3433078"/>
        <a:ext cx="1657431" cy="102909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C7F90A-A7C5-D341-A6EA-7D6452F62920}" type="datetimeFigureOut">
              <a:rPr lang="en-US" smtClean="0"/>
              <a:t>12/7/20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AB6A55-282D-4840-9B85-3C0E3EEC122D}" type="slidenum">
              <a:rPr lang="en-US" smtClean="0"/>
              <a:t>‹#›</a:t>
            </a:fld>
            <a:endParaRPr lang="en-US"/>
          </a:p>
        </p:txBody>
      </p:sp>
    </p:spTree>
    <p:extLst>
      <p:ext uri="{BB962C8B-B14F-4D97-AF65-F5344CB8AC3E}">
        <p14:creationId xmlns:p14="http://schemas.microsoft.com/office/powerpoint/2010/main" val="26162783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A71F12-85EE-0C41-9C25-FC1B4C87F78A}" type="slidenum">
              <a:rPr lang="en-US"/>
              <a:pPr/>
              <a:t>2</a:t>
            </a:fld>
            <a:endParaRPr lang="en-US"/>
          </a:p>
        </p:txBody>
      </p:sp>
      <p:sp>
        <p:nvSpPr>
          <p:cNvPr id="311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1299" name="Rectangle 3"/>
          <p:cNvSpPr>
            <a:spLocks noGrp="1" noChangeArrowheads="1"/>
          </p:cNvSpPr>
          <p:nvPr>
            <p:ph type="body" idx="1"/>
          </p:nvPr>
        </p:nvSpPr>
        <p:spPr>
          <a:xfrm>
            <a:off x="896756" y="4355328"/>
            <a:ext cx="5080058" cy="4130053"/>
          </a:xfrm>
        </p:spPr>
        <p:txBody>
          <a:bodyPr/>
          <a:lstStyle/>
          <a:p>
            <a:endParaRPr lang="en-US"/>
          </a:p>
        </p:txBody>
      </p:sp>
    </p:spTree>
    <p:extLst>
      <p:ext uri="{BB962C8B-B14F-4D97-AF65-F5344CB8AC3E}">
        <p14:creationId xmlns:p14="http://schemas.microsoft.com/office/powerpoint/2010/main" val="1662662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018ABF-59C4-DE4A-A568-3D2098A09FBF}" type="datetimeFigureOut">
              <a:rPr lang="en-US" smtClean="0"/>
              <a:t>12/7/20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D36A68-4A67-9C42-AC13-93A46D4BE1A2}" type="slidenum">
              <a:rPr lang="en-US" smtClean="0"/>
              <a:t>‹#›</a:t>
            </a:fld>
            <a:endParaRPr lang="en-US"/>
          </a:p>
        </p:txBody>
      </p:sp>
    </p:spTree>
    <p:extLst>
      <p:ext uri="{BB962C8B-B14F-4D97-AF65-F5344CB8AC3E}">
        <p14:creationId xmlns:p14="http://schemas.microsoft.com/office/powerpoint/2010/main" val="2217339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018ABF-59C4-DE4A-A568-3D2098A09FBF}" type="datetimeFigureOut">
              <a:rPr lang="en-US" smtClean="0"/>
              <a:t>12/7/20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D36A68-4A67-9C42-AC13-93A46D4BE1A2}" type="slidenum">
              <a:rPr lang="en-US" smtClean="0"/>
              <a:t>‹#›</a:t>
            </a:fld>
            <a:endParaRPr lang="en-US"/>
          </a:p>
        </p:txBody>
      </p:sp>
    </p:spTree>
    <p:extLst>
      <p:ext uri="{BB962C8B-B14F-4D97-AF65-F5344CB8AC3E}">
        <p14:creationId xmlns:p14="http://schemas.microsoft.com/office/powerpoint/2010/main" val="196638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018ABF-59C4-DE4A-A568-3D2098A09FBF}" type="datetimeFigureOut">
              <a:rPr lang="en-US" smtClean="0"/>
              <a:t>12/7/20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D36A68-4A67-9C42-AC13-93A46D4BE1A2}" type="slidenum">
              <a:rPr lang="en-US" smtClean="0"/>
              <a:t>‹#›</a:t>
            </a:fld>
            <a:endParaRPr lang="en-US"/>
          </a:p>
        </p:txBody>
      </p:sp>
    </p:spTree>
    <p:extLst>
      <p:ext uri="{BB962C8B-B14F-4D97-AF65-F5344CB8AC3E}">
        <p14:creationId xmlns:p14="http://schemas.microsoft.com/office/powerpoint/2010/main" val="4259837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018ABF-59C4-DE4A-A568-3D2098A09FBF}" type="datetimeFigureOut">
              <a:rPr lang="en-US" smtClean="0"/>
              <a:t>12/7/20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D36A68-4A67-9C42-AC13-93A46D4BE1A2}" type="slidenum">
              <a:rPr lang="en-US" smtClean="0"/>
              <a:t>‹#›</a:t>
            </a:fld>
            <a:endParaRPr lang="en-US"/>
          </a:p>
        </p:txBody>
      </p:sp>
    </p:spTree>
    <p:extLst>
      <p:ext uri="{BB962C8B-B14F-4D97-AF65-F5344CB8AC3E}">
        <p14:creationId xmlns:p14="http://schemas.microsoft.com/office/powerpoint/2010/main" val="2162090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018ABF-59C4-DE4A-A568-3D2098A09FBF}" type="datetimeFigureOut">
              <a:rPr lang="en-US" smtClean="0"/>
              <a:t>12/7/20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D36A68-4A67-9C42-AC13-93A46D4BE1A2}" type="slidenum">
              <a:rPr lang="en-US" smtClean="0"/>
              <a:t>‹#›</a:t>
            </a:fld>
            <a:endParaRPr lang="en-US"/>
          </a:p>
        </p:txBody>
      </p:sp>
    </p:spTree>
    <p:extLst>
      <p:ext uri="{BB962C8B-B14F-4D97-AF65-F5344CB8AC3E}">
        <p14:creationId xmlns:p14="http://schemas.microsoft.com/office/powerpoint/2010/main" val="1941764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018ABF-59C4-DE4A-A568-3D2098A09FBF}" type="datetimeFigureOut">
              <a:rPr lang="en-US" smtClean="0"/>
              <a:t>12/7/20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D36A68-4A67-9C42-AC13-93A46D4BE1A2}" type="slidenum">
              <a:rPr lang="en-US" smtClean="0"/>
              <a:t>‹#›</a:t>
            </a:fld>
            <a:endParaRPr lang="en-US"/>
          </a:p>
        </p:txBody>
      </p:sp>
    </p:spTree>
    <p:extLst>
      <p:ext uri="{BB962C8B-B14F-4D97-AF65-F5344CB8AC3E}">
        <p14:creationId xmlns:p14="http://schemas.microsoft.com/office/powerpoint/2010/main" val="1705017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018ABF-59C4-DE4A-A568-3D2098A09FBF}" type="datetimeFigureOut">
              <a:rPr lang="en-US" smtClean="0"/>
              <a:t>12/7/20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D36A68-4A67-9C42-AC13-93A46D4BE1A2}" type="slidenum">
              <a:rPr lang="en-US" smtClean="0"/>
              <a:t>‹#›</a:t>
            </a:fld>
            <a:endParaRPr lang="en-US"/>
          </a:p>
        </p:txBody>
      </p:sp>
    </p:spTree>
    <p:extLst>
      <p:ext uri="{BB962C8B-B14F-4D97-AF65-F5344CB8AC3E}">
        <p14:creationId xmlns:p14="http://schemas.microsoft.com/office/powerpoint/2010/main" val="2556084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018ABF-59C4-DE4A-A568-3D2098A09FBF}" type="datetimeFigureOut">
              <a:rPr lang="en-US" smtClean="0"/>
              <a:t>12/7/20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D36A68-4A67-9C42-AC13-93A46D4BE1A2}" type="slidenum">
              <a:rPr lang="en-US" smtClean="0"/>
              <a:t>‹#›</a:t>
            </a:fld>
            <a:endParaRPr lang="en-US"/>
          </a:p>
        </p:txBody>
      </p:sp>
    </p:spTree>
    <p:extLst>
      <p:ext uri="{BB962C8B-B14F-4D97-AF65-F5344CB8AC3E}">
        <p14:creationId xmlns:p14="http://schemas.microsoft.com/office/powerpoint/2010/main" val="105496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018ABF-59C4-DE4A-A568-3D2098A09FBF}" type="datetimeFigureOut">
              <a:rPr lang="en-US" smtClean="0"/>
              <a:t>12/7/20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D36A68-4A67-9C42-AC13-93A46D4BE1A2}" type="slidenum">
              <a:rPr lang="en-US" smtClean="0"/>
              <a:t>‹#›</a:t>
            </a:fld>
            <a:endParaRPr lang="en-US"/>
          </a:p>
        </p:txBody>
      </p:sp>
    </p:spTree>
    <p:extLst>
      <p:ext uri="{BB962C8B-B14F-4D97-AF65-F5344CB8AC3E}">
        <p14:creationId xmlns:p14="http://schemas.microsoft.com/office/powerpoint/2010/main" val="2987365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018ABF-59C4-DE4A-A568-3D2098A09FBF}" type="datetimeFigureOut">
              <a:rPr lang="en-US" smtClean="0"/>
              <a:t>12/7/20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D36A68-4A67-9C42-AC13-93A46D4BE1A2}" type="slidenum">
              <a:rPr lang="en-US" smtClean="0"/>
              <a:t>‹#›</a:t>
            </a:fld>
            <a:endParaRPr lang="en-US"/>
          </a:p>
        </p:txBody>
      </p:sp>
    </p:spTree>
    <p:extLst>
      <p:ext uri="{BB962C8B-B14F-4D97-AF65-F5344CB8AC3E}">
        <p14:creationId xmlns:p14="http://schemas.microsoft.com/office/powerpoint/2010/main" val="3332917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018ABF-59C4-DE4A-A568-3D2098A09FBF}" type="datetimeFigureOut">
              <a:rPr lang="en-US" smtClean="0"/>
              <a:t>12/7/20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D36A68-4A67-9C42-AC13-93A46D4BE1A2}" type="slidenum">
              <a:rPr lang="en-US" smtClean="0"/>
              <a:t>‹#›</a:t>
            </a:fld>
            <a:endParaRPr lang="en-US"/>
          </a:p>
        </p:txBody>
      </p:sp>
    </p:spTree>
    <p:extLst>
      <p:ext uri="{BB962C8B-B14F-4D97-AF65-F5344CB8AC3E}">
        <p14:creationId xmlns:p14="http://schemas.microsoft.com/office/powerpoint/2010/main" val="2818552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018ABF-59C4-DE4A-A568-3D2098A09FBF}" type="datetimeFigureOut">
              <a:rPr lang="en-US" smtClean="0"/>
              <a:t>12/7/20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D36A68-4A67-9C42-AC13-93A46D4BE1A2}" type="slidenum">
              <a:rPr lang="en-US" smtClean="0"/>
              <a:t>‹#›</a:t>
            </a:fld>
            <a:endParaRPr lang="en-US"/>
          </a:p>
        </p:txBody>
      </p:sp>
    </p:spTree>
    <p:extLst>
      <p:ext uri="{BB962C8B-B14F-4D97-AF65-F5344CB8AC3E}">
        <p14:creationId xmlns:p14="http://schemas.microsoft.com/office/powerpoint/2010/main" val="202742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fdrlibrary.marist.edu/education/resources/periodictable.html" TargetMode="External"/><Relationship Id="rId2" Type="http://schemas.openxmlformats.org/officeDocument/2006/relationships/hyperlink" Target="http://staff.washington.edu/qtaylor/Courses/101_USH/new_deal.htm"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youtube.com/watch?v=tPjYCg8_sKQ"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dirty="0">
                <a:latin typeface="Didot"/>
                <a:cs typeface="Didot"/>
              </a:rPr>
              <a:t>The Great Depression</a:t>
            </a:r>
          </a:p>
        </p:txBody>
      </p:sp>
      <p:sp>
        <p:nvSpPr>
          <p:cNvPr id="3" name="Content Placeholder 2"/>
          <p:cNvSpPr>
            <a:spLocks noGrp="1"/>
          </p:cNvSpPr>
          <p:nvPr>
            <p:ph idx="1"/>
          </p:nvPr>
        </p:nvSpPr>
        <p:spPr>
          <a:xfrm>
            <a:off x="221341" y="1203552"/>
            <a:ext cx="8671561" cy="4525963"/>
          </a:xfrm>
        </p:spPr>
        <p:txBody>
          <a:bodyPr>
            <a:normAutofit fontScale="92500"/>
          </a:bodyPr>
          <a:lstStyle/>
          <a:p>
            <a:r>
              <a:rPr lang="en-US" dirty="0">
                <a:latin typeface="Didot"/>
                <a:cs typeface="Didot"/>
              </a:rPr>
              <a:t>1929-late 1930s</a:t>
            </a:r>
          </a:p>
          <a:p>
            <a:r>
              <a:rPr lang="en-US" dirty="0">
                <a:latin typeface="Didot"/>
                <a:cs typeface="Didot"/>
              </a:rPr>
              <a:t>Worldwide economic collapse in which unemployment and homelessness skyrocketed, government revenue and international trade </a:t>
            </a:r>
          </a:p>
          <a:p>
            <a:pPr marL="0" indent="0">
              <a:buNone/>
            </a:pPr>
            <a:r>
              <a:rPr lang="en-US" dirty="0">
                <a:latin typeface="Didot"/>
                <a:cs typeface="Didot"/>
              </a:rPr>
              <a:t>   plummeted, the stock</a:t>
            </a:r>
          </a:p>
          <a:p>
            <a:pPr marL="0" indent="0">
              <a:buNone/>
            </a:pPr>
            <a:r>
              <a:rPr lang="en-US" dirty="0">
                <a:latin typeface="Didot"/>
                <a:cs typeface="Didot"/>
              </a:rPr>
              <a:t>   market lost significant</a:t>
            </a:r>
          </a:p>
          <a:p>
            <a:pPr marL="0" indent="0">
              <a:buNone/>
            </a:pPr>
            <a:r>
              <a:rPr lang="en-US" dirty="0">
                <a:latin typeface="Didot"/>
                <a:cs typeface="Didot"/>
              </a:rPr>
              <a:t>   value, and banks </a:t>
            </a:r>
          </a:p>
          <a:p>
            <a:pPr marL="0" indent="0">
              <a:buNone/>
            </a:pPr>
            <a:r>
              <a:rPr lang="en-US" dirty="0">
                <a:latin typeface="Didot"/>
                <a:cs typeface="Didot"/>
              </a:rPr>
              <a:t>   closed. </a:t>
            </a:r>
          </a:p>
        </p:txBody>
      </p:sp>
      <p:pic>
        <p:nvPicPr>
          <p:cNvPr id="4" name="Picture 3"/>
          <p:cNvPicPr>
            <a:picLocks noChangeAspect="1"/>
          </p:cNvPicPr>
          <p:nvPr/>
        </p:nvPicPr>
        <p:blipFill>
          <a:blip r:embed="rId2"/>
          <a:stretch>
            <a:fillRect/>
          </a:stretch>
        </p:blipFill>
        <p:spPr>
          <a:xfrm>
            <a:off x="4735286" y="3292599"/>
            <a:ext cx="4157617" cy="3407882"/>
          </a:xfrm>
          <a:prstGeom prst="rect">
            <a:avLst/>
          </a:prstGeom>
        </p:spPr>
      </p:pic>
    </p:spTree>
    <p:extLst>
      <p:ext uri="{BB962C8B-B14F-4D97-AF65-F5344CB8AC3E}">
        <p14:creationId xmlns:p14="http://schemas.microsoft.com/office/powerpoint/2010/main" val="368035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latin typeface="Didot"/>
                <a:cs typeface="Didot"/>
              </a:rPr>
              <a:t>Consolidate National Power by Bring the 3 Branches of Government under his Direction</a:t>
            </a:r>
          </a:p>
        </p:txBody>
      </p:sp>
      <p:sp>
        <p:nvSpPr>
          <p:cNvPr id="3" name="Content Placeholder 2"/>
          <p:cNvSpPr>
            <a:spLocks noGrp="1"/>
          </p:cNvSpPr>
          <p:nvPr>
            <p:ph idx="1"/>
          </p:nvPr>
        </p:nvSpPr>
        <p:spPr>
          <a:xfrm>
            <a:off x="185048" y="1608039"/>
            <a:ext cx="8229600" cy="4885931"/>
          </a:xfrm>
        </p:spPr>
        <p:txBody>
          <a:bodyPr>
            <a:normAutofit fontScale="70000" lnSpcReduction="20000"/>
          </a:bodyPr>
          <a:lstStyle/>
          <a:p>
            <a:r>
              <a:rPr lang="en-US" dirty="0">
                <a:latin typeface="Didot"/>
                <a:cs typeface="Didot"/>
              </a:rPr>
              <a:t>President</a:t>
            </a:r>
          </a:p>
          <a:p>
            <a:pPr lvl="1"/>
            <a:r>
              <a:rPr lang="en-US" dirty="0">
                <a:latin typeface="Didot"/>
                <a:cs typeface="Didot"/>
              </a:rPr>
              <a:t>Franklin Roosevelt (Democrat)</a:t>
            </a:r>
          </a:p>
          <a:p>
            <a:pPr lvl="1"/>
            <a:r>
              <a:rPr lang="en-US" dirty="0">
                <a:latin typeface="Didot"/>
                <a:cs typeface="Didot"/>
              </a:rPr>
              <a:t>Highly visionary and active</a:t>
            </a:r>
          </a:p>
          <a:p>
            <a:pPr lvl="1"/>
            <a:r>
              <a:rPr lang="en-US" dirty="0">
                <a:latin typeface="Didot"/>
                <a:cs typeface="Didot"/>
              </a:rPr>
              <a:t>Crafted the New Deal and its programs and pushed them through Congress</a:t>
            </a:r>
          </a:p>
          <a:p>
            <a:r>
              <a:rPr lang="en-US" dirty="0">
                <a:latin typeface="Didot"/>
                <a:cs typeface="Didot"/>
              </a:rPr>
              <a:t>Congress </a:t>
            </a:r>
          </a:p>
          <a:p>
            <a:pPr lvl="1"/>
            <a:r>
              <a:rPr lang="en-US" dirty="0">
                <a:latin typeface="Didot"/>
                <a:cs typeface="Didot"/>
              </a:rPr>
              <a:t>Senate: Democratic Majority</a:t>
            </a:r>
          </a:p>
          <a:p>
            <a:pPr lvl="1"/>
            <a:r>
              <a:rPr lang="en-US" dirty="0">
                <a:latin typeface="Didot"/>
                <a:cs typeface="Didot"/>
              </a:rPr>
              <a:t>House: Democratic Majority</a:t>
            </a:r>
          </a:p>
          <a:p>
            <a:pPr lvl="1"/>
            <a:r>
              <a:rPr lang="en-US" dirty="0">
                <a:latin typeface="Didot"/>
                <a:cs typeface="Didot"/>
              </a:rPr>
              <a:t>First 100 Days FDR sent Congress 15 major </a:t>
            </a:r>
          </a:p>
          <a:p>
            <a:pPr marL="457200" lvl="1" indent="0">
              <a:buNone/>
            </a:pPr>
            <a:r>
              <a:rPr lang="en-US" dirty="0">
                <a:latin typeface="Didot"/>
                <a:cs typeface="Didot"/>
              </a:rPr>
              <a:t>    bills all of which passed easily</a:t>
            </a:r>
          </a:p>
          <a:p>
            <a:r>
              <a:rPr lang="en-US" dirty="0">
                <a:latin typeface="Didot"/>
                <a:cs typeface="Didot"/>
              </a:rPr>
              <a:t>Supreme Court </a:t>
            </a:r>
          </a:p>
          <a:p>
            <a:pPr lvl="1"/>
            <a:r>
              <a:rPr lang="en-US" dirty="0">
                <a:latin typeface="Didot"/>
                <a:cs typeface="Didot"/>
              </a:rPr>
              <a:t>Chief Justice Charles Evans Hughes</a:t>
            </a:r>
          </a:p>
          <a:p>
            <a:pPr lvl="1"/>
            <a:r>
              <a:rPr lang="en-US" dirty="0">
                <a:latin typeface="Didot"/>
                <a:cs typeface="Didot"/>
              </a:rPr>
              <a:t>Most justices ideologically aligned with the Republican Party</a:t>
            </a:r>
          </a:p>
          <a:p>
            <a:pPr lvl="1"/>
            <a:r>
              <a:rPr lang="en-US" dirty="0">
                <a:latin typeface="Didot"/>
                <a:cs typeface="Didot"/>
              </a:rPr>
              <a:t>SCOTUS find several pieces of New Deal legislation unconstitutional across approximately 10 different cases</a:t>
            </a:r>
          </a:p>
          <a:p>
            <a:pPr lvl="1"/>
            <a:r>
              <a:rPr lang="en-US" dirty="0">
                <a:latin typeface="Didot"/>
                <a:cs typeface="Didot"/>
              </a:rPr>
              <a:t>The orientation of SCOTUS is a problem for Roosevelt….</a:t>
            </a:r>
          </a:p>
          <a:p>
            <a:pPr marL="457200" lvl="1" indent="0">
              <a:buNone/>
            </a:pPr>
            <a:endParaRPr lang="en-US" dirty="0">
              <a:latin typeface="Didot"/>
              <a:cs typeface="Didot"/>
            </a:endParaRPr>
          </a:p>
        </p:txBody>
      </p:sp>
      <p:pic>
        <p:nvPicPr>
          <p:cNvPr id="4" name="Picture 3"/>
          <p:cNvPicPr>
            <a:picLocks noChangeAspect="1"/>
          </p:cNvPicPr>
          <p:nvPr/>
        </p:nvPicPr>
        <p:blipFill>
          <a:blip r:embed="rId2"/>
          <a:stretch>
            <a:fillRect/>
          </a:stretch>
        </p:blipFill>
        <p:spPr>
          <a:xfrm>
            <a:off x="6123404" y="2857737"/>
            <a:ext cx="3020596" cy="2443200"/>
          </a:xfrm>
          <a:prstGeom prst="rect">
            <a:avLst/>
          </a:prstGeom>
        </p:spPr>
      </p:pic>
    </p:spTree>
    <p:extLst>
      <p:ext uri="{BB962C8B-B14F-4D97-AF65-F5344CB8AC3E}">
        <p14:creationId xmlns:p14="http://schemas.microsoft.com/office/powerpoint/2010/main" val="648735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US" sz="3200" dirty="0">
                <a:latin typeface="Didot"/>
                <a:cs typeface="Didot"/>
              </a:rPr>
              <a:t>Consolidate National Power by Bring the 3 Branches of Government in line</a:t>
            </a:r>
          </a:p>
        </p:txBody>
      </p:sp>
      <p:sp>
        <p:nvSpPr>
          <p:cNvPr id="3" name="Content Placeholder 2"/>
          <p:cNvSpPr>
            <a:spLocks noGrp="1"/>
          </p:cNvSpPr>
          <p:nvPr>
            <p:ph idx="1"/>
          </p:nvPr>
        </p:nvSpPr>
        <p:spPr>
          <a:xfrm>
            <a:off x="113398" y="1143000"/>
            <a:ext cx="6055366" cy="5715000"/>
          </a:xfrm>
        </p:spPr>
        <p:txBody>
          <a:bodyPr>
            <a:normAutofit fontScale="62500" lnSpcReduction="20000"/>
          </a:bodyPr>
          <a:lstStyle/>
          <a:p>
            <a:r>
              <a:rPr lang="en-US" dirty="0">
                <a:latin typeface="Didot"/>
                <a:cs typeface="Didot"/>
              </a:rPr>
              <a:t>How to bring the court in line?</a:t>
            </a:r>
          </a:p>
          <a:p>
            <a:pPr lvl="1"/>
            <a:r>
              <a:rPr lang="en-US" dirty="0">
                <a:latin typeface="Didot"/>
                <a:cs typeface="Didot"/>
              </a:rPr>
              <a:t>Judicial Procedures Reform Bill 1937</a:t>
            </a:r>
          </a:p>
          <a:p>
            <a:pPr lvl="2"/>
            <a:r>
              <a:rPr lang="en-US" dirty="0">
                <a:latin typeface="Didot"/>
                <a:cs typeface="Didot"/>
              </a:rPr>
              <a:t>“Court Packing Plan”</a:t>
            </a:r>
          </a:p>
          <a:p>
            <a:pPr lvl="2"/>
            <a:r>
              <a:rPr lang="en-US" dirty="0">
                <a:latin typeface="Didot"/>
                <a:cs typeface="Didot"/>
              </a:rPr>
              <a:t>A legislative initiative (threat) by FDR to add more justices to SCOTUS</a:t>
            </a:r>
          </a:p>
          <a:p>
            <a:pPr lvl="2"/>
            <a:r>
              <a:rPr lang="en-US" dirty="0">
                <a:latin typeface="Didot"/>
                <a:cs typeface="Didot"/>
              </a:rPr>
              <a:t>Would have granted the president power to appoint an additional Justice to SCOTUS, up to a maximum of 6, for every member of the court over 70.5 years old</a:t>
            </a:r>
          </a:p>
          <a:p>
            <a:pPr lvl="2"/>
            <a:r>
              <a:rPr lang="en-US" dirty="0">
                <a:latin typeface="Didot"/>
                <a:cs typeface="Didot"/>
              </a:rPr>
              <a:t>Since the Constitution does not define the size of SCOTUS, Roosevelt pointed out that it was within the power of Congress to change it</a:t>
            </a:r>
          </a:p>
          <a:p>
            <a:pPr lvl="1"/>
            <a:r>
              <a:rPr lang="en-US" dirty="0">
                <a:latin typeface="Didot"/>
                <a:cs typeface="Didot"/>
              </a:rPr>
              <a:t>Bill never makes it out of the Senate Judiciary Committee</a:t>
            </a:r>
          </a:p>
          <a:p>
            <a:pPr lvl="1"/>
            <a:r>
              <a:rPr lang="en-US" dirty="0">
                <a:latin typeface="Didot"/>
                <a:cs typeface="Didot"/>
              </a:rPr>
              <a:t>But…</a:t>
            </a:r>
          </a:p>
          <a:p>
            <a:pPr lvl="2"/>
            <a:r>
              <a:rPr lang="en-US" dirty="0">
                <a:latin typeface="Didot"/>
                <a:cs typeface="Didot"/>
              </a:rPr>
              <a:t>Associate Justice Owen Roberts, who had voted against the constitutionality of ND legislation, now began to vote for it</a:t>
            </a:r>
          </a:p>
          <a:p>
            <a:pPr lvl="3"/>
            <a:r>
              <a:rPr lang="en-US" dirty="0">
                <a:latin typeface="Didot"/>
                <a:cs typeface="Didot"/>
              </a:rPr>
              <a:t>His switch was seen as a direct response to the pressure FDR was putting on the court</a:t>
            </a:r>
          </a:p>
          <a:p>
            <a:pPr lvl="3"/>
            <a:r>
              <a:rPr lang="en-US" dirty="0">
                <a:latin typeface="Didot"/>
                <a:cs typeface="Didot"/>
              </a:rPr>
              <a:t>Reversal came to be known as “the switch in time that saved nine”</a:t>
            </a:r>
          </a:p>
          <a:p>
            <a:pPr lvl="2"/>
            <a:r>
              <a:rPr lang="en-US" dirty="0">
                <a:latin typeface="Didot"/>
                <a:cs typeface="Didot"/>
              </a:rPr>
              <a:t>Associate Justice Willis Van </a:t>
            </a:r>
            <a:r>
              <a:rPr lang="en-US" dirty="0" err="1">
                <a:latin typeface="Didot"/>
                <a:cs typeface="Didot"/>
              </a:rPr>
              <a:t>Devanter</a:t>
            </a:r>
            <a:r>
              <a:rPr lang="en-US" dirty="0">
                <a:latin typeface="Didot"/>
                <a:cs typeface="Didot"/>
              </a:rPr>
              <a:t> resigns, beginning a process of tipping the court towards Roosevelt</a:t>
            </a:r>
          </a:p>
          <a:p>
            <a:pPr lvl="2"/>
            <a:r>
              <a:rPr lang="en-US" dirty="0">
                <a:latin typeface="Didot"/>
                <a:cs typeface="Didot"/>
              </a:rPr>
              <a:t>Other deaths/retirements throughout Roosevelt’s 12 years in office leave SCOTUS squarely on his side throughout his 3</a:t>
            </a:r>
            <a:r>
              <a:rPr lang="en-US" baseline="30000" dirty="0">
                <a:latin typeface="Didot"/>
                <a:cs typeface="Didot"/>
              </a:rPr>
              <a:t>rd</a:t>
            </a:r>
            <a:r>
              <a:rPr lang="en-US" dirty="0">
                <a:latin typeface="Didot"/>
                <a:cs typeface="Didot"/>
              </a:rPr>
              <a:t> term.</a:t>
            </a:r>
          </a:p>
        </p:txBody>
      </p:sp>
      <p:pic>
        <p:nvPicPr>
          <p:cNvPr id="4" name="Picture 3"/>
          <p:cNvPicPr>
            <a:picLocks noChangeAspect="1"/>
          </p:cNvPicPr>
          <p:nvPr/>
        </p:nvPicPr>
        <p:blipFill>
          <a:blip r:embed="rId2"/>
          <a:stretch>
            <a:fillRect/>
          </a:stretch>
        </p:blipFill>
        <p:spPr>
          <a:xfrm>
            <a:off x="6336077" y="1143000"/>
            <a:ext cx="2807923" cy="2165544"/>
          </a:xfrm>
          <a:prstGeom prst="rect">
            <a:avLst/>
          </a:prstGeom>
        </p:spPr>
      </p:pic>
      <p:pic>
        <p:nvPicPr>
          <p:cNvPr id="5" name="Picture 4"/>
          <p:cNvPicPr>
            <a:picLocks noChangeAspect="1"/>
          </p:cNvPicPr>
          <p:nvPr/>
        </p:nvPicPr>
        <p:blipFill>
          <a:blip r:embed="rId3"/>
          <a:stretch>
            <a:fillRect/>
          </a:stretch>
        </p:blipFill>
        <p:spPr>
          <a:xfrm>
            <a:off x="6336077" y="3828680"/>
            <a:ext cx="2807923" cy="2791176"/>
          </a:xfrm>
          <a:prstGeom prst="rect">
            <a:avLst/>
          </a:prstGeom>
        </p:spPr>
      </p:pic>
    </p:spTree>
    <p:extLst>
      <p:ext uri="{BB962C8B-B14F-4D97-AF65-F5344CB8AC3E}">
        <p14:creationId xmlns:p14="http://schemas.microsoft.com/office/powerpoint/2010/main" val="2595153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3200" dirty="0">
                <a:latin typeface="Didot"/>
                <a:cs typeface="Didot"/>
              </a:rPr>
              <a:t>Programs Focused on Economic Security: </a:t>
            </a:r>
            <a:br>
              <a:rPr lang="en-US" sz="3200" dirty="0">
                <a:latin typeface="Didot"/>
                <a:cs typeface="Didot"/>
              </a:rPr>
            </a:br>
            <a:r>
              <a:rPr lang="en-US" sz="3200" dirty="0">
                <a:latin typeface="Didot"/>
                <a:cs typeface="Didot"/>
              </a:rPr>
              <a:t>The New Deal </a:t>
            </a:r>
          </a:p>
        </p:txBody>
      </p:sp>
      <p:sp>
        <p:nvSpPr>
          <p:cNvPr id="3" name="Content Placeholder 2"/>
          <p:cNvSpPr>
            <a:spLocks noGrp="1"/>
          </p:cNvSpPr>
          <p:nvPr>
            <p:ph idx="1"/>
          </p:nvPr>
        </p:nvSpPr>
        <p:spPr>
          <a:xfrm>
            <a:off x="264426" y="1143000"/>
            <a:ext cx="6380601" cy="5445670"/>
          </a:xfrm>
        </p:spPr>
        <p:txBody>
          <a:bodyPr>
            <a:normAutofit fontScale="55000" lnSpcReduction="20000"/>
          </a:bodyPr>
          <a:lstStyle/>
          <a:p>
            <a:r>
              <a:rPr lang="en-US" dirty="0">
                <a:latin typeface="Didot"/>
                <a:cs typeface="Didot"/>
              </a:rPr>
              <a:t>Series of domestic programs aimed at providing relief, recovery, and reform during the Great Depression</a:t>
            </a:r>
          </a:p>
          <a:p>
            <a:pPr lvl="1"/>
            <a:r>
              <a:rPr lang="en-US" dirty="0">
                <a:latin typeface="Didot"/>
                <a:cs typeface="Didot"/>
              </a:rPr>
              <a:t>Relief for the unemployed and poor</a:t>
            </a:r>
          </a:p>
          <a:p>
            <a:pPr lvl="1"/>
            <a:r>
              <a:rPr lang="en-US" dirty="0">
                <a:latin typeface="Didot"/>
                <a:cs typeface="Didot"/>
              </a:rPr>
              <a:t>Recovery of the economy to normal levels</a:t>
            </a:r>
          </a:p>
          <a:p>
            <a:pPr lvl="1"/>
            <a:r>
              <a:rPr lang="en-US" dirty="0">
                <a:latin typeface="Didot"/>
                <a:cs typeface="Didot"/>
              </a:rPr>
              <a:t>Reform of the financial system to prevent a repeat depression </a:t>
            </a:r>
          </a:p>
          <a:p>
            <a:r>
              <a:rPr lang="en-US" dirty="0">
                <a:latin typeface="Didot"/>
                <a:cs typeface="Didot"/>
              </a:rPr>
              <a:t>Achieved through laws passed by Congress as well as presidential executive orders</a:t>
            </a:r>
          </a:p>
          <a:p>
            <a:r>
              <a:rPr lang="en-US" dirty="0">
                <a:latin typeface="Didot"/>
                <a:cs typeface="Didot"/>
              </a:rPr>
              <a:t>Mostly enacted between 1933 and 1938</a:t>
            </a:r>
          </a:p>
          <a:p>
            <a:r>
              <a:rPr lang="en-US" dirty="0">
                <a:latin typeface="Didot"/>
                <a:cs typeface="Didot"/>
              </a:rPr>
              <a:t>Let’s review some of these programs…</a:t>
            </a:r>
          </a:p>
          <a:p>
            <a:pPr lvl="1"/>
            <a:r>
              <a:rPr lang="en-US" dirty="0">
                <a:latin typeface="Didot"/>
                <a:cs typeface="Didot"/>
              </a:rPr>
              <a:t>Let’s take a look at a very partial list of ND programs</a:t>
            </a:r>
          </a:p>
          <a:p>
            <a:pPr lvl="1"/>
            <a:r>
              <a:rPr lang="en-US" dirty="0">
                <a:latin typeface="Didot"/>
                <a:cs typeface="Didot"/>
              </a:rPr>
              <a:t>As we look at the list think about…</a:t>
            </a:r>
          </a:p>
          <a:p>
            <a:pPr lvl="2"/>
            <a:r>
              <a:rPr lang="en-US" dirty="0">
                <a:latin typeface="Didot"/>
                <a:cs typeface="Didot"/>
              </a:rPr>
              <a:t>How are these programs producing economic security at the national level?</a:t>
            </a:r>
          </a:p>
          <a:p>
            <a:pPr lvl="2"/>
            <a:r>
              <a:rPr lang="en-US" dirty="0">
                <a:latin typeface="Didot"/>
                <a:cs typeface="Didot"/>
              </a:rPr>
              <a:t>How are these programs producing economic security at the personal level?</a:t>
            </a:r>
          </a:p>
          <a:p>
            <a:pPr lvl="2"/>
            <a:r>
              <a:rPr lang="en-US" dirty="0">
                <a:latin typeface="Didot"/>
                <a:cs typeface="Didot"/>
              </a:rPr>
              <a:t>How are the powers of the national government being expanded in this process?</a:t>
            </a:r>
          </a:p>
          <a:p>
            <a:pPr lvl="1"/>
            <a:r>
              <a:rPr lang="en-US" dirty="0">
                <a:latin typeface="Didot"/>
                <a:cs typeface="Didot"/>
                <a:hlinkClick r:id="rId2"/>
              </a:rPr>
              <a:t>http://staff.washington.edu/qtaylor/Courses/101_USH/new_deal.htm</a:t>
            </a:r>
            <a:endParaRPr lang="en-US" dirty="0">
              <a:latin typeface="Didot"/>
              <a:cs typeface="Didot"/>
            </a:endParaRPr>
          </a:p>
          <a:p>
            <a:pPr lvl="1"/>
            <a:r>
              <a:rPr lang="en-US" dirty="0">
                <a:latin typeface="Didot"/>
                <a:cs typeface="Didot"/>
              </a:rPr>
              <a:t>You may wish to also look at the periodic table of the New Deal</a:t>
            </a:r>
          </a:p>
          <a:p>
            <a:pPr lvl="2"/>
            <a:r>
              <a:rPr lang="en-US" dirty="0">
                <a:latin typeface="Didot"/>
                <a:cs typeface="Didot"/>
                <a:hlinkClick r:id="rId3"/>
              </a:rPr>
              <a:t>http://www.fdrlibrary.marist.edu/education/resources/periodictable.html</a:t>
            </a:r>
            <a:endParaRPr lang="en-US" dirty="0">
              <a:latin typeface="Didot"/>
              <a:cs typeface="Didot"/>
            </a:endParaRPr>
          </a:p>
        </p:txBody>
      </p:sp>
      <p:pic>
        <p:nvPicPr>
          <p:cNvPr id="4" name="Picture 3"/>
          <p:cNvPicPr>
            <a:picLocks noChangeAspect="1"/>
          </p:cNvPicPr>
          <p:nvPr/>
        </p:nvPicPr>
        <p:blipFill>
          <a:blip r:embed="rId4"/>
          <a:stretch>
            <a:fillRect/>
          </a:stretch>
        </p:blipFill>
        <p:spPr>
          <a:xfrm>
            <a:off x="6724404" y="2452981"/>
            <a:ext cx="2419595" cy="2419595"/>
          </a:xfrm>
          <a:prstGeom prst="rect">
            <a:avLst/>
          </a:prstGeom>
        </p:spPr>
      </p:pic>
    </p:spTree>
    <p:extLst>
      <p:ext uri="{BB962C8B-B14F-4D97-AF65-F5344CB8AC3E}">
        <p14:creationId xmlns:p14="http://schemas.microsoft.com/office/powerpoint/2010/main" val="453613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Didot"/>
                <a:cs typeface="Didot"/>
              </a:rPr>
              <a:t>How is Economic Security Being Ensured?</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329524562"/>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1706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a:latin typeface="Didot"/>
                <a:cs typeface="Didot"/>
              </a:rPr>
              <a:t>Fire-Side Chats</a:t>
            </a:r>
          </a:p>
        </p:txBody>
      </p:sp>
      <p:sp>
        <p:nvSpPr>
          <p:cNvPr id="3" name="Content Placeholder 2"/>
          <p:cNvSpPr>
            <a:spLocks noGrp="1"/>
          </p:cNvSpPr>
          <p:nvPr>
            <p:ph idx="1"/>
          </p:nvPr>
        </p:nvSpPr>
        <p:spPr>
          <a:xfrm>
            <a:off x="298445" y="1021849"/>
            <a:ext cx="5927016" cy="5464759"/>
          </a:xfrm>
        </p:spPr>
        <p:txBody>
          <a:bodyPr>
            <a:normAutofit fontScale="62500" lnSpcReduction="20000"/>
          </a:bodyPr>
          <a:lstStyle/>
          <a:p>
            <a:r>
              <a:rPr lang="en-US" dirty="0">
                <a:latin typeface="Didot"/>
                <a:cs typeface="Didot"/>
              </a:rPr>
              <a:t>A series of 30 evening radio addresses given by President Roosevelt between 1933 and 1944</a:t>
            </a:r>
          </a:p>
          <a:p>
            <a:r>
              <a:rPr lang="en-US" dirty="0">
                <a:latin typeface="Didot"/>
                <a:cs typeface="Didot"/>
              </a:rPr>
              <a:t>Topics included:</a:t>
            </a:r>
          </a:p>
          <a:p>
            <a:pPr lvl="1"/>
            <a:r>
              <a:rPr lang="en-US" dirty="0">
                <a:latin typeface="Didot"/>
                <a:cs typeface="Didot"/>
              </a:rPr>
              <a:t>Banking crisis, the recession, New Deal initiatives, and World War Two</a:t>
            </a:r>
          </a:p>
          <a:p>
            <a:r>
              <a:rPr lang="en-US" dirty="0">
                <a:latin typeface="Didot"/>
                <a:cs typeface="Didot"/>
              </a:rPr>
              <a:t>Chats had better ratings than the most popular radio shows</a:t>
            </a:r>
          </a:p>
          <a:p>
            <a:r>
              <a:rPr lang="en-US" dirty="0">
                <a:latin typeface="Didot"/>
                <a:cs typeface="Didot"/>
              </a:rPr>
              <a:t>Was able to “sell” is programs to the American people</a:t>
            </a:r>
          </a:p>
          <a:p>
            <a:r>
              <a:rPr lang="en-US" dirty="0">
                <a:latin typeface="Didot"/>
                <a:cs typeface="Didot"/>
              </a:rPr>
              <a:t>The fireside chats represent the first time in history that a chief executive communicated directly with a large number of citizens</a:t>
            </a:r>
          </a:p>
          <a:p>
            <a:r>
              <a:rPr lang="en-US" dirty="0">
                <a:latin typeface="Didot"/>
                <a:cs typeface="Didot"/>
              </a:rPr>
              <a:t>Level intimacy made people feel like they were a part of the administration</a:t>
            </a:r>
          </a:p>
          <a:p>
            <a:pPr lvl="1"/>
            <a:r>
              <a:rPr lang="en-US" dirty="0">
                <a:latin typeface="Didot"/>
                <a:cs typeface="Didot"/>
              </a:rPr>
              <a:t>Trusted the government</a:t>
            </a:r>
          </a:p>
          <a:p>
            <a:pPr lvl="1"/>
            <a:r>
              <a:rPr lang="en-US" dirty="0">
                <a:latin typeface="Didot"/>
                <a:cs typeface="Didot"/>
              </a:rPr>
              <a:t>Helped to convince them that the government worked for them</a:t>
            </a:r>
          </a:p>
        </p:txBody>
      </p:sp>
      <p:pic>
        <p:nvPicPr>
          <p:cNvPr id="4" name="Picture 3"/>
          <p:cNvPicPr>
            <a:picLocks noChangeAspect="1"/>
          </p:cNvPicPr>
          <p:nvPr/>
        </p:nvPicPr>
        <p:blipFill>
          <a:blip r:embed="rId2"/>
          <a:stretch>
            <a:fillRect/>
          </a:stretch>
        </p:blipFill>
        <p:spPr>
          <a:xfrm>
            <a:off x="6225461" y="1385288"/>
            <a:ext cx="2950174" cy="2297448"/>
          </a:xfrm>
          <a:prstGeom prst="rect">
            <a:avLst/>
          </a:prstGeom>
        </p:spPr>
      </p:pic>
      <p:pic>
        <p:nvPicPr>
          <p:cNvPr id="5" name="Picture 4"/>
          <p:cNvPicPr>
            <a:picLocks noChangeAspect="1"/>
          </p:cNvPicPr>
          <p:nvPr/>
        </p:nvPicPr>
        <p:blipFill>
          <a:blip r:embed="rId3"/>
          <a:stretch>
            <a:fillRect/>
          </a:stretch>
        </p:blipFill>
        <p:spPr>
          <a:xfrm>
            <a:off x="6220639" y="4082480"/>
            <a:ext cx="2954996" cy="2359380"/>
          </a:xfrm>
          <a:prstGeom prst="rect">
            <a:avLst/>
          </a:prstGeom>
        </p:spPr>
      </p:pic>
    </p:spTree>
    <p:extLst>
      <p:ext uri="{BB962C8B-B14F-4D97-AF65-F5344CB8AC3E}">
        <p14:creationId xmlns:p14="http://schemas.microsoft.com/office/powerpoint/2010/main" val="21216686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0" y="-22225"/>
            <a:ext cx="9350375" cy="1143000"/>
          </a:xfrm>
        </p:spPr>
        <p:txBody>
          <a:bodyPr>
            <a:normAutofit fontScale="90000"/>
          </a:bodyPr>
          <a:lstStyle/>
          <a:p>
            <a:r>
              <a:rPr lang="en-US" dirty="0">
                <a:latin typeface="Didot"/>
                <a:cs typeface="Didot"/>
              </a:rPr>
              <a:t>Criticisms of Conservative Opponents</a:t>
            </a:r>
          </a:p>
        </p:txBody>
      </p:sp>
      <p:sp>
        <p:nvSpPr>
          <p:cNvPr id="27651" name="Content Placeholder 2"/>
          <p:cNvSpPr>
            <a:spLocks noGrp="1"/>
          </p:cNvSpPr>
          <p:nvPr>
            <p:ph idx="1"/>
          </p:nvPr>
        </p:nvSpPr>
        <p:spPr>
          <a:xfrm>
            <a:off x="296863" y="1095375"/>
            <a:ext cx="8615362" cy="5486400"/>
          </a:xfrm>
        </p:spPr>
        <p:txBody>
          <a:bodyPr>
            <a:normAutofit lnSpcReduction="10000"/>
          </a:bodyPr>
          <a:lstStyle/>
          <a:p>
            <a:r>
              <a:rPr lang="en-US" sz="2800" dirty="0">
                <a:latin typeface="Didot"/>
                <a:cs typeface="Didot"/>
              </a:rPr>
              <a:t>Conservative opponents said the New Deal went too far:</a:t>
            </a:r>
          </a:p>
          <a:p>
            <a:pPr lvl="1"/>
            <a:r>
              <a:rPr lang="en-US" dirty="0">
                <a:latin typeface="Didot"/>
                <a:cs typeface="Didot"/>
              </a:rPr>
              <a:t>It was socialism (killed individualism)</a:t>
            </a:r>
          </a:p>
          <a:p>
            <a:pPr lvl="1"/>
            <a:r>
              <a:rPr lang="en-US" dirty="0">
                <a:latin typeface="Didot"/>
                <a:cs typeface="Didot"/>
              </a:rPr>
              <a:t>It added to the national debt It wasted money on relief and encouraged idleness</a:t>
            </a:r>
          </a:p>
          <a:p>
            <a:pPr lvl="1"/>
            <a:r>
              <a:rPr lang="en-US" dirty="0">
                <a:latin typeface="Didot"/>
                <a:cs typeface="Didot"/>
              </a:rPr>
              <a:t>It violated the constitution &amp; states rights</a:t>
            </a:r>
          </a:p>
          <a:p>
            <a:pPr lvl="1"/>
            <a:r>
              <a:rPr lang="en-US" dirty="0">
                <a:latin typeface="Didot"/>
                <a:cs typeface="Didot"/>
              </a:rPr>
              <a:t>It increased the power of the </a:t>
            </a:r>
            <a:br>
              <a:rPr lang="en-US" dirty="0">
                <a:latin typeface="Didot"/>
                <a:cs typeface="Didot"/>
              </a:rPr>
            </a:br>
            <a:r>
              <a:rPr lang="en-US" dirty="0">
                <a:latin typeface="Didot"/>
                <a:cs typeface="Didot"/>
              </a:rPr>
              <a:t>Presidency (FDR was reaching </a:t>
            </a:r>
            <a:br>
              <a:rPr lang="en-US" dirty="0">
                <a:latin typeface="Didot"/>
                <a:cs typeface="Didot"/>
              </a:rPr>
            </a:br>
            <a:r>
              <a:rPr lang="en-US" dirty="0">
                <a:latin typeface="Didot"/>
                <a:cs typeface="Didot"/>
              </a:rPr>
              <a:t>toward dictatorship, Congress a</a:t>
            </a:r>
            <a:br>
              <a:rPr lang="en-US" dirty="0">
                <a:latin typeface="Didot"/>
                <a:cs typeface="Didot"/>
              </a:rPr>
            </a:br>
            <a:r>
              <a:rPr lang="en-US" dirty="0">
                <a:latin typeface="Didot"/>
                <a:cs typeface="Didot"/>
              </a:rPr>
              <a:t>rubber stamp, independence</a:t>
            </a:r>
            <a:br>
              <a:rPr lang="en-US" dirty="0">
                <a:latin typeface="Didot"/>
                <a:cs typeface="Didot"/>
              </a:rPr>
            </a:br>
            <a:r>
              <a:rPr lang="en-US" dirty="0">
                <a:latin typeface="Didot"/>
                <a:cs typeface="Didot"/>
              </a:rPr>
              <a:t>of judiciary threatened, </a:t>
            </a:r>
            <a:br>
              <a:rPr lang="en-US" dirty="0">
                <a:latin typeface="Didot"/>
                <a:cs typeface="Didot"/>
              </a:rPr>
            </a:br>
            <a:r>
              <a:rPr lang="en-US" dirty="0">
                <a:latin typeface="Didot"/>
                <a:cs typeface="Didot"/>
              </a:rPr>
              <a:t>separation of powers shattered</a:t>
            </a:r>
            <a:r>
              <a:rPr lang="en-US" dirty="0">
                <a:latin typeface="Times New Roman" charset="0"/>
              </a:rPr>
              <a:t>)</a:t>
            </a:r>
          </a:p>
        </p:txBody>
      </p:sp>
      <p:pic>
        <p:nvPicPr>
          <p:cNvPr id="2" name="Picture 1"/>
          <p:cNvPicPr>
            <a:picLocks noChangeAspect="1"/>
          </p:cNvPicPr>
          <p:nvPr/>
        </p:nvPicPr>
        <p:blipFill>
          <a:blip r:embed="rId2"/>
          <a:stretch>
            <a:fillRect/>
          </a:stretch>
        </p:blipFill>
        <p:spPr>
          <a:xfrm>
            <a:off x="6290516" y="4004517"/>
            <a:ext cx="2853483" cy="1902322"/>
          </a:xfrm>
          <a:prstGeom prst="rect">
            <a:avLst/>
          </a:prstGeom>
        </p:spPr>
      </p:pic>
    </p:spTree>
    <p:extLst>
      <p:ext uri="{BB962C8B-B14F-4D97-AF65-F5344CB8AC3E}">
        <p14:creationId xmlns:p14="http://schemas.microsoft.com/office/powerpoint/2010/main" val="1513971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Didot"/>
                <a:cs typeface="Didot"/>
              </a:rPr>
              <a:t>Transformation of the Democratic Party Under FDR</a:t>
            </a:r>
          </a:p>
        </p:txBody>
      </p:sp>
      <p:sp>
        <p:nvSpPr>
          <p:cNvPr id="3" name="Content Placeholder 2"/>
          <p:cNvSpPr>
            <a:spLocks noGrp="1"/>
          </p:cNvSpPr>
          <p:nvPr>
            <p:ph idx="1"/>
          </p:nvPr>
        </p:nvSpPr>
        <p:spPr/>
        <p:txBody>
          <a:bodyPr>
            <a:noAutofit/>
          </a:bodyPr>
          <a:lstStyle/>
          <a:p>
            <a:r>
              <a:rPr lang="en-US" sz="2400" dirty="0">
                <a:latin typeface="Didot"/>
                <a:cs typeface="Didot"/>
              </a:rPr>
              <a:t>Broad coalition of farmers, industrial workers, reform-minded urban class, liberal intellectuals, and white-supremacist southerners</a:t>
            </a:r>
          </a:p>
          <a:p>
            <a:r>
              <a:rPr lang="en-US" sz="2400" dirty="0">
                <a:latin typeface="Didot"/>
                <a:cs typeface="Didot"/>
              </a:rPr>
              <a:t>Commitment to federal intervention in issues of economic stability and justice</a:t>
            </a:r>
          </a:p>
          <a:p>
            <a:r>
              <a:rPr lang="en-US" sz="2400" dirty="0">
                <a:latin typeface="Didot"/>
                <a:cs typeface="Didot"/>
              </a:rPr>
              <a:t>Sizeable southern contingency meant that the boundaries of American democracy would continue to be defined by race.</a:t>
            </a:r>
          </a:p>
          <a:p>
            <a:r>
              <a:rPr lang="en-US" sz="2400" dirty="0">
                <a:latin typeface="Didot"/>
                <a:cs typeface="Didot"/>
              </a:rPr>
              <a:t>Makes the democrats a party whose </a:t>
            </a:r>
          </a:p>
          <a:p>
            <a:pPr marL="0" indent="0">
              <a:buNone/>
            </a:pPr>
            <a:r>
              <a:rPr lang="en-US" sz="2400" dirty="0">
                <a:latin typeface="Didot"/>
                <a:cs typeface="Didot"/>
              </a:rPr>
              <a:t>    focus is on the economically </a:t>
            </a:r>
          </a:p>
          <a:p>
            <a:pPr marL="0" indent="0">
              <a:buNone/>
            </a:pPr>
            <a:r>
              <a:rPr lang="en-US" sz="2400" dirty="0">
                <a:latin typeface="Didot"/>
                <a:cs typeface="Didot"/>
              </a:rPr>
              <a:t>    marginalized (not yet on other </a:t>
            </a:r>
          </a:p>
          <a:p>
            <a:pPr marL="0" indent="0">
              <a:buNone/>
            </a:pPr>
            <a:r>
              <a:rPr lang="en-US" sz="2400" dirty="0">
                <a:latin typeface="Didot"/>
                <a:cs typeface="Didot"/>
              </a:rPr>
              <a:t>    marginalized groups).</a:t>
            </a:r>
          </a:p>
        </p:txBody>
      </p:sp>
      <p:pic>
        <p:nvPicPr>
          <p:cNvPr id="4" name="Picture 3"/>
          <p:cNvPicPr>
            <a:picLocks noChangeAspect="1"/>
          </p:cNvPicPr>
          <p:nvPr/>
        </p:nvPicPr>
        <p:blipFill>
          <a:blip r:embed="rId2"/>
          <a:stretch>
            <a:fillRect/>
          </a:stretch>
        </p:blipFill>
        <p:spPr>
          <a:xfrm>
            <a:off x="6565650" y="4370913"/>
            <a:ext cx="2578350" cy="2578350"/>
          </a:xfrm>
          <a:prstGeom prst="rect">
            <a:avLst/>
          </a:prstGeom>
        </p:spPr>
      </p:pic>
    </p:spTree>
    <p:extLst>
      <p:ext uri="{BB962C8B-B14F-4D97-AF65-F5344CB8AC3E}">
        <p14:creationId xmlns:p14="http://schemas.microsoft.com/office/powerpoint/2010/main" val="2016774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813"/>
            <a:ext cx="8229600" cy="1143000"/>
          </a:xfrm>
        </p:spPr>
        <p:txBody>
          <a:bodyPr>
            <a:normAutofit/>
          </a:bodyPr>
          <a:lstStyle/>
          <a:p>
            <a:r>
              <a:rPr lang="en-US" dirty="0">
                <a:latin typeface="Didot"/>
                <a:cs typeface="Didot"/>
              </a:rPr>
              <a:t>Important Considerations</a:t>
            </a:r>
          </a:p>
        </p:txBody>
      </p:sp>
      <p:sp>
        <p:nvSpPr>
          <p:cNvPr id="3" name="Content Placeholder 2"/>
          <p:cNvSpPr>
            <a:spLocks noGrp="1"/>
          </p:cNvSpPr>
          <p:nvPr>
            <p:ph idx="1"/>
          </p:nvPr>
        </p:nvSpPr>
        <p:spPr>
          <a:xfrm>
            <a:off x="366483" y="1259992"/>
            <a:ext cx="5189939" cy="5770945"/>
          </a:xfrm>
        </p:spPr>
        <p:txBody>
          <a:bodyPr>
            <a:normAutofit fontScale="55000" lnSpcReduction="20000"/>
          </a:bodyPr>
          <a:lstStyle/>
          <a:p>
            <a:r>
              <a:rPr lang="en-US" dirty="0">
                <a:latin typeface="Didot"/>
                <a:cs typeface="Didot"/>
              </a:rPr>
              <a:t>The power of the Democratic South helped to mold the New Deal welfare state into a set of entitlement programs for white (male) Americans  </a:t>
            </a:r>
          </a:p>
          <a:p>
            <a:r>
              <a:rPr lang="en-US" dirty="0">
                <a:latin typeface="Didot"/>
                <a:cs typeface="Didot"/>
              </a:rPr>
              <a:t>FDR does not challenge, and in fact works within, dominant understandings of race and gender to enact his programs</a:t>
            </a:r>
          </a:p>
          <a:p>
            <a:r>
              <a:rPr lang="en-US" dirty="0">
                <a:latin typeface="Didot"/>
                <a:cs typeface="Didot"/>
              </a:rPr>
              <a:t>Goes beyond this, and codifies and institutionalizes our assumptions about race and gender into New Deal Programs</a:t>
            </a:r>
          </a:p>
          <a:p>
            <a:r>
              <a:rPr lang="en-US" dirty="0">
                <a:latin typeface="Didot"/>
                <a:cs typeface="Didot"/>
              </a:rPr>
              <a:t>Examples:</a:t>
            </a:r>
          </a:p>
          <a:p>
            <a:pPr lvl="1"/>
            <a:r>
              <a:rPr lang="en-US" dirty="0">
                <a:latin typeface="Didot"/>
                <a:cs typeface="Didot"/>
              </a:rPr>
              <a:t>Tennessee Valley Authority’s rural electrification program disproportionately aids whites</a:t>
            </a:r>
          </a:p>
          <a:p>
            <a:pPr lvl="1"/>
            <a:r>
              <a:rPr lang="en-US" dirty="0">
                <a:latin typeface="Didot"/>
                <a:cs typeface="Didot"/>
              </a:rPr>
              <a:t>Segregation permitted in Civilian Conservation Corp</a:t>
            </a:r>
          </a:p>
          <a:p>
            <a:pPr lvl="1"/>
            <a:r>
              <a:rPr lang="en-US" dirty="0">
                <a:latin typeface="Didot"/>
                <a:cs typeface="Didot"/>
              </a:rPr>
              <a:t>Social Security Act only provided old age benefits for people who worked for the government or in companies, not people who were employed in informal labor markets.  For example, black women, who tended to work in domestic help, were not given any social security benefits.  </a:t>
            </a:r>
          </a:p>
        </p:txBody>
      </p:sp>
      <p:pic>
        <p:nvPicPr>
          <p:cNvPr id="4" name="Picture 3"/>
          <p:cNvPicPr>
            <a:picLocks noChangeAspect="1"/>
          </p:cNvPicPr>
          <p:nvPr/>
        </p:nvPicPr>
        <p:blipFill>
          <a:blip r:embed="rId2"/>
          <a:stretch>
            <a:fillRect/>
          </a:stretch>
        </p:blipFill>
        <p:spPr>
          <a:xfrm>
            <a:off x="5758939" y="1339374"/>
            <a:ext cx="3180243" cy="4930162"/>
          </a:xfrm>
          <a:prstGeom prst="rect">
            <a:avLst/>
          </a:prstGeom>
        </p:spPr>
      </p:pic>
    </p:spTree>
    <p:extLst>
      <p:ext uri="{BB962C8B-B14F-4D97-AF65-F5344CB8AC3E}">
        <p14:creationId xmlns:p14="http://schemas.microsoft.com/office/powerpoint/2010/main" val="1646374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987880"/>
            <a:ext cx="9144000" cy="4914900"/>
          </a:xfrm>
          <a:prstGeom prst="rect">
            <a:avLst/>
          </a:prstGeom>
        </p:spPr>
      </p:pic>
    </p:spTree>
    <p:extLst>
      <p:ext uri="{BB962C8B-B14F-4D97-AF65-F5344CB8AC3E}">
        <p14:creationId xmlns:p14="http://schemas.microsoft.com/office/powerpoint/2010/main" val="3906971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965200"/>
            <a:ext cx="9144000" cy="4914900"/>
          </a:xfrm>
          <a:prstGeom prst="rect">
            <a:avLst/>
          </a:prstGeom>
        </p:spPr>
      </p:pic>
    </p:spTree>
    <p:extLst>
      <p:ext uri="{BB962C8B-B14F-4D97-AF65-F5344CB8AC3E}">
        <p14:creationId xmlns:p14="http://schemas.microsoft.com/office/powerpoint/2010/main" val="3331145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0275" name="Text Box 3"/>
          <p:cNvSpPr txBox="1">
            <a:spLocks noChangeArrowheads="1"/>
          </p:cNvSpPr>
          <p:nvPr/>
        </p:nvSpPr>
        <p:spPr bwMode="auto">
          <a:xfrm>
            <a:off x="374650" y="1206500"/>
            <a:ext cx="5454650" cy="3724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285750" indent="-285750">
              <a:spcBef>
                <a:spcPct val="50000"/>
              </a:spcBef>
              <a:buFont typeface="Arial"/>
              <a:buChar char="•"/>
            </a:pPr>
            <a:r>
              <a:rPr lang="en-US" dirty="0">
                <a:latin typeface="Didot"/>
                <a:cs typeface="Didot"/>
              </a:rPr>
              <a:t> </a:t>
            </a:r>
            <a:r>
              <a:rPr lang="en-US" sz="2800" dirty="0">
                <a:latin typeface="Didot"/>
                <a:cs typeface="Didot"/>
              </a:rPr>
              <a:t>Real output (GDP) fell 29%    from 1929 to 1933. </a:t>
            </a:r>
          </a:p>
          <a:p>
            <a:pPr marL="342900" indent="-342900">
              <a:spcBef>
                <a:spcPct val="50000"/>
              </a:spcBef>
              <a:buFont typeface="Arial"/>
              <a:buChar char="•"/>
            </a:pPr>
            <a:r>
              <a:rPr lang="en-US" sz="2400" dirty="0">
                <a:latin typeface="Didot"/>
                <a:cs typeface="Didot"/>
              </a:rPr>
              <a:t> </a:t>
            </a:r>
            <a:r>
              <a:rPr lang="en-US" sz="2800" dirty="0">
                <a:latin typeface="Didot"/>
                <a:cs typeface="Didot"/>
              </a:rPr>
              <a:t>Unemployment increased to 25% of labor force.</a:t>
            </a:r>
          </a:p>
          <a:p>
            <a:pPr marL="342900" indent="-342900">
              <a:spcBef>
                <a:spcPct val="50000"/>
              </a:spcBef>
              <a:buFont typeface="Arial"/>
              <a:buChar char="•"/>
            </a:pPr>
            <a:r>
              <a:rPr lang="en-US" sz="2400" dirty="0">
                <a:latin typeface="Didot"/>
                <a:cs typeface="Didot"/>
              </a:rPr>
              <a:t> </a:t>
            </a:r>
            <a:r>
              <a:rPr lang="en-US" sz="2800" dirty="0">
                <a:latin typeface="Didot"/>
                <a:cs typeface="Didot"/>
              </a:rPr>
              <a:t>Consumer prices fell 25%;  wholesale prices 32%.</a:t>
            </a:r>
          </a:p>
          <a:p>
            <a:pPr marL="342900" indent="-342900">
              <a:spcBef>
                <a:spcPct val="50000"/>
              </a:spcBef>
              <a:buFont typeface="Arial"/>
              <a:buChar char="•"/>
            </a:pPr>
            <a:r>
              <a:rPr lang="en-US" sz="2400" dirty="0">
                <a:latin typeface="Didot"/>
                <a:cs typeface="Didot"/>
              </a:rPr>
              <a:t> </a:t>
            </a:r>
            <a:r>
              <a:rPr lang="en-US" sz="2800" dirty="0">
                <a:latin typeface="Didot"/>
                <a:cs typeface="Didot"/>
              </a:rPr>
              <a:t>Some 9000 banks failed.</a:t>
            </a:r>
          </a:p>
        </p:txBody>
      </p:sp>
      <p:sp>
        <p:nvSpPr>
          <p:cNvPr id="310276" name="Text Box 4"/>
          <p:cNvSpPr txBox="1">
            <a:spLocks noChangeArrowheads="1"/>
          </p:cNvSpPr>
          <p:nvPr/>
        </p:nvSpPr>
        <p:spPr bwMode="auto">
          <a:xfrm>
            <a:off x="0" y="293688"/>
            <a:ext cx="9143999" cy="579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r>
              <a:rPr lang="en-US" sz="3200" dirty="0">
                <a:solidFill>
                  <a:srgbClr val="000000"/>
                </a:solidFill>
                <a:latin typeface="Didot"/>
                <a:cs typeface="Didot"/>
              </a:rPr>
              <a:t>How Great was the Great Depression?</a:t>
            </a:r>
            <a:endParaRPr lang="en-US" sz="2400" dirty="0">
              <a:solidFill>
                <a:srgbClr val="000000"/>
              </a:solidFill>
              <a:latin typeface="Didot"/>
              <a:cs typeface="Didot"/>
            </a:endParaRPr>
          </a:p>
        </p:txBody>
      </p:sp>
      <p:sp>
        <p:nvSpPr>
          <p:cNvPr id="310277" name="Rectangle 5"/>
          <p:cNvSpPr>
            <a:spLocks noChangeArrowheads="1"/>
          </p:cNvSpPr>
          <p:nvPr/>
        </p:nvSpPr>
        <p:spPr bwMode="auto">
          <a:xfrm>
            <a:off x="374650" y="1023938"/>
            <a:ext cx="8513763" cy="176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310278" name="Rectangle 6"/>
          <p:cNvSpPr>
            <a:spLocks noChangeArrowheads="1"/>
          </p:cNvSpPr>
          <p:nvPr/>
        </p:nvSpPr>
        <p:spPr bwMode="auto">
          <a:xfrm>
            <a:off x="374650" y="1023938"/>
            <a:ext cx="8513763" cy="176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310279" name="Rectangle 7"/>
          <p:cNvSpPr>
            <a:spLocks noChangeArrowheads="1"/>
          </p:cNvSpPr>
          <p:nvPr/>
        </p:nvSpPr>
        <p:spPr bwMode="auto">
          <a:xfrm>
            <a:off x="374650" y="1023938"/>
            <a:ext cx="8513763" cy="176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310280" name="Rectangle 8"/>
          <p:cNvSpPr>
            <a:spLocks noChangeArrowheads="1"/>
          </p:cNvSpPr>
          <p:nvPr/>
        </p:nvSpPr>
        <p:spPr bwMode="auto">
          <a:xfrm>
            <a:off x="374650" y="1023938"/>
            <a:ext cx="8513763" cy="4810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pic>
        <p:nvPicPr>
          <p:cNvPr id="310281" name="Picture 9" descr="11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9300" y="1200150"/>
            <a:ext cx="2870200" cy="50815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3925349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02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102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102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102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965200"/>
            <a:ext cx="9144000" cy="4914900"/>
          </a:xfrm>
          <a:prstGeom prst="rect">
            <a:avLst/>
          </a:prstGeom>
        </p:spPr>
      </p:pic>
    </p:spTree>
    <p:extLst>
      <p:ext uri="{BB962C8B-B14F-4D97-AF65-F5344CB8AC3E}">
        <p14:creationId xmlns:p14="http://schemas.microsoft.com/office/powerpoint/2010/main" val="17239830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65200"/>
            <a:ext cx="9144000" cy="4914900"/>
          </a:xfrm>
          <a:prstGeom prst="rect">
            <a:avLst/>
          </a:prstGeom>
        </p:spPr>
      </p:pic>
    </p:spTree>
    <p:extLst>
      <p:ext uri="{BB962C8B-B14F-4D97-AF65-F5344CB8AC3E}">
        <p14:creationId xmlns:p14="http://schemas.microsoft.com/office/powerpoint/2010/main" val="2262041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73"/>
            <a:ext cx="8229600" cy="1143000"/>
          </a:xfrm>
        </p:spPr>
        <p:txBody>
          <a:bodyPr>
            <a:normAutofit/>
          </a:bodyPr>
          <a:lstStyle/>
          <a:p>
            <a:r>
              <a:rPr lang="en-US" sz="3200" dirty="0">
                <a:latin typeface="Didot"/>
                <a:cs typeface="Didot"/>
              </a:rPr>
              <a:t>Redefinition of Freedom/Democracy</a:t>
            </a:r>
            <a:br>
              <a:rPr lang="en-US" sz="3200" dirty="0">
                <a:latin typeface="Didot"/>
                <a:cs typeface="Didot"/>
              </a:rPr>
            </a:br>
            <a:r>
              <a:rPr lang="en-US" sz="3200" dirty="0">
                <a:latin typeface="Didot"/>
                <a:cs typeface="Didot"/>
              </a:rPr>
              <a:t>Post Great Depression</a:t>
            </a:r>
          </a:p>
        </p:txBody>
      </p:sp>
      <p:sp>
        <p:nvSpPr>
          <p:cNvPr id="3" name="Content Placeholder 2"/>
          <p:cNvSpPr>
            <a:spLocks noGrp="1"/>
          </p:cNvSpPr>
          <p:nvPr>
            <p:ph idx="1"/>
          </p:nvPr>
        </p:nvSpPr>
        <p:spPr>
          <a:xfrm>
            <a:off x="196387" y="1373396"/>
            <a:ext cx="8716567" cy="4525963"/>
          </a:xfrm>
        </p:spPr>
        <p:txBody>
          <a:bodyPr>
            <a:normAutofit fontScale="77500" lnSpcReduction="20000"/>
          </a:bodyPr>
          <a:lstStyle/>
          <a:p>
            <a:r>
              <a:rPr lang="en-US" dirty="0">
                <a:latin typeface="Didot"/>
                <a:cs typeface="Didot"/>
              </a:rPr>
              <a:t>Freedom as liberty (free labor) no longer sufficient in the wake of the corporate abuses of the Gilded Age &amp; The Great Depression</a:t>
            </a:r>
          </a:p>
          <a:p>
            <a:r>
              <a:rPr lang="en-US" dirty="0">
                <a:latin typeface="Didot"/>
                <a:cs typeface="Didot"/>
              </a:rPr>
              <a:t>Sense that the Progressive definition of industrial freedom doesn’t go far enough…</a:t>
            </a:r>
          </a:p>
          <a:p>
            <a:pPr lvl="1"/>
            <a:r>
              <a:rPr lang="en-US" dirty="0">
                <a:latin typeface="Didot"/>
                <a:cs typeface="Didot"/>
              </a:rPr>
              <a:t>Need for greater economic </a:t>
            </a:r>
          </a:p>
          <a:p>
            <a:pPr marL="457200" lvl="1" indent="0">
              <a:buNone/>
            </a:pPr>
            <a:r>
              <a:rPr lang="en-US" dirty="0">
                <a:latin typeface="Didot"/>
                <a:cs typeface="Didot"/>
              </a:rPr>
              <a:t>   regulations to prevent </a:t>
            </a:r>
          </a:p>
          <a:p>
            <a:pPr marL="457200" lvl="1" indent="0">
              <a:buNone/>
            </a:pPr>
            <a:r>
              <a:rPr lang="en-US" dirty="0">
                <a:latin typeface="Didot"/>
                <a:cs typeface="Didot"/>
              </a:rPr>
              <a:t>   extreme economic </a:t>
            </a:r>
          </a:p>
          <a:p>
            <a:pPr marL="457200" lvl="1" indent="0">
              <a:buNone/>
            </a:pPr>
            <a:r>
              <a:rPr lang="en-US" dirty="0">
                <a:latin typeface="Didot"/>
                <a:cs typeface="Didot"/>
              </a:rPr>
              <a:t>   downfalls</a:t>
            </a:r>
          </a:p>
          <a:p>
            <a:pPr lvl="1"/>
            <a:r>
              <a:rPr lang="en-US" dirty="0">
                <a:latin typeface="Didot"/>
                <a:cs typeface="Didot"/>
              </a:rPr>
              <a:t>Many progressive goals </a:t>
            </a:r>
          </a:p>
          <a:p>
            <a:pPr marL="457200" lvl="1" indent="0">
              <a:buNone/>
            </a:pPr>
            <a:r>
              <a:rPr lang="en-US" dirty="0">
                <a:latin typeface="Didot"/>
                <a:cs typeface="Didot"/>
              </a:rPr>
              <a:t>   still to be implemented</a:t>
            </a:r>
          </a:p>
          <a:p>
            <a:pPr lvl="2"/>
            <a:r>
              <a:rPr lang="en-US" dirty="0">
                <a:latin typeface="Didot"/>
                <a:cs typeface="Didot"/>
              </a:rPr>
              <a:t>Ex. No federal minimum </a:t>
            </a:r>
          </a:p>
          <a:p>
            <a:pPr marL="914400" lvl="2" indent="0">
              <a:buNone/>
            </a:pPr>
            <a:r>
              <a:rPr lang="en-US" dirty="0">
                <a:latin typeface="Didot"/>
                <a:cs typeface="Didot"/>
              </a:rPr>
              <a:t>   wage</a:t>
            </a:r>
          </a:p>
          <a:p>
            <a:pPr lvl="2"/>
            <a:endParaRPr lang="en-US" dirty="0"/>
          </a:p>
        </p:txBody>
      </p:sp>
      <p:pic>
        <p:nvPicPr>
          <p:cNvPr id="4" name="Picture 3"/>
          <p:cNvPicPr>
            <a:picLocks noChangeAspect="1"/>
          </p:cNvPicPr>
          <p:nvPr/>
        </p:nvPicPr>
        <p:blipFill>
          <a:blip r:embed="rId2"/>
          <a:stretch>
            <a:fillRect/>
          </a:stretch>
        </p:blipFill>
        <p:spPr>
          <a:xfrm>
            <a:off x="4755488" y="3628202"/>
            <a:ext cx="4388512" cy="3241964"/>
          </a:xfrm>
          <a:prstGeom prst="rect">
            <a:avLst/>
          </a:prstGeom>
        </p:spPr>
      </p:pic>
    </p:spTree>
    <p:extLst>
      <p:ext uri="{BB962C8B-B14F-4D97-AF65-F5344CB8AC3E}">
        <p14:creationId xmlns:p14="http://schemas.microsoft.com/office/powerpoint/2010/main" val="3209384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latin typeface="Didot"/>
                <a:cs typeface="Didot"/>
              </a:rPr>
              <a:t>Franklin Roosevelt</a:t>
            </a:r>
          </a:p>
        </p:txBody>
      </p:sp>
      <p:sp>
        <p:nvSpPr>
          <p:cNvPr id="3" name="Content Placeholder 2"/>
          <p:cNvSpPr>
            <a:spLocks noGrp="1"/>
          </p:cNvSpPr>
          <p:nvPr>
            <p:ph idx="1"/>
          </p:nvPr>
        </p:nvSpPr>
        <p:spPr>
          <a:xfrm>
            <a:off x="275765" y="1031959"/>
            <a:ext cx="5008506" cy="5826041"/>
          </a:xfrm>
        </p:spPr>
        <p:txBody>
          <a:bodyPr>
            <a:normAutofit fontScale="62500" lnSpcReduction="20000"/>
          </a:bodyPr>
          <a:lstStyle/>
          <a:p>
            <a:r>
              <a:rPr lang="en-US" dirty="0">
                <a:latin typeface="Didot"/>
                <a:cs typeface="Didot"/>
              </a:rPr>
              <a:t>1882-1945</a:t>
            </a:r>
          </a:p>
          <a:p>
            <a:r>
              <a:rPr lang="en-US" dirty="0">
                <a:latin typeface="Didot"/>
                <a:cs typeface="Didot"/>
              </a:rPr>
              <a:t>Democrat</a:t>
            </a:r>
          </a:p>
          <a:p>
            <a:r>
              <a:rPr lang="en-US" dirty="0">
                <a:latin typeface="Didot"/>
                <a:cs typeface="Didot"/>
              </a:rPr>
              <a:t>Married to Eleanor Roosevelt</a:t>
            </a:r>
          </a:p>
          <a:p>
            <a:r>
              <a:rPr lang="en-US" dirty="0">
                <a:latin typeface="Didot"/>
                <a:cs typeface="Didot"/>
              </a:rPr>
              <a:t>Was Assistant Secretary of the Navy and Governor of New York</a:t>
            </a:r>
          </a:p>
          <a:p>
            <a:r>
              <a:rPr lang="en-US" dirty="0">
                <a:latin typeface="Didot"/>
                <a:cs typeface="Didot"/>
              </a:rPr>
              <a:t>Contracted polio at age 39 and was paralyzed from the waist down</a:t>
            </a:r>
          </a:p>
          <a:p>
            <a:pPr lvl="1"/>
            <a:r>
              <a:rPr lang="en-US" dirty="0">
                <a:latin typeface="Didot"/>
                <a:cs typeface="Didot"/>
              </a:rPr>
              <a:t>Never used a wheel-chair in public</a:t>
            </a:r>
          </a:p>
          <a:p>
            <a:pPr lvl="1"/>
            <a:r>
              <a:rPr lang="en-US" dirty="0">
                <a:latin typeface="Didot"/>
                <a:cs typeface="Didot"/>
              </a:rPr>
              <a:t>Always strove to appear ambulatory in public images</a:t>
            </a:r>
          </a:p>
          <a:p>
            <a:r>
              <a:rPr lang="en-US" dirty="0">
                <a:latin typeface="Didot"/>
                <a:cs typeface="Didot"/>
              </a:rPr>
              <a:t>President from 1933-1945</a:t>
            </a:r>
          </a:p>
          <a:p>
            <a:pPr lvl="1"/>
            <a:r>
              <a:rPr lang="en-US" dirty="0">
                <a:latin typeface="Didot"/>
                <a:cs typeface="Didot"/>
              </a:rPr>
              <a:t>Was elected President a record 4 times in a row</a:t>
            </a:r>
          </a:p>
          <a:p>
            <a:pPr lvl="1"/>
            <a:r>
              <a:rPr lang="en-US" dirty="0">
                <a:latin typeface="Didot"/>
                <a:cs typeface="Didot"/>
              </a:rPr>
              <a:t>Died during his 4</a:t>
            </a:r>
            <a:r>
              <a:rPr lang="en-US" baseline="30000" dirty="0">
                <a:latin typeface="Didot"/>
                <a:cs typeface="Didot"/>
              </a:rPr>
              <a:t>th</a:t>
            </a:r>
            <a:r>
              <a:rPr lang="en-US" dirty="0">
                <a:latin typeface="Didot"/>
                <a:cs typeface="Didot"/>
              </a:rPr>
              <a:t> term in office</a:t>
            </a:r>
          </a:p>
          <a:p>
            <a:r>
              <a:rPr lang="en-US" dirty="0">
                <a:latin typeface="Didot"/>
                <a:cs typeface="Didot"/>
              </a:rPr>
              <a:t>Oversaw American involvement in the Great Depression &amp; World War Two</a:t>
            </a:r>
          </a:p>
          <a:p>
            <a:r>
              <a:rPr lang="en-US" dirty="0">
                <a:latin typeface="Didot"/>
                <a:cs typeface="Didot"/>
              </a:rPr>
              <a:t>Created a massive and instrumental social welfare program in the US known as the New Deal</a:t>
            </a:r>
          </a:p>
        </p:txBody>
      </p:sp>
      <p:pic>
        <p:nvPicPr>
          <p:cNvPr id="4" name="Picture 3"/>
          <p:cNvPicPr>
            <a:picLocks noChangeAspect="1"/>
          </p:cNvPicPr>
          <p:nvPr/>
        </p:nvPicPr>
        <p:blipFill>
          <a:blip r:embed="rId2"/>
          <a:stretch>
            <a:fillRect/>
          </a:stretch>
        </p:blipFill>
        <p:spPr>
          <a:xfrm>
            <a:off x="5426630" y="1031959"/>
            <a:ext cx="3717370" cy="4374601"/>
          </a:xfrm>
          <a:prstGeom prst="rect">
            <a:avLst/>
          </a:prstGeom>
        </p:spPr>
      </p:pic>
    </p:spTree>
    <p:extLst>
      <p:ext uri="{BB962C8B-B14F-4D97-AF65-F5344CB8AC3E}">
        <p14:creationId xmlns:p14="http://schemas.microsoft.com/office/powerpoint/2010/main" val="2683802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Didot"/>
                <a:cs typeface="Didot"/>
              </a:rPr>
              <a:t>Roosevelt’s Notion of Freedom and Democracy</a:t>
            </a:r>
          </a:p>
        </p:txBody>
      </p:sp>
      <p:sp>
        <p:nvSpPr>
          <p:cNvPr id="3" name="Content Placeholder 2"/>
          <p:cNvSpPr>
            <a:spLocks noGrp="1"/>
          </p:cNvSpPr>
          <p:nvPr>
            <p:ph idx="1"/>
          </p:nvPr>
        </p:nvSpPr>
        <p:spPr>
          <a:xfrm>
            <a:off x="275765" y="1600200"/>
            <a:ext cx="5428072" cy="5135893"/>
          </a:xfrm>
        </p:spPr>
        <p:txBody>
          <a:bodyPr>
            <a:normAutofit fontScale="77500" lnSpcReduction="20000"/>
          </a:bodyPr>
          <a:lstStyle/>
          <a:p>
            <a:r>
              <a:rPr lang="en-US" dirty="0">
                <a:latin typeface="Didot"/>
                <a:cs typeface="Didot"/>
              </a:rPr>
              <a:t>Together we will listen to excerpts from Roosevelt’s 1941 State of the Union Speech.</a:t>
            </a:r>
          </a:p>
          <a:p>
            <a:r>
              <a:rPr lang="en-US" dirty="0">
                <a:latin typeface="Didot"/>
                <a:cs typeface="Didot"/>
              </a:rPr>
              <a:t>Has come to be known as the “Four Freedoms Speech”</a:t>
            </a:r>
          </a:p>
          <a:p>
            <a:pPr lvl="1"/>
            <a:r>
              <a:rPr lang="en-US" dirty="0">
                <a:latin typeface="Didot"/>
                <a:cs typeface="Didot"/>
                <a:hlinkClick r:id="rId2"/>
              </a:rPr>
              <a:t>https://www.youtube.com/watch?v=tPjYCg8_sKQ</a:t>
            </a:r>
            <a:r>
              <a:rPr lang="en-US" dirty="0">
                <a:latin typeface="Didot"/>
                <a:cs typeface="Didot"/>
              </a:rPr>
              <a:t> (start 26:23)</a:t>
            </a:r>
          </a:p>
          <a:p>
            <a:r>
              <a:rPr lang="en-US" dirty="0">
                <a:latin typeface="Didot"/>
                <a:cs typeface="Didot"/>
              </a:rPr>
              <a:t>Discussion:</a:t>
            </a:r>
          </a:p>
          <a:p>
            <a:pPr lvl="1"/>
            <a:r>
              <a:rPr lang="en-US" dirty="0">
                <a:latin typeface="Didot"/>
                <a:cs typeface="Didot"/>
              </a:rPr>
              <a:t>According to this speech, what is freedom for Roosevelt?</a:t>
            </a:r>
          </a:p>
          <a:p>
            <a:pPr lvl="1"/>
            <a:r>
              <a:rPr lang="en-US" dirty="0">
                <a:latin typeface="Didot"/>
                <a:cs typeface="Didot"/>
              </a:rPr>
              <a:t>According to this speech, what is the role of the national government in securing that freedom?  </a:t>
            </a:r>
          </a:p>
          <a:p>
            <a:pPr lvl="2"/>
            <a:r>
              <a:rPr lang="en-US" dirty="0">
                <a:latin typeface="Didot"/>
                <a:cs typeface="Didot"/>
              </a:rPr>
              <a:t>In other words, what shape should American democracy take to ensure the freedom of its citizens?</a:t>
            </a:r>
          </a:p>
        </p:txBody>
      </p:sp>
      <p:pic>
        <p:nvPicPr>
          <p:cNvPr id="4" name="Picture 3"/>
          <p:cNvPicPr>
            <a:picLocks noChangeAspect="1"/>
          </p:cNvPicPr>
          <p:nvPr/>
        </p:nvPicPr>
        <p:blipFill>
          <a:blip r:embed="rId3"/>
          <a:stretch>
            <a:fillRect/>
          </a:stretch>
        </p:blipFill>
        <p:spPr>
          <a:xfrm>
            <a:off x="5703837" y="1769073"/>
            <a:ext cx="3546815" cy="2735621"/>
          </a:xfrm>
          <a:prstGeom prst="rect">
            <a:avLst/>
          </a:prstGeom>
        </p:spPr>
      </p:pic>
    </p:spTree>
    <p:extLst>
      <p:ext uri="{BB962C8B-B14F-4D97-AF65-F5344CB8AC3E}">
        <p14:creationId xmlns:p14="http://schemas.microsoft.com/office/powerpoint/2010/main" val="428850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Didot"/>
                <a:cs typeface="Didot"/>
              </a:rPr>
              <a:t>FDR on Freedom and Democracy</a:t>
            </a:r>
          </a:p>
        </p:txBody>
      </p:sp>
      <p:sp>
        <p:nvSpPr>
          <p:cNvPr id="3" name="Content Placeholder 2"/>
          <p:cNvSpPr>
            <a:spLocks noGrp="1"/>
          </p:cNvSpPr>
          <p:nvPr>
            <p:ph idx="1"/>
          </p:nvPr>
        </p:nvSpPr>
        <p:spPr>
          <a:xfrm>
            <a:off x="457200" y="1600200"/>
            <a:ext cx="8229600" cy="5257800"/>
          </a:xfrm>
        </p:spPr>
        <p:txBody>
          <a:bodyPr>
            <a:normAutofit fontScale="62500" lnSpcReduction="20000"/>
          </a:bodyPr>
          <a:lstStyle/>
          <a:p>
            <a:r>
              <a:rPr lang="en-US" b="1" u="sng" dirty="0">
                <a:latin typeface="Didot"/>
                <a:cs typeface="Didot"/>
              </a:rPr>
              <a:t>Freedom </a:t>
            </a:r>
          </a:p>
          <a:p>
            <a:pPr lvl="1"/>
            <a:r>
              <a:rPr lang="en-US" dirty="0">
                <a:latin typeface="Didot"/>
                <a:cs typeface="Didot"/>
              </a:rPr>
              <a:t>Freedom can only be accessed if people have economic security</a:t>
            </a:r>
          </a:p>
          <a:p>
            <a:pPr lvl="2"/>
            <a:r>
              <a:rPr lang="en-US" dirty="0">
                <a:latin typeface="Didot"/>
                <a:cs typeface="Didot"/>
              </a:rPr>
              <a:t>Macro Level (National Level)</a:t>
            </a:r>
          </a:p>
          <a:p>
            <a:pPr lvl="3"/>
            <a:r>
              <a:rPr lang="en-US" dirty="0">
                <a:latin typeface="Didot"/>
                <a:cs typeface="Didot"/>
              </a:rPr>
              <a:t>The American economy is stable </a:t>
            </a:r>
          </a:p>
          <a:p>
            <a:pPr lvl="4"/>
            <a:r>
              <a:rPr lang="en-US" dirty="0">
                <a:latin typeface="Didot"/>
                <a:cs typeface="Didot"/>
              </a:rPr>
              <a:t>Jobs, currency is stable, banks are safe</a:t>
            </a:r>
          </a:p>
          <a:p>
            <a:pPr lvl="2"/>
            <a:r>
              <a:rPr lang="en-US" dirty="0" err="1">
                <a:latin typeface="Didot"/>
                <a:cs typeface="Didot"/>
              </a:rPr>
              <a:t>Mico</a:t>
            </a:r>
            <a:r>
              <a:rPr lang="en-US" dirty="0">
                <a:latin typeface="Didot"/>
                <a:cs typeface="Didot"/>
              </a:rPr>
              <a:t> Level (Personal Level)</a:t>
            </a:r>
          </a:p>
          <a:p>
            <a:pPr lvl="3"/>
            <a:r>
              <a:rPr lang="en-US" dirty="0">
                <a:latin typeface="Didot"/>
                <a:cs typeface="Didot"/>
              </a:rPr>
              <a:t>Your personal family economy is stable</a:t>
            </a:r>
          </a:p>
          <a:p>
            <a:pPr lvl="4"/>
            <a:r>
              <a:rPr lang="en-US" dirty="0">
                <a:latin typeface="Didot"/>
                <a:cs typeface="Didot"/>
              </a:rPr>
              <a:t>You have a job, money to put food on the table</a:t>
            </a:r>
          </a:p>
          <a:p>
            <a:r>
              <a:rPr lang="en-US" b="1" u="sng" dirty="0">
                <a:latin typeface="Didot"/>
                <a:cs typeface="Didot"/>
              </a:rPr>
              <a:t>Democracy</a:t>
            </a:r>
          </a:p>
          <a:p>
            <a:pPr lvl="1"/>
            <a:r>
              <a:rPr lang="en-US" dirty="0">
                <a:latin typeface="Didot"/>
                <a:cs typeface="Didot"/>
              </a:rPr>
              <a:t>This economic security must be insured by the national government</a:t>
            </a:r>
          </a:p>
          <a:p>
            <a:pPr lvl="1"/>
            <a:r>
              <a:rPr lang="en-US" dirty="0">
                <a:latin typeface="Didot"/>
                <a:cs typeface="Didot"/>
              </a:rPr>
              <a:t>National government should actively and strictly promote both </a:t>
            </a:r>
          </a:p>
          <a:p>
            <a:pPr lvl="2"/>
            <a:r>
              <a:rPr lang="en-US" dirty="0">
                <a:latin typeface="Didot"/>
                <a:cs typeface="Didot"/>
              </a:rPr>
              <a:t>National economic stability </a:t>
            </a:r>
          </a:p>
          <a:p>
            <a:pPr lvl="2"/>
            <a:r>
              <a:rPr lang="en-US" dirty="0">
                <a:latin typeface="Didot"/>
                <a:cs typeface="Didot"/>
              </a:rPr>
              <a:t>Your own personal economic stability</a:t>
            </a:r>
          </a:p>
          <a:p>
            <a:pPr lvl="3"/>
            <a:r>
              <a:rPr lang="en-US" dirty="0">
                <a:latin typeface="Didot"/>
                <a:cs typeface="Didot"/>
              </a:rPr>
              <a:t>Also helps to usher in a new relationship between the people and the national government</a:t>
            </a:r>
          </a:p>
          <a:p>
            <a:pPr lvl="4"/>
            <a:r>
              <a:rPr lang="en-US" dirty="0">
                <a:latin typeface="Didot"/>
                <a:cs typeface="Didot"/>
              </a:rPr>
              <a:t>The national government should be close to the people</a:t>
            </a:r>
          </a:p>
          <a:p>
            <a:pPr lvl="4"/>
            <a:r>
              <a:rPr lang="en-US" dirty="0">
                <a:latin typeface="Didot"/>
                <a:cs typeface="Didot"/>
              </a:rPr>
              <a:t>The national government has an obligation to the quality of your life</a:t>
            </a:r>
          </a:p>
          <a:p>
            <a:pPr lvl="1"/>
            <a:r>
              <a:rPr lang="en-US" dirty="0">
                <a:latin typeface="Didot"/>
                <a:cs typeface="Didot"/>
              </a:rPr>
              <a:t>In defining democracy this way, Roosevelt transforms the relationship between:</a:t>
            </a:r>
          </a:p>
          <a:p>
            <a:pPr lvl="2"/>
            <a:r>
              <a:rPr lang="en-US" dirty="0">
                <a:latin typeface="Didot"/>
                <a:cs typeface="Didot"/>
              </a:rPr>
              <a:t>Federal Government &amp; Economy</a:t>
            </a:r>
          </a:p>
          <a:p>
            <a:pPr lvl="2"/>
            <a:r>
              <a:rPr lang="en-US" dirty="0">
                <a:latin typeface="Didot"/>
                <a:cs typeface="Didot"/>
              </a:rPr>
              <a:t>Federal Government &amp; Citizenry </a:t>
            </a:r>
          </a:p>
        </p:txBody>
      </p:sp>
    </p:spTree>
    <p:extLst>
      <p:ext uri="{BB962C8B-B14F-4D97-AF65-F5344CB8AC3E}">
        <p14:creationId xmlns:p14="http://schemas.microsoft.com/office/powerpoint/2010/main" val="2957539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1117"/>
            <a:ext cx="9144000" cy="1143000"/>
          </a:xfrm>
        </p:spPr>
        <p:txBody>
          <a:bodyPr>
            <a:noAutofit/>
          </a:bodyPr>
          <a:lstStyle/>
          <a:p>
            <a:r>
              <a:rPr lang="en-US" sz="3600" dirty="0">
                <a:latin typeface="Didot"/>
                <a:cs typeface="Didot"/>
              </a:rPr>
              <a:t>What Makes Roosevelt’s Ideas about Freedom New? </a:t>
            </a:r>
            <a:br>
              <a:rPr lang="en-US" sz="3600" dirty="0">
                <a:latin typeface="Didot"/>
                <a:cs typeface="Didot"/>
              </a:rPr>
            </a:br>
            <a:endParaRPr lang="en-US" sz="3600" dirty="0">
              <a:latin typeface="Didot"/>
              <a:cs typeface="Didot"/>
            </a:endParaRPr>
          </a:p>
        </p:txBody>
      </p:sp>
      <p:sp>
        <p:nvSpPr>
          <p:cNvPr id="3" name="Content Placeholder 2"/>
          <p:cNvSpPr>
            <a:spLocks noGrp="1"/>
          </p:cNvSpPr>
          <p:nvPr>
            <p:ph idx="1"/>
          </p:nvPr>
        </p:nvSpPr>
        <p:spPr>
          <a:xfrm>
            <a:off x="136076" y="1464117"/>
            <a:ext cx="9007924" cy="5305995"/>
          </a:xfrm>
        </p:spPr>
        <p:txBody>
          <a:bodyPr>
            <a:normAutofit fontScale="47500" lnSpcReduction="20000"/>
          </a:bodyPr>
          <a:lstStyle/>
          <a:p>
            <a:pPr marL="0" indent="0">
              <a:buNone/>
            </a:pPr>
            <a:r>
              <a:rPr lang="en-US" b="1" i="1" u="sng" dirty="0">
                <a:latin typeface="Didot"/>
                <a:cs typeface="Didot"/>
              </a:rPr>
              <a:t>See Personal Freedom as Inborn/Automatic </a:t>
            </a:r>
          </a:p>
          <a:p>
            <a:r>
              <a:rPr lang="en-US" dirty="0">
                <a:latin typeface="Didot"/>
                <a:cs typeface="Didot"/>
              </a:rPr>
              <a:t>Federalists</a:t>
            </a:r>
          </a:p>
          <a:p>
            <a:pPr lvl="1"/>
            <a:r>
              <a:rPr lang="en-US" dirty="0">
                <a:latin typeface="Didot"/>
                <a:cs typeface="Didot"/>
              </a:rPr>
              <a:t>Personal freedom is natural to men, only obstacle is possible “mob rule”</a:t>
            </a:r>
          </a:p>
          <a:p>
            <a:r>
              <a:rPr lang="en-US" dirty="0">
                <a:latin typeface="Didot"/>
                <a:cs typeface="Didot"/>
              </a:rPr>
              <a:t>Jefferson / </a:t>
            </a:r>
            <a:r>
              <a:rPr lang="en-US" dirty="0" err="1">
                <a:latin typeface="Didot"/>
                <a:cs typeface="Didot"/>
              </a:rPr>
              <a:t>Jeffersonians</a:t>
            </a:r>
            <a:endParaRPr lang="en-US" dirty="0">
              <a:latin typeface="Didot"/>
              <a:cs typeface="Didot"/>
            </a:endParaRPr>
          </a:p>
          <a:p>
            <a:pPr lvl="1"/>
            <a:r>
              <a:rPr lang="en-US" dirty="0">
                <a:latin typeface="Didot"/>
                <a:cs typeface="Didot"/>
              </a:rPr>
              <a:t>Personal freedom is natural to men, only obstacle is possible tyrannical federal authority</a:t>
            </a:r>
          </a:p>
          <a:p>
            <a:r>
              <a:rPr lang="en-US" dirty="0">
                <a:latin typeface="Didot"/>
                <a:cs typeface="Didot"/>
              </a:rPr>
              <a:t>Gilded Age/ 1920s Laissez-Faire Capitalists</a:t>
            </a:r>
          </a:p>
          <a:p>
            <a:pPr lvl="1"/>
            <a:r>
              <a:rPr lang="en-US" dirty="0">
                <a:latin typeface="Didot"/>
                <a:cs typeface="Didot"/>
              </a:rPr>
              <a:t>Unfettered capitalism grants you freedom naturally (if you use it property)</a:t>
            </a:r>
          </a:p>
          <a:p>
            <a:pPr marL="457200" lvl="1" indent="0">
              <a:buNone/>
            </a:pPr>
            <a:endParaRPr lang="en-US" dirty="0">
              <a:latin typeface="Didot"/>
              <a:cs typeface="Didot"/>
            </a:endParaRPr>
          </a:p>
          <a:p>
            <a:pPr marL="0" indent="0">
              <a:buNone/>
            </a:pPr>
            <a:r>
              <a:rPr lang="en-US" b="1" i="1" u="sng" dirty="0">
                <a:latin typeface="Didot"/>
                <a:cs typeface="Didot"/>
              </a:rPr>
              <a:t>See Barriers to Accessing Personal Freedom, and Recognize That They need to be Removed…</a:t>
            </a:r>
          </a:p>
          <a:p>
            <a:r>
              <a:rPr lang="en-US" dirty="0">
                <a:latin typeface="Didot"/>
                <a:cs typeface="Didot"/>
              </a:rPr>
              <a:t>Jackson</a:t>
            </a:r>
          </a:p>
          <a:p>
            <a:pPr lvl="1"/>
            <a:r>
              <a:rPr lang="en-US" dirty="0">
                <a:latin typeface="Didot"/>
                <a:cs typeface="Didot"/>
              </a:rPr>
              <a:t>Must have </a:t>
            </a:r>
            <a:r>
              <a:rPr lang="en-US" i="1" dirty="0">
                <a:latin typeface="Didot"/>
                <a:cs typeface="Didot"/>
              </a:rPr>
              <a:t>equal political participation (the vote &amp; more)</a:t>
            </a:r>
            <a:r>
              <a:rPr lang="en-US" dirty="0">
                <a:latin typeface="Didot"/>
                <a:cs typeface="Didot"/>
              </a:rPr>
              <a:t> to be free (applies to white males only)</a:t>
            </a:r>
          </a:p>
          <a:p>
            <a:pPr lvl="2"/>
            <a:r>
              <a:rPr lang="en-US" dirty="0">
                <a:latin typeface="Didot"/>
                <a:cs typeface="Didot"/>
              </a:rPr>
              <a:t>Barrier: Lack of suffrage</a:t>
            </a:r>
          </a:p>
          <a:p>
            <a:r>
              <a:rPr lang="en-US" dirty="0">
                <a:latin typeface="Didot"/>
                <a:cs typeface="Didot"/>
              </a:rPr>
              <a:t>Lincoln</a:t>
            </a:r>
          </a:p>
          <a:p>
            <a:pPr lvl="1"/>
            <a:r>
              <a:rPr lang="en-US" dirty="0">
                <a:latin typeface="Didot"/>
                <a:cs typeface="Didot"/>
              </a:rPr>
              <a:t>Must be </a:t>
            </a:r>
            <a:r>
              <a:rPr lang="en-US" i="1" dirty="0">
                <a:latin typeface="Didot"/>
                <a:cs typeface="Didot"/>
              </a:rPr>
              <a:t>free to labor</a:t>
            </a:r>
            <a:r>
              <a:rPr lang="en-US" dirty="0">
                <a:latin typeface="Didot"/>
                <a:cs typeface="Didot"/>
              </a:rPr>
              <a:t> </a:t>
            </a:r>
            <a:r>
              <a:rPr lang="en-US" i="1" dirty="0">
                <a:latin typeface="Didot"/>
                <a:cs typeface="Didot"/>
              </a:rPr>
              <a:t>(economic autonomy) </a:t>
            </a:r>
            <a:r>
              <a:rPr lang="en-US" dirty="0">
                <a:latin typeface="Didot"/>
                <a:cs typeface="Didot"/>
              </a:rPr>
              <a:t>to be free</a:t>
            </a:r>
          </a:p>
          <a:p>
            <a:pPr lvl="2"/>
            <a:r>
              <a:rPr lang="en-US" dirty="0">
                <a:latin typeface="Didot"/>
                <a:cs typeface="Didot"/>
              </a:rPr>
              <a:t>Barrier: Slavery</a:t>
            </a:r>
          </a:p>
          <a:p>
            <a:r>
              <a:rPr lang="en-US" dirty="0">
                <a:latin typeface="Didot"/>
                <a:cs typeface="Didot"/>
              </a:rPr>
              <a:t>Radical Republicans </a:t>
            </a:r>
          </a:p>
          <a:p>
            <a:pPr lvl="1"/>
            <a:r>
              <a:rPr lang="en-US" dirty="0">
                <a:latin typeface="Didot"/>
                <a:cs typeface="Didot"/>
              </a:rPr>
              <a:t>Must have </a:t>
            </a:r>
            <a:r>
              <a:rPr lang="en-US" i="1" dirty="0">
                <a:latin typeface="Didot"/>
                <a:cs typeface="Didot"/>
              </a:rPr>
              <a:t>civil rights</a:t>
            </a:r>
            <a:r>
              <a:rPr lang="en-US" dirty="0">
                <a:latin typeface="Didot"/>
                <a:cs typeface="Didot"/>
              </a:rPr>
              <a:t> to be free</a:t>
            </a:r>
          </a:p>
          <a:p>
            <a:pPr lvl="2"/>
            <a:r>
              <a:rPr lang="en-US" dirty="0">
                <a:latin typeface="Didot"/>
                <a:cs typeface="Didot"/>
              </a:rPr>
              <a:t>Barrier: Legal Inequality</a:t>
            </a:r>
          </a:p>
          <a:p>
            <a:r>
              <a:rPr lang="en-US" dirty="0">
                <a:latin typeface="Didot"/>
                <a:cs typeface="Didot"/>
              </a:rPr>
              <a:t>Progressives</a:t>
            </a:r>
          </a:p>
          <a:p>
            <a:pPr lvl="1"/>
            <a:r>
              <a:rPr lang="en-US" dirty="0">
                <a:latin typeface="Didot"/>
                <a:cs typeface="Didot"/>
              </a:rPr>
              <a:t>Must have </a:t>
            </a:r>
            <a:r>
              <a:rPr lang="en-US" i="1" dirty="0">
                <a:latin typeface="Didot"/>
                <a:cs typeface="Didot"/>
              </a:rPr>
              <a:t>economic fairness as a worker and consumer (industrial freedom</a:t>
            </a:r>
            <a:r>
              <a:rPr lang="en-US" dirty="0">
                <a:latin typeface="Didot"/>
                <a:cs typeface="Didot"/>
              </a:rPr>
              <a:t>) to be free</a:t>
            </a:r>
          </a:p>
          <a:p>
            <a:pPr lvl="2"/>
            <a:r>
              <a:rPr lang="en-US" dirty="0">
                <a:latin typeface="Didot"/>
                <a:cs typeface="Didot"/>
              </a:rPr>
              <a:t>Barrier: Unfettered capitalism </a:t>
            </a:r>
          </a:p>
          <a:p>
            <a:r>
              <a:rPr lang="en-US" dirty="0">
                <a:latin typeface="Didot"/>
                <a:cs typeface="Didot"/>
              </a:rPr>
              <a:t>Franklin Roosevelt</a:t>
            </a:r>
          </a:p>
          <a:p>
            <a:pPr lvl="1"/>
            <a:r>
              <a:rPr lang="en-US" dirty="0">
                <a:latin typeface="Didot"/>
                <a:cs typeface="Didot"/>
              </a:rPr>
              <a:t>Must have </a:t>
            </a:r>
            <a:r>
              <a:rPr lang="en-US" i="1" dirty="0">
                <a:latin typeface="Didot"/>
                <a:cs typeface="Didot"/>
              </a:rPr>
              <a:t>economic security</a:t>
            </a:r>
            <a:r>
              <a:rPr lang="en-US" dirty="0">
                <a:latin typeface="Didot"/>
                <a:cs typeface="Didot"/>
              </a:rPr>
              <a:t> to be free</a:t>
            </a:r>
          </a:p>
          <a:p>
            <a:pPr lvl="2"/>
            <a:r>
              <a:rPr lang="en-US" dirty="0">
                <a:latin typeface="Didot"/>
                <a:cs typeface="Didot"/>
              </a:rPr>
              <a:t>Barrier: Unfettered capitalism, poverty, bad luck </a:t>
            </a:r>
          </a:p>
          <a:p>
            <a:endParaRPr lang="en-US" dirty="0"/>
          </a:p>
        </p:txBody>
      </p:sp>
    </p:spTree>
    <p:extLst>
      <p:ext uri="{BB962C8B-B14F-4D97-AF65-F5344CB8AC3E}">
        <p14:creationId xmlns:p14="http://schemas.microsoft.com/office/powerpoint/2010/main" val="596556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153"/>
            <a:ext cx="9144000" cy="1143000"/>
          </a:xfrm>
        </p:spPr>
        <p:txBody>
          <a:bodyPr>
            <a:noAutofit/>
          </a:bodyPr>
          <a:lstStyle/>
          <a:p>
            <a:r>
              <a:rPr lang="en-US" sz="2800" dirty="0">
                <a:latin typeface="Didot"/>
                <a:cs typeface="Didot"/>
              </a:rPr>
              <a:t>Those Who See Barriers to Freedom, Argue it is the Job of the National Government to Break Them Down</a:t>
            </a:r>
          </a:p>
        </p:txBody>
      </p:sp>
      <p:sp>
        <p:nvSpPr>
          <p:cNvPr id="3" name="Content Placeholder 2"/>
          <p:cNvSpPr>
            <a:spLocks noGrp="1"/>
          </p:cNvSpPr>
          <p:nvPr>
            <p:ph idx="1"/>
          </p:nvPr>
        </p:nvSpPr>
        <p:spPr>
          <a:xfrm>
            <a:off x="423182" y="1282674"/>
            <a:ext cx="8229600" cy="4704964"/>
          </a:xfrm>
        </p:spPr>
        <p:txBody>
          <a:bodyPr>
            <a:normAutofit fontScale="55000" lnSpcReduction="20000"/>
          </a:bodyPr>
          <a:lstStyle/>
          <a:p>
            <a:r>
              <a:rPr lang="en-US" b="1" dirty="0">
                <a:latin typeface="Didot"/>
                <a:cs typeface="Didot"/>
              </a:rPr>
              <a:t>Jackson</a:t>
            </a:r>
          </a:p>
          <a:p>
            <a:pPr lvl="1"/>
            <a:r>
              <a:rPr lang="en-US" dirty="0">
                <a:latin typeface="Didot"/>
                <a:cs typeface="Didot"/>
              </a:rPr>
              <a:t>Freedom rests on more political participation for the average white farmer </a:t>
            </a:r>
            <a:r>
              <a:rPr lang="en-US" dirty="0">
                <a:latin typeface="Didot"/>
                <a:cs typeface="Didot"/>
                <a:sym typeface="Wingdings"/>
              </a:rPr>
              <a:t> Use broad presidential power outside of war to accomplish this (Trail of Tears, Veto the Bank)</a:t>
            </a:r>
            <a:endParaRPr lang="en-US" dirty="0">
              <a:latin typeface="Didot"/>
              <a:cs typeface="Didot"/>
            </a:endParaRPr>
          </a:p>
          <a:p>
            <a:r>
              <a:rPr lang="en-US" b="1" dirty="0">
                <a:latin typeface="Didot"/>
                <a:cs typeface="Didot"/>
              </a:rPr>
              <a:t>Lincoln</a:t>
            </a:r>
          </a:p>
          <a:p>
            <a:pPr lvl="1"/>
            <a:r>
              <a:rPr lang="en-US" dirty="0">
                <a:latin typeface="Didot"/>
                <a:cs typeface="Didot"/>
              </a:rPr>
              <a:t>Freedom rests on freedom to labor </a:t>
            </a:r>
            <a:r>
              <a:rPr lang="en-US" dirty="0">
                <a:latin typeface="Didot"/>
                <a:cs typeface="Didot"/>
                <a:sym typeface="Wingdings"/>
              </a:rPr>
              <a:t> Broadly define Presidential War Time Powers to accomplish this by ending slavery (Civil War &amp; Emancipation Proclamation)</a:t>
            </a:r>
            <a:endParaRPr lang="en-US" dirty="0">
              <a:latin typeface="Didot"/>
              <a:cs typeface="Didot"/>
            </a:endParaRPr>
          </a:p>
          <a:p>
            <a:r>
              <a:rPr lang="en-US" b="1" dirty="0">
                <a:latin typeface="Didot"/>
                <a:cs typeface="Didot"/>
              </a:rPr>
              <a:t>Radical Republicans </a:t>
            </a:r>
          </a:p>
          <a:p>
            <a:pPr lvl="1"/>
            <a:r>
              <a:rPr lang="en-US" dirty="0">
                <a:latin typeface="Didot"/>
                <a:cs typeface="Didot"/>
              </a:rPr>
              <a:t>Freedom rests on the possession of Civil Rights </a:t>
            </a:r>
            <a:r>
              <a:rPr lang="en-US" dirty="0">
                <a:latin typeface="Didot"/>
                <a:cs typeface="Didot"/>
                <a:sym typeface="Wingdings"/>
              </a:rPr>
              <a:t> Expand the authority of the National Government and Empower Congress with the ability to pass Civil Rights Legislation (Reconstruction Amendments)</a:t>
            </a:r>
            <a:endParaRPr lang="en-US" dirty="0">
              <a:latin typeface="Didot"/>
              <a:cs typeface="Didot"/>
            </a:endParaRPr>
          </a:p>
          <a:p>
            <a:r>
              <a:rPr lang="en-US" b="1" dirty="0">
                <a:latin typeface="Didot"/>
                <a:cs typeface="Didot"/>
              </a:rPr>
              <a:t>Progressives</a:t>
            </a:r>
          </a:p>
          <a:p>
            <a:pPr lvl="1"/>
            <a:r>
              <a:rPr lang="en-US" dirty="0">
                <a:latin typeface="Didot"/>
                <a:cs typeface="Didot"/>
              </a:rPr>
              <a:t>Freedom rests on economic fairness </a:t>
            </a:r>
            <a:r>
              <a:rPr lang="en-US" dirty="0">
                <a:latin typeface="Didot"/>
                <a:cs typeface="Didot"/>
                <a:sym typeface="Wingdings"/>
              </a:rPr>
              <a:t> State and national governments need to promote laws that limit the power of corporations and promote the rights of workers</a:t>
            </a:r>
            <a:endParaRPr lang="en-US" dirty="0">
              <a:latin typeface="Didot"/>
              <a:cs typeface="Didot"/>
            </a:endParaRPr>
          </a:p>
          <a:p>
            <a:r>
              <a:rPr lang="en-US" b="1" dirty="0">
                <a:latin typeface="Didot"/>
                <a:cs typeface="Didot"/>
              </a:rPr>
              <a:t>Franklin Roosevelt</a:t>
            </a:r>
          </a:p>
          <a:p>
            <a:pPr lvl="1"/>
            <a:r>
              <a:rPr lang="en-US" dirty="0">
                <a:latin typeface="Didot"/>
                <a:cs typeface="Didot"/>
              </a:rPr>
              <a:t>Freedom relies on economic security </a:t>
            </a:r>
            <a:r>
              <a:rPr lang="en-US" dirty="0">
                <a:latin typeface="Didot"/>
                <a:cs typeface="Didot"/>
                <a:sym typeface="Wingdings"/>
              </a:rPr>
              <a:t> Expand the national government and its powers to intervene in both the national economy and our personal economies to achieve macro and micro level economic security</a:t>
            </a:r>
          </a:p>
          <a:p>
            <a:r>
              <a:rPr lang="en-US" i="1" dirty="0">
                <a:latin typeface="Didot"/>
                <a:cs typeface="Didot"/>
              </a:rPr>
              <a:t>In so doing, recast the idea of freedom by linking it the expanding power of the nation-state!</a:t>
            </a:r>
          </a:p>
        </p:txBody>
      </p:sp>
    </p:spTree>
    <p:extLst>
      <p:ext uri="{BB962C8B-B14F-4D97-AF65-F5344CB8AC3E}">
        <p14:creationId xmlns:p14="http://schemas.microsoft.com/office/powerpoint/2010/main" val="3661261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latin typeface="Didot"/>
                <a:cs typeface="Didot"/>
              </a:rPr>
              <a:t>How Does FDR Go About Using the National Government to Ensure Economic Security?</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931638905"/>
              </p:ext>
            </p:extLst>
          </p:nvPr>
        </p:nvGraphicFramePr>
        <p:xfrm>
          <a:off x="457200" y="1632992"/>
          <a:ext cx="8229600" cy="44931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094370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2256</TotalTime>
  <Words>1858</Words>
  <Application>Microsoft Macintosh PowerPoint</Application>
  <PresentationFormat>On-screen Show (4:3)</PresentationFormat>
  <Paragraphs>194</Paragraphs>
  <Slides>21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Didot</vt:lpstr>
      <vt:lpstr>Times New Roman</vt:lpstr>
      <vt:lpstr>Wingdings</vt:lpstr>
      <vt:lpstr>Office Theme</vt:lpstr>
      <vt:lpstr>The Great Depression</vt:lpstr>
      <vt:lpstr>PowerPoint Presentation</vt:lpstr>
      <vt:lpstr>Redefinition of Freedom/Democracy Post Great Depression</vt:lpstr>
      <vt:lpstr>Franklin Roosevelt</vt:lpstr>
      <vt:lpstr>Roosevelt’s Notion of Freedom and Democracy</vt:lpstr>
      <vt:lpstr>FDR on Freedom and Democracy</vt:lpstr>
      <vt:lpstr>What Makes Roosevelt’s Ideas about Freedom New?  </vt:lpstr>
      <vt:lpstr>Those Who See Barriers to Freedom, Argue it is the Job of the National Government to Break Them Down</vt:lpstr>
      <vt:lpstr>How Does FDR Go About Using the National Government to Ensure Economic Security?</vt:lpstr>
      <vt:lpstr>Consolidate National Power by Bring the 3 Branches of Government under his Direction</vt:lpstr>
      <vt:lpstr>Consolidate National Power by Bring the 3 Branches of Government in line</vt:lpstr>
      <vt:lpstr>Programs Focused on Economic Security:  The New Deal </vt:lpstr>
      <vt:lpstr>How is Economic Security Being Ensured?</vt:lpstr>
      <vt:lpstr>Fire-Side Chats</vt:lpstr>
      <vt:lpstr>Criticisms of Conservative Opponents</vt:lpstr>
      <vt:lpstr>Transformation of the Democratic Party Under FDR</vt:lpstr>
      <vt:lpstr>Important Considerations</vt:lpstr>
      <vt:lpstr>PowerPoint Presentation</vt:lpstr>
      <vt:lpstr>PowerPoint Presentation</vt:lpstr>
      <vt:lpstr>PowerPoint Presentation</vt:lpstr>
      <vt:lpstr>PowerPoint Presentation</vt:lpstr>
    </vt:vector>
  </TitlesOfParts>
  <Company>Wellesley Public Schools</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WPS</dc:creator>
  <cp:lastModifiedBy>Microsoft Office User</cp:lastModifiedBy>
  <cp:revision>60</cp:revision>
  <dcterms:created xsi:type="dcterms:W3CDTF">2015-10-14T13:55:33Z</dcterms:created>
  <dcterms:modified xsi:type="dcterms:W3CDTF">2020-12-07T18:48:48Z</dcterms:modified>
</cp:coreProperties>
</file>