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312" r:id="rId4"/>
    <p:sldId id="328" r:id="rId5"/>
    <p:sldId id="315" r:id="rId6"/>
    <p:sldId id="316" r:id="rId7"/>
    <p:sldId id="317" r:id="rId8"/>
    <p:sldId id="323" r:id="rId9"/>
    <p:sldId id="325" r:id="rId10"/>
    <p:sldId id="334" r:id="rId11"/>
    <p:sldId id="329" r:id="rId12"/>
    <p:sldId id="332" r:id="rId13"/>
    <p:sldId id="333" r:id="rId14"/>
    <p:sldId id="291" r:id="rId15"/>
    <p:sldId id="292" r:id="rId16"/>
    <p:sldId id="297" r:id="rId17"/>
    <p:sldId id="294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43"/>
  </p:normalViewPr>
  <p:slideViewPr>
    <p:cSldViewPr snapToGrid="0" snapToObjects="1">
      <p:cViewPr varScale="1">
        <p:scale>
          <a:sx n="119" d="100"/>
          <a:sy n="119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C67D1-8FAF-9743-9508-E6C3DAD5A3D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307DEE-9452-B744-9348-C0DB5AF738FF}">
      <dgm:prSet phldrT="[Text]"/>
      <dgm:spPr/>
      <dgm:t>
        <a:bodyPr/>
        <a:lstStyle/>
        <a:p>
          <a:r>
            <a:rPr lang="en-US" dirty="0"/>
            <a:t>Central Claim</a:t>
          </a:r>
        </a:p>
        <a:p>
          <a:r>
            <a:rPr lang="en-US" dirty="0"/>
            <a:t>(Last sentence of your introduction) </a:t>
          </a:r>
        </a:p>
      </dgm:t>
    </dgm:pt>
    <dgm:pt modelId="{D0F8ED82-390A-DF42-B1E0-FA1F1D79489E}" type="parTrans" cxnId="{299FB6F5-6F71-6249-AD78-B42CC6A972BD}">
      <dgm:prSet/>
      <dgm:spPr/>
      <dgm:t>
        <a:bodyPr/>
        <a:lstStyle/>
        <a:p>
          <a:endParaRPr lang="en-US"/>
        </a:p>
      </dgm:t>
    </dgm:pt>
    <dgm:pt modelId="{180FFDE3-BD41-7042-8EBB-3A6E7549BE8A}" type="sibTrans" cxnId="{299FB6F5-6F71-6249-AD78-B42CC6A972BD}">
      <dgm:prSet/>
      <dgm:spPr/>
      <dgm:t>
        <a:bodyPr/>
        <a:lstStyle/>
        <a:p>
          <a:endParaRPr lang="en-US"/>
        </a:p>
      </dgm:t>
    </dgm:pt>
    <dgm:pt modelId="{4AA77C3B-FD97-2A46-A817-4DEF16F28EB8}" type="asst">
      <dgm:prSet phldrT="[Text]"/>
      <dgm:spPr/>
      <dgm:t>
        <a:bodyPr/>
        <a:lstStyle/>
        <a:p>
          <a:r>
            <a:rPr lang="en-US" dirty="0"/>
            <a:t>Sub-Claim 1</a:t>
          </a:r>
        </a:p>
        <a:p>
          <a:r>
            <a:rPr lang="en-US" dirty="0"/>
            <a:t>(Body Paragraph 1; Articulated in Topic Sentence 1)  </a:t>
          </a:r>
        </a:p>
      </dgm:t>
    </dgm:pt>
    <dgm:pt modelId="{871F6E0E-6B4E-5F40-B513-C78839FAA817}" type="parTrans" cxnId="{45062C6A-F1BE-1E4F-9C1E-1B3771FC19B8}">
      <dgm:prSet/>
      <dgm:spPr/>
      <dgm:t>
        <a:bodyPr/>
        <a:lstStyle/>
        <a:p>
          <a:endParaRPr lang="en-US"/>
        </a:p>
      </dgm:t>
    </dgm:pt>
    <dgm:pt modelId="{CA0081A4-9D80-8045-85DF-4E50647AA0EA}" type="sibTrans" cxnId="{45062C6A-F1BE-1E4F-9C1E-1B3771FC19B8}">
      <dgm:prSet/>
      <dgm:spPr/>
      <dgm:t>
        <a:bodyPr/>
        <a:lstStyle/>
        <a:p>
          <a:endParaRPr lang="en-US"/>
        </a:p>
      </dgm:t>
    </dgm:pt>
    <dgm:pt modelId="{8F5248B5-0A8D-654C-9E2A-398FC49994BA}" type="asst">
      <dgm:prSet phldrT="[Text]"/>
      <dgm:spPr/>
      <dgm:t>
        <a:bodyPr/>
        <a:lstStyle/>
        <a:p>
          <a:r>
            <a:rPr lang="en-US" dirty="0"/>
            <a:t>Sub-Claim 2</a:t>
          </a:r>
        </a:p>
        <a:p>
          <a:r>
            <a:rPr lang="en-US" dirty="0"/>
            <a:t>(Body Paragraph 2; Articulated in Topic Sentence 2)</a:t>
          </a:r>
        </a:p>
      </dgm:t>
    </dgm:pt>
    <dgm:pt modelId="{EE857253-C859-BD41-9BC4-3348E776C792}" type="parTrans" cxnId="{631E6A0C-8880-9246-80CA-089867BDC7F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27E3413-5038-384D-9F01-24E292CE30D4}" type="sibTrans" cxnId="{631E6A0C-8880-9246-80CA-089867BDC7F2}">
      <dgm:prSet/>
      <dgm:spPr/>
      <dgm:t>
        <a:bodyPr/>
        <a:lstStyle/>
        <a:p>
          <a:endParaRPr lang="en-US"/>
        </a:p>
      </dgm:t>
    </dgm:pt>
    <dgm:pt modelId="{02A154E8-3962-5A49-B5E8-F73900D58706}" type="asst">
      <dgm:prSet phldrT="[Text]"/>
      <dgm:spPr/>
      <dgm:t>
        <a:bodyPr/>
        <a:lstStyle/>
        <a:p>
          <a:r>
            <a:rPr lang="en-US" dirty="0"/>
            <a:t>Sub-Claim 3</a:t>
          </a:r>
        </a:p>
        <a:p>
          <a:r>
            <a:rPr lang="en-US" dirty="0"/>
            <a:t>(Body Paragraph 3; Articulated in Topic Sentence 3) </a:t>
          </a:r>
        </a:p>
      </dgm:t>
    </dgm:pt>
    <dgm:pt modelId="{F93B6D65-11B9-F74B-B816-CCEB4FC4BCD3}" type="parTrans" cxnId="{EE2B60A4-F247-8F47-8C3A-946BA80D499B}">
      <dgm:prSet/>
      <dgm:spPr/>
      <dgm:t>
        <a:bodyPr/>
        <a:lstStyle/>
        <a:p>
          <a:endParaRPr lang="en-US"/>
        </a:p>
      </dgm:t>
    </dgm:pt>
    <dgm:pt modelId="{E3FD6977-5BEB-DB42-9D87-2A2D6B709802}" type="sibTrans" cxnId="{EE2B60A4-F247-8F47-8C3A-946BA80D499B}">
      <dgm:prSet/>
      <dgm:spPr/>
      <dgm:t>
        <a:bodyPr/>
        <a:lstStyle/>
        <a:p>
          <a:endParaRPr lang="en-US"/>
        </a:p>
      </dgm:t>
    </dgm:pt>
    <dgm:pt modelId="{6C54B372-A983-0149-9A83-7159EB8B1EFF}" type="pres">
      <dgm:prSet presAssocID="{E77C67D1-8FAF-9743-9508-E6C3DAD5A3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B1CDB9-4577-1043-8116-910100596880}" type="pres">
      <dgm:prSet presAssocID="{99307DEE-9452-B744-9348-C0DB5AF738FF}" presName="hierRoot1" presStyleCnt="0">
        <dgm:presLayoutVars>
          <dgm:hierBranch val="init"/>
        </dgm:presLayoutVars>
      </dgm:prSet>
      <dgm:spPr/>
    </dgm:pt>
    <dgm:pt modelId="{0DD78DAE-EF23-A647-81DC-403C6295B56E}" type="pres">
      <dgm:prSet presAssocID="{99307DEE-9452-B744-9348-C0DB5AF738FF}" presName="rootComposite1" presStyleCnt="0"/>
      <dgm:spPr/>
    </dgm:pt>
    <dgm:pt modelId="{703FC5E0-BEE5-3145-8B15-F0D241A85DCB}" type="pres">
      <dgm:prSet presAssocID="{99307DEE-9452-B744-9348-C0DB5AF738FF}" presName="rootText1" presStyleLbl="node0" presStyleIdx="0" presStyleCnt="1">
        <dgm:presLayoutVars>
          <dgm:chPref val="3"/>
        </dgm:presLayoutVars>
      </dgm:prSet>
      <dgm:spPr/>
    </dgm:pt>
    <dgm:pt modelId="{534B726A-5AEF-894B-B75B-CE8966377DB0}" type="pres">
      <dgm:prSet presAssocID="{99307DEE-9452-B744-9348-C0DB5AF738FF}" presName="rootConnector1" presStyleLbl="node1" presStyleIdx="0" presStyleCnt="0"/>
      <dgm:spPr/>
    </dgm:pt>
    <dgm:pt modelId="{6F6327EC-B4A5-6F49-AF3B-6791B779E999}" type="pres">
      <dgm:prSet presAssocID="{99307DEE-9452-B744-9348-C0DB5AF738FF}" presName="hierChild2" presStyleCnt="0"/>
      <dgm:spPr/>
    </dgm:pt>
    <dgm:pt modelId="{55507B55-CB33-1E4C-84A0-367D625620EF}" type="pres">
      <dgm:prSet presAssocID="{99307DEE-9452-B744-9348-C0DB5AF738FF}" presName="hierChild3" presStyleCnt="0"/>
      <dgm:spPr/>
    </dgm:pt>
    <dgm:pt modelId="{7958C2EF-A56C-C746-9895-818470C4E1D9}" type="pres">
      <dgm:prSet presAssocID="{871F6E0E-6B4E-5F40-B513-C78839FAA817}" presName="Name111" presStyleLbl="parChTrans1D2" presStyleIdx="0" presStyleCnt="3"/>
      <dgm:spPr/>
    </dgm:pt>
    <dgm:pt modelId="{09461827-DA3C-9E40-905C-95ED2D5479CC}" type="pres">
      <dgm:prSet presAssocID="{4AA77C3B-FD97-2A46-A817-4DEF16F28EB8}" presName="hierRoot3" presStyleCnt="0">
        <dgm:presLayoutVars>
          <dgm:hierBranch val="init"/>
        </dgm:presLayoutVars>
      </dgm:prSet>
      <dgm:spPr/>
    </dgm:pt>
    <dgm:pt modelId="{F3E6ABDF-6776-BA47-82D6-B8BE67F3879F}" type="pres">
      <dgm:prSet presAssocID="{4AA77C3B-FD97-2A46-A817-4DEF16F28EB8}" presName="rootComposite3" presStyleCnt="0"/>
      <dgm:spPr/>
    </dgm:pt>
    <dgm:pt modelId="{11C2BB9E-4B44-7D40-9441-CD4AB02E135C}" type="pres">
      <dgm:prSet presAssocID="{4AA77C3B-FD97-2A46-A817-4DEF16F28EB8}" presName="rootText3" presStyleLbl="asst1" presStyleIdx="0" presStyleCnt="3" custLinFactNeighborX="-45351">
        <dgm:presLayoutVars>
          <dgm:chPref val="3"/>
        </dgm:presLayoutVars>
      </dgm:prSet>
      <dgm:spPr/>
    </dgm:pt>
    <dgm:pt modelId="{6BDF89EE-F971-CA49-9F9C-DA7840CC21CE}" type="pres">
      <dgm:prSet presAssocID="{4AA77C3B-FD97-2A46-A817-4DEF16F28EB8}" presName="rootConnector3" presStyleLbl="asst1" presStyleIdx="0" presStyleCnt="3"/>
      <dgm:spPr/>
    </dgm:pt>
    <dgm:pt modelId="{09BBB829-63ED-9F4A-8806-6AF00742B78D}" type="pres">
      <dgm:prSet presAssocID="{4AA77C3B-FD97-2A46-A817-4DEF16F28EB8}" presName="hierChild6" presStyleCnt="0"/>
      <dgm:spPr/>
    </dgm:pt>
    <dgm:pt modelId="{4BE925FF-2D37-DE4B-B173-EB9D003B676E}" type="pres">
      <dgm:prSet presAssocID="{4AA77C3B-FD97-2A46-A817-4DEF16F28EB8}" presName="hierChild7" presStyleCnt="0"/>
      <dgm:spPr/>
    </dgm:pt>
    <dgm:pt modelId="{0CEAFE09-B464-3A4C-B465-CF35C9A64A78}" type="pres">
      <dgm:prSet presAssocID="{EE857253-C859-BD41-9BC4-3348E776C792}" presName="Name111" presStyleLbl="parChTrans1D2" presStyleIdx="1" presStyleCnt="3"/>
      <dgm:spPr>
        <a:prstGeom prst="rect">
          <a:avLst/>
        </a:prstGeom>
      </dgm:spPr>
    </dgm:pt>
    <dgm:pt modelId="{C9E11198-06F2-7346-8ACD-937CFCB78715}" type="pres">
      <dgm:prSet presAssocID="{8F5248B5-0A8D-654C-9E2A-398FC49994BA}" presName="hierRoot3" presStyleCnt="0">
        <dgm:presLayoutVars>
          <dgm:hierBranch val="init"/>
        </dgm:presLayoutVars>
      </dgm:prSet>
      <dgm:spPr/>
    </dgm:pt>
    <dgm:pt modelId="{8296C55D-E6C2-1C4B-867E-F92223A6644E}" type="pres">
      <dgm:prSet presAssocID="{8F5248B5-0A8D-654C-9E2A-398FC49994BA}" presName="rootComposite3" presStyleCnt="0"/>
      <dgm:spPr/>
    </dgm:pt>
    <dgm:pt modelId="{7DF0AD13-B6ED-714D-B75A-2D383D814616}" type="pres">
      <dgm:prSet presAssocID="{8F5248B5-0A8D-654C-9E2A-398FC49994BA}" presName="rootText3" presStyleLbl="asst1" presStyleIdx="1" presStyleCnt="3" custLinFactNeighborX="-52196">
        <dgm:presLayoutVars>
          <dgm:chPref val="3"/>
        </dgm:presLayoutVars>
      </dgm:prSet>
      <dgm:spPr/>
    </dgm:pt>
    <dgm:pt modelId="{F470213A-E3E0-F54D-BA4E-D1DC056CC651}" type="pres">
      <dgm:prSet presAssocID="{8F5248B5-0A8D-654C-9E2A-398FC49994BA}" presName="rootConnector3" presStyleLbl="asst1" presStyleIdx="1" presStyleCnt="3"/>
      <dgm:spPr/>
    </dgm:pt>
    <dgm:pt modelId="{4ED2B7BC-36CF-B44F-93AC-8818C083A0B2}" type="pres">
      <dgm:prSet presAssocID="{8F5248B5-0A8D-654C-9E2A-398FC49994BA}" presName="hierChild6" presStyleCnt="0"/>
      <dgm:spPr/>
    </dgm:pt>
    <dgm:pt modelId="{44E1A03A-88B0-E44D-9E00-8EB7E20776C5}" type="pres">
      <dgm:prSet presAssocID="{8F5248B5-0A8D-654C-9E2A-398FC49994BA}" presName="hierChild7" presStyleCnt="0"/>
      <dgm:spPr/>
    </dgm:pt>
    <dgm:pt modelId="{98890B0B-29B3-2644-BAA4-18F13659CE41}" type="pres">
      <dgm:prSet presAssocID="{F93B6D65-11B9-F74B-B816-CCEB4FC4BCD3}" presName="Name111" presStyleLbl="parChTrans1D2" presStyleIdx="2" presStyleCnt="3"/>
      <dgm:spPr/>
    </dgm:pt>
    <dgm:pt modelId="{50F91F28-E458-BA48-9DC5-EDB8D104CCAA}" type="pres">
      <dgm:prSet presAssocID="{02A154E8-3962-5A49-B5E8-F73900D58706}" presName="hierRoot3" presStyleCnt="0">
        <dgm:presLayoutVars>
          <dgm:hierBranch val="init"/>
        </dgm:presLayoutVars>
      </dgm:prSet>
      <dgm:spPr/>
    </dgm:pt>
    <dgm:pt modelId="{FBA4B947-AB0E-3E47-9150-59B859AF31D2}" type="pres">
      <dgm:prSet presAssocID="{02A154E8-3962-5A49-B5E8-F73900D58706}" presName="rootComposite3" presStyleCnt="0"/>
      <dgm:spPr/>
    </dgm:pt>
    <dgm:pt modelId="{94E8A346-28A3-F54F-99C3-C45CC88CBA6D}" type="pres">
      <dgm:prSet presAssocID="{02A154E8-3962-5A49-B5E8-F73900D58706}" presName="rootText3" presStyleLbl="asst1" presStyleIdx="2" presStyleCnt="3" custLinFactX="85170" custLinFactY="-35184" custLinFactNeighborX="100000" custLinFactNeighborY="-100000">
        <dgm:presLayoutVars>
          <dgm:chPref val="3"/>
        </dgm:presLayoutVars>
      </dgm:prSet>
      <dgm:spPr/>
    </dgm:pt>
    <dgm:pt modelId="{A297D2AA-605A-2D41-AFED-FEF0DB4EB7D1}" type="pres">
      <dgm:prSet presAssocID="{02A154E8-3962-5A49-B5E8-F73900D58706}" presName="rootConnector3" presStyleLbl="asst1" presStyleIdx="2" presStyleCnt="3"/>
      <dgm:spPr/>
    </dgm:pt>
    <dgm:pt modelId="{02A7173A-A392-7741-AFB0-94DD349F1627}" type="pres">
      <dgm:prSet presAssocID="{02A154E8-3962-5A49-B5E8-F73900D58706}" presName="hierChild6" presStyleCnt="0"/>
      <dgm:spPr/>
    </dgm:pt>
    <dgm:pt modelId="{F5912526-AA0E-B247-B1F7-893E487F743A}" type="pres">
      <dgm:prSet presAssocID="{02A154E8-3962-5A49-B5E8-F73900D58706}" presName="hierChild7" presStyleCnt="0"/>
      <dgm:spPr/>
    </dgm:pt>
  </dgm:ptLst>
  <dgm:cxnLst>
    <dgm:cxn modelId="{FC3B1505-3034-9640-A36A-186DEA3E4E6C}" type="presOf" srcId="{8F5248B5-0A8D-654C-9E2A-398FC49994BA}" destId="{7DF0AD13-B6ED-714D-B75A-2D383D814616}" srcOrd="0" destOrd="0" presId="urn:microsoft.com/office/officeart/2005/8/layout/orgChart1"/>
    <dgm:cxn modelId="{631E6A0C-8880-9246-80CA-089867BDC7F2}" srcId="{99307DEE-9452-B744-9348-C0DB5AF738FF}" destId="{8F5248B5-0A8D-654C-9E2A-398FC49994BA}" srcOrd="1" destOrd="0" parTransId="{EE857253-C859-BD41-9BC4-3348E776C792}" sibTransId="{127E3413-5038-384D-9F01-24E292CE30D4}"/>
    <dgm:cxn modelId="{BC348213-0BAD-F042-9906-34850C428ADC}" type="presOf" srcId="{99307DEE-9452-B744-9348-C0DB5AF738FF}" destId="{703FC5E0-BEE5-3145-8B15-F0D241A85DCB}" srcOrd="0" destOrd="0" presId="urn:microsoft.com/office/officeart/2005/8/layout/orgChart1"/>
    <dgm:cxn modelId="{1ABF9026-B295-8146-9009-42DAE7EBEB87}" type="presOf" srcId="{02A154E8-3962-5A49-B5E8-F73900D58706}" destId="{A297D2AA-605A-2D41-AFED-FEF0DB4EB7D1}" srcOrd="1" destOrd="0" presId="urn:microsoft.com/office/officeart/2005/8/layout/orgChart1"/>
    <dgm:cxn modelId="{39FA0635-0F16-0C47-A973-4F33E6FB9105}" type="presOf" srcId="{E77C67D1-8FAF-9743-9508-E6C3DAD5A3D1}" destId="{6C54B372-A983-0149-9A83-7159EB8B1EFF}" srcOrd="0" destOrd="0" presId="urn:microsoft.com/office/officeart/2005/8/layout/orgChart1"/>
    <dgm:cxn modelId="{A8FA983D-C27B-5947-A31D-D787B4615FBE}" type="presOf" srcId="{871F6E0E-6B4E-5F40-B513-C78839FAA817}" destId="{7958C2EF-A56C-C746-9895-818470C4E1D9}" srcOrd="0" destOrd="0" presId="urn:microsoft.com/office/officeart/2005/8/layout/orgChart1"/>
    <dgm:cxn modelId="{42B3B353-5C1C-8B41-8E01-CEBDFED4DC3D}" type="presOf" srcId="{8F5248B5-0A8D-654C-9E2A-398FC49994BA}" destId="{F470213A-E3E0-F54D-BA4E-D1DC056CC651}" srcOrd="1" destOrd="0" presId="urn:microsoft.com/office/officeart/2005/8/layout/orgChart1"/>
    <dgm:cxn modelId="{45062C6A-F1BE-1E4F-9C1E-1B3771FC19B8}" srcId="{99307DEE-9452-B744-9348-C0DB5AF738FF}" destId="{4AA77C3B-FD97-2A46-A817-4DEF16F28EB8}" srcOrd="0" destOrd="0" parTransId="{871F6E0E-6B4E-5F40-B513-C78839FAA817}" sibTransId="{CA0081A4-9D80-8045-85DF-4E50647AA0EA}"/>
    <dgm:cxn modelId="{E8226174-32F6-EF43-A49F-07D2DE54AE2D}" type="presOf" srcId="{02A154E8-3962-5A49-B5E8-F73900D58706}" destId="{94E8A346-28A3-F54F-99C3-C45CC88CBA6D}" srcOrd="0" destOrd="0" presId="urn:microsoft.com/office/officeart/2005/8/layout/orgChart1"/>
    <dgm:cxn modelId="{E9CA7B92-117F-1B43-8F99-203F1A9CA746}" type="presOf" srcId="{EE857253-C859-BD41-9BC4-3348E776C792}" destId="{0CEAFE09-B464-3A4C-B465-CF35C9A64A78}" srcOrd="0" destOrd="0" presId="urn:microsoft.com/office/officeart/2005/8/layout/orgChart1"/>
    <dgm:cxn modelId="{7F98179A-66A7-6B40-A74B-DA6F8325B9DD}" type="presOf" srcId="{4AA77C3B-FD97-2A46-A817-4DEF16F28EB8}" destId="{11C2BB9E-4B44-7D40-9441-CD4AB02E135C}" srcOrd="0" destOrd="0" presId="urn:microsoft.com/office/officeart/2005/8/layout/orgChart1"/>
    <dgm:cxn modelId="{EE2B60A4-F247-8F47-8C3A-946BA80D499B}" srcId="{99307DEE-9452-B744-9348-C0DB5AF738FF}" destId="{02A154E8-3962-5A49-B5E8-F73900D58706}" srcOrd="2" destOrd="0" parTransId="{F93B6D65-11B9-F74B-B816-CCEB4FC4BCD3}" sibTransId="{E3FD6977-5BEB-DB42-9D87-2A2D6B709802}"/>
    <dgm:cxn modelId="{91AAB8C1-E097-5343-871E-71887835B9DC}" type="presOf" srcId="{4AA77C3B-FD97-2A46-A817-4DEF16F28EB8}" destId="{6BDF89EE-F971-CA49-9F9C-DA7840CC21CE}" srcOrd="1" destOrd="0" presId="urn:microsoft.com/office/officeart/2005/8/layout/orgChart1"/>
    <dgm:cxn modelId="{785C1BC9-C4C4-1449-8D3D-D28FB61E65D7}" type="presOf" srcId="{F93B6D65-11B9-F74B-B816-CCEB4FC4BCD3}" destId="{98890B0B-29B3-2644-BAA4-18F13659CE41}" srcOrd="0" destOrd="0" presId="urn:microsoft.com/office/officeart/2005/8/layout/orgChart1"/>
    <dgm:cxn modelId="{846A24CD-A9A1-2F48-9DBE-BC08CC43B806}" type="presOf" srcId="{99307DEE-9452-B744-9348-C0DB5AF738FF}" destId="{534B726A-5AEF-894B-B75B-CE8966377DB0}" srcOrd="1" destOrd="0" presId="urn:microsoft.com/office/officeart/2005/8/layout/orgChart1"/>
    <dgm:cxn modelId="{299FB6F5-6F71-6249-AD78-B42CC6A972BD}" srcId="{E77C67D1-8FAF-9743-9508-E6C3DAD5A3D1}" destId="{99307DEE-9452-B744-9348-C0DB5AF738FF}" srcOrd="0" destOrd="0" parTransId="{D0F8ED82-390A-DF42-B1E0-FA1F1D79489E}" sibTransId="{180FFDE3-BD41-7042-8EBB-3A6E7549BE8A}"/>
    <dgm:cxn modelId="{ECF0E1D4-A634-2544-A987-8E950D5870AB}" type="presParOf" srcId="{6C54B372-A983-0149-9A83-7159EB8B1EFF}" destId="{54B1CDB9-4577-1043-8116-910100596880}" srcOrd="0" destOrd="0" presId="urn:microsoft.com/office/officeart/2005/8/layout/orgChart1"/>
    <dgm:cxn modelId="{54801CEF-3773-A24F-BA86-18D956E3117D}" type="presParOf" srcId="{54B1CDB9-4577-1043-8116-910100596880}" destId="{0DD78DAE-EF23-A647-81DC-403C6295B56E}" srcOrd="0" destOrd="0" presId="urn:microsoft.com/office/officeart/2005/8/layout/orgChart1"/>
    <dgm:cxn modelId="{2C0522E3-FD8E-7944-92D0-A6A927A22179}" type="presParOf" srcId="{0DD78DAE-EF23-A647-81DC-403C6295B56E}" destId="{703FC5E0-BEE5-3145-8B15-F0D241A85DCB}" srcOrd="0" destOrd="0" presId="urn:microsoft.com/office/officeart/2005/8/layout/orgChart1"/>
    <dgm:cxn modelId="{F289C8E9-2BAA-C343-B4C5-5E37F93A4854}" type="presParOf" srcId="{0DD78DAE-EF23-A647-81DC-403C6295B56E}" destId="{534B726A-5AEF-894B-B75B-CE8966377DB0}" srcOrd="1" destOrd="0" presId="urn:microsoft.com/office/officeart/2005/8/layout/orgChart1"/>
    <dgm:cxn modelId="{A4F7CA8B-EE4F-C148-BB94-20E585C051B6}" type="presParOf" srcId="{54B1CDB9-4577-1043-8116-910100596880}" destId="{6F6327EC-B4A5-6F49-AF3B-6791B779E999}" srcOrd="1" destOrd="0" presId="urn:microsoft.com/office/officeart/2005/8/layout/orgChart1"/>
    <dgm:cxn modelId="{60DD3DF5-8A67-A146-8AE5-62A9E784A5B9}" type="presParOf" srcId="{54B1CDB9-4577-1043-8116-910100596880}" destId="{55507B55-CB33-1E4C-84A0-367D625620EF}" srcOrd="2" destOrd="0" presId="urn:microsoft.com/office/officeart/2005/8/layout/orgChart1"/>
    <dgm:cxn modelId="{83AEE6EF-6C6B-5D4A-B224-EF30C037D8E1}" type="presParOf" srcId="{55507B55-CB33-1E4C-84A0-367D625620EF}" destId="{7958C2EF-A56C-C746-9895-818470C4E1D9}" srcOrd="0" destOrd="0" presId="urn:microsoft.com/office/officeart/2005/8/layout/orgChart1"/>
    <dgm:cxn modelId="{478AB22B-B93D-2947-9086-018F7CDADCBA}" type="presParOf" srcId="{55507B55-CB33-1E4C-84A0-367D625620EF}" destId="{09461827-DA3C-9E40-905C-95ED2D5479CC}" srcOrd="1" destOrd="0" presId="urn:microsoft.com/office/officeart/2005/8/layout/orgChart1"/>
    <dgm:cxn modelId="{B86CB510-2034-1E41-945E-B1886BEE285D}" type="presParOf" srcId="{09461827-DA3C-9E40-905C-95ED2D5479CC}" destId="{F3E6ABDF-6776-BA47-82D6-B8BE67F3879F}" srcOrd="0" destOrd="0" presId="urn:microsoft.com/office/officeart/2005/8/layout/orgChart1"/>
    <dgm:cxn modelId="{DD3A8442-E7B3-9748-88BC-D67CAC0E9FC2}" type="presParOf" srcId="{F3E6ABDF-6776-BA47-82D6-B8BE67F3879F}" destId="{11C2BB9E-4B44-7D40-9441-CD4AB02E135C}" srcOrd="0" destOrd="0" presId="urn:microsoft.com/office/officeart/2005/8/layout/orgChart1"/>
    <dgm:cxn modelId="{699CFE55-F26A-504A-B6CE-A5BA35C4A57F}" type="presParOf" srcId="{F3E6ABDF-6776-BA47-82D6-B8BE67F3879F}" destId="{6BDF89EE-F971-CA49-9F9C-DA7840CC21CE}" srcOrd="1" destOrd="0" presId="urn:microsoft.com/office/officeart/2005/8/layout/orgChart1"/>
    <dgm:cxn modelId="{0330D5C2-C4CE-374C-888E-FBD9B696B698}" type="presParOf" srcId="{09461827-DA3C-9E40-905C-95ED2D5479CC}" destId="{09BBB829-63ED-9F4A-8806-6AF00742B78D}" srcOrd="1" destOrd="0" presId="urn:microsoft.com/office/officeart/2005/8/layout/orgChart1"/>
    <dgm:cxn modelId="{91F4AE98-ACEC-F746-AED2-283417A57C31}" type="presParOf" srcId="{09461827-DA3C-9E40-905C-95ED2D5479CC}" destId="{4BE925FF-2D37-DE4B-B173-EB9D003B676E}" srcOrd="2" destOrd="0" presId="urn:microsoft.com/office/officeart/2005/8/layout/orgChart1"/>
    <dgm:cxn modelId="{F41C10F0-F93C-9C41-97FE-A115A79E891D}" type="presParOf" srcId="{55507B55-CB33-1E4C-84A0-367D625620EF}" destId="{0CEAFE09-B464-3A4C-B465-CF35C9A64A78}" srcOrd="2" destOrd="0" presId="urn:microsoft.com/office/officeart/2005/8/layout/orgChart1"/>
    <dgm:cxn modelId="{E6970AD0-6B93-AE4F-B8A3-51751B33A1A5}" type="presParOf" srcId="{55507B55-CB33-1E4C-84A0-367D625620EF}" destId="{C9E11198-06F2-7346-8ACD-937CFCB78715}" srcOrd="3" destOrd="0" presId="urn:microsoft.com/office/officeart/2005/8/layout/orgChart1"/>
    <dgm:cxn modelId="{9045BA55-BC72-5C4B-BDAB-9C4C91DEB494}" type="presParOf" srcId="{C9E11198-06F2-7346-8ACD-937CFCB78715}" destId="{8296C55D-E6C2-1C4B-867E-F92223A6644E}" srcOrd="0" destOrd="0" presId="urn:microsoft.com/office/officeart/2005/8/layout/orgChart1"/>
    <dgm:cxn modelId="{441F57D9-80A5-E746-8696-76CDAEA5D69D}" type="presParOf" srcId="{8296C55D-E6C2-1C4B-867E-F92223A6644E}" destId="{7DF0AD13-B6ED-714D-B75A-2D383D814616}" srcOrd="0" destOrd="0" presId="urn:microsoft.com/office/officeart/2005/8/layout/orgChart1"/>
    <dgm:cxn modelId="{8458D680-C2D7-7245-9B6F-AC8AE8BAF043}" type="presParOf" srcId="{8296C55D-E6C2-1C4B-867E-F92223A6644E}" destId="{F470213A-E3E0-F54D-BA4E-D1DC056CC651}" srcOrd="1" destOrd="0" presId="urn:microsoft.com/office/officeart/2005/8/layout/orgChart1"/>
    <dgm:cxn modelId="{7ED55062-A876-B94E-ADA3-B8715ED2D47B}" type="presParOf" srcId="{C9E11198-06F2-7346-8ACD-937CFCB78715}" destId="{4ED2B7BC-36CF-B44F-93AC-8818C083A0B2}" srcOrd="1" destOrd="0" presId="urn:microsoft.com/office/officeart/2005/8/layout/orgChart1"/>
    <dgm:cxn modelId="{C9BF4CAD-839B-894B-BFBA-2211561A8E42}" type="presParOf" srcId="{C9E11198-06F2-7346-8ACD-937CFCB78715}" destId="{44E1A03A-88B0-E44D-9E00-8EB7E20776C5}" srcOrd="2" destOrd="0" presId="urn:microsoft.com/office/officeart/2005/8/layout/orgChart1"/>
    <dgm:cxn modelId="{43584165-8340-7147-8D8E-AD7BE9D51CD0}" type="presParOf" srcId="{55507B55-CB33-1E4C-84A0-367D625620EF}" destId="{98890B0B-29B3-2644-BAA4-18F13659CE41}" srcOrd="4" destOrd="0" presId="urn:microsoft.com/office/officeart/2005/8/layout/orgChart1"/>
    <dgm:cxn modelId="{03CD1831-6260-A54E-89F5-D865047147FB}" type="presParOf" srcId="{55507B55-CB33-1E4C-84A0-367D625620EF}" destId="{50F91F28-E458-BA48-9DC5-EDB8D104CCAA}" srcOrd="5" destOrd="0" presId="urn:microsoft.com/office/officeart/2005/8/layout/orgChart1"/>
    <dgm:cxn modelId="{661D3DF1-2285-224B-A0D0-C8A545E26CB6}" type="presParOf" srcId="{50F91F28-E458-BA48-9DC5-EDB8D104CCAA}" destId="{FBA4B947-AB0E-3E47-9150-59B859AF31D2}" srcOrd="0" destOrd="0" presId="urn:microsoft.com/office/officeart/2005/8/layout/orgChart1"/>
    <dgm:cxn modelId="{26E289CF-B7F5-9B4D-A6E8-8BEEAA696379}" type="presParOf" srcId="{FBA4B947-AB0E-3E47-9150-59B859AF31D2}" destId="{94E8A346-28A3-F54F-99C3-C45CC88CBA6D}" srcOrd="0" destOrd="0" presId="urn:microsoft.com/office/officeart/2005/8/layout/orgChart1"/>
    <dgm:cxn modelId="{67DADA5E-75AF-B048-93E9-406DB8920E63}" type="presParOf" srcId="{FBA4B947-AB0E-3E47-9150-59B859AF31D2}" destId="{A297D2AA-605A-2D41-AFED-FEF0DB4EB7D1}" srcOrd="1" destOrd="0" presId="urn:microsoft.com/office/officeart/2005/8/layout/orgChart1"/>
    <dgm:cxn modelId="{49C4C648-27F5-8E4F-AC60-10AFF321FCEE}" type="presParOf" srcId="{50F91F28-E458-BA48-9DC5-EDB8D104CCAA}" destId="{02A7173A-A392-7741-AFB0-94DD349F1627}" srcOrd="1" destOrd="0" presId="urn:microsoft.com/office/officeart/2005/8/layout/orgChart1"/>
    <dgm:cxn modelId="{0817C44B-E205-B24D-B9C4-A8A369131749}" type="presParOf" srcId="{50F91F28-E458-BA48-9DC5-EDB8D104CCAA}" destId="{F5912526-AA0E-B247-B1F7-893E487F74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90B0B-29B3-2644-BAA4-18F13659CE41}">
      <dsp:nvSpPr>
        <dsp:cNvPr id="0" name=""/>
        <dsp:cNvSpPr/>
      </dsp:nvSpPr>
      <dsp:spPr>
        <a:xfrm>
          <a:off x="4572000" y="1290410"/>
          <a:ext cx="1923242" cy="127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580"/>
              </a:lnTo>
              <a:lnTo>
                <a:pt x="1923242" y="127258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AFE09-B464-3A4C-B465-CF35C9A64A78}">
      <dsp:nvSpPr>
        <dsp:cNvPr id="0" name=""/>
        <dsp:cNvSpPr/>
      </dsp:nvSpPr>
      <dsp:spPr>
        <a:xfrm>
          <a:off x="3498054" y="1290410"/>
          <a:ext cx="1073945" cy="118480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8C2EF-A56C-C746-9895-818470C4E1D9}">
      <dsp:nvSpPr>
        <dsp:cNvPr id="0" name=""/>
        <dsp:cNvSpPr/>
      </dsp:nvSpPr>
      <dsp:spPr>
        <a:xfrm>
          <a:off x="3133469" y="1290410"/>
          <a:ext cx="1438530" cy="1184802"/>
        </a:xfrm>
        <a:custGeom>
          <a:avLst/>
          <a:gdLst/>
          <a:ahLst/>
          <a:cxnLst/>
          <a:rect l="0" t="0" r="0" b="0"/>
          <a:pathLst>
            <a:path>
              <a:moveTo>
                <a:pt x="1438530" y="0"/>
              </a:moveTo>
              <a:lnTo>
                <a:pt x="1438530" y="1184802"/>
              </a:lnTo>
              <a:lnTo>
                <a:pt x="0" y="118480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FC5E0-BEE5-3145-8B15-F0D241A85DCB}">
      <dsp:nvSpPr>
        <dsp:cNvPr id="0" name=""/>
        <dsp:cNvSpPr/>
      </dsp:nvSpPr>
      <dsp:spPr>
        <a:xfrm>
          <a:off x="3284171" y="2582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Central Claim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(Last sentence of your introduction) </a:t>
          </a:r>
        </a:p>
      </dsp:txBody>
      <dsp:txXfrm>
        <a:off x="3284171" y="2582"/>
        <a:ext cx="2575656" cy="1287828"/>
      </dsp:txXfrm>
    </dsp:sp>
    <dsp:sp modelId="{11C2BB9E-4B44-7D40-9441-CD4AB02E135C}">
      <dsp:nvSpPr>
        <dsp:cNvPr id="0" name=""/>
        <dsp:cNvSpPr/>
      </dsp:nvSpPr>
      <dsp:spPr>
        <a:xfrm>
          <a:off x="557813" y="1831298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1; Articulated in Topic Sentence 1)  </a:t>
          </a:r>
        </a:p>
      </dsp:txBody>
      <dsp:txXfrm>
        <a:off x="557813" y="1831298"/>
        <a:ext cx="2575656" cy="1287828"/>
      </dsp:txXfrm>
    </dsp:sp>
    <dsp:sp modelId="{7DF0AD13-B6ED-714D-B75A-2D383D814616}">
      <dsp:nvSpPr>
        <dsp:cNvPr id="0" name=""/>
        <dsp:cNvSpPr/>
      </dsp:nvSpPr>
      <dsp:spPr>
        <a:xfrm>
          <a:off x="3498054" y="1831298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2; Articulated in Topic Sentence 2)</a:t>
          </a:r>
        </a:p>
      </dsp:txBody>
      <dsp:txXfrm>
        <a:off x="3498054" y="1831298"/>
        <a:ext cx="2575656" cy="1287828"/>
      </dsp:txXfrm>
    </dsp:sp>
    <dsp:sp modelId="{94E8A346-28A3-F54F-99C3-C45CC88CBA6D}">
      <dsp:nvSpPr>
        <dsp:cNvPr id="0" name=""/>
        <dsp:cNvSpPr/>
      </dsp:nvSpPr>
      <dsp:spPr>
        <a:xfrm>
          <a:off x="6495242" y="1919076"/>
          <a:ext cx="2575656" cy="1287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Sub-Claim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(Body Paragraph 3; Articulated in Topic Sentence 3) </a:t>
          </a:r>
        </a:p>
      </dsp:txBody>
      <dsp:txXfrm>
        <a:off x="6495242" y="1919076"/>
        <a:ext cx="2575656" cy="128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78F3-2F4D-3E41-8F16-8C7C5C8D749E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D699-3FE7-CB46-91F9-C253D54A3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5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58356-50FD-8340-B6D9-DFDFA53B3A79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7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3F722-EB2D-FE40-B1A7-CFEA98957041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4423E-3EE6-BD43-95CF-B45156F81B04}" type="slidenum">
              <a:rPr lang="en-US"/>
              <a:pPr/>
              <a:t>17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2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C709-2C1D-FA40-968E-31166C318CBF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25F-45E4-6448-AE82-C938D5360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tools_citationguid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hicagomanualofstyle.org/tools_citationguid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2277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Didot" panose="02000503000000020003" pitchFamily="2" charset="-79"/>
                <a:cs typeface="Didot" panose="02000503000000020003" pitchFamily="2" charset="-79"/>
              </a:rPr>
              <a:t>History Writing Workshop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04735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Agenda</a:t>
            </a:r>
          </a:p>
          <a:p>
            <a:pPr marL="0" indent="0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Objective: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To learn how to do historical writing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Work on our first paper in class</a:t>
            </a:r>
          </a:p>
          <a:p>
            <a:pPr marL="514350" indent="-514350">
              <a:buAutoNum type="arabicPeriod"/>
            </a:pPr>
            <a:endParaRPr lang="en-US" b="1" u="sng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Schedule: 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Elements of a history paper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How to do footnotes</a:t>
            </a:r>
          </a:p>
          <a:p>
            <a:pPr marL="514350" indent="-514350">
              <a:buAutoNum type="arabicPeriod"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Time to work on our paper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397910" y="1600200"/>
            <a:ext cx="3288890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Didot" panose="02000503000000020003" pitchFamily="2" charset="-79"/>
                <a:cs typeface="Didot" panose="02000503000000020003" pitchFamily="2" charset="-79"/>
              </a:rPr>
              <a:t>Homework</a:t>
            </a:r>
          </a:p>
          <a:p>
            <a:pPr marL="0" indent="0" algn="ctr">
              <a:buNone/>
            </a:pPr>
            <a:endParaRPr lang="en-US" b="1" u="sng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 algn="ctr">
              <a:buNone/>
            </a:pPr>
            <a:r>
              <a:rPr lang="en-US" b="1" dirty="0">
                <a:latin typeface="Didot" panose="02000503000000020003" pitchFamily="2" charset="-79"/>
                <a:cs typeface="Didot" panose="02000503000000020003" pitchFamily="2" charset="-79"/>
              </a:rPr>
              <a:t>Get started on the paper! </a:t>
            </a:r>
          </a:p>
          <a:p>
            <a:pPr marL="0" indent="0" algn="ctr">
              <a:buNone/>
            </a:pPr>
            <a:endParaRPr lang="en-US" b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531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B114-56D1-CD46-A118-727FABF0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"/>
            <a:ext cx="8229600" cy="1143000"/>
          </a:xfrm>
        </p:spPr>
        <p:txBody>
          <a:bodyPr/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 Note on Sources…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B6B6-D648-0147-B949-90D54219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980767"/>
            <a:ext cx="8229600" cy="552327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should be using class resources and readings extensively for both evidence and supporting scholarly reasoning.  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Papers that do not make effective use of class resources will not receive an A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may always use outside sources to COMPLIMENT course readings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Here are some good resources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Miller Center for Presidential History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Individual Presidential Library Websites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US Census Bureau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US Department of Labor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Scholarly books housed on </a:t>
            </a:r>
            <a:r>
              <a:rPr lang="en-US" dirty="0" err="1">
                <a:latin typeface="Didot" panose="02000503000000020003" pitchFamily="2" charset="-79"/>
                <a:cs typeface="Didot" panose="02000503000000020003" pitchFamily="2" charset="-79"/>
              </a:rPr>
              <a:t>Googlebooks</a:t>
            </a:r>
            <a:endParaRPr lang="en-U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ABC-Clio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Academic Journals on J-</a:t>
            </a:r>
            <a:r>
              <a:rPr lang="en-US" dirty="0" err="1">
                <a:latin typeface="Didot" panose="02000503000000020003" pitchFamily="2" charset="-79"/>
                <a:cs typeface="Didot" panose="02000503000000020003" pitchFamily="2" charset="-79"/>
              </a:rPr>
              <a:t>Stor</a:t>
            </a:r>
            <a:endParaRPr lang="en-U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BEF61-AC75-0D45-B30D-593ECD76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252" y="2656956"/>
            <a:ext cx="2300748" cy="11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0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Five sentence formula: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1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2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Restate </a:t>
            </a:r>
            <a:r>
              <a:rPr lang="en-US" dirty="0" err="1">
                <a:latin typeface="Didot"/>
                <a:cs typeface="Didot"/>
              </a:rPr>
              <a:t>subclaim</a:t>
            </a:r>
            <a:r>
              <a:rPr lang="en-US" dirty="0">
                <a:latin typeface="Didot"/>
                <a:cs typeface="Didot"/>
              </a:rPr>
              <a:t> 3</a:t>
            </a:r>
          </a:p>
          <a:p>
            <a:pPr lvl="1"/>
            <a:r>
              <a:rPr lang="en-US" dirty="0">
                <a:latin typeface="Didot"/>
                <a:cs typeface="Didot"/>
              </a:rPr>
              <a:t>Closing sentence: If what you have just proven is true, what does this lead us to conclude about this topic/time period? </a:t>
            </a:r>
          </a:p>
        </p:txBody>
      </p:sp>
      <p:pic>
        <p:nvPicPr>
          <p:cNvPr id="4" name="Picture 3" descr="sat_essay_conclu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94" y="1417638"/>
            <a:ext cx="3962006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40F5-E509-2242-82DB-D27AD054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3 Sample Structures for Organizing Your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7002-994C-654E-8978-5221BF2D2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32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Multipart Argument Paper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have a central claim that contains multiple components (A</a:t>
            </a: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  <a:sym typeface="Wingdings" pitchFamily="2" charset="2"/>
              </a:rPr>
              <a:t> BCD)</a:t>
            </a:r>
            <a:endParaRPr lang="en-U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prove each component in a distinct paragraph, building the whole argument across the paper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have as many paragraphs as components to the argument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Case-Study Paper 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have a straightforward claim (A</a:t>
            </a: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  <a:sym typeface="Wingdings" pitchFamily="2" charset="2"/>
              </a:rPr>
              <a:t>B)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 prove the argument is true in 3 distinct cases (time periods, groups, countries, etc.)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Ante-Up Paper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Your argument accepts an existing argument and adds to it (A+B or A*B)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Your first paragraph acknowledges the existing paragraph (ante in)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Your remaining paragraphs add on to the argument (raise the stakes) </a:t>
            </a:r>
          </a:p>
        </p:txBody>
      </p:sp>
    </p:spTree>
    <p:extLst>
      <p:ext uri="{BB962C8B-B14F-4D97-AF65-F5344CB8AC3E}">
        <p14:creationId xmlns:p14="http://schemas.microsoft.com/office/powerpoint/2010/main" val="7690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1342-9C4D-7E47-89C0-895629A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Organizing your Paper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F7C7-B2D3-2A4F-8CB8-CEF09FA3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Remember, your central claim tells you how to organize your paper!  It will determine for you the number of paragraphs you need to have</a:t>
            </a:r>
          </a:p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Pro-Tip!</a:t>
            </a:r>
          </a:p>
          <a:p>
            <a:pPr lvl="1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Write your central claim as a math equation, each part of the equation gets its own paragraph</a:t>
            </a:r>
          </a:p>
          <a:p>
            <a:pPr lvl="2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A+B</a:t>
            </a: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  <a:sym typeface="Wingdings" pitchFamily="2" charset="2"/>
              </a:rPr>
              <a:t>C</a:t>
            </a:r>
          </a:p>
          <a:p>
            <a:pPr lvl="2"/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  <a:sym typeface="Wingdings" pitchFamily="2" charset="2"/>
              </a:rPr>
              <a:t>ABC</a:t>
            </a:r>
          </a:p>
        </p:txBody>
      </p:sp>
    </p:spTree>
    <p:extLst>
      <p:ext uri="{BB962C8B-B14F-4D97-AF65-F5344CB8AC3E}">
        <p14:creationId xmlns:p14="http://schemas.microsoft.com/office/powerpoint/2010/main" val="407488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Footnotes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58645"/>
            <a:ext cx="7772400" cy="569287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For ALL of your papers you need to reference specific ideas/facts/arguments from class discussion and/or course readings.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These references must be cited (in other words, you need to give credit to your sources).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The method you will use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Didot" charset="0"/>
              </a:rPr>
              <a:t>    to cite these references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latin typeface="Didot" charset="0"/>
              </a:rPr>
              <a:t>    is footnotes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You will format these                            footnotes using Chicago                               Style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There will be a zero tolerance policy on footnotes, I will not grade                                    your paper until your                                   footnotes are correct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8" y="3480618"/>
            <a:ext cx="3806551" cy="33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95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6594" y="0"/>
            <a:ext cx="7772400" cy="1143000"/>
          </a:xfrm>
        </p:spPr>
        <p:txBody>
          <a:bodyPr/>
          <a:lstStyle/>
          <a:p>
            <a:r>
              <a:rPr lang="en-US" dirty="0">
                <a:latin typeface="Didot" charset="0"/>
              </a:rPr>
              <a:t>Footnotes: What Are They?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43" y="949734"/>
            <a:ext cx="8255051" cy="512998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Citations to credit sources.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Footnotes are indexed within the text using a superscripted numeral that refers to an expanded note presented at the bottom of the text which gives the full citation information for a source.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Footnotes should go at the end (after the period) of the sentence(s) to which a reference is made.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Footnotes should be in the same font as the text, but 2 points smaller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Didot" charset="0"/>
              </a:rPr>
              <a:t>Choose “footnotes” from the Insert Menu in Google Docs to insert into paper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Dido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Didot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Didot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Didot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Didot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143000" y="3341688"/>
          <a:ext cx="6859588" cy="17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Document" r:id="rId4" imgW="6858000" imgH="173736" progId="Word.Document.8">
                  <p:embed/>
                </p:oleObj>
              </mc:Choice>
              <mc:Fallback>
                <p:oleObj name="Document" r:id="rId4" imgW="6858000" imgH="173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41688"/>
                        <a:ext cx="6859588" cy="173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05" y="5712235"/>
            <a:ext cx="2838752" cy="1028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80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m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11" y="0"/>
            <a:ext cx="4605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8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Didot" charset="0"/>
              </a:rPr>
              <a:t>Footnotes: How Do I Properly Cite My Sources in Footnote Form?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Didot" charset="0"/>
                <a:hlinkClick r:id="rId3"/>
              </a:rPr>
              <a:t>http://www.chicagomanualofstyle.org/tools_citationguide.html</a:t>
            </a:r>
            <a:endParaRPr lang="en-US" dirty="0">
              <a:latin typeface="Didot" charset="0"/>
            </a:endParaRPr>
          </a:p>
          <a:p>
            <a:r>
              <a:rPr lang="en-US" dirty="0" err="1">
                <a:latin typeface="Didot" charset="0"/>
              </a:rPr>
              <a:t>NoodleTools</a:t>
            </a:r>
            <a:endParaRPr lang="en-US" dirty="0">
              <a:latin typeface="Didot" charset="0"/>
            </a:endParaRPr>
          </a:p>
          <a:p>
            <a:r>
              <a:rPr lang="en-US" dirty="0" err="1">
                <a:latin typeface="Didot" charset="0"/>
              </a:rPr>
              <a:t>EasyBib</a:t>
            </a:r>
            <a:endParaRPr lang="en-US" dirty="0">
              <a:latin typeface="Didot" charset="0"/>
            </a:endParaRPr>
          </a:p>
          <a:p>
            <a:r>
              <a:rPr lang="en-US" dirty="0">
                <a:latin typeface="Didot" charset="0"/>
              </a:rPr>
              <a:t>Write down everything I am about to say….</a:t>
            </a:r>
          </a:p>
        </p:txBody>
      </p:sp>
    </p:spTree>
    <p:extLst>
      <p:ext uri="{BB962C8B-B14F-4D97-AF65-F5344CB8AC3E}">
        <p14:creationId xmlns:p14="http://schemas.microsoft.com/office/powerpoint/2010/main" val="2231483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All papers should end with a Chicago style bibliography</a:t>
            </a:r>
          </a:p>
          <a:p>
            <a:r>
              <a:rPr lang="en-US" dirty="0">
                <a:latin typeface="Didot"/>
                <a:cs typeface="Didot"/>
              </a:rPr>
              <a:t>See: </a:t>
            </a:r>
            <a:r>
              <a:rPr lang="en-US" dirty="0">
                <a:latin typeface="Didot"/>
                <a:cs typeface="Didot"/>
                <a:hlinkClick r:id="rId2"/>
              </a:rPr>
              <a:t>http://www.chicagomanualofstyle.org/tools_citationguide.html</a:t>
            </a:r>
            <a:endParaRPr lang="en-US" dirty="0">
              <a:latin typeface="Didot"/>
              <a:cs typeface="Dido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r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72" y="4750333"/>
            <a:ext cx="3784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0B51-854D-AB45-ADFB-CBE50FF1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Writing Tips!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3C55C-78BA-EF44-BCDB-9B0E1C9B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Always write about historical events in the past tense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Always write about scholarship in the present tense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No apostrophes in decades—1960s, not 1960’s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The first time you reference a historical figure use their first name and last time.  All subsequent references should be last name only.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All historical figures and scholars referenced in the paper should be given a title the first time you mention them (President George Washington, Historian Eric </a:t>
            </a:r>
            <a:r>
              <a:rPr lang="en-US" dirty="0" err="1">
                <a:latin typeface="Didot" panose="02000503000000020003" pitchFamily="2" charset="-79"/>
                <a:cs typeface="Didot" panose="02000503000000020003" pitchFamily="2" charset="-79"/>
              </a:rPr>
              <a:t>Foner</a:t>
            </a: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, Chief Justice Earl Warren…)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Supreme Court cases should be in italics (</a:t>
            </a:r>
            <a:r>
              <a:rPr lang="en-US" i="1" dirty="0">
                <a:latin typeface="Didot" panose="02000503000000020003" pitchFamily="2" charset="-79"/>
                <a:cs typeface="Didot" panose="02000503000000020003" pitchFamily="2" charset="-79"/>
              </a:rPr>
              <a:t>Roe v. Wade)</a:t>
            </a:r>
            <a:endParaRPr lang="en-U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All major pieces of legislation, battles, major events should have a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“Novel” is for a work of fiction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Never use the word “huge”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Only reference sources by name in the text if the source is a primary source or an important scholarly text.  The source has to be worthy of a shout-out.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Didot" panose="02000503000000020003" pitchFamily="2" charset="-79"/>
                <a:cs typeface="Didot" panose="02000503000000020003" pitchFamily="2" charset="-79"/>
              </a:rPr>
              <a:t>Only quote from secondary sources if you can’t say it any better yourself or if you need the author’s words, exactly as they are, to back up a point you are making.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8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Anatomy of a History Paper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Central Claim</a:t>
            </a:r>
          </a:p>
          <a:p>
            <a:r>
              <a:rPr lang="en-US" dirty="0">
                <a:latin typeface="Didot"/>
                <a:cs typeface="Didot"/>
              </a:rPr>
              <a:t>Introduction</a:t>
            </a:r>
          </a:p>
          <a:p>
            <a:r>
              <a:rPr lang="en-US" dirty="0">
                <a:latin typeface="Didot"/>
                <a:cs typeface="Didot"/>
              </a:rPr>
              <a:t>Sub-claims (Claim Team)</a:t>
            </a:r>
          </a:p>
          <a:p>
            <a:r>
              <a:rPr lang="en-US" dirty="0">
                <a:latin typeface="Didot"/>
                <a:cs typeface="Didot"/>
              </a:rPr>
              <a:t>Evidence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SPARC</a:t>
            </a:r>
          </a:p>
          <a:p>
            <a:r>
              <a:rPr lang="en-US" dirty="0">
                <a:latin typeface="Didot"/>
                <a:cs typeface="Didot"/>
              </a:rPr>
              <a:t>Reasoning</a:t>
            </a:r>
          </a:p>
          <a:p>
            <a:r>
              <a:rPr lang="en-US" dirty="0">
                <a:latin typeface="Didot"/>
                <a:cs typeface="Didot"/>
              </a:rPr>
              <a:t>Conclusion</a:t>
            </a:r>
          </a:p>
          <a:p>
            <a:r>
              <a:rPr lang="en-US" dirty="0">
                <a:latin typeface="Didot"/>
                <a:cs typeface="Didot"/>
              </a:rPr>
              <a:t>Footnotes</a:t>
            </a:r>
          </a:p>
          <a:p>
            <a:r>
              <a:rPr lang="en-US" dirty="0">
                <a:latin typeface="Didot"/>
                <a:cs typeface="Didot"/>
              </a:rPr>
              <a:t>Bibliography</a:t>
            </a:r>
          </a:p>
        </p:txBody>
      </p:sp>
      <p:pic>
        <p:nvPicPr>
          <p:cNvPr id="4" name="Picture 3" descr="skelet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32" y="3119805"/>
            <a:ext cx="5506267" cy="36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Central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291571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What is a central claim?</a:t>
            </a:r>
          </a:p>
          <a:p>
            <a:pPr lvl="1"/>
            <a:r>
              <a:rPr lang="en-US" dirty="0">
                <a:latin typeface="Didot"/>
                <a:cs typeface="Didot"/>
              </a:rPr>
              <a:t>What you will argue in your paper!</a:t>
            </a:r>
          </a:p>
          <a:p>
            <a:r>
              <a:rPr lang="en-US" dirty="0">
                <a:latin typeface="Didot"/>
                <a:cs typeface="Didot"/>
              </a:rPr>
              <a:t>What will your central claim have to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an argument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 single line of reasoning</a:t>
            </a:r>
          </a:p>
          <a:p>
            <a:r>
              <a:rPr lang="en-US" dirty="0">
                <a:latin typeface="Didot"/>
                <a:cs typeface="Didot"/>
              </a:rPr>
              <a:t>Where does your central claim go in your paper?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last sentence of your introduction</a:t>
            </a:r>
          </a:p>
        </p:txBody>
      </p:sp>
      <p:pic>
        <p:nvPicPr>
          <p:cNvPr id="4" name="Picture 3" descr="shutterstock_9282154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8" y="215291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73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84" y="951958"/>
            <a:ext cx="4830787" cy="590604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Provides the information necessary to understand the central claim and its importance</a:t>
            </a:r>
          </a:p>
          <a:p>
            <a:r>
              <a:rPr lang="en-US" dirty="0">
                <a:latin typeface="Didot"/>
                <a:cs typeface="Didot"/>
              </a:rPr>
              <a:t>As your central claims become more complex, you think of your introduction as the place you lay out your central claim across multiple sentences</a:t>
            </a:r>
          </a:p>
          <a:p>
            <a:r>
              <a:rPr lang="en-US" dirty="0">
                <a:latin typeface="Didot"/>
                <a:cs typeface="Didot"/>
              </a:rPr>
              <a:t>Last sentence(s) should be the central claim (a summary)</a:t>
            </a:r>
          </a:p>
        </p:txBody>
      </p:sp>
      <p:pic>
        <p:nvPicPr>
          <p:cNvPr id="4" name="Picture 3" descr="p 5.Introductory Paragraph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71" y="1998902"/>
            <a:ext cx="4091229" cy="30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7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Didot"/>
                <a:cs typeface="Didot"/>
              </a:rPr>
              <a:t>Sub-Claims</a:t>
            </a:r>
            <a:br>
              <a:rPr lang="en-US" sz="3600" dirty="0">
                <a:latin typeface="Didot"/>
                <a:cs typeface="Didot"/>
              </a:rPr>
            </a:br>
            <a:r>
              <a:rPr lang="en-US" sz="2800" dirty="0">
                <a:latin typeface="Didot"/>
                <a:cs typeface="Didot"/>
              </a:rPr>
              <a:t>(Body Paragraph Ideas and the Topic Sentences that Capture Them)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708"/>
            <a:ext cx="8229600" cy="4756761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are sub-claims claims? 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components of your argument.  </a:t>
            </a:r>
          </a:p>
          <a:p>
            <a:pPr lvl="1"/>
            <a:r>
              <a:rPr lang="en-US" dirty="0">
                <a:latin typeface="Didot"/>
                <a:cs typeface="Didot"/>
              </a:rPr>
              <a:t>Each sub-claim has its own body paragraph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idea of each sub-claim is said in each corresponding topic sentence </a:t>
            </a:r>
          </a:p>
          <a:p>
            <a:r>
              <a:rPr lang="en-US" dirty="0">
                <a:latin typeface="Didot"/>
                <a:cs typeface="Didot"/>
              </a:rPr>
              <a:t>Sub-claims do two things:</a:t>
            </a:r>
          </a:p>
          <a:p>
            <a:pPr lvl="1"/>
            <a:r>
              <a:rPr lang="en-US" dirty="0">
                <a:latin typeface="Didot"/>
                <a:cs typeface="Didot"/>
              </a:rPr>
              <a:t>Address </a:t>
            </a:r>
            <a:r>
              <a:rPr lang="en-US" i="1" dirty="0">
                <a:latin typeface="Didot"/>
                <a:cs typeface="Didot"/>
              </a:rPr>
              <a:t>an</a:t>
            </a:r>
            <a:r>
              <a:rPr lang="en-US" dirty="0">
                <a:latin typeface="Didot"/>
                <a:cs typeface="Didot"/>
              </a:rPr>
              <a:t> aspect of the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Manage the transition across paragraphs</a:t>
            </a:r>
          </a:p>
          <a:p>
            <a:r>
              <a:rPr lang="en-US" dirty="0">
                <a:latin typeface="Didot"/>
                <a:cs typeface="Didot"/>
              </a:rPr>
              <a:t>What do the topic sentences that correspond to each sub-claim do?</a:t>
            </a:r>
          </a:p>
          <a:p>
            <a:pPr lvl="1"/>
            <a:r>
              <a:rPr lang="en-US" dirty="0">
                <a:latin typeface="Didot"/>
                <a:cs typeface="Didot"/>
              </a:rPr>
              <a:t>Are one sentence 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an argument that ties to the central reasoning </a:t>
            </a:r>
          </a:p>
          <a:p>
            <a:pPr lvl="1"/>
            <a:r>
              <a:rPr lang="en-US" dirty="0">
                <a:latin typeface="Didot"/>
                <a:cs typeface="Didot"/>
              </a:rPr>
              <a:t>Have a single line of reasoning</a:t>
            </a:r>
          </a:p>
          <a:p>
            <a:r>
              <a:rPr lang="en-US" dirty="0">
                <a:latin typeface="Didot"/>
                <a:cs typeface="Didot"/>
              </a:rPr>
              <a:t>The </a:t>
            </a:r>
            <a:r>
              <a:rPr lang="en-US" b="1" dirty="0">
                <a:latin typeface="Didot"/>
                <a:cs typeface="Didot"/>
              </a:rPr>
              <a:t>“claim team”</a:t>
            </a:r>
          </a:p>
          <a:p>
            <a:pPr lvl="1"/>
            <a:r>
              <a:rPr lang="en-US" dirty="0">
                <a:latin typeface="Didot"/>
                <a:cs typeface="Didot"/>
              </a:rPr>
              <a:t>When put together, all of the sub claims address the whole central claim</a:t>
            </a:r>
          </a:p>
          <a:p>
            <a:pPr lvl="1"/>
            <a:r>
              <a:rPr lang="en-US" dirty="0">
                <a:latin typeface="Didot"/>
                <a:cs typeface="Didot"/>
              </a:rPr>
              <a:t>Work as a team to prove the argument</a:t>
            </a:r>
          </a:p>
        </p:txBody>
      </p:sp>
    </p:spTree>
    <p:extLst>
      <p:ext uri="{BB962C8B-B14F-4D97-AF65-F5344CB8AC3E}">
        <p14:creationId xmlns:p14="http://schemas.microsoft.com/office/powerpoint/2010/main" val="173117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Anatomy of a History Paper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42198"/>
              </p:ext>
            </p:extLst>
          </p:nvPr>
        </p:nvGraphicFramePr>
        <p:xfrm>
          <a:off x="0" y="1600200"/>
          <a:ext cx="9144000" cy="495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68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is evidence?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facts (who, what, where, when) of history</a:t>
            </a:r>
          </a:p>
          <a:p>
            <a:pPr lvl="1"/>
            <a:r>
              <a:rPr lang="en-US" dirty="0">
                <a:latin typeface="Didot"/>
                <a:cs typeface="Didot"/>
              </a:rPr>
              <a:t>The </a:t>
            </a:r>
            <a:r>
              <a:rPr lang="en-US" u="sng" dirty="0">
                <a:latin typeface="Didot"/>
                <a:cs typeface="Didot"/>
              </a:rPr>
              <a:t>happenings</a:t>
            </a:r>
            <a:r>
              <a:rPr lang="en-US" dirty="0">
                <a:latin typeface="Didot"/>
                <a:cs typeface="Didot"/>
              </a:rPr>
              <a:t> that support what you argue in your paper</a:t>
            </a:r>
          </a:p>
          <a:p>
            <a:pPr lvl="1"/>
            <a:r>
              <a:rPr lang="en-US" b="1" dirty="0">
                <a:latin typeface="Didot"/>
                <a:cs typeface="Didot"/>
              </a:rPr>
              <a:t>Tangible, specific facts from the time period</a:t>
            </a:r>
          </a:p>
          <a:p>
            <a:r>
              <a:rPr lang="en-US" dirty="0">
                <a:latin typeface="Didot"/>
                <a:cs typeface="Didot"/>
              </a:rPr>
              <a:t>SPARC Evidence</a:t>
            </a:r>
          </a:p>
          <a:p>
            <a:pPr lvl="1"/>
            <a:r>
              <a:rPr lang="en-US" dirty="0">
                <a:latin typeface="Didot"/>
                <a:cs typeface="Didot"/>
              </a:rPr>
              <a:t>Specific</a:t>
            </a:r>
          </a:p>
          <a:p>
            <a:pPr lvl="1"/>
            <a:r>
              <a:rPr lang="en-US" dirty="0">
                <a:latin typeface="Didot"/>
                <a:cs typeface="Didot"/>
              </a:rPr>
              <a:t>Precise</a:t>
            </a:r>
          </a:p>
          <a:p>
            <a:pPr lvl="1"/>
            <a:r>
              <a:rPr lang="en-US" dirty="0">
                <a:latin typeface="Didot"/>
                <a:cs typeface="Didot"/>
              </a:rPr>
              <a:t>Accurate </a:t>
            </a:r>
          </a:p>
          <a:p>
            <a:pPr lvl="1"/>
            <a:r>
              <a:rPr lang="en-US" dirty="0">
                <a:latin typeface="Didot"/>
                <a:cs typeface="Didot"/>
              </a:rPr>
              <a:t>Relevant </a:t>
            </a:r>
          </a:p>
          <a:p>
            <a:pPr lvl="1"/>
            <a:r>
              <a:rPr lang="en-US" dirty="0">
                <a:latin typeface="Didot"/>
                <a:cs typeface="Didot"/>
              </a:rPr>
              <a:t>Credible</a:t>
            </a:r>
          </a:p>
          <a:p>
            <a:r>
              <a:rPr lang="en-US" dirty="0">
                <a:latin typeface="Didot"/>
                <a:cs typeface="Didot"/>
              </a:rPr>
              <a:t>Course readings/handouts should                                       be your main source for evidence</a:t>
            </a:r>
          </a:p>
        </p:txBody>
      </p:sp>
      <p:pic>
        <p:nvPicPr>
          <p:cNvPr id="4" name="Picture 3" descr="Z9yNwWS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0" y="4011560"/>
            <a:ext cx="2846439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7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Where can you find evidence?</a:t>
            </a:r>
          </a:p>
          <a:p>
            <a:pPr lvl="1"/>
            <a:r>
              <a:rPr lang="en-US" dirty="0">
                <a:latin typeface="Didot"/>
                <a:cs typeface="Didot"/>
              </a:rPr>
              <a:t>Primary Sources</a:t>
            </a:r>
          </a:p>
          <a:p>
            <a:pPr lvl="1"/>
            <a:r>
              <a:rPr lang="en-US" dirty="0">
                <a:latin typeface="Didot"/>
                <a:cs typeface="Didot"/>
              </a:rPr>
              <a:t>Secondary Sources (books &amp; documentaries)</a:t>
            </a:r>
          </a:p>
          <a:p>
            <a:pPr lvl="2"/>
            <a:r>
              <a:rPr lang="en-US" dirty="0">
                <a:latin typeface="Didot"/>
                <a:cs typeface="Didot"/>
              </a:rPr>
              <a:t>Only happenings recorded by the author, not interpretation of happenings</a:t>
            </a:r>
          </a:p>
          <a:p>
            <a:pPr lvl="3"/>
            <a:r>
              <a:rPr lang="en-US" dirty="0">
                <a:latin typeface="Didot"/>
                <a:cs typeface="Didot"/>
              </a:rPr>
              <a:t>Interpretations of the happenings can be used to support our reasoning…more on that later…</a:t>
            </a:r>
          </a:p>
          <a:p>
            <a:r>
              <a:rPr lang="en-US" dirty="0">
                <a:latin typeface="Didot"/>
                <a:cs typeface="Didot"/>
              </a:rPr>
              <a:t>Caution:</a:t>
            </a:r>
          </a:p>
          <a:p>
            <a:pPr lvl="1"/>
            <a:r>
              <a:rPr lang="en-US" dirty="0">
                <a:latin typeface="Didot"/>
                <a:cs typeface="Didot"/>
              </a:rPr>
              <a:t>We must be careful of what our happenings provide evidence of</a:t>
            </a:r>
          </a:p>
        </p:txBody>
      </p:sp>
    </p:spTree>
    <p:extLst>
      <p:ext uri="{BB962C8B-B14F-4D97-AF65-F5344CB8AC3E}">
        <p14:creationId xmlns:p14="http://schemas.microsoft.com/office/powerpoint/2010/main" val="378803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Body Paragraph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379212" cy="51898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What is it?</a:t>
            </a:r>
          </a:p>
          <a:p>
            <a:pPr lvl="1"/>
            <a:r>
              <a:rPr lang="en-US" dirty="0">
                <a:latin typeface="Didot"/>
                <a:cs typeface="Didot"/>
              </a:rPr>
              <a:t>Sentences that explain how your evidence is proof of your sub-claim</a:t>
            </a:r>
          </a:p>
          <a:p>
            <a:r>
              <a:rPr lang="en-US" dirty="0">
                <a:latin typeface="Didot"/>
                <a:cs typeface="Didot"/>
              </a:rPr>
              <a:t>Reasoning explains the connection between the evidence and the sub-claims</a:t>
            </a:r>
          </a:p>
          <a:p>
            <a:r>
              <a:rPr lang="en-US" dirty="0">
                <a:latin typeface="Didot"/>
                <a:cs typeface="Didot"/>
              </a:rPr>
              <a:t>Your reasoning should be detailed and explicit</a:t>
            </a:r>
          </a:p>
          <a:p>
            <a:r>
              <a:rPr lang="en-US" dirty="0">
                <a:latin typeface="Didot"/>
                <a:cs typeface="Didot"/>
              </a:rPr>
              <a:t>Use your “back up dancers” to add depth to your reasoning</a:t>
            </a:r>
          </a:p>
          <a:p>
            <a:pPr lvl="1"/>
            <a:r>
              <a:rPr lang="en-US" dirty="0">
                <a:latin typeface="Didot"/>
                <a:cs typeface="Didot"/>
              </a:rPr>
              <a:t>Use </a:t>
            </a:r>
            <a:r>
              <a:rPr lang="en-US" i="1" dirty="0">
                <a:latin typeface="Didot"/>
                <a:cs typeface="Didot"/>
              </a:rPr>
              <a:t>scholars’ </a:t>
            </a:r>
            <a:r>
              <a:rPr lang="en-US" dirty="0">
                <a:latin typeface="Didot"/>
                <a:cs typeface="Didot"/>
              </a:rPr>
              <a:t>reasoning on historical evidence to support your own reasoning </a:t>
            </a:r>
          </a:p>
          <a:p>
            <a:pPr lvl="1"/>
            <a:r>
              <a:rPr lang="en-US" dirty="0">
                <a:latin typeface="Didot"/>
                <a:cs typeface="Didot"/>
              </a:rPr>
              <a:t>Course material should always be your first stop for supporting analysis</a:t>
            </a:r>
          </a:p>
        </p:txBody>
      </p:sp>
      <p:pic>
        <p:nvPicPr>
          <p:cNvPr id="4" name="Picture 3" descr="clip-art00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12" y="2140000"/>
            <a:ext cx="3307588" cy="34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1285</Words>
  <Application>Microsoft Macintosh PowerPoint</Application>
  <PresentationFormat>On-screen Show (4:3)</PresentationFormat>
  <Paragraphs>164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Didot</vt:lpstr>
      <vt:lpstr>Wingdings</vt:lpstr>
      <vt:lpstr>Office Theme</vt:lpstr>
      <vt:lpstr>Document</vt:lpstr>
      <vt:lpstr>History Writing Workshop</vt:lpstr>
      <vt:lpstr>Anatomy of a History Paper </vt:lpstr>
      <vt:lpstr>Central Claim</vt:lpstr>
      <vt:lpstr>Introduction</vt:lpstr>
      <vt:lpstr>Sub-Claims (Body Paragraph Ideas and the Topic Sentences that Capture Them)</vt:lpstr>
      <vt:lpstr>Anatomy of a History Paper</vt:lpstr>
      <vt:lpstr>Evidence</vt:lpstr>
      <vt:lpstr>Evidence</vt:lpstr>
      <vt:lpstr>Body Paragraph Reasoning</vt:lpstr>
      <vt:lpstr>A Note on Sources… </vt:lpstr>
      <vt:lpstr>Conclusion</vt:lpstr>
      <vt:lpstr>3 Sample Structures for Organizing Your Paper</vt:lpstr>
      <vt:lpstr>Organizing your Paper  </vt:lpstr>
      <vt:lpstr>Footnotes</vt:lpstr>
      <vt:lpstr>Footnotes: What Are They?</vt:lpstr>
      <vt:lpstr>PowerPoint Presentation</vt:lpstr>
      <vt:lpstr>Footnotes: How Do I Properly Cite My Sources in Footnote Form?</vt:lpstr>
      <vt:lpstr>Bibliography</vt:lpstr>
      <vt:lpstr>Writing Tips!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90</cp:revision>
  <dcterms:created xsi:type="dcterms:W3CDTF">2014-05-06T17:45:40Z</dcterms:created>
  <dcterms:modified xsi:type="dcterms:W3CDTF">2021-01-06T15:28:48Z</dcterms:modified>
</cp:coreProperties>
</file>