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69" r:id="rId3"/>
    <p:sldId id="270" r:id="rId4"/>
    <p:sldId id="271" r:id="rId5"/>
    <p:sldId id="272" r:id="rId6"/>
    <p:sldId id="273" r:id="rId7"/>
    <p:sldId id="27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2320"/>
  </p:normalViewPr>
  <p:slideViewPr>
    <p:cSldViewPr snapToGrid="0" snapToObjects="1">
      <p:cViewPr varScale="1">
        <p:scale>
          <a:sx n="118" d="100"/>
          <a:sy n="118" d="100"/>
        </p:scale>
        <p:origin x="204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CEB709-B9A0-0846-9419-297E7F7F09C8}" type="datetimeFigureOut">
              <a:rPr lang="en-US" smtClean="0"/>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180501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EB709-B9A0-0846-9419-297E7F7F09C8}" type="datetimeFigureOut">
              <a:rPr lang="en-US" smtClean="0"/>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297210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EB709-B9A0-0846-9419-297E7F7F09C8}" type="datetimeFigureOut">
              <a:rPr lang="en-US" smtClean="0"/>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246766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EB709-B9A0-0846-9419-297E7F7F09C8}" type="datetimeFigureOut">
              <a:rPr lang="en-US" smtClean="0"/>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320480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EB709-B9A0-0846-9419-297E7F7F09C8}" type="datetimeFigureOut">
              <a:rPr lang="en-US" smtClean="0"/>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197353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CEB709-B9A0-0846-9419-297E7F7F09C8}" type="datetimeFigureOut">
              <a:rPr lang="en-US" smtClean="0"/>
              <a:t>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63925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CEB709-B9A0-0846-9419-297E7F7F09C8}" type="datetimeFigureOut">
              <a:rPr lang="en-US" smtClean="0"/>
              <a:t>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284008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CEB709-B9A0-0846-9419-297E7F7F09C8}" type="datetimeFigureOut">
              <a:rPr lang="en-US" smtClean="0"/>
              <a:t>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244714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B709-B9A0-0846-9419-297E7F7F09C8}" type="datetimeFigureOut">
              <a:rPr lang="en-US" smtClean="0"/>
              <a:t>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68409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EB709-B9A0-0846-9419-297E7F7F09C8}" type="datetimeFigureOut">
              <a:rPr lang="en-US" smtClean="0"/>
              <a:t>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384886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EB709-B9A0-0846-9419-297E7F7F09C8}" type="datetimeFigureOut">
              <a:rPr lang="en-US" smtClean="0"/>
              <a:t>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56270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EB709-B9A0-0846-9419-297E7F7F09C8}" type="datetimeFigureOut">
              <a:rPr lang="en-US" smtClean="0"/>
              <a:t>2/8/21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11937-154A-464E-8695-00347A4D833B}" type="slidenum">
              <a:rPr lang="en-US" smtClean="0"/>
              <a:t>‹#›</a:t>
            </a:fld>
            <a:endParaRPr lang="en-US"/>
          </a:p>
        </p:txBody>
      </p:sp>
    </p:spTree>
    <p:extLst>
      <p:ext uri="{BB962C8B-B14F-4D97-AF65-F5344CB8AC3E}">
        <p14:creationId xmlns:p14="http://schemas.microsoft.com/office/powerpoint/2010/main" val="167681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BBE8-CD0E-8643-A823-8B07ECC966FD}"/>
              </a:ext>
            </a:extLst>
          </p:cNvPr>
          <p:cNvSpPr>
            <a:spLocks noGrp="1"/>
          </p:cNvSpPr>
          <p:nvPr>
            <p:ph type="title"/>
          </p:nvPr>
        </p:nvSpPr>
        <p:spPr/>
        <p:txBody>
          <a:bodyPr/>
          <a:lstStyle/>
          <a:p>
            <a:r>
              <a:rPr lang="en-US" dirty="0"/>
              <a:t>League of Nations</a:t>
            </a:r>
          </a:p>
        </p:txBody>
      </p:sp>
      <p:sp>
        <p:nvSpPr>
          <p:cNvPr id="3" name="Content Placeholder 2">
            <a:extLst>
              <a:ext uri="{FF2B5EF4-FFF2-40B4-BE49-F238E27FC236}">
                <a16:creationId xmlns:a16="http://schemas.microsoft.com/office/drawing/2014/main" id="{EF81404B-3034-4546-A3A7-3C150567772D}"/>
              </a:ext>
            </a:extLst>
          </p:cNvPr>
          <p:cNvSpPr>
            <a:spLocks noGrp="1"/>
          </p:cNvSpPr>
          <p:nvPr>
            <p:ph idx="1"/>
          </p:nvPr>
        </p:nvSpPr>
        <p:spPr/>
        <p:txBody>
          <a:bodyPr>
            <a:normAutofit fontScale="70000" lnSpcReduction="20000"/>
          </a:bodyPr>
          <a:lstStyle/>
          <a:p>
            <a:pPr marL="609600" indent="-609600" algn="ctr">
              <a:defRPr/>
            </a:pPr>
            <a:r>
              <a:rPr lang="en-US" b="1" u="sng" dirty="0">
                <a:latin typeface="Didot"/>
                <a:cs typeface="Didot"/>
              </a:rPr>
              <a:t>Agenda</a:t>
            </a:r>
          </a:p>
          <a:p>
            <a:pPr marL="609600" indent="-609600">
              <a:defRPr/>
            </a:pPr>
            <a:r>
              <a:rPr lang="en-US" b="1" u="sng" dirty="0">
                <a:latin typeface="Didot"/>
                <a:cs typeface="Didot"/>
              </a:rPr>
              <a:t>Objective</a:t>
            </a:r>
            <a:r>
              <a:rPr lang="en-US" b="1" dirty="0">
                <a:latin typeface="Didot"/>
                <a:cs typeface="Didot"/>
              </a:rPr>
              <a:t>:</a:t>
            </a:r>
          </a:p>
          <a:p>
            <a:pPr marL="609600" indent="-609600">
              <a:buAutoNum type="arabicPeriod"/>
              <a:defRPr/>
            </a:pPr>
            <a:r>
              <a:rPr lang="en-US" b="1" dirty="0">
                <a:latin typeface="Didot"/>
                <a:cs typeface="Didot"/>
              </a:rPr>
              <a:t>To understand the debate over the League of Nations.</a:t>
            </a:r>
          </a:p>
          <a:p>
            <a:pPr marL="609600" indent="-609600">
              <a:buAutoNum type="arabicPeriod"/>
              <a:defRPr/>
            </a:pPr>
            <a:r>
              <a:rPr lang="en-US" b="1" dirty="0">
                <a:latin typeface="Didot"/>
                <a:cs typeface="Didot"/>
              </a:rPr>
              <a:t>To analyze the debate over the League of Nations in light of American foreign policy themes.</a:t>
            </a:r>
          </a:p>
          <a:p>
            <a:endParaRPr lang="en-US" b="1" dirty="0">
              <a:latin typeface="Didot"/>
              <a:cs typeface="Didot"/>
            </a:endParaRPr>
          </a:p>
          <a:p>
            <a:pPr marL="609600" indent="-609600">
              <a:defRPr/>
            </a:pPr>
            <a:r>
              <a:rPr lang="en-US" b="1" u="sng" dirty="0">
                <a:latin typeface="Didot"/>
                <a:cs typeface="Didot"/>
              </a:rPr>
              <a:t>Schedule</a:t>
            </a:r>
            <a:r>
              <a:rPr lang="en-US" b="1" dirty="0">
                <a:latin typeface="Didot"/>
                <a:cs typeface="Didot"/>
              </a:rPr>
              <a:t>: </a:t>
            </a:r>
          </a:p>
          <a:p>
            <a:pPr marL="609600" indent="-609600">
              <a:buAutoNum type="arabicPeriod"/>
              <a:defRPr/>
            </a:pPr>
            <a:r>
              <a:rPr lang="en-US" b="1" dirty="0">
                <a:latin typeface="Didot"/>
                <a:cs typeface="Didot"/>
              </a:rPr>
              <a:t>Review of Wilson’s 14 points: Whole Class</a:t>
            </a:r>
          </a:p>
          <a:p>
            <a:pPr marL="609600" indent="-609600">
              <a:buAutoNum type="arabicPeriod"/>
              <a:defRPr/>
            </a:pPr>
            <a:r>
              <a:rPr lang="en-US" b="1" dirty="0">
                <a:latin typeface="Didot"/>
                <a:cs typeface="Didot"/>
              </a:rPr>
              <a:t>Understand the debate over the League: Group Work</a:t>
            </a:r>
          </a:p>
          <a:p>
            <a:pPr marL="609600" indent="-609600">
              <a:buAutoNum type="arabicPeriod"/>
              <a:defRPr/>
            </a:pPr>
            <a:r>
              <a:rPr lang="en-US" b="1" dirty="0">
                <a:latin typeface="Didot"/>
                <a:cs typeface="Didot"/>
              </a:rPr>
              <a:t>Analyze the debate over the League in light of US foreign policy themes: Whole Class</a:t>
            </a:r>
            <a:endParaRPr lang="en-US" b="1" dirty="0"/>
          </a:p>
          <a:p>
            <a:endParaRPr lang="en-US" dirty="0"/>
          </a:p>
        </p:txBody>
      </p:sp>
    </p:spTree>
    <p:extLst>
      <p:ext uri="{BB962C8B-B14F-4D97-AF65-F5344CB8AC3E}">
        <p14:creationId xmlns:p14="http://schemas.microsoft.com/office/powerpoint/2010/main" val="96853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Brainstorm!</a:t>
            </a:r>
          </a:p>
        </p:txBody>
      </p:sp>
      <p:sp>
        <p:nvSpPr>
          <p:cNvPr id="3" name="Content Placeholder 2"/>
          <p:cNvSpPr>
            <a:spLocks noGrp="1"/>
          </p:cNvSpPr>
          <p:nvPr>
            <p:ph idx="1"/>
          </p:nvPr>
        </p:nvSpPr>
        <p:spPr>
          <a:xfrm>
            <a:off x="457201" y="1600200"/>
            <a:ext cx="3860800" cy="4525963"/>
          </a:xfrm>
        </p:spPr>
        <p:txBody>
          <a:bodyPr/>
          <a:lstStyle/>
          <a:p>
            <a:r>
              <a:rPr lang="en-US" dirty="0">
                <a:latin typeface="Didot"/>
                <a:cs typeface="Didot"/>
              </a:rPr>
              <a:t>What do you remember about how World War One ended?  </a:t>
            </a:r>
          </a:p>
          <a:p>
            <a:r>
              <a:rPr lang="en-US" dirty="0">
                <a:latin typeface="Didot"/>
                <a:cs typeface="Didot"/>
              </a:rPr>
              <a:t>The Treaty of Versailles?  </a:t>
            </a:r>
          </a:p>
          <a:p>
            <a:r>
              <a:rPr lang="en-US" dirty="0">
                <a:latin typeface="Didot"/>
                <a:cs typeface="Didot"/>
              </a:rPr>
              <a:t>The League of Nations?</a:t>
            </a:r>
          </a:p>
        </p:txBody>
      </p:sp>
      <p:pic>
        <p:nvPicPr>
          <p:cNvPr id="4" name="Picture 3"/>
          <p:cNvPicPr>
            <a:picLocks noChangeAspect="1"/>
          </p:cNvPicPr>
          <p:nvPr/>
        </p:nvPicPr>
        <p:blipFill>
          <a:blip r:embed="rId2"/>
          <a:stretch>
            <a:fillRect/>
          </a:stretch>
        </p:blipFill>
        <p:spPr>
          <a:xfrm>
            <a:off x="4646450" y="1772686"/>
            <a:ext cx="4040349" cy="2902317"/>
          </a:xfrm>
          <a:prstGeom prst="rect">
            <a:avLst/>
          </a:prstGeom>
        </p:spPr>
      </p:pic>
    </p:spTree>
    <p:extLst>
      <p:ext uri="{BB962C8B-B14F-4D97-AF65-F5344CB8AC3E}">
        <p14:creationId xmlns:p14="http://schemas.microsoft.com/office/powerpoint/2010/main" val="199870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63210" cy="1143000"/>
          </a:xfrm>
        </p:spPr>
        <p:txBody>
          <a:bodyPr>
            <a:normAutofit/>
          </a:bodyPr>
          <a:lstStyle/>
          <a:p>
            <a:r>
              <a:rPr lang="en-US" sz="3200" dirty="0">
                <a:latin typeface="Didot"/>
                <a:cs typeface="Didot"/>
              </a:rPr>
              <a:t>President Wilson’s 14 Points</a:t>
            </a:r>
          </a:p>
        </p:txBody>
      </p:sp>
      <p:sp>
        <p:nvSpPr>
          <p:cNvPr id="3" name="Content Placeholder 2"/>
          <p:cNvSpPr>
            <a:spLocks noGrp="1"/>
          </p:cNvSpPr>
          <p:nvPr>
            <p:ph idx="1"/>
          </p:nvPr>
        </p:nvSpPr>
        <p:spPr>
          <a:xfrm>
            <a:off x="300892" y="1143000"/>
            <a:ext cx="5169877" cy="5715000"/>
          </a:xfrm>
        </p:spPr>
        <p:txBody>
          <a:bodyPr>
            <a:normAutofit fontScale="92500" lnSpcReduction="10000"/>
          </a:bodyPr>
          <a:lstStyle/>
          <a:p>
            <a:r>
              <a:rPr lang="en-US" dirty="0">
                <a:latin typeface="Didot"/>
                <a:cs typeface="Didot"/>
              </a:rPr>
              <a:t>What were the Fourteen Points?</a:t>
            </a:r>
          </a:p>
          <a:p>
            <a:r>
              <a:rPr lang="en-US" dirty="0">
                <a:latin typeface="Didot"/>
                <a:cs typeface="Didot"/>
              </a:rPr>
              <a:t>Let’s take a look at the document.</a:t>
            </a:r>
          </a:p>
          <a:p>
            <a:r>
              <a:rPr lang="en-US" dirty="0">
                <a:latin typeface="Didot"/>
                <a:cs typeface="Didot"/>
              </a:rPr>
              <a:t>Questions:</a:t>
            </a:r>
          </a:p>
          <a:p>
            <a:pPr lvl="1"/>
            <a:r>
              <a:rPr lang="en-US" dirty="0">
                <a:latin typeface="Didot"/>
                <a:cs typeface="Didot"/>
              </a:rPr>
              <a:t>How would you describe the philosophy/vision of the document?</a:t>
            </a:r>
          </a:p>
          <a:p>
            <a:pPr lvl="1"/>
            <a:r>
              <a:rPr lang="en-US" dirty="0">
                <a:latin typeface="Didot"/>
                <a:cs typeface="Didot"/>
              </a:rPr>
              <a:t>What terms could be argued to benefit the United States?</a:t>
            </a:r>
          </a:p>
          <a:p>
            <a:pPr lvl="1"/>
            <a:r>
              <a:rPr lang="en-US" dirty="0">
                <a:latin typeface="Didot"/>
                <a:cs typeface="Didot"/>
              </a:rPr>
              <a:t>What terms could be argued to hurt the United States?</a:t>
            </a:r>
          </a:p>
        </p:txBody>
      </p:sp>
      <p:pic>
        <p:nvPicPr>
          <p:cNvPr id="4" name="Picture 9" descr="HSUS_ch19_s3_FourteenPo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10" y="152714"/>
            <a:ext cx="3480790" cy="6705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8908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Didot"/>
                <a:cs typeface="Didot"/>
              </a:rPr>
              <a:t>The League of Nations</a:t>
            </a:r>
          </a:p>
        </p:txBody>
      </p:sp>
      <p:sp>
        <p:nvSpPr>
          <p:cNvPr id="3" name="Content Placeholder 2"/>
          <p:cNvSpPr>
            <a:spLocks noGrp="1"/>
          </p:cNvSpPr>
          <p:nvPr>
            <p:ph idx="1"/>
          </p:nvPr>
        </p:nvSpPr>
        <p:spPr>
          <a:xfrm>
            <a:off x="177337" y="1128920"/>
            <a:ext cx="8229600" cy="5414295"/>
          </a:xfrm>
        </p:spPr>
        <p:txBody>
          <a:bodyPr>
            <a:normAutofit fontScale="92500" lnSpcReduction="20000"/>
          </a:bodyPr>
          <a:lstStyle/>
          <a:p>
            <a:r>
              <a:rPr lang="en-US" dirty="0">
                <a:latin typeface="Didot"/>
                <a:cs typeface="Didot"/>
              </a:rPr>
              <a:t>Intergovernmental organization founded as a result of the Paris Peace Conference.</a:t>
            </a:r>
          </a:p>
          <a:p>
            <a:r>
              <a:rPr lang="en-US" dirty="0">
                <a:latin typeface="Didot"/>
                <a:cs typeface="Didot"/>
              </a:rPr>
              <a:t>Its primary goals were to prevent war through collective security and disarmament and to </a:t>
            </a:r>
          </a:p>
          <a:p>
            <a:pPr marL="0" indent="0">
              <a:buNone/>
            </a:pPr>
            <a:r>
              <a:rPr lang="en-US" dirty="0">
                <a:latin typeface="Didot"/>
                <a:cs typeface="Didot"/>
              </a:rPr>
              <a:t>   settle international </a:t>
            </a:r>
          </a:p>
          <a:p>
            <a:pPr marL="0" indent="0">
              <a:buNone/>
            </a:pPr>
            <a:r>
              <a:rPr lang="en-US" dirty="0">
                <a:latin typeface="Didot"/>
                <a:cs typeface="Didot"/>
              </a:rPr>
              <a:t>   disputes through </a:t>
            </a:r>
          </a:p>
          <a:p>
            <a:pPr marL="0" indent="0">
              <a:buNone/>
            </a:pPr>
            <a:r>
              <a:rPr lang="en-US" dirty="0">
                <a:latin typeface="Didot"/>
                <a:cs typeface="Didot"/>
              </a:rPr>
              <a:t>   negotiation and </a:t>
            </a:r>
          </a:p>
          <a:p>
            <a:pPr marL="0" indent="0">
              <a:buNone/>
            </a:pPr>
            <a:r>
              <a:rPr lang="en-US" dirty="0">
                <a:latin typeface="Didot"/>
                <a:cs typeface="Didot"/>
              </a:rPr>
              <a:t>   arbitration.  </a:t>
            </a:r>
          </a:p>
          <a:p>
            <a:r>
              <a:rPr lang="en-US" dirty="0">
                <a:latin typeface="Didot"/>
                <a:cs typeface="Didot"/>
              </a:rPr>
              <a:t>Proposed by President </a:t>
            </a:r>
          </a:p>
          <a:p>
            <a:pPr marL="0" indent="0">
              <a:buNone/>
            </a:pPr>
            <a:r>
              <a:rPr lang="en-US" dirty="0">
                <a:latin typeface="Didot"/>
                <a:cs typeface="Didot"/>
              </a:rPr>
              <a:t>   Wilson in his Fourteen </a:t>
            </a:r>
          </a:p>
          <a:p>
            <a:pPr marL="0" indent="0">
              <a:buNone/>
            </a:pPr>
            <a:r>
              <a:rPr lang="en-US" dirty="0">
                <a:latin typeface="Didot"/>
                <a:cs typeface="Didot"/>
              </a:rPr>
              <a:t>   Points.</a:t>
            </a:r>
          </a:p>
        </p:txBody>
      </p:sp>
      <p:pic>
        <p:nvPicPr>
          <p:cNvPr id="4" name="Picture 3"/>
          <p:cNvPicPr>
            <a:picLocks noChangeAspect="1"/>
          </p:cNvPicPr>
          <p:nvPr/>
        </p:nvPicPr>
        <p:blipFill>
          <a:blip r:embed="rId2"/>
          <a:stretch>
            <a:fillRect/>
          </a:stretch>
        </p:blipFill>
        <p:spPr>
          <a:xfrm>
            <a:off x="4658211" y="2991799"/>
            <a:ext cx="4485788" cy="3247710"/>
          </a:xfrm>
          <a:prstGeom prst="rect">
            <a:avLst/>
          </a:prstGeom>
        </p:spPr>
      </p:pic>
    </p:spTree>
    <p:extLst>
      <p:ext uri="{BB962C8B-B14F-4D97-AF65-F5344CB8AC3E}">
        <p14:creationId xmlns:p14="http://schemas.microsoft.com/office/powerpoint/2010/main" val="16187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Debate over the League of Nations</a:t>
            </a:r>
          </a:p>
        </p:txBody>
      </p:sp>
      <p:sp>
        <p:nvSpPr>
          <p:cNvPr id="3" name="Content Placeholder 2"/>
          <p:cNvSpPr>
            <a:spLocks noGrp="1"/>
          </p:cNvSpPr>
          <p:nvPr>
            <p:ph idx="1"/>
          </p:nvPr>
        </p:nvSpPr>
        <p:spPr/>
        <p:txBody>
          <a:bodyPr>
            <a:normAutofit fontScale="85000" lnSpcReduction="20000"/>
          </a:bodyPr>
          <a:lstStyle/>
          <a:p>
            <a:r>
              <a:rPr lang="en-US" dirty="0">
                <a:latin typeface="Didot"/>
                <a:cs typeface="Didot"/>
              </a:rPr>
              <a:t>The Paris Peace Conference, Wilson, Lloyd George, and Georges Clemenceau drafted the Treaty of Versailles to end the war.  The Treaty contained a provision to create the League of Nations.</a:t>
            </a:r>
          </a:p>
          <a:p>
            <a:r>
              <a:rPr lang="en-US" dirty="0">
                <a:latin typeface="Didot"/>
                <a:cs typeface="Didot"/>
              </a:rPr>
              <a:t>Each leader brought the treaty back to their home countries to ratify.</a:t>
            </a:r>
          </a:p>
          <a:p>
            <a:r>
              <a:rPr lang="en-US" dirty="0">
                <a:latin typeface="Didot"/>
                <a:cs typeface="Didot"/>
              </a:rPr>
              <a:t>While Britain and France ratified the treaty, there was much debate in the United States over whether to sign on.  The debate centered around whether or not the United States should sign on to become a member of the League of Nations.</a:t>
            </a:r>
          </a:p>
        </p:txBody>
      </p:sp>
    </p:spTree>
    <p:extLst>
      <p:ext uri="{BB962C8B-B14F-4D97-AF65-F5344CB8AC3E}">
        <p14:creationId xmlns:p14="http://schemas.microsoft.com/office/powerpoint/2010/main" val="324863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77"/>
            <a:ext cx="9144000" cy="1143000"/>
          </a:xfrm>
        </p:spPr>
        <p:txBody>
          <a:bodyPr>
            <a:normAutofit/>
          </a:bodyPr>
          <a:lstStyle/>
          <a:p>
            <a:r>
              <a:rPr lang="en-US" sz="3600" dirty="0">
                <a:latin typeface="Didot"/>
                <a:cs typeface="Didot"/>
              </a:rPr>
              <a:t>The Debate Over the League of Nations</a:t>
            </a:r>
          </a:p>
        </p:txBody>
      </p:sp>
      <p:sp>
        <p:nvSpPr>
          <p:cNvPr id="3" name="Content Placeholder 2"/>
          <p:cNvSpPr>
            <a:spLocks noGrp="1"/>
          </p:cNvSpPr>
          <p:nvPr>
            <p:ph idx="1"/>
          </p:nvPr>
        </p:nvSpPr>
        <p:spPr>
          <a:xfrm>
            <a:off x="263449" y="1180877"/>
            <a:ext cx="8229600" cy="5405386"/>
          </a:xfrm>
        </p:spPr>
        <p:txBody>
          <a:bodyPr>
            <a:normAutofit fontScale="92500" lnSpcReduction="10000"/>
          </a:bodyPr>
          <a:lstStyle/>
          <a:p>
            <a:r>
              <a:rPr lang="en-US" dirty="0">
                <a:latin typeface="Didot"/>
                <a:cs typeface="Didot"/>
              </a:rPr>
              <a:t>In order to understand the issues at stake in the debate over the League of Nations, you will read three major viewpoints supporting/opposing the League of Nations</a:t>
            </a:r>
          </a:p>
          <a:p>
            <a:pPr lvl="1"/>
            <a:r>
              <a:rPr lang="en-US" dirty="0">
                <a:latin typeface="Didot"/>
                <a:cs typeface="Didot"/>
              </a:rPr>
              <a:t>Internationalists</a:t>
            </a:r>
          </a:p>
          <a:p>
            <a:pPr lvl="1"/>
            <a:r>
              <a:rPr lang="en-US" dirty="0">
                <a:latin typeface="Didot"/>
                <a:cs typeface="Didot"/>
              </a:rPr>
              <a:t>Reservationists</a:t>
            </a:r>
          </a:p>
          <a:p>
            <a:pPr lvl="1"/>
            <a:r>
              <a:rPr lang="en-US" dirty="0">
                <a:latin typeface="Didot"/>
                <a:cs typeface="Didot"/>
              </a:rPr>
              <a:t>Irreconcilables </a:t>
            </a:r>
          </a:p>
          <a:p>
            <a:r>
              <a:rPr lang="en-US" dirty="0">
                <a:latin typeface="Didot"/>
                <a:cs typeface="Didot"/>
              </a:rPr>
              <a:t>Question you will note: What </a:t>
            </a:r>
          </a:p>
          <a:p>
            <a:pPr marL="0" indent="0">
              <a:buNone/>
            </a:pPr>
            <a:r>
              <a:rPr lang="en-US" dirty="0">
                <a:latin typeface="Didot"/>
                <a:cs typeface="Didot"/>
              </a:rPr>
              <a:t>    were the central issues in the </a:t>
            </a:r>
          </a:p>
          <a:p>
            <a:pPr marL="0" indent="0">
              <a:buNone/>
            </a:pPr>
            <a:r>
              <a:rPr lang="en-US" dirty="0">
                <a:latin typeface="Didot"/>
                <a:cs typeface="Didot"/>
              </a:rPr>
              <a:t>    debate over of the League of </a:t>
            </a:r>
          </a:p>
          <a:p>
            <a:pPr marL="0" indent="0">
              <a:buNone/>
            </a:pPr>
            <a:r>
              <a:rPr lang="en-US" dirty="0">
                <a:latin typeface="Didot"/>
                <a:cs typeface="Didot"/>
              </a:rPr>
              <a:t>    Nations?</a:t>
            </a:r>
          </a:p>
        </p:txBody>
      </p:sp>
      <p:pic>
        <p:nvPicPr>
          <p:cNvPr id="4" name="Picture 3"/>
          <p:cNvPicPr>
            <a:picLocks noChangeAspect="1"/>
          </p:cNvPicPr>
          <p:nvPr/>
        </p:nvPicPr>
        <p:blipFill>
          <a:blip r:embed="rId2"/>
          <a:stretch>
            <a:fillRect/>
          </a:stretch>
        </p:blipFill>
        <p:spPr>
          <a:xfrm>
            <a:off x="6629400" y="3619500"/>
            <a:ext cx="2514600" cy="3238500"/>
          </a:xfrm>
          <a:prstGeom prst="rect">
            <a:avLst/>
          </a:prstGeom>
        </p:spPr>
      </p:pic>
    </p:spTree>
    <p:extLst>
      <p:ext uri="{BB962C8B-B14F-4D97-AF65-F5344CB8AC3E}">
        <p14:creationId xmlns:p14="http://schemas.microsoft.com/office/powerpoint/2010/main" val="186765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Whole Class Discussion</a:t>
            </a:r>
          </a:p>
        </p:txBody>
      </p:sp>
      <p:sp>
        <p:nvSpPr>
          <p:cNvPr id="3" name="Content Placeholder 2"/>
          <p:cNvSpPr>
            <a:spLocks noGrp="1"/>
          </p:cNvSpPr>
          <p:nvPr>
            <p:ph idx="1"/>
          </p:nvPr>
        </p:nvSpPr>
        <p:spPr>
          <a:xfrm>
            <a:off x="457200" y="1600200"/>
            <a:ext cx="8229600" cy="5029110"/>
          </a:xfrm>
        </p:spPr>
        <p:txBody>
          <a:bodyPr>
            <a:normAutofit fontScale="85000" lnSpcReduction="20000"/>
          </a:bodyPr>
          <a:lstStyle/>
          <a:p>
            <a:r>
              <a:rPr lang="en-US" dirty="0">
                <a:latin typeface="Didot"/>
                <a:cs typeface="Didot"/>
              </a:rPr>
              <a:t>Summarize Activity: What were the central debates over the League of Nations?</a:t>
            </a:r>
          </a:p>
          <a:p>
            <a:pPr marL="0" indent="0">
              <a:buNone/>
            </a:pPr>
            <a:endParaRPr lang="en-US" dirty="0">
              <a:latin typeface="Didot"/>
              <a:cs typeface="Didot"/>
            </a:endParaRPr>
          </a:p>
          <a:p>
            <a:r>
              <a:rPr lang="en-US" dirty="0">
                <a:latin typeface="Didot"/>
                <a:cs typeface="Didot"/>
              </a:rPr>
              <a:t>Closing Discussion:</a:t>
            </a:r>
          </a:p>
          <a:p>
            <a:pPr lvl="1"/>
            <a:r>
              <a:rPr lang="en-US" dirty="0">
                <a:latin typeface="Didot"/>
                <a:cs typeface="Didot"/>
              </a:rPr>
              <a:t>Why didn’t the United States enter into the League of Nations, despite the fact that it was proposed by President Wilson?</a:t>
            </a:r>
          </a:p>
          <a:p>
            <a:pPr lvl="1"/>
            <a:r>
              <a:rPr lang="en-US" dirty="0">
                <a:latin typeface="Didot"/>
                <a:cs typeface="Didot"/>
              </a:rPr>
              <a:t>What issues does the League of Nations debate raise about fundamental questions/themes in American foreign policy?</a:t>
            </a:r>
          </a:p>
          <a:p>
            <a:pPr lvl="2"/>
            <a:r>
              <a:rPr lang="en-US" dirty="0">
                <a:latin typeface="Didot"/>
                <a:cs typeface="Didot"/>
              </a:rPr>
              <a:t>Collective Security vs. National Sovereignty?</a:t>
            </a:r>
          </a:p>
          <a:p>
            <a:pPr lvl="2"/>
            <a:r>
              <a:rPr lang="en-US" dirty="0">
                <a:latin typeface="Didot"/>
                <a:cs typeface="Didot"/>
              </a:rPr>
              <a:t>Idealism vs. Pragmatism?</a:t>
            </a:r>
          </a:p>
          <a:p>
            <a:pPr lvl="2"/>
            <a:r>
              <a:rPr lang="en-US" dirty="0">
                <a:latin typeface="Didot"/>
                <a:cs typeface="Didot"/>
              </a:rPr>
              <a:t>The Use of Force to Accomplish Goals?</a:t>
            </a:r>
          </a:p>
          <a:p>
            <a:pPr lvl="2"/>
            <a:r>
              <a:rPr lang="en-US" dirty="0">
                <a:latin typeface="Didot"/>
                <a:cs typeface="Didot"/>
              </a:rPr>
              <a:t>The Duties of Being a World Power?</a:t>
            </a:r>
          </a:p>
          <a:p>
            <a:pPr lvl="2"/>
            <a:endParaRPr lang="en-US" dirty="0"/>
          </a:p>
        </p:txBody>
      </p:sp>
    </p:spTree>
    <p:extLst>
      <p:ext uri="{BB962C8B-B14F-4D97-AF65-F5344CB8AC3E}">
        <p14:creationId xmlns:p14="http://schemas.microsoft.com/office/powerpoint/2010/main" val="762499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14505</TotalTime>
  <Words>451</Words>
  <Application>Microsoft Macintosh PowerPoint</Application>
  <PresentationFormat>On-screen Show (4:3)</PresentationFormat>
  <Paragraphs>54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Didot</vt:lpstr>
      <vt:lpstr>Office Theme</vt:lpstr>
      <vt:lpstr>League of Nations</vt:lpstr>
      <vt:lpstr>Brainstorm!</vt:lpstr>
      <vt:lpstr>President Wilson’s 14 Points</vt:lpstr>
      <vt:lpstr>The League of Nations</vt:lpstr>
      <vt:lpstr>The Debate over the League of Nations</vt:lpstr>
      <vt:lpstr>The Debate Over the League of Nations</vt:lpstr>
      <vt:lpstr>Whole Class Discussion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Department</dc:creator>
  <cp:lastModifiedBy>Microsoft Office User</cp:lastModifiedBy>
  <cp:revision>37</cp:revision>
  <cp:lastPrinted>2013-05-02T15:02:27Z</cp:lastPrinted>
  <dcterms:created xsi:type="dcterms:W3CDTF">2013-05-02T14:03:45Z</dcterms:created>
  <dcterms:modified xsi:type="dcterms:W3CDTF">2021-02-10T15:11:22Z</dcterms:modified>
</cp:coreProperties>
</file>