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19" r:id="rId1"/>
  </p:sldMasterIdLst>
  <p:notesMasterIdLst>
    <p:notesMasterId r:id="rId12"/>
  </p:notesMasterIdLst>
  <p:handoutMasterIdLst>
    <p:handoutMasterId r:id="rId13"/>
  </p:handoutMasterIdLst>
  <p:sldIdLst>
    <p:sldId id="256" r:id="rId2"/>
    <p:sldId id="451" r:id="rId3"/>
    <p:sldId id="712" r:id="rId4"/>
    <p:sldId id="633" r:id="rId5"/>
    <p:sldId id="692" r:id="rId6"/>
    <p:sldId id="715" r:id="rId7"/>
    <p:sldId id="453" r:id="rId8"/>
    <p:sldId id="777" r:id="rId9"/>
    <p:sldId id="680" r:id="rId10"/>
    <p:sldId id="72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8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0" autoAdjust="0"/>
    <p:restoredTop sz="86885" autoAdjust="0"/>
  </p:normalViewPr>
  <p:slideViewPr>
    <p:cSldViewPr>
      <p:cViewPr>
        <p:scale>
          <a:sx n="85" d="100"/>
          <a:sy n="85" d="100"/>
        </p:scale>
        <p:origin x="1768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9FD9E19A-F08A-8742-B24F-D048664B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11AFE0A4-8302-1C4E-B399-0F66F5EA1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2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ton.edu/~batke/itl/denise/shiism.htm" TargetMode="External"/><Relationship Id="rId4" Type="http://schemas.openxmlformats.org/officeDocument/2006/relationships/hyperlink" Target="http://www.princeton.edu/~batke/itl/denise/muhammad.htm" TargetMode="External"/><Relationship Id="rId5" Type="http://schemas.openxmlformats.org/officeDocument/2006/relationships/hyperlink" Target="http://www.princeton.edu/~batke/itl/denise/mawali.htm" TargetMode="External"/><Relationship Id="rId6" Type="http://schemas.openxmlformats.org/officeDocument/2006/relationships/hyperlink" Target="http://www.princeton.edu/~batke/itl/denise/abumusli.htm" TargetMode="External"/><Relationship Id="rId7" Type="http://schemas.openxmlformats.org/officeDocument/2006/relationships/hyperlink" Target="http://www.princeton.edu/~batke/itl/denise/umayyads.htm" TargetMode="External"/><Relationship Id="rId8" Type="http://schemas.openxmlformats.org/officeDocument/2006/relationships/hyperlink" Target="http://www.metmuseum.org/toah/hd/umay/hd_umay.htm" TargetMode="External"/><Relationship Id="rId9" Type="http://schemas.openxmlformats.org/officeDocument/2006/relationships/hyperlink" Target="http://www.metmuseum.org/toah/hd/orna/hd_orna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FE0A4-8302-1C4E-B399-0F66F5EA1C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96A0C-4A32-914F-96C3-6DA176BA4EA0}" type="slidenum">
              <a:rPr lang="en-US">
                <a:latin typeface="Times" pitchFamily="-83" charset="0"/>
              </a:rPr>
              <a:pPr/>
              <a:t>2</a:t>
            </a:fld>
            <a:endParaRPr lang="en-US">
              <a:latin typeface="Times" pitchFamily="-83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Russians form the largest territorial empire, making Russia an Asian and European empire</a:t>
            </a:r>
          </a:p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Qing Dynasty</a:t>
            </a:r>
          </a:p>
        </p:txBody>
      </p:sp>
    </p:spTree>
    <p:extLst>
      <p:ext uri="{BB962C8B-B14F-4D97-AF65-F5344CB8AC3E}">
        <p14:creationId xmlns:p14="http://schemas.microsoft.com/office/powerpoint/2010/main" val="138277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A0ECBE-999A-444F-A977-E013A7050B3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 Abbasids came to power under the auspices of a </a:t>
            </a:r>
            <a:r>
              <a:rPr lang="en-US" dirty="0" smtClean="0">
                <a:hlinkClick r:id="rId3"/>
              </a:rPr>
              <a:t>Shi`ite</a:t>
            </a:r>
            <a:r>
              <a:rPr lang="en-US" dirty="0" smtClean="0"/>
              <a:t> movement which, they claimed, had transferred its loyalty to Muhammad b. `Ali, the great-grandson of </a:t>
            </a:r>
            <a:r>
              <a:rPr lang="en-US" dirty="0" smtClean="0">
                <a:hlinkClick r:id="rId4"/>
              </a:rPr>
              <a:t>Muhammad</a:t>
            </a:r>
            <a:r>
              <a:rPr lang="en-US" dirty="0" smtClean="0"/>
              <a:t>'s uncle `Abbas. Intensive propaganda began around 718 in Iraq and </a:t>
            </a:r>
            <a:r>
              <a:rPr lang="en-US" dirty="0" err="1" smtClean="0"/>
              <a:t>Khurasan</a:t>
            </a:r>
            <a:r>
              <a:rPr lang="en-US" dirty="0" smtClean="0"/>
              <a:t>. Muhammad was succeeded to his claims by his son Ibrahim, who decided to concentrate his efforts on </a:t>
            </a:r>
            <a:r>
              <a:rPr lang="en-US" dirty="0" err="1" smtClean="0"/>
              <a:t>Khurasan</a:t>
            </a:r>
            <a:r>
              <a:rPr lang="en-US" dirty="0" smtClean="0"/>
              <a:t>; in 745 he sent his Persian </a:t>
            </a:r>
            <a:r>
              <a:rPr lang="en-US" i="1" dirty="0" smtClean="0">
                <a:hlinkClick r:id="rId5"/>
              </a:rPr>
              <a:t>mawla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Abu Muslim</a:t>
            </a:r>
            <a:r>
              <a:rPr lang="en-US" dirty="0" smtClean="0"/>
              <a:t>, as his personal representative to </a:t>
            </a:r>
            <a:r>
              <a:rPr lang="en-US" dirty="0" err="1" smtClean="0"/>
              <a:t>Khurasan</a:t>
            </a:r>
            <a:r>
              <a:rPr lang="en-US" dirty="0" smtClean="0"/>
              <a:t>. The decision paid off: Abu Muslim was able to create a solid base of support and in 747 began the rebellion that would quickly lead to the end of the </a:t>
            </a:r>
            <a:r>
              <a:rPr lang="en-US" dirty="0" smtClean="0">
                <a:hlinkClick r:id="rId7"/>
              </a:rPr>
              <a:t>Umayyad</a:t>
            </a:r>
            <a:r>
              <a:rPr lang="en-US" dirty="0" smtClean="0"/>
              <a:t> caliphate. The death of Ibrahim in 748 after his capture by the </a:t>
            </a:r>
            <a:r>
              <a:rPr lang="en-US" dirty="0" err="1" smtClean="0"/>
              <a:t>Umayyads</a:t>
            </a:r>
            <a:r>
              <a:rPr lang="en-US" dirty="0" smtClean="0"/>
              <a:t> could not halt the steady westward procession of Abbasid forces: in 749 they reached Iraq and declared Ibrahim's brother, Abu al-Abbas, to be the new caliph with the title al-</a:t>
            </a:r>
            <a:r>
              <a:rPr lang="en-US" dirty="0" err="1" smtClean="0"/>
              <a:t>Saffah</a:t>
            </a:r>
            <a:r>
              <a:rPr lang="en-US" dirty="0" smtClean="0"/>
              <a:t>. The last Umayyad caliph was killed in 750.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www.metmuseum.org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toah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/works-of-art/1977.126</a:t>
            </a:r>
          </a:p>
          <a:p>
            <a:pPr eaLnBrk="1" hangingPunct="1"/>
            <a:r>
              <a:rPr lang="en-US" dirty="0" smtClean="0"/>
              <a:t>Under the </a:t>
            </a:r>
            <a:r>
              <a:rPr lang="en-US" baseline="30000" dirty="0" err="1" smtClean="0"/>
              <a:t>c</a:t>
            </a:r>
            <a:r>
              <a:rPr lang="en-US" dirty="0" err="1" smtClean="0"/>
              <a:t>Abbasid</a:t>
            </a:r>
            <a:r>
              <a:rPr lang="en-US" dirty="0" smtClean="0"/>
              <a:t> caliphate (750–1258), which succeeded the </a:t>
            </a:r>
            <a:r>
              <a:rPr lang="en-US" dirty="0" smtClean="0">
                <a:hlinkClick r:id="rId8"/>
              </a:rPr>
              <a:t>Umayyads</a:t>
            </a:r>
            <a:r>
              <a:rPr lang="en-US" dirty="0" smtClean="0"/>
              <a:t> (661–750) in 750, the focal point of Islamic political and cultural life shifted eastward from Syria to Iraq, where, in 762, Baghdad, the circular City of Peace (</a:t>
            </a:r>
            <a:r>
              <a:rPr lang="en-US" i="1" dirty="0" err="1" smtClean="0"/>
              <a:t>madinat</a:t>
            </a:r>
            <a:r>
              <a:rPr lang="en-US" i="1" dirty="0" smtClean="0"/>
              <a:t> al-</a:t>
            </a:r>
            <a:r>
              <a:rPr lang="en-US" i="1" dirty="0" err="1" smtClean="0"/>
              <a:t>salam</a:t>
            </a:r>
            <a:r>
              <a:rPr lang="en-US" dirty="0" smtClean="0"/>
              <a:t>), was founded as the new capital. The </a:t>
            </a:r>
            <a:r>
              <a:rPr lang="en-US" baseline="30000" dirty="0" err="1" smtClean="0"/>
              <a:t>c</a:t>
            </a:r>
            <a:r>
              <a:rPr lang="en-US" dirty="0" err="1" smtClean="0"/>
              <a:t>Abbasids</a:t>
            </a:r>
            <a:r>
              <a:rPr lang="en-US" dirty="0" smtClean="0"/>
              <a:t> later also established another city north of Baghdad, called Samarra’ (an abbreviation of the sentence "He who sees it rejoices"), which replaced the capital for a brief period (836–83). The first three centuries of </a:t>
            </a:r>
            <a:r>
              <a:rPr lang="en-US" baseline="30000" dirty="0" err="1" smtClean="0"/>
              <a:t>c</a:t>
            </a:r>
            <a:r>
              <a:rPr lang="en-US" dirty="0" err="1" smtClean="0"/>
              <a:t>Abbasid</a:t>
            </a:r>
            <a:r>
              <a:rPr lang="en-US" dirty="0" smtClean="0"/>
              <a:t> rule were a golden age in which Baghdad and Samarra’ functioned as the cultural and commercial capitals of the Islamic world. During this period, a distinctive style emerged and new techniques were developed that spread throughout the Muslim realm and greatly influenced </a:t>
            </a:r>
            <a:r>
              <a:rPr lang="en-US" dirty="0" smtClean="0">
                <a:hlinkClick r:id="rId9"/>
              </a:rPr>
              <a:t>Islamic art and architecture</a:t>
            </a:r>
            <a:r>
              <a:rPr lang="en-US" dirty="0" smtClean="0"/>
              <a:t>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6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6AA84-97BB-0B46-9F83-B3A4C7370D9A}" type="slidenum">
              <a:rPr lang="en-US">
                <a:latin typeface="Times" pitchFamily="-83" charset="0"/>
              </a:rPr>
              <a:pPr/>
              <a:t>7</a:t>
            </a:fld>
            <a:endParaRPr lang="en-US">
              <a:latin typeface="Times" pitchFamily="-83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Competition:  nobles wanted to have the best stuff and the most money, Christinity had to be the largest religion, minorities wanted a new life without oppression, cut out Eurasian traders who had a monopoly</a:t>
            </a:r>
          </a:p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Boat technology is taken from ottoman and china</a:t>
            </a:r>
          </a:p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Ironworking, diseases</a:t>
            </a:r>
          </a:p>
        </p:txBody>
      </p:sp>
    </p:spTree>
    <p:extLst>
      <p:ext uri="{BB962C8B-B14F-4D97-AF65-F5344CB8AC3E}">
        <p14:creationId xmlns:p14="http://schemas.microsoft.com/office/powerpoint/2010/main" val="117097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6AA84-97BB-0B46-9F83-B3A4C7370D9A}" type="slidenum">
              <a:rPr lang="en-US">
                <a:latin typeface="Times" pitchFamily="-83" charset="0"/>
              </a:rPr>
              <a:pPr/>
              <a:t>8</a:t>
            </a:fld>
            <a:endParaRPr lang="en-US">
              <a:latin typeface="Times" pitchFamily="-83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Competition:  nobles wanted to have the best stuff and the most money, Christinity had to be the largest religion, minorities wanted a new life without oppression, cut out Eurasian traders who had a monopoly</a:t>
            </a:r>
          </a:p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Boat technology is taken from ottoman and china</a:t>
            </a:r>
          </a:p>
          <a:p>
            <a:pPr eaLnBrk="1" hangingPunct="1"/>
            <a:r>
              <a:rPr lang="en-US">
                <a:latin typeface="Times" pitchFamily="-83" charset="0"/>
                <a:ea typeface="ＭＳ Ｐゴシック" pitchFamily="-83" charset="-128"/>
                <a:cs typeface="ＭＳ Ｐゴシック" pitchFamily="-83" charset="-128"/>
              </a:rPr>
              <a:t>Ironworking, diseases</a:t>
            </a:r>
          </a:p>
        </p:txBody>
      </p:sp>
    </p:spTree>
    <p:extLst>
      <p:ext uri="{BB962C8B-B14F-4D97-AF65-F5344CB8AC3E}">
        <p14:creationId xmlns:p14="http://schemas.microsoft.com/office/powerpoint/2010/main" val="105424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A4476-1E40-8349-BB70-34B13E270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34CAD-40FF-254D-8771-F32C0F84B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BB149-C33F-8246-97A9-743EC7F01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6376A-EE4C-1149-8C35-8F14ECFB4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978D8-CA52-8147-83D9-38883E3A8E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1DF2E-A158-7941-B6B7-382293C80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2E88-909D-AC42-9333-03006C31E8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B8EA-A8BD-864D-B557-912026345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39C54-FB75-B74F-A0A6-087B32E95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47B8B2BE-0B47-E441-A32B-37AD24F18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The World of the 14</a:t>
            </a:r>
            <a:r>
              <a:rPr lang="en-US" baseline="30000" dirty="0" smtClean="0">
                <a:ea typeface="ＭＳ Ｐゴシック" pitchFamily="-83" charset="-128"/>
                <a:cs typeface="ＭＳ Ｐゴシック" pitchFamily="-83" charset="-128"/>
              </a:rPr>
              <a:t>th</a:t>
            </a:r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 and 15</a:t>
            </a:r>
            <a:r>
              <a:rPr lang="en-US" baseline="30000" dirty="0" smtClean="0">
                <a:ea typeface="ＭＳ Ｐゴシック" pitchFamily="-83" charset="-128"/>
                <a:cs typeface="ＭＳ Ｐゴシック" pitchFamily="-83" charset="-128"/>
              </a:rPr>
              <a:t>th</a:t>
            </a:r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 century</a:t>
            </a:r>
            <a:endParaRPr lang="en-US" dirty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Who will become globally dominant and why?</a:t>
            </a:r>
          </a:p>
          <a:p>
            <a:pPr eaLnBrk="1" hangingPunct="1"/>
            <a:endParaRPr lang="en-US" dirty="0"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European Miracle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46106"/>
              </p:ext>
            </p:extLst>
          </p:nvPr>
        </p:nvGraphicFramePr>
        <p:xfrm>
          <a:off x="381000" y="2285999"/>
          <a:ext cx="8382000" cy="36576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379720"/>
                <a:gridCol w="208280"/>
                <a:gridCol w="2794000"/>
              </a:tblGrid>
              <a:tr h="237955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mtClean="0"/>
                        <a:t>Read the quotations from the book by yourself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mtClean="0"/>
                        <a:t>Read the quotations with a partner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mtClean="0"/>
                        <a:t>Answer</a:t>
                      </a:r>
                      <a:r>
                        <a:rPr lang="en-US" baseline="0" smtClean="0"/>
                        <a:t> questions 1-7 in writing, in the Reader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smtClean="0"/>
                        <a:t>Express one of your answers with a diagram/cartoon/symbol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2819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What we already know about North and South America</a:t>
            </a:r>
            <a:endParaRPr lang="en-US" dirty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895600"/>
            <a:ext cx="3298356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Aztec and Inca are conquered by the Spanish.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other countries take land in the “New World”?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563" y="0"/>
            <a:ext cx="515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304800"/>
            <a:ext cx="3429000" cy="6324600"/>
          </a:xfrm>
        </p:spPr>
        <p:txBody>
          <a:bodyPr/>
          <a:lstStyle/>
          <a:p>
            <a:r>
              <a:rPr lang="en-US" dirty="0" smtClean="0"/>
              <a:t>The blue circles represent the areas that WE are examining.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Aztec and Spanish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Inca and Spanish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" y="21561"/>
            <a:ext cx="532638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2667000"/>
            <a:ext cx="304800" cy="3048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2667000" y="4343400"/>
            <a:ext cx="381000" cy="1524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14600" y="2819400"/>
            <a:ext cx="3810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048000" y="5105400"/>
            <a:ext cx="3810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Major Empires in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1400s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Earthwatch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6106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Inca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(review!)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Road system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Wealth in gold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Much power in the Americas-expanding slowly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Secure and strong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military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Ming China 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Ottoman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Empire (Close study)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Connected to the earlier Abbasid dynasty (review)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Again strong enough to interact with European countries (Islam meets Christianity)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78" y="838200"/>
            <a:ext cx="3399622" cy="33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46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3962400"/>
          </a:xfrm>
        </p:spPr>
        <p:txBody>
          <a:bodyPr/>
          <a:lstStyle/>
          <a:p>
            <a:r>
              <a:rPr lang="en-US" dirty="0" smtClean="0"/>
              <a:t>Why are China and Europe matched in Guns, Germs and Steel?</a:t>
            </a:r>
          </a:p>
          <a:p>
            <a:r>
              <a:rPr lang="en-US" dirty="0" smtClean="0"/>
              <a:t>How does geography help create hegemony in China?</a:t>
            </a:r>
          </a:p>
          <a:p>
            <a:r>
              <a:rPr lang="en-US" dirty="0" smtClean="0"/>
              <a:t>How does geography create competition and disunity in Europe?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85064"/>
            <a:ext cx="7954692" cy="39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Ottoman Empire and Ming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areas also poised to dominate the world? What do you think?</a:t>
            </a:r>
          </a:p>
          <a:p>
            <a:r>
              <a:rPr lang="en-US" dirty="0" smtClean="0"/>
              <a:t>What will you look for to make a determination?</a:t>
            </a:r>
          </a:p>
          <a:p>
            <a:pPr lvl="1"/>
            <a:r>
              <a:rPr lang="en-US" dirty="0" smtClean="0"/>
              <a:t>THINK: Jared Diamond claim, GEOGRAPHY</a:t>
            </a:r>
          </a:p>
          <a:p>
            <a:r>
              <a:rPr lang="en-US" dirty="0" smtClean="0"/>
              <a:t>THINK: How did Spain conquer the Aztecs and Inca?</a:t>
            </a:r>
          </a:p>
        </p:txBody>
      </p:sp>
    </p:spTree>
    <p:extLst>
      <p:ext uri="{BB962C8B-B14F-4D97-AF65-F5344CB8AC3E}">
        <p14:creationId xmlns:p14="http://schemas.microsoft.com/office/powerpoint/2010/main" val="30944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83" charset="-128"/>
                <a:cs typeface="ＭＳ Ｐゴシック" pitchFamily="-83" charset="-128"/>
              </a:rPr>
              <a:t>What advantages did Europe have?</a:t>
            </a:r>
            <a:endParaRPr lang="en-US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pitchFamily="-83" charset="-128"/>
                <a:cs typeface="ＭＳ Ｐゴシック" pitchFamily="-83" charset="-128"/>
              </a:rPr>
              <a:t>Advantages</a:t>
            </a:r>
            <a:r>
              <a:rPr lang="en-US" sz="2800" dirty="0" smtClean="0">
                <a:ea typeface="ＭＳ Ｐゴシック" pitchFamily="-83" charset="-128"/>
                <a:cs typeface="ＭＳ Ｐゴシック" pitchFamily="-83" charset="-128"/>
              </a:rPr>
              <a:t> for Europe:</a:t>
            </a:r>
            <a:endParaRPr lang="en-US" sz="2800" dirty="0">
              <a:ea typeface="ＭＳ Ｐゴシック" pitchFamily="-83" charset="-128"/>
              <a:cs typeface="ＭＳ Ｐゴシック" pitchFamily="-83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Motivation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Rivalry--Competition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“We came here to serve God and the King, and also to get rich.”-Spanish conquistador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Boats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Guns, Germs and Steel (Diamond thesis)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Discontent in </a:t>
            </a:r>
            <a:r>
              <a:rPr lang="en-US" sz="2400"/>
              <a:t>the </a:t>
            </a:r>
            <a:r>
              <a:rPr lang="en-US" sz="2400" smtClean="0"/>
              <a:t>Americas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83" charset="-128"/>
                <a:cs typeface="ＭＳ Ｐゴシック" pitchFamily="-83" charset="-128"/>
              </a:rPr>
              <a:t>Any disadvantages?</a:t>
            </a:r>
            <a:endParaRPr lang="en-US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 pitchFamily="-83" charset="-128"/>
                <a:cs typeface="ＭＳ Ｐゴシック" pitchFamily="-83" charset="-128"/>
              </a:rPr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sz="2400" b="1" smtClean="0">
                <a:ea typeface="ＭＳ Ｐゴシック" pitchFamily="-83" charset="-128"/>
                <a:cs typeface="ＭＳ Ｐゴシック" pitchFamily="-83" charset="-128"/>
              </a:rPr>
              <a:t>Far away from home</a:t>
            </a:r>
          </a:p>
          <a:p>
            <a:pPr lvl="1">
              <a:lnSpc>
                <a:spcPct val="90000"/>
              </a:lnSpc>
            </a:pPr>
            <a:r>
              <a:rPr lang="en-US" sz="2400" b="1" smtClean="0">
                <a:ea typeface="ＭＳ Ｐゴシック" pitchFamily="-83" charset="-128"/>
                <a:cs typeface="ＭＳ Ｐゴシック" pitchFamily="-83" charset="-128"/>
              </a:rPr>
              <a:t>New environments (climate and geography</a:t>
            </a:r>
          </a:p>
          <a:p>
            <a:pPr lvl="1">
              <a:lnSpc>
                <a:spcPct val="90000"/>
              </a:lnSpc>
            </a:pPr>
            <a:endParaRPr lang="en-US" sz="2400" b="1">
              <a:ea typeface="ＭＳ Ｐゴシック" pitchFamily="-83" charset="-128"/>
              <a:cs typeface="ＭＳ Ｐゴシック" pitchFamily="-83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b="1" smtClean="0">
                <a:ea typeface="ＭＳ Ｐゴシック" pitchFamily="-83" charset="-128"/>
                <a:cs typeface="ＭＳ Ｐゴシック" pitchFamily="-83" charset="-128"/>
              </a:rPr>
              <a:t>Q:</a:t>
            </a:r>
            <a:r>
              <a:rPr lang="en-US" sz="2400" b="1" smtClean="0"/>
              <a:t>Which </a:t>
            </a:r>
            <a:r>
              <a:rPr lang="en-US" sz="2400" b="1" dirty="0" smtClean="0"/>
              <a:t>other regions had these advantages over the </a:t>
            </a:r>
            <a:r>
              <a:rPr lang="en-US" sz="2400" b="1" smtClean="0"/>
              <a:t>Americas?</a:t>
            </a:r>
          </a:p>
          <a:p>
            <a:pPr lvl="2">
              <a:lnSpc>
                <a:spcPct val="90000"/>
              </a:lnSpc>
            </a:pPr>
            <a:r>
              <a:rPr lang="en-US" sz="2400" b="1" smtClean="0"/>
              <a:t>China?</a:t>
            </a:r>
          </a:p>
          <a:p>
            <a:pPr lvl="2">
              <a:lnSpc>
                <a:spcPct val="90000"/>
              </a:lnSpc>
            </a:pPr>
            <a:r>
              <a:rPr lang="en-US" sz="2400" b="1" smtClean="0"/>
              <a:t>Ottoman?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4903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049" y="685800"/>
            <a:ext cx="8915400" cy="877824"/>
          </a:xfrm>
        </p:spPr>
        <p:txBody>
          <a:bodyPr/>
          <a:lstStyle/>
          <a:p>
            <a:r>
              <a:rPr lang="en-US" dirty="0" smtClean="0"/>
              <a:t>Understanding Paul Kennedy</a:t>
            </a:r>
            <a:endParaRPr lang="en-US" dirty="0"/>
          </a:p>
        </p:txBody>
      </p:sp>
      <p:pic>
        <p:nvPicPr>
          <p:cNvPr id="3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803333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1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X:Templates:Presentations:Designs:Medical</Template>
  <TotalTime>46642</TotalTime>
  <Words>754</Words>
  <Application>Microsoft Macintosh PowerPoint</Application>
  <PresentationFormat>On-screen Show (4:3)</PresentationFormat>
  <Paragraphs>73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ＭＳ Ｐゴシック</vt:lpstr>
      <vt:lpstr>Times</vt:lpstr>
      <vt:lpstr>Times New Roman</vt:lpstr>
      <vt:lpstr>Wingdings 2</vt:lpstr>
      <vt:lpstr>Arial</vt:lpstr>
      <vt:lpstr>Perspective</vt:lpstr>
      <vt:lpstr>The World of the 14th and 15th century</vt:lpstr>
      <vt:lpstr>What we already know about North and South America</vt:lpstr>
      <vt:lpstr>PowerPoint Presentation</vt:lpstr>
      <vt:lpstr>Major Empires in 1400s Earthwatch</vt:lpstr>
      <vt:lpstr>Geography</vt:lpstr>
      <vt:lpstr>Ottoman Empire and Ming Dynasty</vt:lpstr>
      <vt:lpstr>What advantages did Europe have?</vt:lpstr>
      <vt:lpstr>Any disadvantages?</vt:lpstr>
      <vt:lpstr>Understanding Paul Kennedy</vt:lpstr>
      <vt:lpstr>The European Miracle</vt:lpstr>
    </vt:vector>
  </TitlesOfParts>
  <Company>Wellesley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Snapshots</dc:title>
  <dc:creator>Jacqueline Katz</dc:creator>
  <cp:lastModifiedBy>Microsoft Office User</cp:lastModifiedBy>
  <cp:revision>1174</cp:revision>
  <cp:lastPrinted>2016-03-09T13:11:09Z</cp:lastPrinted>
  <dcterms:created xsi:type="dcterms:W3CDTF">2012-05-18T17:25:09Z</dcterms:created>
  <dcterms:modified xsi:type="dcterms:W3CDTF">2018-02-07T15:21:36Z</dcterms:modified>
</cp:coreProperties>
</file>