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4" r:id="rId1"/>
  </p:sldMasterIdLst>
  <p:notesMasterIdLst>
    <p:notesMasterId r:id="rId11"/>
  </p:notesMasterIdLst>
  <p:sldIdLst>
    <p:sldId id="256" r:id="rId2"/>
    <p:sldId id="869" r:id="rId3"/>
    <p:sldId id="866" r:id="rId4"/>
    <p:sldId id="874" r:id="rId5"/>
    <p:sldId id="876" r:id="rId6"/>
    <p:sldId id="875" r:id="rId7"/>
    <p:sldId id="873" r:id="rId8"/>
    <p:sldId id="867" r:id="rId9"/>
    <p:sldId id="868"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928"/>
    <p:restoredTop sz="94693"/>
  </p:normalViewPr>
  <p:slideViewPr>
    <p:cSldViewPr snapToGrid="0" snapToObjects="1">
      <p:cViewPr varScale="1">
        <p:scale>
          <a:sx n="86" d="100"/>
          <a:sy n="86" d="100"/>
        </p:scale>
        <p:origin x="240" y="5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F55C3B-D20F-7F48-A433-85CE1AF711F7}" type="datetimeFigureOut">
              <a:rPr lang="en-US" smtClean="0"/>
              <a:t>2/26/19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A60A2E-01F6-E743-90A0-6AAF2C4CD0EB}" type="slidenum">
              <a:rPr lang="en-US" smtClean="0"/>
              <a:t>‹#›</a:t>
            </a:fld>
            <a:endParaRPr lang="en-US"/>
          </a:p>
        </p:txBody>
      </p:sp>
    </p:spTree>
    <p:extLst>
      <p:ext uri="{BB962C8B-B14F-4D97-AF65-F5344CB8AC3E}">
        <p14:creationId xmlns:p14="http://schemas.microsoft.com/office/powerpoint/2010/main" val="20538965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on page 6.  </a:t>
            </a:r>
          </a:p>
        </p:txBody>
      </p:sp>
      <p:sp>
        <p:nvSpPr>
          <p:cNvPr id="4" name="Slide Number Placeholder 3"/>
          <p:cNvSpPr>
            <a:spLocks noGrp="1"/>
          </p:cNvSpPr>
          <p:nvPr>
            <p:ph type="sldNum" sz="quarter" idx="5"/>
          </p:nvPr>
        </p:nvSpPr>
        <p:spPr/>
        <p:txBody>
          <a:bodyPr/>
          <a:lstStyle/>
          <a:p>
            <a:fld id="{3E9034D9-AC74-4B43-AECF-F611F77B8B21}" type="slidenum">
              <a:rPr lang="en-US" smtClean="0"/>
              <a:t>2</a:t>
            </a:fld>
            <a:endParaRPr lang="en-US"/>
          </a:p>
        </p:txBody>
      </p:sp>
    </p:spTree>
    <p:extLst>
      <p:ext uri="{BB962C8B-B14F-4D97-AF65-F5344CB8AC3E}">
        <p14:creationId xmlns:p14="http://schemas.microsoft.com/office/powerpoint/2010/main" val="30541582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It is because of the Codex Mendoza that we know that the "province" of (where Grijalva put ashore) was to supply annually:</a:t>
            </a:r>
            <a:endParaRPr lang="en-US" dirty="0"/>
          </a:p>
        </p:txBody>
      </p:sp>
      <p:sp>
        <p:nvSpPr>
          <p:cNvPr id="4" name="Slide Number Placeholder 3"/>
          <p:cNvSpPr>
            <a:spLocks noGrp="1"/>
          </p:cNvSpPr>
          <p:nvPr>
            <p:ph type="sldNum" sz="quarter" idx="5"/>
          </p:nvPr>
        </p:nvSpPr>
        <p:spPr/>
        <p:txBody>
          <a:bodyPr/>
          <a:lstStyle/>
          <a:p>
            <a:fld id="{3E9034D9-AC74-4B43-AECF-F611F77B8B21}" type="slidenum">
              <a:rPr lang="en-US" smtClean="0"/>
              <a:t>3</a:t>
            </a:fld>
            <a:endParaRPr lang="en-US"/>
          </a:p>
        </p:txBody>
      </p:sp>
    </p:spTree>
    <p:extLst>
      <p:ext uri="{BB962C8B-B14F-4D97-AF65-F5344CB8AC3E}">
        <p14:creationId xmlns:p14="http://schemas.microsoft.com/office/powerpoint/2010/main" val="41041974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Ross </a:t>
            </a:r>
            <a:r>
              <a:rPr lang="en-US" dirty="0" err="1"/>
              <a:t>Hassig</a:t>
            </a:r>
            <a:r>
              <a:rPr lang="en-US" dirty="0"/>
              <a:t>, Trade, Tribute and Transportation.</a:t>
            </a:r>
          </a:p>
        </p:txBody>
      </p:sp>
      <p:sp>
        <p:nvSpPr>
          <p:cNvPr id="4" name="Slide Number Placeholder 3"/>
          <p:cNvSpPr>
            <a:spLocks noGrp="1"/>
          </p:cNvSpPr>
          <p:nvPr>
            <p:ph type="sldNum" sz="quarter" idx="5"/>
          </p:nvPr>
        </p:nvSpPr>
        <p:spPr/>
        <p:txBody>
          <a:bodyPr/>
          <a:lstStyle/>
          <a:p>
            <a:fld id="{3E9034D9-AC74-4B43-AECF-F611F77B8B21}" type="slidenum">
              <a:rPr lang="en-US" smtClean="0"/>
              <a:t>4</a:t>
            </a:fld>
            <a:endParaRPr lang="en-US"/>
          </a:p>
        </p:txBody>
      </p:sp>
    </p:spTree>
    <p:extLst>
      <p:ext uri="{BB962C8B-B14F-4D97-AF65-F5344CB8AC3E}">
        <p14:creationId xmlns:p14="http://schemas.microsoft.com/office/powerpoint/2010/main" val="25001541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a:t>
            </a:r>
            <a:r>
              <a:rPr lang="en-US" dirty="0" err="1"/>
              <a:t>Beezley</a:t>
            </a:r>
            <a:r>
              <a:rPr lang="en-US" dirty="0"/>
              <a:t>, </a:t>
            </a:r>
            <a:r>
              <a:rPr lang="en-US" dirty="0" err="1"/>
              <a:t>mexico</a:t>
            </a:r>
            <a:r>
              <a:rPr lang="en-US" dirty="0"/>
              <a:t> in world history.</a:t>
            </a:r>
          </a:p>
        </p:txBody>
      </p:sp>
      <p:sp>
        <p:nvSpPr>
          <p:cNvPr id="4" name="Slide Number Placeholder 3"/>
          <p:cNvSpPr>
            <a:spLocks noGrp="1"/>
          </p:cNvSpPr>
          <p:nvPr>
            <p:ph type="sldNum" sz="quarter" idx="5"/>
          </p:nvPr>
        </p:nvSpPr>
        <p:spPr/>
        <p:txBody>
          <a:bodyPr/>
          <a:lstStyle/>
          <a:p>
            <a:fld id="{3E9034D9-AC74-4B43-AECF-F611F77B8B21}" type="slidenum">
              <a:rPr lang="en-US" smtClean="0"/>
              <a:t>7</a:t>
            </a:fld>
            <a:endParaRPr lang="en-US"/>
          </a:p>
        </p:txBody>
      </p:sp>
    </p:spTree>
    <p:extLst>
      <p:ext uri="{BB962C8B-B14F-4D97-AF65-F5344CB8AC3E}">
        <p14:creationId xmlns:p14="http://schemas.microsoft.com/office/powerpoint/2010/main" val="18374699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611808" y="3428998"/>
            <a:ext cx="5518066" cy="2268559"/>
          </a:xfrm>
        </p:spPr>
        <p:txBody>
          <a:bodyPr anchor="t">
            <a:normAutofit/>
          </a:bodyPr>
          <a:lstStyle>
            <a:lvl1pPr algn="r">
              <a:defRPr sz="6000"/>
            </a:lvl1pPr>
          </a:lstStyle>
          <a:p>
            <a:r>
              <a:rPr lang="en-US"/>
              <a:t>Click to edit Master title style</a:t>
            </a:r>
            <a:endParaRPr lang="en-US" dirty="0"/>
          </a:p>
        </p:txBody>
      </p:sp>
      <p:sp>
        <p:nvSpPr>
          <p:cNvPr id="3" name="Subtitle 2"/>
          <p:cNvSpPr>
            <a:spLocks noGrp="1"/>
          </p:cNvSpPr>
          <p:nvPr>
            <p:ph type="subTitle" idx="1"/>
          </p:nvPr>
        </p:nvSpPr>
        <p:spPr>
          <a:xfrm>
            <a:off x="2772274" y="2268786"/>
            <a:ext cx="5357600" cy="1160213"/>
          </a:xfrm>
        </p:spPr>
        <p:txBody>
          <a:bodyPr tIns="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913EB32-CB94-FC4F-BF87-3BA1D22205FC}" type="datetimeFigureOut">
              <a:rPr lang="en-US" smtClean="0"/>
              <a:t>2/26/19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rIns="45720"/>
          <a:lstStyle/>
          <a:p>
            <a:fld id="{72893D20-4C83-2843-B0E7-3A6486A88BDA}" type="slidenum">
              <a:rPr lang="en-US" smtClean="0"/>
              <a:t>‹#›</a:t>
            </a:fld>
            <a:endParaRPr lang="en-US"/>
          </a:p>
        </p:txBody>
      </p:sp>
      <p:sp>
        <p:nvSpPr>
          <p:cNvPr id="13" name="TextBox 12"/>
          <p:cNvSpPr txBox="1"/>
          <p:nvPr/>
        </p:nvSpPr>
        <p:spPr>
          <a:xfrm>
            <a:off x="2191282" y="3262852"/>
            <a:ext cx="415636" cy="461665"/>
          </a:xfrm>
          <a:prstGeom prst="rect">
            <a:avLst/>
          </a:prstGeom>
          <a:noFill/>
        </p:spPr>
        <p:txBody>
          <a:bodyPr wrap="square" rtlCol="0">
            <a:spAutoFit/>
          </a:bodyPr>
          <a:lstStyle/>
          <a:p>
            <a:pPr algn="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28642768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4" name="Rectangle 1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a:off x="2194236"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11808" y="808056"/>
            <a:ext cx="7954091" cy="1077229"/>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913EB32-CB94-FC4F-BF87-3BA1D22205FC}" type="datetimeFigureOut">
              <a:rPr lang="en-US" smtClean="0"/>
              <a:t>2/26/19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893D20-4C83-2843-B0E7-3A6486A88BDA}" type="slidenum">
              <a:rPr lang="en-US" smtClean="0"/>
              <a:t>‹#›</a:t>
            </a:fld>
            <a:endParaRPr lang="en-US"/>
          </a:p>
        </p:txBody>
      </p:sp>
    </p:spTree>
    <p:extLst>
      <p:ext uri="{BB962C8B-B14F-4D97-AF65-F5344CB8AC3E}">
        <p14:creationId xmlns:p14="http://schemas.microsoft.com/office/powerpoint/2010/main" val="13676553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5" name="Rectangle 1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rot="5400000">
            <a:off x="10337141" y="416061"/>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Vertical Title 1"/>
          <p:cNvSpPr>
            <a:spLocks noGrp="1"/>
          </p:cNvSpPr>
          <p:nvPr>
            <p:ph type="title" orient="vert"/>
          </p:nvPr>
        </p:nvSpPr>
        <p:spPr>
          <a:xfrm>
            <a:off x="9239380" y="805818"/>
            <a:ext cx="1326519" cy="5244126"/>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2608751" y="970410"/>
            <a:ext cx="6466903" cy="507953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913EB32-CB94-FC4F-BF87-3BA1D22205FC}" type="datetimeFigureOut">
              <a:rPr lang="en-US" smtClean="0"/>
              <a:t>2/26/19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893D20-4C83-2843-B0E7-3A6486A88BDA}" type="slidenum">
              <a:rPr lang="en-US" smtClean="0"/>
              <a:t>‹#›</a:t>
            </a:fld>
            <a:endParaRPr lang="en-US"/>
          </a:p>
        </p:txBody>
      </p:sp>
    </p:spTree>
    <p:extLst>
      <p:ext uri="{BB962C8B-B14F-4D97-AF65-F5344CB8AC3E}">
        <p14:creationId xmlns:p14="http://schemas.microsoft.com/office/powerpoint/2010/main" val="3138002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22400" y="381000"/>
            <a:ext cx="10160000" cy="1143000"/>
          </a:xfrm>
        </p:spPr>
        <p:txBody>
          <a:bodyPr/>
          <a:lstStyle/>
          <a:p>
            <a:r>
              <a:rPr lang="en-US"/>
              <a:t>Click to edit Master title style</a:t>
            </a:r>
          </a:p>
        </p:txBody>
      </p:sp>
      <p:sp>
        <p:nvSpPr>
          <p:cNvPr id="3" name="Text Placeholder 2"/>
          <p:cNvSpPr>
            <a:spLocks noGrp="1"/>
          </p:cNvSpPr>
          <p:nvPr>
            <p:ph type="body" sz="half" idx="1"/>
          </p:nvPr>
        </p:nvSpPr>
        <p:spPr>
          <a:xfrm>
            <a:off x="1422400" y="1752600"/>
            <a:ext cx="4978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604000" y="1752600"/>
            <a:ext cx="4978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5732809F-AA73-0C48-AFC0-0EA8025F1804}" type="slidenum">
              <a:rPr lang="en-US"/>
              <a:pPr>
                <a:defRPr/>
              </a:pPr>
              <a:t>‹#›</a:t>
            </a:fld>
            <a:endParaRPr lang="en-US"/>
          </a:p>
        </p:txBody>
      </p:sp>
    </p:spTree>
    <p:extLst>
      <p:ext uri="{BB962C8B-B14F-4D97-AF65-F5344CB8AC3E}">
        <p14:creationId xmlns:p14="http://schemas.microsoft.com/office/powerpoint/2010/main" val="28579445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9" name="Rectangle 2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913EB32-CB94-FC4F-BF87-3BA1D22205FC}" type="datetimeFigureOut">
              <a:rPr lang="en-US" smtClean="0"/>
              <a:t>2/26/19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893D20-4C83-2843-B0E7-3A6486A88BDA}" type="slidenum">
              <a:rPr lang="en-US" smtClean="0"/>
              <a:t>‹#›</a:t>
            </a:fld>
            <a:endParaRPr lang="en-US"/>
          </a:p>
        </p:txBody>
      </p:sp>
      <p:sp>
        <p:nvSpPr>
          <p:cNvPr id="7" name="TextBox 6"/>
          <p:cNvSpPr txBox="1"/>
          <p:nvPr/>
        </p:nvSpPr>
        <p:spPr>
          <a:xfrm>
            <a:off x="2194943"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80214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4" name="Rectangle 2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p:nvSpPr>
        <p:spPr>
          <a:xfrm>
            <a:off x="2191843" y="296258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3147254"/>
            <a:ext cx="7956560" cy="1424746"/>
          </a:xfrm>
        </p:spPr>
        <p:txBody>
          <a:bodyPr anchor="t">
            <a:normAutofit/>
          </a:bodyPr>
          <a:lstStyle>
            <a:lvl1pPr algn="r">
              <a:defRPr sz="3200"/>
            </a:lvl1pPr>
          </a:lstStyle>
          <a:p>
            <a:r>
              <a:rPr lang="en-US"/>
              <a:t>Click to edit Master title style</a:t>
            </a:r>
            <a:endParaRPr lang="en-US" dirty="0"/>
          </a:p>
        </p:txBody>
      </p:sp>
      <p:sp>
        <p:nvSpPr>
          <p:cNvPr id="3" name="Text Placeholder 2"/>
          <p:cNvSpPr>
            <a:spLocks noGrp="1"/>
          </p:cNvSpPr>
          <p:nvPr>
            <p:ph type="body" idx="1"/>
          </p:nvPr>
        </p:nvSpPr>
        <p:spPr>
          <a:xfrm>
            <a:off x="2773968" y="2268786"/>
            <a:ext cx="7791931" cy="878468"/>
          </a:xfrm>
        </p:spPr>
        <p:txBody>
          <a:bodyPr tIns="0" anchor="b">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913EB32-CB94-FC4F-BF87-3BA1D22205FC}" type="datetimeFigureOut">
              <a:rPr lang="en-US" smtClean="0"/>
              <a:t>2/26/19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893D20-4C83-2843-B0E7-3A6486A88BDA}" type="slidenum">
              <a:rPr lang="en-US" smtClean="0"/>
              <a:t>‹#›</a:t>
            </a:fld>
            <a:endParaRPr lang="en-US"/>
          </a:p>
        </p:txBody>
      </p:sp>
    </p:spTree>
    <p:extLst>
      <p:ext uri="{BB962C8B-B14F-4D97-AF65-F5344CB8AC3E}">
        <p14:creationId xmlns:p14="http://schemas.microsoft.com/office/powerpoint/2010/main" val="1721052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6" name="Rectangle 25"/>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9873" y="805817"/>
            <a:ext cx="7950984" cy="10817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2605374" y="2052116"/>
            <a:ext cx="3891960" cy="399782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66636" y="2052114"/>
            <a:ext cx="3894222" cy="399782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913EB32-CB94-FC4F-BF87-3BA1D22205FC}" type="datetimeFigureOut">
              <a:rPr lang="en-US" smtClean="0"/>
              <a:t>2/26/19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893D20-4C83-2843-B0E7-3A6486A88BDA}" type="slidenum">
              <a:rPr lang="en-US" smtClean="0"/>
              <a:t>‹#›</a:t>
            </a:fld>
            <a:endParaRPr lang="en-US"/>
          </a:p>
        </p:txBody>
      </p:sp>
      <p:sp>
        <p:nvSpPr>
          <p:cNvPr id="10" name="TextBox 9"/>
          <p:cNvSpPr txBox="1"/>
          <p:nvPr/>
        </p:nvSpPr>
        <p:spPr>
          <a:xfrm>
            <a:off x="2196172" y="641223"/>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14772536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0" name="Rectangle 19"/>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p:cNvSpPr txBox="1"/>
          <p:nvPr/>
        </p:nvSpPr>
        <p:spPr>
          <a:xfrm>
            <a:off x="2193650" y="636424"/>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805818"/>
            <a:ext cx="7956560" cy="1078348"/>
          </a:xfrm>
        </p:spPr>
        <p:txBody>
          <a:bodyPr/>
          <a:lstStyle/>
          <a:p>
            <a:r>
              <a:rPr lang="en-US"/>
              <a:t>Click to edit Master title style</a:t>
            </a:r>
            <a:endParaRPr lang="en-US" dirty="0"/>
          </a:p>
        </p:txBody>
      </p:sp>
      <p:sp>
        <p:nvSpPr>
          <p:cNvPr id="3" name="Text Placeholder 2"/>
          <p:cNvSpPr>
            <a:spLocks noGrp="1"/>
          </p:cNvSpPr>
          <p:nvPr>
            <p:ph type="body" idx="1"/>
          </p:nvPr>
        </p:nvSpPr>
        <p:spPr>
          <a:xfrm>
            <a:off x="2609285" y="2052115"/>
            <a:ext cx="3896467"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609285" y="2851331"/>
            <a:ext cx="3893623" cy="30714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66634" y="2052115"/>
            <a:ext cx="3899798"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66635" y="2851331"/>
            <a:ext cx="3899798" cy="30714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913EB32-CB94-FC4F-BF87-3BA1D22205FC}" type="datetimeFigureOut">
              <a:rPr lang="en-US" smtClean="0"/>
              <a:t>2/26/19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2893D20-4C83-2843-B0E7-3A6486A88BDA}" type="slidenum">
              <a:rPr lang="en-US" smtClean="0"/>
              <a:t>‹#›</a:t>
            </a:fld>
            <a:endParaRPr lang="en-US"/>
          </a:p>
        </p:txBody>
      </p:sp>
    </p:spTree>
    <p:extLst>
      <p:ext uri="{BB962C8B-B14F-4D97-AF65-F5344CB8AC3E}">
        <p14:creationId xmlns:p14="http://schemas.microsoft.com/office/powerpoint/2010/main" val="19499674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913EB32-CB94-FC4F-BF87-3BA1D22205FC}" type="datetimeFigureOut">
              <a:rPr lang="en-US" smtClean="0"/>
              <a:t>2/26/19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2893D20-4C83-2843-B0E7-3A6486A88BDA}" type="slidenum">
              <a:rPr lang="en-US" smtClean="0"/>
              <a:t>‹#›</a:t>
            </a:fld>
            <a:endParaRPr lang="en-US"/>
          </a:p>
        </p:txBody>
      </p:sp>
      <p:sp>
        <p:nvSpPr>
          <p:cNvPr id="8" name="TextBox 7"/>
          <p:cNvSpPr txBox="1"/>
          <p:nvPr/>
        </p:nvSpPr>
        <p:spPr>
          <a:xfrm>
            <a:off x="2196172" y="64122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29543942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2" name="Rectangle 11"/>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913EB32-CB94-FC4F-BF87-3BA1D22205FC}" type="datetimeFigureOut">
              <a:rPr lang="en-US" smtClean="0"/>
              <a:t>2/26/19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2893D20-4C83-2843-B0E7-3A6486A88BDA}" type="slidenum">
              <a:rPr lang="en-US" smtClean="0"/>
              <a:t>‹#›</a:t>
            </a:fld>
            <a:endParaRPr lang="en-US"/>
          </a:p>
        </p:txBody>
      </p:sp>
    </p:spTree>
    <p:extLst>
      <p:ext uri="{BB962C8B-B14F-4D97-AF65-F5344CB8AC3E}">
        <p14:creationId xmlns:p14="http://schemas.microsoft.com/office/powerpoint/2010/main" val="22671287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5" name="Rectangle 2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p:cNvSpPr txBox="1"/>
          <p:nvPr/>
        </p:nvSpPr>
        <p:spPr>
          <a:xfrm>
            <a:off x="1554154"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0323" y="1282451"/>
            <a:ext cx="2664361" cy="1903241"/>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120154" y="805818"/>
            <a:ext cx="5446278" cy="52441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70322" y="3186154"/>
            <a:ext cx="2664361" cy="2386397"/>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913EB32-CB94-FC4F-BF87-3BA1D22205FC}" type="datetimeFigureOut">
              <a:rPr lang="en-US" smtClean="0"/>
              <a:t>2/26/19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893D20-4C83-2843-B0E7-3A6486A88BDA}" type="slidenum">
              <a:rPr lang="en-US" smtClean="0"/>
              <a:t>‹#›</a:t>
            </a:fld>
            <a:endParaRPr lang="en-US"/>
          </a:p>
        </p:txBody>
      </p:sp>
    </p:spTree>
    <p:extLst>
      <p:ext uri="{BB962C8B-B14F-4D97-AF65-F5344CB8AC3E}">
        <p14:creationId xmlns:p14="http://schemas.microsoft.com/office/powerpoint/2010/main" val="4031590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9" name="Rectangle 1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747062" y="3229"/>
            <a:ext cx="4629734"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TextBox 9"/>
          <p:cNvSpPr txBox="1"/>
          <p:nvPr/>
        </p:nvSpPr>
        <p:spPr>
          <a:xfrm>
            <a:off x="1554686"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1241" y="1282452"/>
            <a:ext cx="3970986" cy="1900473"/>
          </a:xfrm>
        </p:spPr>
        <p:txBody>
          <a:bodyPr anchor="b">
            <a:normAutofit/>
          </a:bodyP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970322" y="3182928"/>
            <a:ext cx="3971874" cy="2386394"/>
          </a:xfrm>
        </p:spPr>
        <p:txBody>
          <a:bodyPr>
            <a:normAutofit/>
          </a:bodyPr>
          <a:lstStyle>
            <a:lvl1pPr marL="0" indent="0" algn="l">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913EB32-CB94-FC4F-BF87-3BA1D22205FC}" type="datetimeFigureOut">
              <a:rPr lang="en-US" smtClean="0"/>
              <a:t>2/26/19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893D20-4C83-2843-B0E7-3A6486A88BDA}" type="slidenum">
              <a:rPr lang="en-US" smtClean="0"/>
              <a:t>‹#›</a:t>
            </a:fld>
            <a:endParaRPr lang="en-US"/>
          </a:p>
        </p:txBody>
      </p:sp>
    </p:spTree>
    <p:extLst>
      <p:ext uri="{BB962C8B-B14F-4D97-AF65-F5344CB8AC3E}">
        <p14:creationId xmlns:p14="http://schemas.microsoft.com/office/powerpoint/2010/main" val="33961992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5" name="Picture 14"/>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8" name="Rectangle 7"/>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611808" y="808056"/>
            <a:ext cx="7958331" cy="1077229"/>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773599" y="2052116"/>
            <a:ext cx="7796540" cy="399782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Eigth level</a:t>
            </a:r>
          </a:p>
          <a:p>
            <a:pPr lvl="8"/>
            <a:r>
              <a:rPr lang="en-US" dirty="0"/>
              <a:t>Ninth level</a:t>
            </a:r>
          </a:p>
        </p:txBody>
      </p:sp>
      <p:sp>
        <p:nvSpPr>
          <p:cNvPr id="4" name="Date Placeholder 3"/>
          <p:cNvSpPr>
            <a:spLocks noGrp="1"/>
          </p:cNvSpPr>
          <p:nvPr>
            <p:ph type="dt" sz="half" idx="2"/>
          </p:nvPr>
        </p:nvSpPr>
        <p:spPr>
          <a:xfrm rot="5400000">
            <a:off x="-810065" y="5270604"/>
            <a:ext cx="2662729" cy="182880"/>
          </a:xfrm>
          <a:prstGeom prst="rect">
            <a:avLst/>
          </a:prstGeom>
        </p:spPr>
        <p:txBody>
          <a:bodyPr vert="horz" lIns="91440" tIns="18288" rIns="91440" bIns="45720" rtlCol="0" anchor="t"/>
          <a:lstStyle>
            <a:lvl1pPr algn="r">
              <a:defRPr sz="800">
                <a:solidFill>
                  <a:schemeClr val="tx1">
                    <a:tint val="75000"/>
                  </a:schemeClr>
                </a:solidFill>
                <a:latin typeface="+mn-lt"/>
              </a:defRPr>
            </a:lvl1pPr>
          </a:lstStyle>
          <a:p>
            <a:fld id="{3913EB32-CB94-FC4F-BF87-3BA1D22205FC}" type="datetimeFigureOut">
              <a:rPr lang="en-US" smtClean="0"/>
              <a:t>2/26/19</a:t>
            </a:fld>
            <a:endParaRPr lang="en-US"/>
          </a:p>
        </p:txBody>
      </p:sp>
      <p:sp>
        <p:nvSpPr>
          <p:cNvPr id="5" name="Footer Placeholder 4"/>
          <p:cNvSpPr>
            <a:spLocks noGrp="1"/>
          </p:cNvSpPr>
          <p:nvPr>
            <p:ph type="ftr" sz="quarter" idx="3"/>
          </p:nvPr>
        </p:nvSpPr>
        <p:spPr>
          <a:xfrm rot="5400000">
            <a:off x="-2237130" y="3661144"/>
            <a:ext cx="5885352" cy="179176"/>
          </a:xfrm>
          <a:prstGeom prst="rect">
            <a:avLst/>
          </a:prstGeom>
        </p:spPr>
        <p:txBody>
          <a:bodyPr vert="horz" lIns="91440" tIns="45720" rIns="91440" bIns="18288" rtlCol="0" anchor="b"/>
          <a:lstStyle>
            <a:lvl1pPr algn="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58407" y="164592"/>
            <a:ext cx="636727" cy="322851"/>
          </a:xfrm>
          <a:prstGeom prst="rect">
            <a:avLst/>
          </a:prstGeom>
        </p:spPr>
        <p:txBody>
          <a:bodyPr vert="horz" lIns="91440" tIns="45720" rIns="45720" bIns="45720" rtlCol="0" anchor="ctr"/>
          <a:lstStyle>
            <a:lvl1pPr algn="r">
              <a:defRPr sz="1800">
                <a:solidFill>
                  <a:schemeClr val="tx1">
                    <a:tint val="75000"/>
                  </a:schemeClr>
                </a:solidFill>
              </a:defRPr>
            </a:lvl1pPr>
          </a:lstStyle>
          <a:p>
            <a:fld id="{72893D20-4C83-2843-B0E7-3A6486A88BDA}" type="slidenum">
              <a:rPr lang="en-US" smtClean="0"/>
              <a:t>‹#›</a:t>
            </a:fld>
            <a:endParaRPr lang="en-US"/>
          </a:p>
        </p:txBody>
      </p:sp>
      <p:sp>
        <p:nvSpPr>
          <p:cNvPr id="57" name="Rectangle 56"/>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72132115"/>
      </p:ext>
    </p:extLst>
  </p:cSld>
  <p:clrMap bg1="dk1" tx1="lt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p:titleStyle>
    <p:bodyStyle>
      <a:lvl1pPr marL="344488" indent="-344488" algn="l"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52C24-61E3-D14F-A496-1912306B4C2D}"/>
              </a:ext>
            </a:extLst>
          </p:cNvPr>
          <p:cNvSpPr>
            <a:spLocks noGrp="1"/>
          </p:cNvSpPr>
          <p:nvPr>
            <p:ph type="ctrTitle"/>
          </p:nvPr>
        </p:nvSpPr>
        <p:spPr/>
        <p:txBody>
          <a:bodyPr/>
          <a:lstStyle/>
          <a:p>
            <a:r>
              <a:rPr lang="en-US" dirty="0"/>
              <a:t>Tributary States</a:t>
            </a:r>
          </a:p>
        </p:txBody>
      </p:sp>
      <p:sp>
        <p:nvSpPr>
          <p:cNvPr id="3" name="Subtitle 2">
            <a:extLst>
              <a:ext uri="{FF2B5EF4-FFF2-40B4-BE49-F238E27FC236}">
                <a16:creationId xmlns:a16="http://schemas.microsoft.com/office/drawing/2014/main" id="{A1B07DE9-35DB-7A4F-8151-164309AA5E3C}"/>
              </a:ext>
            </a:extLst>
          </p:cNvPr>
          <p:cNvSpPr>
            <a:spLocks noGrp="1"/>
          </p:cNvSpPr>
          <p:nvPr>
            <p:ph type="subTitle" idx="1"/>
          </p:nvPr>
        </p:nvSpPr>
        <p:spPr/>
        <p:txBody>
          <a:bodyPr>
            <a:noAutofit/>
          </a:bodyPr>
          <a:lstStyle/>
          <a:p>
            <a:r>
              <a:rPr lang="en-US" sz="8000" dirty="0"/>
              <a:t>Aztec</a:t>
            </a:r>
          </a:p>
        </p:txBody>
      </p:sp>
    </p:spTree>
    <p:extLst>
      <p:ext uri="{BB962C8B-B14F-4D97-AF65-F5344CB8AC3E}">
        <p14:creationId xmlns:p14="http://schemas.microsoft.com/office/powerpoint/2010/main" val="13232060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B0F11-F046-CC4C-8A82-D3EC62330CE1}"/>
              </a:ext>
            </a:extLst>
          </p:cNvPr>
          <p:cNvSpPr>
            <a:spLocks noGrp="1"/>
          </p:cNvSpPr>
          <p:nvPr>
            <p:ph type="title"/>
          </p:nvPr>
        </p:nvSpPr>
        <p:spPr/>
        <p:txBody>
          <a:bodyPr/>
          <a:lstStyle/>
          <a:p>
            <a:r>
              <a:rPr lang="en-US" b="1" dirty="0">
                <a:solidFill>
                  <a:schemeClr val="bg1"/>
                </a:solidFill>
              </a:rPr>
              <a:t>Tributary States in the Aztec Empire</a:t>
            </a:r>
          </a:p>
        </p:txBody>
      </p:sp>
      <p:sp>
        <p:nvSpPr>
          <p:cNvPr id="3" name="Text Placeholder 2">
            <a:extLst>
              <a:ext uri="{FF2B5EF4-FFF2-40B4-BE49-F238E27FC236}">
                <a16:creationId xmlns:a16="http://schemas.microsoft.com/office/drawing/2014/main" id="{2A042AF2-46A6-9840-812F-73D02684E9EA}"/>
              </a:ext>
            </a:extLst>
          </p:cNvPr>
          <p:cNvSpPr>
            <a:spLocks noGrp="1"/>
          </p:cNvSpPr>
          <p:nvPr>
            <p:ph type="body" sz="half" idx="1"/>
          </p:nvPr>
        </p:nvSpPr>
        <p:spPr/>
        <p:txBody>
          <a:bodyPr/>
          <a:lstStyle/>
          <a:p>
            <a:r>
              <a:rPr lang="en-US" dirty="0">
                <a:solidFill>
                  <a:schemeClr val="bg1"/>
                </a:solidFill>
              </a:rPr>
              <a:t>“Tribute or payment from conquered peoples, helped the Aztecs turn their capital into a magnificent city”</a:t>
            </a:r>
          </a:p>
        </p:txBody>
      </p:sp>
      <p:sp>
        <p:nvSpPr>
          <p:cNvPr id="4" name="Content Placeholder 3">
            <a:extLst>
              <a:ext uri="{FF2B5EF4-FFF2-40B4-BE49-F238E27FC236}">
                <a16:creationId xmlns:a16="http://schemas.microsoft.com/office/drawing/2014/main" id="{390764D4-74CB-844E-B560-34E89F58E7DB}"/>
              </a:ext>
            </a:extLst>
          </p:cNvPr>
          <p:cNvSpPr>
            <a:spLocks noGrp="1"/>
          </p:cNvSpPr>
          <p:nvPr>
            <p:ph sz="half" idx="2"/>
          </p:nvPr>
        </p:nvSpPr>
        <p:spPr/>
        <p:txBody>
          <a:bodyPr/>
          <a:lstStyle/>
          <a:p>
            <a:r>
              <a:rPr lang="en-US" dirty="0">
                <a:solidFill>
                  <a:schemeClr val="bg1"/>
                </a:solidFill>
              </a:rPr>
              <a:t>The following slides give more details about Aztec tributary states.  But this quotation is significant because it explains why the system was important to the Aztec Capitol, Tenochtitlan.  </a:t>
            </a:r>
          </a:p>
        </p:txBody>
      </p:sp>
    </p:spTree>
    <p:extLst>
      <p:ext uri="{BB962C8B-B14F-4D97-AF65-F5344CB8AC3E}">
        <p14:creationId xmlns:p14="http://schemas.microsoft.com/office/powerpoint/2010/main" val="11553297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E62826D-FAAB-B441-AE4B-F0D7855BF4AB}"/>
              </a:ext>
            </a:extLst>
          </p:cNvPr>
          <p:cNvSpPr>
            <a:spLocks noGrp="1"/>
          </p:cNvSpPr>
          <p:nvPr>
            <p:ph idx="1"/>
          </p:nvPr>
        </p:nvSpPr>
        <p:spPr>
          <a:xfrm>
            <a:off x="989350" y="164892"/>
            <a:ext cx="8919147" cy="6460760"/>
          </a:xfrm>
        </p:spPr>
        <p:txBody>
          <a:bodyPr>
            <a:normAutofit/>
          </a:bodyPr>
          <a:lstStyle/>
          <a:p>
            <a:r>
              <a:rPr lang="en-US" sz="2800" dirty="0" err="1">
                <a:solidFill>
                  <a:srgbClr val="C00000"/>
                </a:solidFill>
              </a:rPr>
              <a:t>Cuetlaxtlan</a:t>
            </a:r>
            <a:r>
              <a:rPr lang="en-US" sz="2800" dirty="0">
                <a:solidFill>
                  <a:srgbClr val="C00000"/>
                </a:solidFill>
              </a:rPr>
              <a:t> (a tributary state) gave annually:</a:t>
            </a:r>
          </a:p>
          <a:p>
            <a:pPr fontAlgn="base"/>
            <a:r>
              <a:rPr lang="en-US" dirty="0"/>
              <a:t>1 </a:t>
            </a:r>
            <a:r>
              <a:rPr lang="en-US" dirty="0" err="1"/>
              <a:t>quaxcolotl</a:t>
            </a:r>
            <a:r>
              <a:rPr lang="en-US" dirty="0"/>
              <a:t> warrior costume and shield</a:t>
            </a:r>
          </a:p>
          <a:p>
            <a:pPr fontAlgn="base"/>
            <a:r>
              <a:rPr lang="en-US" dirty="0"/>
              <a:t>1 warrior </a:t>
            </a:r>
            <a:r>
              <a:rPr lang="en-US" dirty="0" err="1"/>
              <a:t>custome</a:t>
            </a:r>
            <a:r>
              <a:rPr lang="en-US" dirty="0"/>
              <a:t> with </a:t>
            </a:r>
            <a:r>
              <a:rPr lang="en-US" dirty="0" err="1"/>
              <a:t>quetzalpatzactli</a:t>
            </a:r>
            <a:r>
              <a:rPr lang="en-US" dirty="0"/>
              <a:t> device, and shield</a:t>
            </a:r>
          </a:p>
          <a:p>
            <a:pPr fontAlgn="base"/>
            <a:r>
              <a:rPr lang="en-US" dirty="0"/>
              <a:t>1 string of greenstones</a:t>
            </a:r>
          </a:p>
          <a:p>
            <a:pPr fontAlgn="base"/>
            <a:r>
              <a:rPr lang="en-US" dirty="0"/>
              <a:t>400 handfuls of rich green feathers</a:t>
            </a:r>
          </a:p>
          <a:p>
            <a:pPr fontAlgn="base"/>
            <a:r>
              <a:rPr lang="en-US" dirty="0"/>
              <a:t>20 lips plugs of crystal, with blue smalt [this could indicate either crystal in a blue shade or crystal with accompanying blue feathers, as is depicted in the text] and set in gold</a:t>
            </a:r>
          </a:p>
          <a:p>
            <a:pPr fontAlgn="base"/>
            <a:r>
              <a:rPr lang="en-US" dirty="0"/>
              <a:t>20 lip plugs of clear amber, decorated in gold</a:t>
            </a:r>
          </a:p>
          <a:p>
            <a:pPr fontAlgn="base"/>
            <a:r>
              <a:rPr lang="en-US" dirty="0"/>
              <a:t>200 loads of cacao [this would probably mean 200 bags of about 8000 beans each]</a:t>
            </a:r>
          </a:p>
          <a:p>
            <a:pPr fontAlgn="base"/>
            <a:r>
              <a:rPr lang="en-US" dirty="0"/>
              <a:t>1 royal badge of quetzal feathers</a:t>
            </a:r>
          </a:p>
          <a:p>
            <a:endParaRPr lang="en-US" dirty="0"/>
          </a:p>
        </p:txBody>
      </p:sp>
      <p:pic>
        <p:nvPicPr>
          <p:cNvPr id="6" name="Picture 4" descr="Map Of Mexico Before Hernan Cort S Invaded In 1519 Sonlight And Aztec">
            <a:extLst>
              <a:ext uri="{FF2B5EF4-FFF2-40B4-BE49-F238E27FC236}">
                <a16:creationId xmlns:a16="http://schemas.microsoft.com/office/drawing/2014/main" id="{B724A0C4-EF12-D14C-87C4-3EFAF1B4B0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82487" y="584616"/>
            <a:ext cx="3909513" cy="2450892"/>
          </a:xfrm>
          <a:prstGeom prst="rect">
            <a:avLst/>
          </a:prstGeom>
          <a:noFill/>
          <a:extLst>
            <a:ext uri="{909E8E84-426E-40DD-AFC4-6F175D3DCCD1}">
              <a14:hiddenFill xmlns:a14="http://schemas.microsoft.com/office/drawing/2010/main">
                <a:solidFill>
                  <a:srgbClr val="FFFFFF"/>
                </a:solidFill>
              </a14:hiddenFill>
            </a:ext>
          </a:extLst>
        </p:spPr>
      </p:pic>
      <p:sp>
        <p:nvSpPr>
          <p:cNvPr id="7" name="Right Arrow 6">
            <a:extLst>
              <a:ext uri="{FF2B5EF4-FFF2-40B4-BE49-F238E27FC236}">
                <a16:creationId xmlns:a16="http://schemas.microsoft.com/office/drawing/2014/main" id="{D812E58B-15E1-C647-82C9-ED8562EED559}"/>
              </a:ext>
            </a:extLst>
          </p:cNvPr>
          <p:cNvSpPr/>
          <p:nvPr/>
        </p:nvSpPr>
        <p:spPr>
          <a:xfrm>
            <a:off x="9451297" y="1697635"/>
            <a:ext cx="914400" cy="434715"/>
          </a:xfrm>
          <a:prstGeom prst="rightArrow">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0567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E2B68A8-5649-8741-AC76-061EE5722A40}"/>
              </a:ext>
            </a:extLst>
          </p:cNvPr>
          <p:cNvSpPr>
            <a:spLocks noGrp="1"/>
          </p:cNvSpPr>
          <p:nvPr>
            <p:ph idx="1"/>
          </p:nvPr>
        </p:nvSpPr>
        <p:spPr>
          <a:xfrm>
            <a:off x="892465" y="-571500"/>
            <a:ext cx="9927935" cy="7829550"/>
          </a:xfrm>
        </p:spPr>
        <p:txBody>
          <a:bodyPr>
            <a:normAutofit/>
          </a:bodyPr>
          <a:lstStyle/>
          <a:p>
            <a:r>
              <a:rPr lang="en-US" sz="4000" dirty="0"/>
              <a:t>At the imperial level, the Aztecs drew tribute from 38 provinces.  The officials who controlled the tribute system were the </a:t>
            </a:r>
            <a:r>
              <a:rPr lang="en-US" sz="4000" dirty="0" err="1"/>
              <a:t>calpixqueh</a:t>
            </a:r>
            <a:r>
              <a:rPr lang="en-US" sz="4000" dirty="0"/>
              <a:t>.  Imperial </a:t>
            </a:r>
            <a:r>
              <a:rPr lang="en-US" sz="4000" dirty="0" err="1"/>
              <a:t>calpixqueh</a:t>
            </a:r>
            <a:r>
              <a:rPr lang="en-US" sz="4000" dirty="0"/>
              <a:t> were sent to conquered regions from Tenochtitlan to collect tribute from the rulers.  The imperial </a:t>
            </a:r>
            <a:r>
              <a:rPr lang="en-US" sz="4000" dirty="0" err="1"/>
              <a:t>calipixqueh</a:t>
            </a:r>
            <a:r>
              <a:rPr lang="en-US" sz="4000" dirty="0"/>
              <a:t> were from noble families while the local </a:t>
            </a:r>
            <a:r>
              <a:rPr lang="en-US" sz="4000" dirty="0" err="1"/>
              <a:t>calpixqueh</a:t>
            </a:r>
            <a:r>
              <a:rPr lang="en-US" sz="4000" dirty="0"/>
              <a:t> were commoners.</a:t>
            </a:r>
          </a:p>
        </p:txBody>
      </p:sp>
    </p:spTree>
    <p:extLst>
      <p:ext uri="{BB962C8B-B14F-4D97-AF65-F5344CB8AC3E}">
        <p14:creationId xmlns:p14="http://schemas.microsoft.com/office/powerpoint/2010/main" val="29767325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9274C-E75B-694F-A4AA-E91DAF1A27A0}"/>
              </a:ext>
            </a:extLst>
          </p:cNvPr>
          <p:cNvSpPr>
            <a:spLocks noGrp="1"/>
          </p:cNvSpPr>
          <p:nvPr>
            <p:ph type="title"/>
          </p:nvPr>
        </p:nvSpPr>
        <p:spPr>
          <a:xfrm>
            <a:off x="2821358" y="427056"/>
            <a:ext cx="7958331" cy="1077229"/>
          </a:xfrm>
        </p:spPr>
        <p:txBody>
          <a:bodyPr/>
          <a:lstStyle/>
          <a:p>
            <a:r>
              <a:rPr lang="en-US" dirty="0"/>
              <a:t>Determining Tribute</a:t>
            </a:r>
          </a:p>
        </p:txBody>
      </p:sp>
      <p:sp>
        <p:nvSpPr>
          <p:cNvPr id="3" name="Content Placeholder 2">
            <a:extLst>
              <a:ext uri="{FF2B5EF4-FFF2-40B4-BE49-F238E27FC236}">
                <a16:creationId xmlns:a16="http://schemas.microsoft.com/office/drawing/2014/main" id="{6A6B7AF5-34EE-2849-860D-0AB5E74DF279}"/>
              </a:ext>
            </a:extLst>
          </p:cNvPr>
          <p:cNvSpPr>
            <a:spLocks noGrp="1"/>
          </p:cNvSpPr>
          <p:nvPr>
            <p:ph idx="1"/>
          </p:nvPr>
        </p:nvSpPr>
        <p:spPr>
          <a:xfrm>
            <a:off x="1066800" y="1352550"/>
            <a:ext cx="10058400" cy="5048250"/>
          </a:xfrm>
        </p:spPr>
        <p:txBody>
          <a:bodyPr>
            <a:normAutofit fontScale="92500"/>
          </a:bodyPr>
          <a:lstStyle/>
          <a:p>
            <a:pPr marL="457200" indent="-457200">
              <a:buFont typeface="+mj-lt"/>
              <a:buAutoNum type="arabicPeriod"/>
            </a:pPr>
            <a:r>
              <a:rPr lang="en-US" sz="2400" dirty="0"/>
              <a:t>Distance from capitol (closer to the capitol provided more food and clothing.</a:t>
            </a:r>
          </a:p>
          <a:p>
            <a:pPr marL="457200" indent="-457200">
              <a:buFont typeface="+mj-lt"/>
              <a:buAutoNum type="arabicPeriod"/>
            </a:pPr>
            <a:r>
              <a:rPr lang="en-US" sz="2400" dirty="0"/>
              <a:t>The specialty of each tributary state</a:t>
            </a:r>
          </a:p>
          <a:p>
            <a:pPr marL="908050" lvl="1" indent="-457200">
              <a:buFont typeface="+mj-lt"/>
              <a:buAutoNum type="alphaLcPeriod"/>
            </a:pPr>
            <a:r>
              <a:rPr lang="en-US" sz="2200" dirty="0"/>
              <a:t>If no specialty, then food and clothing</a:t>
            </a:r>
          </a:p>
          <a:p>
            <a:pPr marL="457200" indent="-457200">
              <a:buFont typeface="+mj-lt"/>
              <a:buAutoNum type="arabicPeriod"/>
            </a:pPr>
            <a:r>
              <a:rPr lang="en-US" sz="2400" dirty="0"/>
              <a:t>Resistance to conquest</a:t>
            </a:r>
          </a:p>
          <a:p>
            <a:pPr marL="908050" lvl="1" indent="-457200">
              <a:buFont typeface="+mj-lt"/>
              <a:buAutoNum type="alphaLcPeriod"/>
            </a:pPr>
            <a:r>
              <a:rPr lang="en-US" sz="2000" dirty="0"/>
              <a:t>If your state resisted the Aztecs initially, you paid more tribute (probably 2x the value)</a:t>
            </a:r>
          </a:p>
          <a:p>
            <a:pPr marL="457200" indent="-457200">
              <a:buFont typeface="+mj-lt"/>
              <a:buAutoNum type="arabicPeriod"/>
            </a:pPr>
            <a:r>
              <a:rPr lang="en-US" sz="2400" dirty="0"/>
              <a:t>Tribute goes up every year</a:t>
            </a:r>
          </a:p>
          <a:p>
            <a:pPr marL="908050" lvl="1" indent="-457200">
              <a:buFont typeface="+mj-lt"/>
              <a:buAutoNum type="alphaLcPeriod"/>
            </a:pPr>
            <a:r>
              <a:rPr lang="en-US" sz="2200" dirty="0"/>
              <a:t> probably to account for increase in population</a:t>
            </a:r>
          </a:p>
          <a:p>
            <a:pPr marL="457200" indent="-457200">
              <a:buFont typeface="+mj-lt"/>
              <a:buAutoNum type="arabicPeriod"/>
            </a:pPr>
            <a:r>
              <a:rPr lang="en-US" sz="2400" dirty="0"/>
              <a:t>What the Aztec capitol and state needed</a:t>
            </a:r>
          </a:p>
        </p:txBody>
      </p:sp>
    </p:spTree>
    <p:extLst>
      <p:ext uri="{BB962C8B-B14F-4D97-AF65-F5344CB8AC3E}">
        <p14:creationId xmlns:p14="http://schemas.microsoft.com/office/powerpoint/2010/main" val="42924827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0B0D7-73F1-AD49-BAAA-5EF67792D34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ABB9622-CE41-EE47-805B-2E5323354479}"/>
              </a:ext>
            </a:extLst>
          </p:cNvPr>
          <p:cNvSpPr>
            <a:spLocks noGrp="1"/>
          </p:cNvSpPr>
          <p:nvPr>
            <p:ph idx="1"/>
          </p:nvPr>
        </p:nvSpPr>
        <p:spPr>
          <a:xfrm>
            <a:off x="1390650" y="247650"/>
            <a:ext cx="9791700" cy="6610350"/>
          </a:xfrm>
        </p:spPr>
        <p:txBody>
          <a:bodyPr>
            <a:normAutofit lnSpcReduction="10000"/>
          </a:bodyPr>
          <a:lstStyle/>
          <a:p>
            <a:r>
              <a:rPr lang="en-US" sz="3600" dirty="0"/>
              <a:t>Commoners paid tribute but not all commoners.  Nobles were exempt, as were administrators and government officials, priests and teachers of various temples, commoners who had distinguished themselves in war.  Tribute was paid at three levels; imperial, provincial and town.  The heaviest tribute was to provincial and town.  Warehouses for tribute existed in each town and were called </a:t>
            </a:r>
            <a:r>
              <a:rPr lang="en-US" sz="3600" dirty="0" err="1"/>
              <a:t>trojes</a:t>
            </a:r>
            <a:r>
              <a:rPr lang="en-US" sz="3600" dirty="0"/>
              <a:t>.  </a:t>
            </a:r>
          </a:p>
        </p:txBody>
      </p:sp>
    </p:spTree>
    <p:extLst>
      <p:ext uri="{BB962C8B-B14F-4D97-AF65-F5344CB8AC3E}">
        <p14:creationId xmlns:p14="http://schemas.microsoft.com/office/powerpoint/2010/main" val="27010965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DA715A9-6FC1-8D40-B8B4-1C2449388A6D}"/>
              </a:ext>
            </a:extLst>
          </p:cNvPr>
          <p:cNvSpPr>
            <a:spLocks noGrp="1"/>
          </p:cNvSpPr>
          <p:nvPr>
            <p:ph idx="1"/>
          </p:nvPr>
        </p:nvSpPr>
        <p:spPr>
          <a:xfrm>
            <a:off x="1009650" y="171450"/>
            <a:ext cx="10191750" cy="6686550"/>
          </a:xfrm>
        </p:spPr>
        <p:txBody>
          <a:bodyPr>
            <a:normAutofit fontScale="92500" lnSpcReduction="20000"/>
          </a:bodyPr>
          <a:lstStyle/>
          <a:p>
            <a:r>
              <a:rPr lang="en-US" sz="3000" dirty="0"/>
              <a:t>The empire, which stretched across central and southern Mexico, rested on the collection of tribute payments, and otherwise the conquered peoples were largely left on their own.  The Aztecs made no effort to incorporate them by imposing the capitol’s language or religion.  The annual tribute payments typically consisted of corn, cotton blankets, and occasionally, victims for sacrifice.  In areas that produced a specialty product, that product served as tribute to the Aztecs.  Thus, chocolate-growing areas sent chocolate, regions with the exotic </a:t>
            </a:r>
            <a:r>
              <a:rPr lang="en-US" sz="3000" dirty="0" err="1"/>
              <a:t>Queztal</a:t>
            </a:r>
            <a:r>
              <a:rPr lang="en-US" sz="3000" dirty="0"/>
              <a:t> bird sent the feathers, artisans who produced outstanding feather work sent their products and areas that have silver mines sent silver.”</a:t>
            </a:r>
          </a:p>
          <a:p>
            <a:r>
              <a:rPr lang="en-US" b="1" dirty="0"/>
              <a:t>Source</a:t>
            </a:r>
            <a:r>
              <a:rPr lang="en-US" dirty="0"/>
              <a:t>: </a:t>
            </a:r>
            <a:r>
              <a:rPr lang="en-US" dirty="0" err="1"/>
              <a:t>Beezley</a:t>
            </a:r>
            <a:r>
              <a:rPr lang="en-US" dirty="0"/>
              <a:t>, William.  </a:t>
            </a:r>
            <a:r>
              <a:rPr lang="en-US" u="sng" dirty="0"/>
              <a:t>Mexico in World History</a:t>
            </a:r>
          </a:p>
        </p:txBody>
      </p:sp>
    </p:spTree>
    <p:extLst>
      <p:ext uri="{BB962C8B-B14F-4D97-AF65-F5344CB8AC3E}">
        <p14:creationId xmlns:p14="http://schemas.microsoft.com/office/powerpoint/2010/main" val="4089365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6F434-B61F-D249-868D-A9A44C6296B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8F84FFE-150A-3B4B-B508-E81AC9FBF1A3}"/>
              </a:ext>
            </a:extLst>
          </p:cNvPr>
          <p:cNvSpPr>
            <a:spLocks noGrp="1"/>
          </p:cNvSpPr>
          <p:nvPr>
            <p:ph idx="1"/>
          </p:nvPr>
        </p:nvSpPr>
        <p:spPr>
          <a:xfrm>
            <a:off x="914400" y="149903"/>
            <a:ext cx="10208301" cy="6580682"/>
          </a:xfrm>
        </p:spPr>
        <p:txBody>
          <a:bodyPr>
            <a:normAutofit lnSpcReduction="10000"/>
          </a:bodyPr>
          <a:lstStyle/>
          <a:p>
            <a:pPr fontAlgn="base"/>
            <a:r>
              <a:rPr lang="en-US" dirty="0"/>
              <a:t>A rich province, we have other textual evidence that the are around </a:t>
            </a:r>
            <a:r>
              <a:rPr lang="en-US" dirty="0" err="1"/>
              <a:t>Cuetlaxtlan</a:t>
            </a:r>
            <a:r>
              <a:rPr lang="en-US" dirty="0"/>
              <a:t> had also had tribute demands of gold, exotic skins, conch shells, and dried fish, in addition to demands recorded at the time of the </a:t>
            </a:r>
            <a:r>
              <a:rPr lang="en-US" dirty="0" err="1"/>
              <a:t>Coedx</a:t>
            </a:r>
            <a:r>
              <a:rPr lang="en-US" dirty="0"/>
              <a:t> Mendoza. The Codex also records that the province was required to send to the Aztecs twice a year almost 3000 cotton </a:t>
            </a:r>
            <a:r>
              <a:rPr lang="en-US" i="1" dirty="0"/>
              <a:t>mantas</a:t>
            </a:r>
            <a:r>
              <a:rPr lang="en-US" dirty="0"/>
              <a:t> (cloaks) in various styles, along with 400 women's tunics and skirts. This follows a general pattern in which more luxurious items would be demands annually and more staple good would be demanded in biannually. The </a:t>
            </a:r>
            <a:r>
              <a:rPr lang="en-US" dirty="0" err="1"/>
              <a:t>calpixque</a:t>
            </a:r>
            <a:r>
              <a:rPr lang="en-US" dirty="0"/>
              <a:t> were there to make sure this tribute occurred, cajoling the local rulers who would themselves benefit from this tribute system though "re-gifting" and to report on any problems which may be arising.</a:t>
            </a:r>
          </a:p>
          <a:p>
            <a:pPr fontAlgn="base"/>
            <a:r>
              <a:rPr lang="en-US" dirty="0" err="1"/>
              <a:t>Calpixque</a:t>
            </a:r>
            <a:r>
              <a:rPr lang="en-US" dirty="0"/>
              <a:t> had a vested interest in making sure cities were pacified and amenable to sending tribute, as they were often the first victims of an uprising. A fairly common tactic was actually to send emissaries to a region demand tribute and then, when they were killed, to use that as an excuse for retaliation. This is actually how </a:t>
            </a:r>
            <a:r>
              <a:rPr lang="en-US" dirty="0" err="1"/>
              <a:t>Cuetlaxtlan</a:t>
            </a:r>
            <a:r>
              <a:rPr lang="en-US" dirty="0"/>
              <a:t> was made an Aztec province to begin with. The </a:t>
            </a:r>
            <a:r>
              <a:rPr lang="en-US" dirty="0" err="1"/>
              <a:t>Tlaxcalans</a:t>
            </a:r>
            <a:r>
              <a:rPr lang="en-US" dirty="0"/>
              <a:t> convinced them to not pay tribute and to murder the stewards sent asking for it, then completely failed to back up the cities of the region when the Aztec army retaliated.</a:t>
            </a:r>
          </a:p>
          <a:p>
            <a:endParaRPr lang="en-US" dirty="0"/>
          </a:p>
        </p:txBody>
      </p:sp>
    </p:spTree>
    <p:extLst>
      <p:ext uri="{BB962C8B-B14F-4D97-AF65-F5344CB8AC3E}">
        <p14:creationId xmlns:p14="http://schemas.microsoft.com/office/powerpoint/2010/main" val="5073693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28E2D-873B-C04F-A33C-4937783BD5E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F8A3DCD-52C3-2D4B-8FCC-4CC4AA2BD2B6}"/>
              </a:ext>
            </a:extLst>
          </p:cNvPr>
          <p:cNvSpPr>
            <a:spLocks noGrp="1"/>
          </p:cNvSpPr>
          <p:nvPr>
            <p:ph idx="1"/>
          </p:nvPr>
        </p:nvSpPr>
        <p:spPr>
          <a:xfrm>
            <a:off x="989352" y="209862"/>
            <a:ext cx="10058400" cy="6220918"/>
          </a:xfrm>
        </p:spPr>
        <p:txBody>
          <a:bodyPr>
            <a:normAutofit/>
          </a:bodyPr>
          <a:lstStyle/>
          <a:p>
            <a:r>
              <a:rPr lang="en-US" sz="2400" dirty="0"/>
              <a:t>The threat of violence was always backing up the institutional role of the </a:t>
            </a:r>
            <a:r>
              <a:rPr lang="en-US" sz="2400" dirty="0" err="1"/>
              <a:t>calpixque</a:t>
            </a:r>
            <a:r>
              <a:rPr lang="en-US" sz="2400" dirty="0"/>
              <a:t>. In a famous instance from the reign of </a:t>
            </a:r>
            <a:r>
              <a:rPr lang="en-US" sz="2400" dirty="0" err="1"/>
              <a:t>Ahuizotl</a:t>
            </a:r>
            <a:r>
              <a:rPr lang="en-US" sz="2400" dirty="0"/>
              <a:t> (1486-1502), several towns in the </a:t>
            </a:r>
            <a:r>
              <a:rPr lang="en-US" sz="2400" dirty="0" err="1"/>
              <a:t>Tepequacuilco</a:t>
            </a:r>
            <a:r>
              <a:rPr lang="en-US" sz="2400" dirty="0"/>
              <a:t> province, in the border region of modern day Guerrero with Michoacán, refused to pay tribute. The texts do not record what happened to the </a:t>
            </a:r>
            <a:r>
              <a:rPr lang="en-US" sz="2400" dirty="0" err="1"/>
              <a:t>calpixque</a:t>
            </a:r>
            <a:r>
              <a:rPr lang="en-US" sz="2400" dirty="0"/>
              <a:t> of the area, but precedent suggests they would have been killed. In response, the Aztec army rolled in, offered the rebellious towns a chance to resume paying tribute and, when that was denied, leveled the key rebel towns of </a:t>
            </a:r>
            <a:r>
              <a:rPr lang="en-US" sz="2400" dirty="0" err="1"/>
              <a:t>Oztoman</a:t>
            </a:r>
            <a:r>
              <a:rPr lang="en-US" sz="2400" dirty="0"/>
              <a:t> and </a:t>
            </a:r>
            <a:r>
              <a:rPr lang="en-US" sz="2400" dirty="0" err="1"/>
              <a:t>Alahuiztlan</a:t>
            </a:r>
            <a:r>
              <a:rPr lang="en-US" sz="2400" dirty="0"/>
              <a:t>. All the men were killed, and the women and children were sold into slavery. Couples from the core Aztec cities were then selected to resettled the region. There's much larger socio-political causes behind this, but the message was clear: pay your taxes.</a:t>
            </a:r>
          </a:p>
          <a:p>
            <a:endParaRPr lang="en-US" dirty="0"/>
          </a:p>
        </p:txBody>
      </p:sp>
    </p:spTree>
    <p:extLst>
      <p:ext uri="{BB962C8B-B14F-4D97-AF65-F5344CB8AC3E}">
        <p14:creationId xmlns:p14="http://schemas.microsoft.com/office/powerpoint/2010/main" val="336161216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dison">
  <a:themeElements>
    <a:clrScheme name="Madison">
      <a:dk1>
        <a:sysClr val="windowText" lastClr="000000"/>
      </a:dk1>
      <a:lt1>
        <a:sysClr val="window" lastClr="FFFFFF"/>
      </a:lt1>
      <a:dk2>
        <a:srgbClr val="1F2D29"/>
      </a:dk2>
      <a:lt2>
        <a:srgbClr val="C5FAEB"/>
      </a:lt2>
      <a:accent1>
        <a:srgbClr val="A1D68B"/>
      </a:accent1>
      <a:accent2>
        <a:srgbClr val="5EC795"/>
      </a:accent2>
      <a:accent3>
        <a:srgbClr val="4DADCF"/>
      </a:accent3>
      <a:accent4>
        <a:srgbClr val="CDB756"/>
      </a:accent4>
      <a:accent5>
        <a:srgbClr val="E29C36"/>
      </a:accent5>
      <a:accent6>
        <a:srgbClr val="8EC0C1"/>
      </a:accent6>
      <a:hlink>
        <a:srgbClr val="6D9D9B"/>
      </a:hlink>
      <a:folHlink>
        <a:srgbClr val="6D8583"/>
      </a:folHlink>
    </a:clrScheme>
    <a:fontScheme name="Madison">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6AC10936-2DFC-4054-9ADF-B5E2C5F8619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{19E9B75E-EEF0-3743-B220-7EF5A3BBC95C}tf16401378</Template>
  <TotalTime>6</TotalTime>
  <Words>762</Words>
  <Application>Microsoft Macintosh PowerPoint</Application>
  <PresentationFormat>Widescreen</PresentationFormat>
  <Paragraphs>38</Paragraphs>
  <Slides>9</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MS Shell Dlg 2</vt:lpstr>
      <vt:lpstr>Wingdings</vt:lpstr>
      <vt:lpstr>Wingdings 3</vt:lpstr>
      <vt:lpstr>Madison</vt:lpstr>
      <vt:lpstr>Tributary States</vt:lpstr>
      <vt:lpstr>Tributary States in the Aztec Empire</vt:lpstr>
      <vt:lpstr>PowerPoint Presentation</vt:lpstr>
      <vt:lpstr>PowerPoint Presentation</vt:lpstr>
      <vt:lpstr>Determining Tribute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Jackie Katz</dc:creator>
  <cp:lastModifiedBy>Jackie Katz</cp:lastModifiedBy>
  <cp:revision>3</cp:revision>
  <dcterms:created xsi:type="dcterms:W3CDTF">2019-02-26T12:27:07Z</dcterms:created>
  <dcterms:modified xsi:type="dcterms:W3CDTF">2019-02-26T12:33:34Z</dcterms:modified>
</cp:coreProperties>
</file>