
<file path=[Content_Types].xml><?xml version="1.0" encoding="utf-8"?>
<Types xmlns="http://schemas.openxmlformats.org/package/2006/content-types">
  <Default Extension="bin" ContentType="audio/unknown"/>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71" r:id="rId3"/>
    <p:sldId id="268" r:id="rId4"/>
    <p:sldId id="850" r:id="rId5"/>
    <p:sldId id="275" r:id="rId6"/>
    <p:sldId id="860" r:id="rId7"/>
    <p:sldId id="274" r:id="rId8"/>
    <p:sldId id="879" r:id="rId9"/>
    <p:sldId id="861" r:id="rId10"/>
    <p:sldId id="278" r:id="rId11"/>
    <p:sldId id="716" r:id="rId12"/>
    <p:sldId id="717" r:id="rId13"/>
    <p:sldId id="718" r:id="rId14"/>
    <p:sldId id="868" r:id="rId15"/>
    <p:sldId id="8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02"/>
    <p:restoredTop sz="94635"/>
  </p:normalViewPr>
  <p:slideViewPr>
    <p:cSldViewPr snapToGrid="0" snapToObjects="1">
      <p:cViewPr varScale="1">
        <p:scale>
          <a:sx n="114" d="100"/>
          <a:sy n="114" d="100"/>
        </p:scale>
        <p:origin x="176" y="22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DA51F-9E83-A84E-A4BD-A3913C1C114E}" type="datetimeFigureOut">
              <a:rPr lang="en-US" smtClean="0"/>
              <a:t>3/11/19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98E8ED-20D1-6A4C-A380-F0F961BD51EF}" type="slidenum">
              <a:rPr lang="en-US" smtClean="0"/>
              <a:t>‹#›</a:t>
            </a:fld>
            <a:endParaRPr lang="en-US"/>
          </a:p>
        </p:txBody>
      </p:sp>
    </p:spTree>
    <p:extLst>
      <p:ext uri="{BB962C8B-B14F-4D97-AF65-F5344CB8AC3E}">
        <p14:creationId xmlns:p14="http://schemas.microsoft.com/office/powerpoint/2010/main" val="3446372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FEDCD43C-453E-F642-862E-DE13389918DF}" type="slidenum">
              <a:rPr lang="en-US" sz="1200"/>
              <a:pPr/>
              <a:t>11</a:t>
            </a:fld>
            <a:endParaRPr 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Yuan dynasty--Mongol dynasty declines after there are no heirs to Kublai khan in China.  Most Chinese despised the foreign rule--scholars retreated because they did not see the purpose of barbarians or any potential in them.  Push the Mongols back to the Great Wall.  Ming means brilliant.</a:t>
            </a:r>
          </a:p>
          <a:p>
            <a:pPr eaLnBrk="1" hangingPunct="1"/>
            <a:r>
              <a:rPr lang="en-US">
                <a:ea typeface="ＭＳ Ｐゴシック" charset="0"/>
                <a:cs typeface="ＭＳ Ｐゴシック" charset="0"/>
              </a:rPr>
              <a:t>Ming leaders sought to reassert Chinese greatness, made confucian learning the road to success, boards of censors rooted out corruption in the bureaucracy.</a:t>
            </a:r>
          </a:p>
          <a:p>
            <a:pPr eaLnBrk="1" hangingPunct="1"/>
            <a:r>
              <a:rPr lang="en-US">
                <a:ea typeface="ＭＳ Ｐゴシック" charset="0"/>
                <a:cs typeface="ＭＳ Ｐゴシック" charset="0"/>
              </a:rPr>
              <a:t>Agriculture:  supported a population of more than 100 million--fertile--well--irrigated plains.  Better methods of fertilizing helped to create more foot.  Also, reshaping the the landcapre by cutting steps (terraces) into the hills created more food. Also new crops like corn and sweet potatoes reached China from the Americas.</a:t>
            </a:r>
          </a:p>
          <a:p>
            <a:pPr eaLnBrk="1" hangingPunct="1"/>
            <a:r>
              <a:rPr lang="en-US">
                <a:ea typeface="ＭＳ Ｐゴシック" charset="0"/>
                <a:cs typeface="ＭＳ Ｐゴシック" charset="0"/>
              </a:rPr>
              <a:t>Revival of arts and culture--new landcapre painting and blue and white porcelain.  More poetry and literautre, novels, first detective stories.  </a:t>
            </a:r>
          </a:p>
        </p:txBody>
      </p:sp>
    </p:spTree>
    <p:extLst>
      <p:ext uri="{BB962C8B-B14F-4D97-AF65-F5344CB8AC3E}">
        <p14:creationId xmlns:p14="http://schemas.microsoft.com/office/powerpoint/2010/main" val="3314579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7792B50-BC36-1741-BC6D-1A45121C1414}" type="slidenum">
              <a:rPr lang="en-US" sz="1200"/>
              <a:pPr/>
              <a:t>13</a:t>
            </a:fld>
            <a:endParaRPr 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62 huge ships initially with 200 smaller ships with 28,000 sailors.  Goal--make contact and collect tribute for the Ming.</a:t>
            </a:r>
          </a:p>
        </p:txBody>
      </p:sp>
    </p:spTree>
    <p:extLst>
      <p:ext uri="{BB962C8B-B14F-4D97-AF65-F5344CB8AC3E}">
        <p14:creationId xmlns:p14="http://schemas.microsoft.com/office/powerpoint/2010/main" val="3568245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47792B50-BC36-1741-BC6D-1A45121C1414}" type="slidenum">
              <a:rPr lang="en-US" sz="1200"/>
              <a:pPr/>
              <a:t>15</a:t>
            </a:fld>
            <a:endParaRPr lang="en-US" sz="120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62 huge ships initially with 200 smaller ships with 28,000 sailors.  Goal--make contact and collect tribute for the Ming.</a:t>
            </a:r>
          </a:p>
        </p:txBody>
      </p:sp>
    </p:spTree>
    <p:extLst>
      <p:ext uri="{BB962C8B-B14F-4D97-AF65-F5344CB8AC3E}">
        <p14:creationId xmlns:p14="http://schemas.microsoft.com/office/powerpoint/2010/main" val="3201035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99CE-A56E-0A4B-88EA-4192E70AA3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617158-6904-564C-BF3C-BC19B746EB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AAD77-A091-8A44-AF0F-2BD8FF0A49A8}"/>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5" name="Footer Placeholder 4">
            <a:extLst>
              <a:ext uri="{FF2B5EF4-FFF2-40B4-BE49-F238E27FC236}">
                <a16:creationId xmlns:a16="http://schemas.microsoft.com/office/drawing/2014/main" id="{23171649-B30A-174D-9E41-E7EA0A3AD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47DC94-0DAC-5642-9D76-FF48750BFBBD}"/>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3776528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2DA2B-1314-DE4F-8325-AF61F3DDEB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82741-2703-DD46-818C-2FC64401EB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D4ABE-BDB4-B948-9912-FF5877A5556B}"/>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5" name="Footer Placeholder 4">
            <a:extLst>
              <a:ext uri="{FF2B5EF4-FFF2-40B4-BE49-F238E27FC236}">
                <a16:creationId xmlns:a16="http://schemas.microsoft.com/office/drawing/2014/main" id="{6BB2682F-E971-CC46-AA56-33C5D78D9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9FD32-5D24-3D43-B2FC-B877ADB4CEBB}"/>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2046797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D715A7-E6E4-1C4B-B109-43430FD899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2A1447-6DF3-D442-AF2D-5E215BF7688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0ACD1-3BEF-B343-95EB-7CA105E3C0C0}"/>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5" name="Footer Placeholder 4">
            <a:extLst>
              <a:ext uri="{FF2B5EF4-FFF2-40B4-BE49-F238E27FC236}">
                <a16:creationId xmlns:a16="http://schemas.microsoft.com/office/drawing/2014/main" id="{DBF7F1BB-2329-2A4C-A864-C52C8EDECC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A74A0D-D224-6B46-AE53-84078DE61EBB}"/>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267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22400" y="381000"/>
            <a:ext cx="10160000" cy="1143000"/>
          </a:xfrm>
        </p:spPr>
        <p:txBody>
          <a:bodyPr/>
          <a:lstStyle/>
          <a:p>
            <a:r>
              <a:rPr lang="en-US"/>
              <a:t>Click to edit Master title style</a:t>
            </a:r>
          </a:p>
        </p:txBody>
      </p:sp>
      <p:sp>
        <p:nvSpPr>
          <p:cNvPr id="3" name="Content Placeholder 2"/>
          <p:cNvSpPr>
            <a:spLocks noGrp="1"/>
          </p:cNvSpPr>
          <p:nvPr>
            <p:ph sz="half" idx="1"/>
          </p:nvPr>
        </p:nvSpPr>
        <p:spPr>
          <a:xfrm>
            <a:off x="14224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604000" y="1752600"/>
            <a:ext cx="4978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A4E208D-C247-0243-B305-B3EC51FC2273}" type="slidenum">
              <a:rPr lang="en-US"/>
              <a:pPr>
                <a:defRPr/>
              </a:pPr>
              <a:t>‹#›</a:t>
            </a:fld>
            <a:endParaRPr lang="en-US"/>
          </a:p>
        </p:txBody>
      </p:sp>
    </p:spTree>
    <p:extLst>
      <p:ext uri="{BB962C8B-B14F-4D97-AF65-F5344CB8AC3E}">
        <p14:creationId xmlns:p14="http://schemas.microsoft.com/office/powerpoint/2010/main" val="3122182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F986D-6BC0-314E-90D3-004A110F3C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1F91E-23D2-D747-A695-31D821937AD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FF952-09B5-7341-A030-AF91BF85545A}"/>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5" name="Footer Placeholder 4">
            <a:extLst>
              <a:ext uri="{FF2B5EF4-FFF2-40B4-BE49-F238E27FC236}">
                <a16:creationId xmlns:a16="http://schemas.microsoft.com/office/drawing/2014/main" id="{01AE0E88-E130-A142-87A2-8737B501C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33ABC-90CC-714E-8953-F79098477E17}"/>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278100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65682-3765-D34D-9490-240EE4D5A1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AB91CA-ED81-914B-BECE-BCCB9A113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ADA15D-8CB5-CD46-A2BB-3C19A44782BD}"/>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5" name="Footer Placeholder 4">
            <a:extLst>
              <a:ext uri="{FF2B5EF4-FFF2-40B4-BE49-F238E27FC236}">
                <a16:creationId xmlns:a16="http://schemas.microsoft.com/office/drawing/2014/main" id="{CC64D319-67C4-F24E-9E64-4B4FC45F7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4D07A-8D33-B244-8FE5-FAC76BB78534}"/>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1577919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7B7A-6E0D-4241-B0AA-1AF252143C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8E2389-137B-5246-ADA0-777530DD65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04C4BD-3ED7-D94C-9C0F-8012775C97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2E3A7A-39EA-2D45-867B-8ECF4D6CD032}"/>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6" name="Footer Placeholder 5">
            <a:extLst>
              <a:ext uri="{FF2B5EF4-FFF2-40B4-BE49-F238E27FC236}">
                <a16:creationId xmlns:a16="http://schemas.microsoft.com/office/drawing/2014/main" id="{296C5708-B2AF-ED4C-B527-183FDAD12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215D60-9F21-3A47-BA22-84F12BFDEE5D}"/>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1242072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A35DB-D67A-2A4A-90B3-9F1BCDA99C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253A31-1F30-0F40-8D81-842385DCF4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244025-6116-D247-BFEC-567E90692C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1ED3D-82BF-F544-A3B0-DE2462AAD0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795F39A-B45A-A74B-BD18-AA4D722AACD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E19233-B15D-2947-AAF4-574DADF4A307}"/>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8" name="Footer Placeholder 7">
            <a:extLst>
              <a:ext uri="{FF2B5EF4-FFF2-40B4-BE49-F238E27FC236}">
                <a16:creationId xmlns:a16="http://schemas.microsoft.com/office/drawing/2014/main" id="{A3C459FA-EBF4-E944-84FE-F0BEF68F76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CA7F0A-23D5-6541-BCD4-D79D9B7E02E4}"/>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3286064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FC6D-0A4E-8744-A06A-008BCD8ADF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89DE4-5BB7-024D-A96D-647E7DB3A7E6}"/>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4" name="Footer Placeholder 3">
            <a:extLst>
              <a:ext uri="{FF2B5EF4-FFF2-40B4-BE49-F238E27FC236}">
                <a16:creationId xmlns:a16="http://schemas.microsoft.com/office/drawing/2014/main" id="{9FACBA06-8B46-0E4C-A3F8-76B47C1DE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ECB585-6AA4-BC4E-9C36-E3967D379ECC}"/>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281249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F9F120-3FA5-534E-AF8A-86E9BF6C65FB}"/>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3" name="Footer Placeholder 2">
            <a:extLst>
              <a:ext uri="{FF2B5EF4-FFF2-40B4-BE49-F238E27FC236}">
                <a16:creationId xmlns:a16="http://schemas.microsoft.com/office/drawing/2014/main" id="{241161FE-7E82-A74A-B3CF-BC4724AA1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551D1A-0914-DA40-AB66-25D7D2782375}"/>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2381766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B2CFB-930A-524C-B4EF-7D78BAD04E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0B62E2-C340-FD47-860B-33F65A21F0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F89ECF-EDA5-0F44-B430-98DCE18D9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BE5185-278E-5A40-8A77-5FD9AAEE3B98}"/>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6" name="Footer Placeholder 5">
            <a:extLst>
              <a:ext uri="{FF2B5EF4-FFF2-40B4-BE49-F238E27FC236}">
                <a16:creationId xmlns:a16="http://schemas.microsoft.com/office/drawing/2014/main" id="{BA04244E-DBB2-9247-8C04-F352AD2675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380038-7C2E-2A41-A47D-59ACCFF122E2}"/>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3369855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45B63-1782-BF47-80F4-849A72ED3D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34D2EE-48E3-0E4F-8925-95651B983E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31824F-0EE7-414F-902A-9F1E71CE5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4C82C9-F7C2-644B-A990-76F60CEF01E1}"/>
              </a:ext>
            </a:extLst>
          </p:cNvPr>
          <p:cNvSpPr>
            <a:spLocks noGrp="1"/>
          </p:cNvSpPr>
          <p:nvPr>
            <p:ph type="dt" sz="half" idx="10"/>
          </p:nvPr>
        </p:nvSpPr>
        <p:spPr/>
        <p:txBody>
          <a:bodyPr/>
          <a:lstStyle/>
          <a:p>
            <a:fld id="{D0707823-3F97-1B46-A476-29F2CC8D3DEE}" type="datetimeFigureOut">
              <a:rPr lang="en-US" smtClean="0"/>
              <a:t>3/11/19</a:t>
            </a:fld>
            <a:endParaRPr lang="en-US"/>
          </a:p>
        </p:txBody>
      </p:sp>
      <p:sp>
        <p:nvSpPr>
          <p:cNvPr id="6" name="Footer Placeholder 5">
            <a:extLst>
              <a:ext uri="{FF2B5EF4-FFF2-40B4-BE49-F238E27FC236}">
                <a16:creationId xmlns:a16="http://schemas.microsoft.com/office/drawing/2014/main" id="{9D85B547-F0B1-274C-8586-F9A6512F9F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9D5599-F183-494C-8972-3D9EF08D498A}"/>
              </a:ext>
            </a:extLst>
          </p:cNvPr>
          <p:cNvSpPr>
            <a:spLocks noGrp="1"/>
          </p:cNvSpPr>
          <p:nvPr>
            <p:ph type="sldNum" sz="quarter" idx="12"/>
          </p:nvPr>
        </p:nvSpPr>
        <p:spPr/>
        <p:txBody>
          <a:bodyPr/>
          <a:lstStyle/>
          <a:p>
            <a:fld id="{67CA219E-4499-E244-B85C-5AE0FAC200B3}" type="slidenum">
              <a:rPr lang="en-US" smtClean="0"/>
              <a:t>‹#›</a:t>
            </a:fld>
            <a:endParaRPr lang="en-US"/>
          </a:p>
        </p:txBody>
      </p:sp>
    </p:spTree>
    <p:extLst>
      <p:ext uri="{BB962C8B-B14F-4D97-AF65-F5344CB8AC3E}">
        <p14:creationId xmlns:p14="http://schemas.microsoft.com/office/powerpoint/2010/main" val="2015295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496B3C-C9C1-9748-9B42-9F5FC026ED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A4A962-203A-3448-A220-6A6BB69AA9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560B6-E462-9E44-AA4C-B74DD42B0D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07823-3F97-1B46-A476-29F2CC8D3DEE}" type="datetimeFigureOut">
              <a:rPr lang="en-US" smtClean="0"/>
              <a:t>3/11/19</a:t>
            </a:fld>
            <a:endParaRPr lang="en-US"/>
          </a:p>
        </p:txBody>
      </p:sp>
      <p:sp>
        <p:nvSpPr>
          <p:cNvPr id="5" name="Footer Placeholder 4">
            <a:extLst>
              <a:ext uri="{FF2B5EF4-FFF2-40B4-BE49-F238E27FC236}">
                <a16:creationId xmlns:a16="http://schemas.microsoft.com/office/drawing/2014/main" id="{EF810467-86FE-C24E-8191-BDDBCE49D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05AA18-8014-FF4C-AC8A-6CD6EF6FD6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A219E-4499-E244-B85C-5AE0FAC200B3}" type="slidenum">
              <a:rPr lang="en-US" smtClean="0"/>
              <a:t>‹#›</a:t>
            </a:fld>
            <a:endParaRPr lang="en-US"/>
          </a:p>
        </p:txBody>
      </p:sp>
    </p:spTree>
    <p:extLst>
      <p:ext uri="{BB962C8B-B14F-4D97-AF65-F5344CB8AC3E}">
        <p14:creationId xmlns:p14="http://schemas.microsoft.com/office/powerpoint/2010/main" val="39325705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audio" Target="../media/audio1.bin"/><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C070E-ABDA-754D-BC8D-DCED00ECE7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EB20217-0E77-8F40-B5C2-51B74DA2F495}"/>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2C05E64-92C8-FC47-ABAA-FA937A036989}"/>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527556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414" y="21882"/>
            <a:ext cx="8913813" cy="914400"/>
          </a:xfrm>
        </p:spPr>
        <p:txBody>
          <a:bodyPr/>
          <a:lstStyle/>
          <a:p>
            <a:r>
              <a:rPr lang="en-US" dirty="0"/>
              <a:t>Social Structure in China</a:t>
            </a:r>
          </a:p>
        </p:txBody>
      </p:sp>
      <p:sp>
        <p:nvSpPr>
          <p:cNvPr id="4" name="Triangle 3"/>
          <p:cNvSpPr/>
          <p:nvPr/>
        </p:nvSpPr>
        <p:spPr>
          <a:xfrm>
            <a:off x="5686010" y="1284050"/>
            <a:ext cx="4134678" cy="3955774"/>
          </a:xfrm>
          <a:prstGeom prst="triangle">
            <a:avLst/>
          </a:prstGeom>
          <a:solidFill>
            <a:schemeClr val="bg2"/>
          </a:solidFill>
          <a:ln w="34925"/>
          <a:effectLst>
            <a:glow rad="127000">
              <a:schemeClr val="tx2">
                <a:lumMod val="75000"/>
                <a:lumOff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mj-lt"/>
            </a:endParaRPr>
          </a:p>
        </p:txBody>
      </p:sp>
      <p:sp>
        <p:nvSpPr>
          <p:cNvPr id="5" name="TextBox 4"/>
          <p:cNvSpPr txBox="1"/>
          <p:nvPr/>
        </p:nvSpPr>
        <p:spPr>
          <a:xfrm>
            <a:off x="6819993" y="999705"/>
            <a:ext cx="3008388" cy="369332"/>
          </a:xfrm>
          <a:prstGeom prst="rect">
            <a:avLst/>
          </a:prstGeom>
          <a:noFill/>
        </p:spPr>
        <p:txBody>
          <a:bodyPr wrap="none" rtlCol="0">
            <a:spAutoFit/>
          </a:bodyPr>
          <a:lstStyle/>
          <a:p>
            <a:r>
              <a:rPr lang="en-US" dirty="0">
                <a:solidFill>
                  <a:srgbClr val="FF0000"/>
                </a:solidFill>
                <a:latin typeface="+mj-lt"/>
              </a:rPr>
              <a:t>Emperor (Mandate of Heaven)</a:t>
            </a:r>
          </a:p>
        </p:txBody>
      </p:sp>
      <p:sp>
        <p:nvSpPr>
          <p:cNvPr id="6" name="TextBox 5"/>
          <p:cNvSpPr txBox="1"/>
          <p:nvPr/>
        </p:nvSpPr>
        <p:spPr>
          <a:xfrm>
            <a:off x="8302638" y="1510333"/>
            <a:ext cx="2318957" cy="1200329"/>
          </a:xfrm>
          <a:prstGeom prst="rect">
            <a:avLst/>
          </a:prstGeom>
          <a:noFill/>
        </p:spPr>
        <p:txBody>
          <a:bodyPr wrap="square" rtlCol="0">
            <a:spAutoFit/>
          </a:bodyPr>
          <a:lstStyle/>
          <a:p>
            <a:r>
              <a:rPr lang="en-US" dirty="0">
                <a:solidFill>
                  <a:srgbClr val="FF0000"/>
                </a:solidFill>
                <a:latin typeface="+mj-lt"/>
              </a:rPr>
              <a:t>Gentry (educated scholars who have passed the Civil Service Exam)</a:t>
            </a:r>
          </a:p>
        </p:txBody>
      </p:sp>
      <p:sp>
        <p:nvSpPr>
          <p:cNvPr id="7" name="TextBox 6"/>
          <p:cNvSpPr txBox="1"/>
          <p:nvPr/>
        </p:nvSpPr>
        <p:spPr>
          <a:xfrm>
            <a:off x="8725937" y="2954319"/>
            <a:ext cx="988284" cy="369332"/>
          </a:xfrm>
          <a:prstGeom prst="rect">
            <a:avLst/>
          </a:prstGeom>
          <a:noFill/>
        </p:spPr>
        <p:txBody>
          <a:bodyPr wrap="none" rtlCol="0">
            <a:spAutoFit/>
          </a:bodyPr>
          <a:lstStyle/>
          <a:p>
            <a:r>
              <a:rPr lang="en-US" dirty="0">
                <a:solidFill>
                  <a:srgbClr val="FF0000"/>
                </a:solidFill>
                <a:latin typeface="+mj-lt"/>
              </a:rPr>
              <a:t>Farmers </a:t>
            </a:r>
          </a:p>
        </p:txBody>
      </p:sp>
      <p:sp>
        <p:nvSpPr>
          <p:cNvPr id="8" name="TextBox 7"/>
          <p:cNvSpPr txBox="1"/>
          <p:nvPr/>
        </p:nvSpPr>
        <p:spPr>
          <a:xfrm>
            <a:off x="9434350" y="3907877"/>
            <a:ext cx="930063" cy="369332"/>
          </a:xfrm>
          <a:prstGeom prst="rect">
            <a:avLst/>
          </a:prstGeom>
          <a:noFill/>
        </p:spPr>
        <p:txBody>
          <a:bodyPr wrap="none" rtlCol="0">
            <a:spAutoFit/>
          </a:bodyPr>
          <a:lstStyle/>
          <a:p>
            <a:r>
              <a:rPr lang="en-US" dirty="0">
                <a:solidFill>
                  <a:srgbClr val="FF0000"/>
                </a:solidFill>
                <a:latin typeface="+mj-lt"/>
              </a:rPr>
              <a:t>Artisans</a:t>
            </a:r>
          </a:p>
        </p:txBody>
      </p:sp>
      <p:sp>
        <p:nvSpPr>
          <p:cNvPr id="9" name="TextBox 8"/>
          <p:cNvSpPr txBox="1"/>
          <p:nvPr/>
        </p:nvSpPr>
        <p:spPr>
          <a:xfrm>
            <a:off x="9623484" y="4584437"/>
            <a:ext cx="1180901" cy="369332"/>
          </a:xfrm>
          <a:prstGeom prst="rect">
            <a:avLst/>
          </a:prstGeom>
          <a:noFill/>
        </p:spPr>
        <p:txBody>
          <a:bodyPr wrap="none" rtlCol="0">
            <a:spAutoFit/>
          </a:bodyPr>
          <a:lstStyle/>
          <a:p>
            <a:r>
              <a:rPr lang="en-US">
                <a:solidFill>
                  <a:srgbClr val="FF0000"/>
                </a:solidFill>
                <a:latin typeface="+mj-lt"/>
              </a:rPr>
              <a:t>Merchants</a:t>
            </a:r>
          </a:p>
        </p:txBody>
      </p:sp>
      <p:cxnSp>
        <p:nvCxnSpPr>
          <p:cNvPr id="11" name="Straight Connector 10"/>
          <p:cNvCxnSpPr/>
          <p:nvPr/>
        </p:nvCxnSpPr>
        <p:spPr>
          <a:xfrm>
            <a:off x="7558873" y="1654511"/>
            <a:ext cx="3889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356620" y="2039665"/>
            <a:ext cx="812546" cy="134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42842" y="3907877"/>
            <a:ext cx="26637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88119" y="4510909"/>
            <a:ext cx="3346231" cy="11824"/>
          </a:xfrm>
          <a:prstGeom prst="line">
            <a:avLst/>
          </a:prstGeom>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40E1A612-EECA-1644-88D2-A885327B24A1}"/>
              </a:ext>
            </a:extLst>
          </p:cNvPr>
          <p:cNvSpPr/>
          <p:nvPr/>
        </p:nvSpPr>
        <p:spPr>
          <a:xfrm rot="10800000">
            <a:off x="5248833" y="2053100"/>
            <a:ext cx="312328" cy="246963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a:extLst>
              <a:ext uri="{FF2B5EF4-FFF2-40B4-BE49-F238E27FC236}">
                <a16:creationId xmlns:a16="http://schemas.microsoft.com/office/drawing/2014/main" id="{82759B8D-2233-B84C-8E46-AD9E4ED547F2}"/>
              </a:ext>
            </a:extLst>
          </p:cNvPr>
          <p:cNvSpPr txBox="1"/>
          <p:nvPr/>
        </p:nvSpPr>
        <p:spPr>
          <a:xfrm>
            <a:off x="3732789" y="3353879"/>
            <a:ext cx="1675317" cy="923330"/>
          </a:xfrm>
          <a:prstGeom prst="rect">
            <a:avLst/>
          </a:prstGeom>
          <a:noFill/>
        </p:spPr>
        <p:txBody>
          <a:bodyPr wrap="square" rtlCol="0">
            <a:spAutoFit/>
          </a:bodyPr>
          <a:lstStyle/>
          <a:p>
            <a:pPr algn="ctr"/>
            <a:r>
              <a:rPr lang="en-US" dirty="0">
                <a:solidFill>
                  <a:srgbClr val="FF0000"/>
                </a:solidFill>
              </a:rPr>
              <a:t>Social Mobility is ALLOWED but difficult</a:t>
            </a:r>
          </a:p>
        </p:txBody>
      </p:sp>
      <p:sp>
        <p:nvSpPr>
          <p:cNvPr id="3" name="TextBox 2">
            <a:extLst>
              <a:ext uri="{FF2B5EF4-FFF2-40B4-BE49-F238E27FC236}">
                <a16:creationId xmlns:a16="http://schemas.microsoft.com/office/drawing/2014/main" id="{620CA351-53A5-B941-BA6D-7131FF1E0DA2}"/>
              </a:ext>
            </a:extLst>
          </p:cNvPr>
          <p:cNvSpPr txBox="1"/>
          <p:nvPr/>
        </p:nvSpPr>
        <p:spPr>
          <a:xfrm>
            <a:off x="5199839" y="1668961"/>
            <a:ext cx="1650965" cy="415498"/>
          </a:xfrm>
          <a:prstGeom prst="rect">
            <a:avLst/>
          </a:prstGeom>
          <a:noFill/>
        </p:spPr>
        <p:txBody>
          <a:bodyPr wrap="none" rtlCol="0">
            <a:spAutoFit/>
          </a:bodyPr>
          <a:lstStyle/>
          <a:p>
            <a:r>
              <a:rPr lang="en-US" sz="2100" dirty="0">
                <a:solidFill>
                  <a:schemeClr val="accent5"/>
                </a:solidFill>
              </a:rPr>
              <a:t>BUREACRACY</a:t>
            </a:r>
            <a:endParaRPr lang="en-US" dirty="0">
              <a:solidFill>
                <a:schemeClr val="accent5"/>
              </a:solidFill>
            </a:endParaRPr>
          </a:p>
        </p:txBody>
      </p:sp>
      <p:sp>
        <p:nvSpPr>
          <p:cNvPr id="17" name="TextBox 16">
            <a:extLst>
              <a:ext uri="{FF2B5EF4-FFF2-40B4-BE49-F238E27FC236}">
                <a16:creationId xmlns:a16="http://schemas.microsoft.com/office/drawing/2014/main" id="{308319C0-1338-614D-BC04-B60A4D23F633}"/>
              </a:ext>
            </a:extLst>
          </p:cNvPr>
          <p:cNvSpPr txBox="1"/>
          <p:nvPr/>
        </p:nvSpPr>
        <p:spPr>
          <a:xfrm>
            <a:off x="1524001" y="2819402"/>
            <a:ext cx="2083940" cy="2031325"/>
          </a:xfrm>
          <a:prstGeom prst="rect">
            <a:avLst/>
          </a:prstGeom>
          <a:noFill/>
        </p:spPr>
        <p:txBody>
          <a:bodyPr wrap="square" rtlCol="0">
            <a:spAutoFit/>
          </a:bodyPr>
          <a:lstStyle/>
          <a:p>
            <a:r>
              <a:rPr lang="en-US" sz="2100" dirty="0">
                <a:solidFill>
                  <a:schemeClr val="accent5"/>
                </a:solidFill>
              </a:rPr>
              <a:t>BUREACRACY:</a:t>
            </a:r>
          </a:p>
          <a:p>
            <a:r>
              <a:rPr lang="en-US" sz="2100" dirty="0">
                <a:solidFill>
                  <a:schemeClr val="accent5"/>
                </a:solidFill>
              </a:rPr>
              <a:t>This means a government with levels. (like national, state and local)</a:t>
            </a:r>
            <a:endParaRPr lang="en-US" dirty="0">
              <a:solidFill>
                <a:schemeClr val="accent5"/>
              </a:solidFill>
            </a:endParaRPr>
          </a:p>
        </p:txBody>
      </p:sp>
      <p:sp>
        <p:nvSpPr>
          <p:cNvPr id="19" name="TextBox 18">
            <a:extLst>
              <a:ext uri="{FF2B5EF4-FFF2-40B4-BE49-F238E27FC236}">
                <a16:creationId xmlns:a16="http://schemas.microsoft.com/office/drawing/2014/main" id="{39954E73-F77A-0449-ABAE-1AADF08740A3}"/>
              </a:ext>
            </a:extLst>
          </p:cNvPr>
          <p:cNvSpPr txBox="1"/>
          <p:nvPr/>
        </p:nvSpPr>
        <p:spPr>
          <a:xfrm>
            <a:off x="4778629" y="1020126"/>
            <a:ext cx="1650965" cy="415498"/>
          </a:xfrm>
          <a:prstGeom prst="rect">
            <a:avLst/>
          </a:prstGeom>
          <a:noFill/>
        </p:spPr>
        <p:txBody>
          <a:bodyPr wrap="none" rtlCol="0">
            <a:spAutoFit/>
          </a:bodyPr>
          <a:lstStyle/>
          <a:p>
            <a:r>
              <a:rPr lang="en-US" sz="2100" dirty="0">
                <a:solidFill>
                  <a:schemeClr val="accent5"/>
                </a:solidFill>
              </a:rPr>
              <a:t>BUREACRACY</a:t>
            </a:r>
            <a:endParaRPr lang="en-US" dirty="0">
              <a:solidFill>
                <a:schemeClr val="accent5"/>
              </a:solidFill>
            </a:endParaRPr>
          </a:p>
        </p:txBody>
      </p:sp>
      <p:sp>
        <p:nvSpPr>
          <p:cNvPr id="10" name="TextBox 9">
            <a:extLst>
              <a:ext uri="{FF2B5EF4-FFF2-40B4-BE49-F238E27FC236}">
                <a16:creationId xmlns:a16="http://schemas.microsoft.com/office/drawing/2014/main" id="{18931DF1-FA66-2940-88B1-610AF1D82AC2}"/>
              </a:ext>
            </a:extLst>
          </p:cNvPr>
          <p:cNvSpPr txBox="1"/>
          <p:nvPr/>
        </p:nvSpPr>
        <p:spPr>
          <a:xfrm>
            <a:off x="5051332" y="5519268"/>
            <a:ext cx="4155753" cy="369332"/>
          </a:xfrm>
          <a:prstGeom prst="rect">
            <a:avLst/>
          </a:prstGeom>
          <a:noFill/>
        </p:spPr>
        <p:txBody>
          <a:bodyPr wrap="none" rtlCol="0">
            <a:spAutoFit/>
          </a:bodyPr>
          <a:lstStyle/>
          <a:p>
            <a:r>
              <a:rPr lang="en-US" dirty="0">
                <a:solidFill>
                  <a:schemeClr val="accent5"/>
                </a:solidFill>
              </a:rPr>
              <a:t>Why are merchants NOT the bureaucracy?</a:t>
            </a:r>
          </a:p>
        </p:txBody>
      </p:sp>
    </p:spTree>
    <p:extLst>
      <p:ext uri="{BB962C8B-B14F-4D97-AF65-F5344CB8AC3E}">
        <p14:creationId xmlns:p14="http://schemas.microsoft.com/office/powerpoint/2010/main" val="4083082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524001" y="0"/>
            <a:ext cx="8913813" cy="914400"/>
          </a:xfrm>
        </p:spPr>
        <p:txBody>
          <a:bodyPr/>
          <a:lstStyle/>
          <a:p>
            <a:pPr eaLnBrk="1" hangingPunct="1"/>
            <a:r>
              <a:rPr lang="en-US" dirty="0">
                <a:latin typeface="Times New Roman" charset="0"/>
                <a:ea typeface="ＭＳ Ｐゴシック" charset="0"/>
                <a:cs typeface="ＭＳ Ｐゴシック" charset="0"/>
              </a:rPr>
              <a:t>Ming China</a:t>
            </a:r>
          </a:p>
        </p:txBody>
      </p:sp>
      <p:sp>
        <p:nvSpPr>
          <p:cNvPr id="1027" name="Rectangle 3"/>
          <p:cNvSpPr>
            <a:spLocks noGrp="1" noChangeArrowheads="1"/>
          </p:cNvSpPr>
          <p:nvPr>
            <p:ph type="body" idx="1"/>
          </p:nvPr>
        </p:nvSpPr>
        <p:spPr>
          <a:xfrm>
            <a:off x="1828800" y="1219201"/>
            <a:ext cx="8686800" cy="5047129"/>
          </a:xfrm>
        </p:spPr>
        <p:txBody>
          <a:bodyPr/>
          <a:lstStyle/>
          <a:p>
            <a:pPr eaLnBrk="1" hangingPunct="1"/>
            <a:r>
              <a:rPr lang="en-US" dirty="0">
                <a:solidFill>
                  <a:schemeClr val="accent5"/>
                </a:solidFill>
                <a:latin typeface="Times New Roman" charset="0"/>
                <a:ea typeface="ＭＳ Ｐゴシック" charset="0"/>
                <a:cs typeface="ＭＳ Ｐゴシック" charset="0"/>
              </a:rPr>
              <a:t>Context</a:t>
            </a:r>
          </a:p>
          <a:p>
            <a:pPr eaLnBrk="1" hangingPunct="1"/>
            <a:r>
              <a:rPr lang="en-US" dirty="0">
                <a:latin typeface="Times New Roman" charset="0"/>
                <a:ea typeface="ＭＳ Ｐゴシック" charset="0"/>
                <a:cs typeface="ＭＳ Ｐゴシック" charset="0"/>
              </a:rPr>
              <a:t>Mongols had ruled before</a:t>
            </a:r>
          </a:p>
          <a:p>
            <a:pPr eaLnBrk="1" hangingPunct="1"/>
            <a:r>
              <a:rPr lang="en-US" dirty="0">
                <a:latin typeface="Times New Roman" charset="0"/>
                <a:ea typeface="ＭＳ Ｐゴシック" charset="0"/>
                <a:cs typeface="ＭＳ Ｐゴシック" charset="0"/>
              </a:rPr>
              <a:t>Reclaim China for the Chinese in 1368</a:t>
            </a:r>
          </a:p>
          <a:p>
            <a:pPr lvl="1" eaLnBrk="1" hangingPunct="1"/>
            <a:r>
              <a:rPr lang="en-US" dirty="0">
                <a:latin typeface="Times New Roman" charset="0"/>
                <a:ea typeface="ＭＳ Ｐゴシック" charset="0"/>
              </a:rPr>
              <a:t>From Yuan dynasty</a:t>
            </a:r>
          </a:p>
          <a:p>
            <a:pPr lvl="1" eaLnBrk="1" hangingPunct="1"/>
            <a:r>
              <a:rPr lang="en-US" dirty="0">
                <a:latin typeface="Times New Roman" charset="0"/>
                <a:ea typeface="ＭＳ Ｐゴシック" charset="0"/>
              </a:rPr>
              <a:t>Peasant leader Zhu </a:t>
            </a:r>
            <a:r>
              <a:rPr lang="en-US" dirty="0" err="1">
                <a:latin typeface="Times New Roman" charset="0"/>
                <a:ea typeface="ＭＳ Ｐゴシック" charset="0"/>
              </a:rPr>
              <a:t>Yuanzhang</a:t>
            </a:r>
            <a:endParaRPr lang="en-US" dirty="0">
              <a:latin typeface="Times New Roman" charset="0"/>
              <a:ea typeface="ＭＳ Ｐゴシック" charset="0"/>
            </a:endParaRPr>
          </a:p>
          <a:p>
            <a:r>
              <a:rPr lang="en-US" dirty="0">
                <a:latin typeface="Times New Roman" charset="0"/>
                <a:ea typeface="ＭＳ Ｐゴシック" charset="0"/>
              </a:rPr>
              <a:t>What is reclaimed?</a:t>
            </a:r>
          </a:p>
          <a:p>
            <a:pPr lvl="1"/>
            <a:r>
              <a:rPr lang="en-US" dirty="0">
                <a:latin typeface="Times New Roman" charset="0"/>
                <a:ea typeface="ＭＳ Ｐゴシック" charset="0"/>
                <a:cs typeface="ＭＳ Ｐゴシック" charset="0"/>
              </a:rPr>
              <a:t>Restored the Civil Service Exam</a:t>
            </a:r>
          </a:p>
          <a:p>
            <a:pPr lvl="1"/>
            <a:r>
              <a:rPr lang="en-US" dirty="0">
                <a:latin typeface="Times New Roman" charset="0"/>
                <a:ea typeface="ＭＳ Ｐゴシック" charset="0"/>
                <a:cs typeface="ＭＳ Ｐゴシック" charset="0"/>
              </a:rPr>
              <a:t>Increased agricultural production</a:t>
            </a:r>
          </a:p>
          <a:p>
            <a:pPr lvl="1"/>
            <a:r>
              <a:rPr lang="en-US" dirty="0">
                <a:latin typeface="Times New Roman" charset="0"/>
                <a:ea typeface="ＭＳ Ｐゴシック" charset="0"/>
                <a:cs typeface="ＭＳ Ｐゴシック" charset="0"/>
              </a:rPr>
              <a:t>Revival of Chinese culture</a:t>
            </a:r>
          </a:p>
          <a:p>
            <a:r>
              <a:rPr lang="en-US" dirty="0">
                <a:latin typeface="Times New Roman" charset="0"/>
                <a:ea typeface="ＭＳ Ｐゴシック" charset="0"/>
                <a:cs typeface="ＭＳ Ｐゴシック" charset="0"/>
              </a:rPr>
              <a:t>Fix and improve on the Great Wall</a:t>
            </a:r>
          </a:p>
        </p:txBody>
      </p:sp>
      <p:sp>
        <p:nvSpPr>
          <p:cNvPr id="2" name="Rectangle 1">
            <a:extLst>
              <a:ext uri="{FF2B5EF4-FFF2-40B4-BE49-F238E27FC236}">
                <a16:creationId xmlns:a16="http://schemas.microsoft.com/office/drawing/2014/main" id="{C6BE45F6-6A26-0944-81D2-32F76FF895BA}"/>
              </a:ext>
            </a:extLst>
          </p:cNvPr>
          <p:cNvSpPr/>
          <p:nvPr/>
        </p:nvSpPr>
        <p:spPr>
          <a:xfrm>
            <a:off x="7848600" y="2362200"/>
            <a:ext cx="1146468" cy="369332"/>
          </a:xfrm>
          <a:prstGeom prst="rect">
            <a:avLst/>
          </a:prstGeom>
        </p:spPr>
        <p:txBody>
          <a:bodyPr wrap="none">
            <a:spAutoFit/>
          </a:bodyPr>
          <a:lstStyle/>
          <a:p>
            <a:r>
              <a:rPr lang="en-US" dirty="0">
                <a:solidFill>
                  <a:schemeClr val="accent5"/>
                </a:solidFill>
                <a:latin typeface="Times New Roman" charset="0"/>
                <a:ea typeface="ＭＳ Ｐゴシック" charset="0"/>
                <a:cs typeface="ＭＳ Ｐゴシック" charset="0"/>
              </a:rPr>
              <a:t>AGENCY</a:t>
            </a:r>
            <a:endParaRPr lang="en-US" dirty="0"/>
          </a:p>
        </p:txBody>
      </p:sp>
    </p:spTree>
    <p:extLst>
      <p:ext uri="{BB962C8B-B14F-4D97-AF65-F5344CB8AC3E}">
        <p14:creationId xmlns:p14="http://schemas.microsoft.com/office/powerpoint/2010/main" val="3848557264"/>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 calcmode="lin" valueType="num">
                                      <p:cBhvr additive="base">
                                        <p:cTn id="7" dur="500" fill="hold"/>
                                        <p:tgtEl>
                                          <p:spTgt spid="10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7">
                                            <p:txEl>
                                              <p:pRg st="1" end="1"/>
                                            </p:txEl>
                                          </p:spTgt>
                                        </p:tgtEl>
                                        <p:attrNameLst>
                                          <p:attrName>style.visibility</p:attrName>
                                        </p:attrNameLst>
                                      </p:cBhvr>
                                      <p:to>
                                        <p:strVal val="visible"/>
                                      </p:to>
                                    </p:set>
                                    <p:anim calcmode="lin" valueType="num">
                                      <p:cBhvr additive="base">
                                        <p:cTn id="13" dur="500" fill="hold"/>
                                        <p:tgtEl>
                                          <p:spTgt spid="10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7">
                                            <p:txEl>
                                              <p:pRg st="2" end="2"/>
                                            </p:txEl>
                                          </p:spTgt>
                                        </p:tgtEl>
                                        <p:attrNameLst>
                                          <p:attrName>style.visibility</p:attrName>
                                        </p:attrNameLst>
                                      </p:cBhvr>
                                      <p:to>
                                        <p:strVal val="visible"/>
                                      </p:to>
                                    </p:set>
                                    <p:anim calcmode="lin" valueType="num">
                                      <p:cBhvr additive="base">
                                        <p:cTn id="19" dur="500" fill="hold"/>
                                        <p:tgtEl>
                                          <p:spTgt spid="10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par>
                                <p:cTn id="21" presetID="2" presetClass="entr" presetSubtype="8" fill="hold" grpId="0" nodeType="withEffect">
                                  <p:stCondLst>
                                    <p:cond delay="0"/>
                                  </p:stCondLst>
                                  <p:childTnLst>
                                    <p:set>
                                      <p:cBhvr>
                                        <p:cTn id="22" dur="1" fill="hold">
                                          <p:stCondLst>
                                            <p:cond delay="0"/>
                                          </p:stCondLst>
                                        </p:cTn>
                                        <p:tgtEl>
                                          <p:spTgt spid="1027">
                                            <p:txEl>
                                              <p:pRg st="3" end="3"/>
                                            </p:txEl>
                                          </p:spTgt>
                                        </p:tgtEl>
                                        <p:attrNameLst>
                                          <p:attrName>style.visibility</p:attrName>
                                        </p:attrNameLst>
                                      </p:cBhvr>
                                      <p:to>
                                        <p:strVal val="visible"/>
                                      </p:to>
                                    </p:set>
                                    <p:anim calcmode="lin" valueType="num">
                                      <p:cBhvr additive="base">
                                        <p:cTn id="23" dur="500" fill="hold"/>
                                        <p:tgtEl>
                                          <p:spTgt spid="102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0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
                                        </p:tgtEl>
                                      </p:cMediaNode>
                                    </p:audio>
                                  </p:subTnLst>
                                </p:cTn>
                              </p:par>
                              <p:par>
                                <p:cTn id="25" presetID="2" presetClass="entr" presetSubtype="8" fill="hold" grpId="0" nodeType="with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 calcmode="lin" valueType="num">
                                      <p:cBhvr additive="base">
                                        <p:cTn id="27" dur="500" fill="hold"/>
                                        <p:tgtEl>
                                          <p:spTgt spid="102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02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027">
                                            <p:txEl>
                                              <p:pRg st="5" end="5"/>
                                            </p:txEl>
                                          </p:spTgt>
                                        </p:tgtEl>
                                        <p:attrNameLst>
                                          <p:attrName>style.visibility</p:attrName>
                                        </p:attrNameLst>
                                      </p:cBhvr>
                                      <p:to>
                                        <p:strVal val="visible"/>
                                      </p:to>
                                    </p:set>
                                    <p:anim calcmode="lin" valueType="num">
                                      <p:cBhvr additive="base">
                                        <p:cTn id="33" dur="500" fill="hold"/>
                                        <p:tgtEl>
                                          <p:spTgt spid="1027">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027">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3" name="Whoosh"/>
                                        </p:tgtEl>
                                      </p:cMediaNode>
                                    </p:audio>
                                  </p:subTnLst>
                                </p:cTn>
                              </p:par>
                              <p:par>
                                <p:cTn id="35" presetID="2" presetClass="entr" presetSubtype="8" fill="hold" grpId="0" nodeType="withEffect">
                                  <p:stCondLst>
                                    <p:cond delay="0"/>
                                  </p:stCondLst>
                                  <p:childTnLst>
                                    <p:set>
                                      <p:cBhvr>
                                        <p:cTn id="36" dur="1" fill="hold">
                                          <p:stCondLst>
                                            <p:cond delay="0"/>
                                          </p:stCondLst>
                                        </p:cTn>
                                        <p:tgtEl>
                                          <p:spTgt spid="1027">
                                            <p:txEl>
                                              <p:pRg st="6" end="6"/>
                                            </p:txEl>
                                          </p:spTgt>
                                        </p:tgtEl>
                                        <p:attrNameLst>
                                          <p:attrName>style.visibility</p:attrName>
                                        </p:attrNameLst>
                                      </p:cBhvr>
                                      <p:to>
                                        <p:strVal val="visible"/>
                                      </p:to>
                                    </p:set>
                                    <p:anim calcmode="lin" valueType="num">
                                      <p:cBhvr additive="base">
                                        <p:cTn id="37" dur="500" fill="hold"/>
                                        <p:tgtEl>
                                          <p:spTgt spid="1027">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27">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par>
                                <p:cTn id="39" presetID="2" presetClass="entr" presetSubtype="8" fill="hold" grpId="0" nodeType="withEffect">
                                  <p:stCondLst>
                                    <p:cond delay="0"/>
                                  </p:stCondLst>
                                  <p:childTnLst>
                                    <p:set>
                                      <p:cBhvr>
                                        <p:cTn id="40" dur="1" fill="hold">
                                          <p:stCondLst>
                                            <p:cond delay="0"/>
                                          </p:stCondLst>
                                        </p:cTn>
                                        <p:tgtEl>
                                          <p:spTgt spid="1027">
                                            <p:txEl>
                                              <p:pRg st="7" end="7"/>
                                            </p:txEl>
                                          </p:spTgt>
                                        </p:tgtEl>
                                        <p:attrNameLst>
                                          <p:attrName>style.visibility</p:attrName>
                                        </p:attrNameLst>
                                      </p:cBhvr>
                                      <p:to>
                                        <p:strVal val="visible"/>
                                      </p:to>
                                    </p:set>
                                    <p:anim calcmode="lin" valueType="num">
                                      <p:cBhvr additive="base">
                                        <p:cTn id="41" dur="500" fill="hold"/>
                                        <p:tgtEl>
                                          <p:spTgt spid="1027">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027">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
                                        </p:tgtEl>
                                      </p:cMediaNode>
                                    </p:audio>
                                  </p:subTnLst>
                                </p:cTn>
                              </p:par>
                              <p:par>
                                <p:cTn id="43" presetID="2" presetClass="entr" presetSubtype="8" fill="hold" grpId="0" nodeType="withEffect">
                                  <p:stCondLst>
                                    <p:cond delay="0"/>
                                  </p:stCondLst>
                                  <p:childTnLst>
                                    <p:set>
                                      <p:cBhvr>
                                        <p:cTn id="44" dur="1" fill="hold">
                                          <p:stCondLst>
                                            <p:cond delay="0"/>
                                          </p:stCondLst>
                                        </p:cTn>
                                        <p:tgtEl>
                                          <p:spTgt spid="1027">
                                            <p:txEl>
                                              <p:pRg st="8" end="8"/>
                                            </p:txEl>
                                          </p:spTgt>
                                        </p:tgtEl>
                                        <p:attrNameLst>
                                          <p:attrName>style.visibility</p:attrName>
                                        </p:attrNameLst>
                                      </p:cBhvr>
                                      <p:to>
                                        <p:strVal val="visible"/>
                                      </p:to>
                                    </p:set>
                                    <p:anim calcmode="lin" valueType="num">
                                      <p:cBhvr additive="base">
                                        <p:cTn id="45" dur="500" fill="hold"/>
                                        <p:tgtEl>
                                          <p:spTgt spid="1027">
                                            <p:txEl>
                                              <p:pRg st="8" end="8"/>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1027">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Whoosh"/>
                                        </p:tgtEl>
                                      </p:cMediaNode>
                                    </p:audio>
                                  </p:sub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027">
                                            <p:txEl>
                                              <p:pRg st="9" end="9"/>
                                            </p:txEl>
                                          </p:spTgt>
                                        </p:tgtEl>
                                        <p:attrNameLst>
                                          <p:attrName>style.visibility</p:attrName>
                                        </p:attrNameLst>
                                      </p:cBhvr>
                                      <p:to>
                                        <p:strVal val="visible"/>
                                      </p:to>
                                    </p:set>
                                    <p:anim calcmode="lin" valueType="num">
                                      <p:cBhvr additive="base">
                                        <p:cTn id="51" dur="500" fill="hold"/>
                                        <p:tgtEl>
                                          <p:spTgt spid="1027">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1027">
                                            <p:txEl>
                                              <p:pRg st="9" end="9"/>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2282825" y="5894388"/>
            <a:ext cx="599844" cy="369332"/>
          </a:xfrm>
          <a:prstGeom prst="rect">
            <a:avLst/>
          </a:prstGeom>
          <a:noFill/>
          <a:ln w="9525">
            <a:noFill/>
            <a:miter lim="800000"/>
            <a:headEnd/>
            <a:tailEnd/>
          </a:ln>
          <a:effectLst/>
        </p:spPr>
        <p:txBody>
          <a:bodyPr wrap="none">
            <a:prstTxWarp prst="textNoShape">
              <a:avLst/>
            </a:prstTxWarp>
            <a:spAutoFit/>
          </a:bodyPr>
          <a:lstStyle/>
          <a:p>
            <a:r>
              <a:rPr lang="en-US"/>
              <a:t>Blue</a:t>
            </a:r>
          </a:p>
        </p:txBody>
      </p:sp>
      <p:pic>
        <p:nvPicPr>
          <p:cNvPr id="8196" name="Picture 4"/>
          <p:cNvPicPr>
            <a:picLocks noChangeAspect="1" noChangeArrowheads="1"/>
          </p:cNvPicPr>
          <p:nvPr/>
        </p:nvPicPr>
        <p:blipFill>
          <a:blip r:embed="rId2"/>
          <a:srcRect/>
          <a:stretch>
            <a:fillRect/>
          </a:stretch>
        </p:blipFill>
        <p:spPr bwMode="auto">
          <a:xfrm>
            <a:off x="1524000" y="0"/>
            <a:ext cx="9144000" cy="5708650"/>
          </a:xfrm>
          <a:prstGeom prst="rect">
            <a:avLst/>
          </a:prstGeom>
          <a:noFill/>
          <a:ln w="9525">
            <a:noFill/>
            <a:miter lim="800000"/>
            <a:headEnd/>
            <a:tailEnd/>
          </a:ln>
          <a:effectLst/>
        </p:spPr>
      </p:pic>
    </p:spTree>
    <p:extLst>
      <p:ext uri="{BB962C8B-B14F-4D97-AF65-F5344CB8AC3E}">
        <p14:creationId xmlns:p14="http://schemas.microsoft.com/office/powerpoint/2010/main" val="3746669750"/>
      </p:ext>
    </p:extLst>
  </p:cSld>
  <p:clrMapOvr>
    <a:masterClrMapping/>
  </p:clrMapOvr>
  <p:transition advClick="0" advTm="90000"/>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Ming China and Exploration</a:t>
            </a:r>
          </a:p>
        </p:txBody>
      </p:sp>
      <p:sp>
        <p:nvSpPr>
          <p:cNvPr id="25603" name="Rectangle 3"/>
          <p:cNvSpPr>
            <a:spLocks noGrp="1" noChangeArrowheads="1"/>
          </p:cNvSpPr>
          <p:nvPr>
            <p:ph type="body" idx="1"/>
          </p:nvPr>
        </p:nvSpPr>
        <p:spPr>
          <a:xfrm>
            <a:off x="1524000" y="2209800"/>
            <a:ext cx="4419600" cy="3886200"/>
          </a:xfrm>
        </p:spPr>
        <p:txBody>
          <a:bodyPr>
            <a:normAutofit/>
          </a:bodyPr>
          <a:lstStyle/>
          <a:p>
            <a:pPr eaLnBrk="1" hangingPunct="1"/>
            <a:r>
              <a:rPr lang="en-US" dirty="0">
                <a:solidFill>
                  <a:schemeClr val="accent5"/>
                </a:solidFill>
                <a:latin typeface="Times New Roman" charset="0"/>
                <a:ea typeface="ＭＳ Ｐゴシック" charset="0"/>
                <a:cs typeface="ＭＳ Ｐゴシック" charset="0"/>
              </a:rPr>
              <a:t>AGENCY</a:t>
            </a:r>
          </a:p>
          <a:p>
            <a:pPr eaLnBrk="1" hangingPunct="1"/>
            <a:r>
              <a:rPr lang="en-US" dirty="0">
                <a:latin typeface="Times New Roman" charset="0"/>
                <a:ea typeface="ＭＳ Ｐゴシック" charset="0"/>
                <a:cs typeface="ＭＳ Ｐゴシック" charset="0"/>
              </a:rPr>
              <a:t>Zheng He</a:t>
            </a:r>
          </a:p>
          <a:p>
            <a:pPr lvl="1" eaLnBrk="1" hangingPunct="1"/>
            <a:r>
              <a:rPr lang="en-US" dirty="0">
                <a:latin typeface="Times New Roman" charset="0"/>
                <a:ea typeface="ＭＳ Ｐゴシック" charset="0"/>
              </a:rPr>
              <a:t>1405:  7 expeditions total</a:t>
            </a:r>
          </a:p>
          <a:p>
            <a:pPr lvl="1" eaLnBrk="1" hangingPunct="1"/>
            <a:r>
              <a:rPr lang="en-US" dirty="0">
                <a:latin typeface="Times New Roman" charset="0"/>
                <a:ea typeface="ＭＳ Ｐゴシック" charset="0"/>
              </a:rPr>
              <a:t>Powerful ships</a:t>
            </a:r>
          </a:p>
          <a:p>
            <a:pPr eaLnBrk="1" hangingPunct="1"/>
            <a:r>
              <a:rPr lang="en-US" dirty="0">
                <a:latin typeface="Times New Roman" charset="0"/>
                <a:ea typeface="ＭＳ Ｐゴシック" charset="0"/>
                <a:cs typeface="ＭＳ Ｐゴシック" charset="0"/>
              </a:rPr>
              <a:t>Collecting tribute along the way</a:t>
            </a:r>
          </a:p>
          <a:p>
            <a:pPr eaLnBrk="1" hangingPunct="1"/>
            <a:r>
              <a:rPr lang="en-US" dirty="0">
                <a:latin typeface="Times New Roman" charset="0"/>
                <a:ea typeface="ＭＳ Ｐゴシック" charset="0"/>
                <a:cs typeface="ＭＳ Ｐゴシック" charset="0"/>
              </a:rPr>
              <a:t>Promoted trade</a:t>
            </a:r>
          </a:p>
          <a:p>
            <a:pPr eaLnBrk="1" hangingPunct="1"/>
            <a:r>
              <a:rPr lang="en-US" dirty="0">
                <a:latin typeface="Times New Roman" charset="0"/>
                <a:ea typeface="ＭＳ Ｐゴシック" charset="0"/>
                <a:cs typeface="ＭＳ Ｐゴシック" charset="0"/>
              </a:rPr>
              <a:t>Showed strength of Chinese empire </a:t>
            </a:r>
          </a:p>
        </p:txBody>
      </p:sp>
      <p:pic>
        <p:nvPicPr>
          <p:cNvPr id="84996" name="Picture 3" descr="ChinaZhengHeShip1405vsSantaMaria500px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81200"/>
            <a:ext cx="4572000" cy="288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F1A4B64-D652-864A-9AD2-5892C0AB8A77}"/>
              </a:ext>
            </a:extLst>
          </p:cNvPr>
          <p:cNvSpPr txBox="1"/>
          <p:nvPr/>
        </p:nvSpPr>
        <p:spPr>
          <a:xfrm>
            <a:off x="6861712" y="5238915"/>
            <a:ext cx="1907510" cy="369332"/>
          </a:xfrm>
          <a:prstGeom prst="rect">
            <a:avLst/>
          </a:prstGeom>
          <a:noFill/>
        </p:spPr>
        <p:txBody>
          <a:bodyPr wrap="none" rtlCol="0">
            <a:spAutoFit/>
          </a:bodyPr>
          <a:lstStyle/>
          <a:p>
            <a:r>
              <a:rPr lang="en-US" dirty="0">
                <a:solidFill>
                  <a:schemeClr val="accent5"/>
                </a:solidFill>
              </a:rPr>
              <a:t>TRIBUTARY</a:t>
            </a:r>
            <a:r>
              <a:rPr lang="en-US" dirty="0"/>
              <a:t> </a:t>
            </a:r>
            <a:r>
              <a:rPr lang="en-US" dirty="0">
                <a:solidFill>
                  <a:schemeClr val="accent5"/>
                </a:solidFill>
              </a:rPr>
              <a:t>STATES</a:t>
            </a:r>
          </a:p>
        </p:txBody>
      </p:sp>
    </p:spTree>
    <p:extLst>
      <p:ext uri="{BB962C8B-B14F-4D97-AF65-F5344CB8AC3E}">
        <p14:creationId xmlns:p14="http://schemas.microsoft.com/office/powerpoint/2010/main" val="341382498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 calcmode="lin" valueType="num">
                                      <p:cBhvr additive="base">
                                        <p:cTn id="37" dur="500" fill="hold"/>
                                        <p:tgtEl>
                                          <p:spTgt spid="256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560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5603">
                                            <p:txEl>
                                              <p:pRg st="6" end="6"/>
                                            </p:txEl>
                                          </p:spTgt>
                                        </p:tgtEl>
                                        <p:attrNameLst>
                                          <p:attrName>style.visibility</p:attrName>
                                        </p:attrNameLst>
                                      </p:cBhvr>
                                      <p:to>
                                        <p:strVal val="visible"/>
                                      </p:to>
                                    </p:set>
                                    <p:anim calcmode="lin" valueType="num">
                                      <p:cBhvr additive="base">
                                        <p:cTn id="43" dur="500" fill="hold"/>
                                        <p:tgtEl>
                                          <p:spTgt spid="2560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560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AD812-7390-3243-A284-C32E7AB33F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412C20-6BF3-2E4F-8119-1B2F74BB0D7B}"/>
              </a:ext>
            </a:extLst>
          </p:cNvPr>
          <p:cNvSpPr>
            <a:spLocks noGrp="1"/>
          </p:cNvSpPr>
          <p:nvPr>
            <p:ph idx="1"/>
          </p:nvPr>
        </p:nvSpPr>
        <p:spPr/>
        <p:txBody>
          <a:bodyPr/>
          <a:lstStyle/>
          <a:p>
            <a:endParaRPr lang="en-US"/>
          </a:p>
        </p:txBody>
      </p:sp>
      <p:pic>
        <p:nvPicPr>
          <p:cNvPr id="8194" name="Picture 2" descr="https://upload.wikimedia.org/wikipedia/commons/2/29/Voyages_of_Zheng_He.png">
            <a:extLst>
              <a:ext uri="{FF2B5EF4-FFF2-40B4-BE49-F238E27FC236}">
                <a16:creationId xmlns:a16="http://schemas.microsoft.com/office/drawing/2014/main" id="{653BFAB4-26BE-DA4B-82CC-5DD1215FC0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591" y="857250"/>
            <a:ext cx="731162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082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dirty="0">
                <a:latin typeface="Times New Roman" charset="0"/>
                <a:ea typeface="ＭＳ Ｐゴシック" charset="0"/>
                <a:cs typeface="ＭＳ Ｐゴシック" charset="0"/>
              </a:rPr>
              <a:t>Ming China and Tributary States</a:t>
            </a:r>
          </a:p>
        </p:txBody>
      </p:sp>
      <p:sp>
        <p:nvSpPr>
          <p:cNvPr id="25603" name="Rectangle 3"/>
          <p:cNvSpPr>
            <a:spLocks noGrp="1" noChangeArrowheads="1"/>
          </p:cNvSpPr>
          <p:nvPr>
            <p:ph type="body" idx="1"/>
          </p:nvPr>
        </p:nvSpPr>
        <p:spPr>
          <a:xfrm>
            <a:off x="1676401" y="2208915"/>
            <a:ext cx="4502047" cy="3662544"/>
          </a:xfrm>
        </p:spPr>
        <p:txBody>
          <a:bodyPr>
            <a:normAutofit fontScale="92500" lnSpcReduction="20000"/>
          </a:bodyPr>
          <a:lstStyle/>
          <a:p>
            <a:pPr eaLnBrk="1" hangingPunct="1"/>
            <a:r>
              <a:rPr lang="en-US" b="1" dirty="0">
                <a:solidFill>
                  <a:schemeClr val="accent5"/>
                </a:solidFill>
                <a:latin typeface="Times New Roman" charset="0"/>
                <a:ea typeface="ＭＳ Ｐゴシック" charset="0"/>
                <a:cs typeface="ＭＳ Ｐゴシック" charset="0"/>
              </a:rPr>
              <a:t>TRIBUTARY STATES</a:t>
            </a:r>
          </a:p>
          <a:p>
            <a:pPr eaLnBrk="1" hangingPunct="1"/>
            <a:r>
              <a:rPr lang="en-US" dirty="0">
                <a:latin typeface="Times New Roman" charset="0"/>
                <a:ea typeface="ＭＳ Ｐゴシック" charset="0"/>
                <a:cs typeface="ＭＳ Ｐゴシック" charset="0"/>
              </a:rPr>
              <a:t>Zheng He TRAVELED AROUND THE INDIAN OCEAN</a:t>
            </a:r>
          </a:p>
          <a:p>
            <a:pPr lvl="1" eaLnBrk="1" hangingPunct="1"/>
            <a:r>
              <a:rPr lang="en-US" dirty="0">
                <a:latin typeface="Times New Roman" charset="0"/>
                <a:ea typeface="ＭＳ Ｐゴシック" charset="0"/>
              </a:rPr>
              <a:t>1405:  7 expeditions total</a:t>
            </a:r>
          </a:p>
          <a:p>
            <a:pPr lvl="1" eaLnBrk="1" hangingPunct="1"/>
            <a:r>
              <a:rPr lang="en-US" dirty="0">
                <a:latin typeface="Times New Roman" charset="0"/>
                <a:ea typeface="ＭＳ Ｐゴシック" charset="0"/>
              </a:rPr>
              <a:t>Powerful ships</a:t>
            </a:r>
          </a:p>
          <a:p>
            <a:pPr eaLnBrk="1" hangingPunct="1"/>
            <a:r>
              <a:rPr lang="en-US" dirty="0">
                <a:latin typeface="Times New Roman" charset="0"/>
                <a:ea typeface="ＭＳ Ｐゴシック" charset="0"/>
                <a:cs typeface="ＭＳ Ｐゴシック" charset="0"/>
              </a:rPr>
              <a:t>COLLECTED tribute along the way</a:t>
            </a:r>
          </a:p>
          <a:p>
            <a:pPr lvl="1"/>
            <a:r>
              <a:rPr lang="en-US" dirty="0">
                <a:latin typeface="Times New Roman" charset="0"/>
                <a:ea typeface="ＭＳ Ｐゴシック" charset="0"/>
                <a:cs typeface="ＭＳ Ｐゴシック" charset="0"/>
              </a:rPr>
              <a:t>COMPLIMENTS</a:t>
            </a:r>
          </a:p>
          <a:p>
            <a:pPr lvl="1"/>
            <a:r>
              <a:rPr lang="en-US" dirty="0">
                <a:latin typeface="Times New Roman" charset="0"/>
                <a:ea typeface="ＭＳ Ｐゴシック" charset="0"/>
                <a:cs typeface="ＭＳ Ｐゴシック" charset="0"/>
              </a:rPr>
              <a:t>STATUES</a:t>
            </a:r>
          </a:p>
          <a:p>
            <a:pPr lvl="1"/>
            <a:r>
              <a:rPr lang="en-US" dirty="0">
                <a:latin typeface="Times New Roman" charset="0"/>
                <a:ea typeface="ＭＳ Ｐゴシック" charset="0"/>
                <a:cs typeface="ＭＳ Ｐゴシック" charset="0"/>
              </a:rPr>
              <a:t>WOMEN</a:t>
            </a:r>
          </a:p>
          <a:p>
            <a:r>
              <a:rPr lang="en-US" dirty="0">
                <a:latin typeface="Times New Roman" charset="0"/>
                <a:ea typeface="ＭＳ Ｐゴシック" charset="0"/>
                <a:cs typeface="ＭＳ Ｐゴシック" charset="0"/>
              </a:rPr>
              <a:t>OFFERED presents (luxury goods and food) to their tributary states</a:t>
            </a:r>
          </a:p>
        </p:txBody>
      </p:sp>
      <p:pic>
        <p:nvPicPr>
          <p:cNvPr id="84996" name="Picture 3" descr="ChinaZhengHeShip1405vsSantaMaria500px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8446" y="2208916"/>
            <a:ext cx="4489554" cy="2837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79383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3">
                                            <p:txEl>
                                              <p:pRg st="4" end="4"/>
                                            </p:txEl>
                                          </p:spTgt>
                                        </p:tgtEl>
                                        <p:attrNameLst>
                                          <p:attrName>style.visibility</p:attrName>
                                        </p:attrNameLst>
                                      </p:cBhvr>
                                      <p:to>
                                        <p:strVal val="visible"/>
                                      </p:to>
                                    </p:set>
                                    <p:anim calcmode="lin" valueType="num">
                                      <p:cBhvr additive="base">
                                        <p:cTn id="31" dur="500" fill="hold"/>
                                        <p:tgtEl>
                                          <p:spTgt spid="256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5603">
                                            <p:txEl>
                                              <p:pRg st="5" end="5"/>
                                            </p:txEl>
                                          </p:spTgt>
                                        </p:tgtEl>
                                        <p:attrNameLst>
                                          <p:attrName>style.visibility</p:attrName>
                                        </p:attrNameLst>
                                      </p:cBhvr>
                                      <p:to>
                                        <p:strVal val="visible"/>
                                      </p:to>
                                    </p:set>
                                    <p:anim calcmode="lin" valueType="num">
                                      <p:cBhvr additive="base">
                                        <p:cTn id="37" dur="500" fill="hold"/>
                                        <p:tgtEl>
                                          <p:spTgt spid="2560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560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5603">
                                            <p:txEl>
                                              <p:pRg st="6" end="6"/>
                                            </p:txEl>
                                          </p:spTgt>
                                        </p:tgtEl>
                                        <p:attrNameLst>
                                          <p:attrName>style.visibility</p:attrName>
                                        </p:attrNameLst>
                                      </p:cBhvr>
                                      <p:to>
                                        <p:strVal val="visible"/>
                                      </p:to>
                                    </p:set>
                                    <p:anim calcmode="lin" valueType="num">
                                      <p:cBhvr additive="base">
                                        <p:cTn id="43" dur="500" fill="hold"/>
                                        <p:tgtEl>
                                          <p:spTgt spid="2560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560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Whoosh"/>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5603">
                                            <p:txEl>
                                              <p:pRg st="7" end="7"/>
                                            </p:txEl>
                                          </p:spTgt>
                                        </p:tgtEl>
                                        <p:attrNameLst>
                                          <p:attrName>style.visibility</p:attrName>
                                        </p:attrNameLst>
                                      </p:cBhvr>
                                      <p:to>
                                        <p:strVal val="visible"/>
                                      </p:to>
                                    </p:set>
                                    <p:anim calcmode="lin" valueType="num">
                                      <p:cBhvr additive="base">
                                        <p:cTn id="49" dur="500" fill="hold"/>
                                        <p:tgtEl>
                                          <p:spTgt spid="2560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560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5603">
                                            <p:txEl>
                                              <p:pRg st="8" end="8"/>
                                            </p:txEl>
                                          </p:spTgt>
                                        </p:tgtEl>
                                        <p:attrNameLst>
                                          <p:attrName>style.visibility</p:attrName>
                                        </p:attrNameLst>
                                      </p:cBhvr>
                                      <p:to>
                                        <p:strVal val="visible"/>
                                      </p:to>
                                    </p:set>
                                    <p:anim calcmode="lin" valueType="num">
                                      <p:cBhvr additive="base">
                                        <p:cTn id="55" dur="500" fill="hold"/>
                                        <p:tgtEl>
                                          <p:spTgt spid="25603">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560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2743200" y="-3315"/>
            <a:ext cx="5829300" cy="857250"/>
          </a:xfrm>
        </p:spPr>
        <p:txBody>
          <a:bodyPr/>
          <a:lstStyle/>
          <a:p>
            <a:r>
              <a:rPr lang="en-US" altLang="en-US" dirty="0"/>
              <a:t>Overview</a:t>
            </a:r>
          </a:p>
        </p:txBody>
      </p:sp>
      <p:sp>
        <p:nvSpPr>
          <p:cNvPr id="40963" name="Rectangle 3"/>
          <p:cNvSpPr>
            <a:spLocks noGrp="1" noChangeArrowheads="1"/>
          </p:cNvSpPr>
          <p:nvPr>
            <p:ph idx="1"/>
          </p:nvPr>
        </p:nvSpPr>
        <p:spPr>
          <a:xfrm>
            <a:off x="1524001" y="853936"/>
            <a:ext cx="7347503" cy="4918215"/>
          </a:xfrm>
        </p:spPr>
        <p:txBody>
          <a:bodyPr>
            <a:normAutofit/>
          </a:bodyPr>
          <a:lstStyle/>
          <a:p>
            <a:pPr>
              <a:lnSpc>
                <a:spcPct val="90000"/>
              </a:lnSpc>
            </a:pPr>
            <a:r>
              <a:rPr lang="en-US" altLang="en-US" dirty="0"/>
              <a:t>Founder: Confucius (500 BCE)</a:t>
            </a:r>
          </a:p>
          <a:p>
            <a:pPr lvl="1">
              <a:lnSpc>
                <a:spcPct val="90000"/>
              </a:lnSpc>
            </a:pPr>
            <a:r>
              <a:rPr lang="en-US" altLang="en-US" dirty="0"/>
              <a:t>For Review: Hinduism (1200 BCE), Christianity (33 CE), Islam (629 CE)</a:t>
            </a:r>
          </a:p>
          <a:p>
            <a:pPr>
              <a:lnSpc>
                <a:spcPct val="90000"/>
              </a:lnSpc>
            </a:pPr>
            <a:r>
              <a:rPr lang="en-US" altLang="en-US" dirty="0"/>
              <a:t>Sacred Text= Analects </a:t>
            </a:r>
          </a:p>
          <a:p>
            <a:pPr lvl="1">
              <a:lnSpc>
                <a:spcPct val="90000"/>
              </a:lnSpc>
            </a:pPr>
            <a:r>
              <a:rPr lang="en-US" altLang="en-US" dirty="0"/>
              <a:t>His students wrote down what he said and kept those records</a:t>
            </a:r>
          </a:p>
          <a:p>
            <a:pPr>
              <a:lnSpc>
                <a:spcPct val="90000"/>
              </a:lnSpc>
            </a:pPr>
            <a:r>
              <a:rPr lang="en-US" altLang="en-US" dirty="0"/>
              <a:t>It’s a philosophy NOT a religion</a:t>
            </a:r>
          </a:p>
          <a:p>
            <a:pPr lvl="1">
              <a:lnSpc>
                <a:spcPct val="90000"/>
              </a:lnSpc>
            </a:pPr>
            <a:r>
              <a:rPr lang="en-US" altLang="en-US" dirty="0"/>
              <a:t>There is no god and Confucius is not worshipped as one</a:t>
            </a:r>
          </a:p>
        </p:txBody>
      </p:sp>
      <p:pic>
        <p:nvPicPr>
          <p:cNvPr id="2" name="Picture 1"/>
          <p:cNvPicPr>
            <a:picLocks noChangeAspect="1"/>
          </p:cNvPicPr>
          <p:nvPr/>
        </p:nvPicPr>
        <p:blipFill>
          <a:blip r:embed="rId3"/>
          <a:stretch>
            <a:fillRect/>
          </a:stretch>
        </p:blipFill>
        <p:spPr>
          <a:xfrm>
            <a:off x="7543800" y="3875314"/>
            <a:ext cx="2971800" cy="2971800"/>
          </a:xfrm>
          <a:prstGeom prst="rect">
            <a:avLst/>
          </a:prstGeom>
        </p:spPr>
      </p:pic>
      <p:pic>
        <p:nvPicPr>
          <p:cNvPr id="3" name="Picture 2"/>
          <p:cNvPicPr>
            <a:picLocks noChangeAspect="1"/>
          </p:cNvPicPr>
          <p:nvPr/>
        </p:nvPicPr>
        <p:blipFill>
          <a:blip r:embed="rId4"/>
          <a:stretch>
            <a:fillRect/>
          </a:stretch>
        </p:blipFill>
        <p:spPr>
          <a:xfrm>
            <a:off x="1524000" y="4308922"/>
            <a:ext cx="3360420" cy="2565121"/>
          </a:xfrm>
          <a:prstGeom prst="rect">
            <a:avLst/>
          </a:prstGeom>
        </p:spPr>
      </p:pic>
    </p:spTree>
    <p:extLst>
      <p:ext uri="{BB962C8B-B14F-4D97-AF65-F5344CB8AC3E}">
        <p14:creationId xmlns:p14="http://schemas.microsoft.com/office/powerpoint/2010/main" val="152656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anim calcmode="lin" valueType="num">
                                      <p:cBhvr additive="base">
                                        <p:cTn id="11"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9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 calcmode="lin" valueType="num">
                                      <p:cBhvr additive="base">
                                        <p:cTn id="17"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09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Whoosh"/>
                                        </p:tgtEl>
                                      </p:cMediaNode>
                                    </p:audio>
                                  </p:subTnLst>
                                </p:cTn>
                              </p:par>
                              <p:par>
                                <p:cTn id="19" presetID="2" presetClass="entr" presetSubtype="8" fill="hold" grpId="0" nodeType="withEffect">
                                  <p:stCondLst>
                                    <p:cond delay="0"/>
                                  </p:stCondLst>
                                  <p:childTnLst>
                                    <p:set>
                                      <p:cBhvr>
                                        <p:cTn id="20" dur="1" fill="hold">
                                          <p:stCondLst>
                                            <p:cond delay="0"/>
                                          </p:stCondLst>
                                        </p:cTn>
                                        <p:tgtEl>
                                          <p:spTgt spid="40963">
                                            <p:txEl>
                                              <p:pRg st="3" end="3"/>
                                            </p:txEl>
                                          </p:spTgt>
                                        </p:tgtEl>
                                        <p:attrNameLst>
                                          <p:attrName>style.visibility</p:attrName>
                                        </p:attrNameLst>
                                      </p:cBhvr>
                                      <p:to>
                                        <p:strVal val="visible"/>
                                      </p:to>
                                    </p:set>
                                    <p:anim calcmode="lin" valueType="num">
                                      <p:cBhvr additive="base">
                                        <p:cTn id="21"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09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 calcmode="lin" valueType="num">
                                      <p:cBhvr additive="base">
                                        <p:cTn id="27" dur="500" fill="hold"/>
                                        <p:tgtEl>
                                          <p:spTgt spid="4096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096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
                                        </p:tgtEl>
                                      </p:cMediaNode>
                                    </p:audio>
                                  </p:subTnLst>
                                </p:cTn>
                              </p:par>
                              <p:par>
                                <p:cTn id="29" presetID="2" presetClass="entr" presetSubtype="8" fill="hold" grpId="0" nodeType="withEffect">
                                  <p:stCondLst>
                                    <p:cond delay="0"/>
                                  </p:stCondLst>
                                  <p:childTnLst>
                                    <p:set>
                                      <p:cBhvr>
                                        <p:cTn id="30" dur="1" fill="hold">
                                          <p:stCondLst>
                                            <p:cond delay="0"/>
                                          </p:stCondLst>
                                        </p:cTn>
                                        <p:tgtEl>
                                          <p:spTgt spid="40963">
                                            <p:txEl>
                                              <p:pRg st="5" end="5"/>
                                            </p:txEl>
                                          </p:spTgt>
                                        </p:tgtEl>
                                        <p:attrNameLst>
                                          <p:attrName>style.visibility</p:attrName>
                                        </p:attrNameLst>
                                      </p:cBhvr>
                                      <p:to>
                                        <p:strVal val="visible"/>
                                      </p:to>
                                    </p:set>
                                    <p:anim calcmode="lin" valueType="num">
                                      <p:cBhvr additive="base">
                                        <p:cTn id="31" dur="500" fill="hold"/>
                                        <p:tgtEl>
                                          <p:spTgt spid="4096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9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524000" y="-1"/>
            <a:ext cx="5181600" cy="907677"/>
          </a:xfrm>
        </p:spPr>
        <p:txBody>
          <a:bodyPr>
            <a:normAutofit/>
          </a:bodyPr>
          <a:lstStyle/>
          <a:p>
            <a:r>
              <a:rPr lang="en-US" altLang="en-US" dirty="0"/>
              <a:t>Main Beliefs</a:t>
            </a:r>
          </a:p>
        </p:txBody>
      </p:sp>
      <p:sp>
        <p:nvSpPr>
          <p:cNvPr id="40963" name="Rectangle 3"/>
          <p:cNvSpPr>
            <a:spLocks noGrp="1" noChangeArrowheads="1"/>
          </p:cNvSpPr>
          <p:nvPr>
            <p:ph idx="1"/>
          </p:nvPr>
        </p:nvSpPr>
        <p:spPr>
          <a:xfrm>
            <a:off x="1524001" y="1219201"/>
            <a:ext cx="7715251" cy="4552951"/>
          </a:xfrm>
        </p:spPr>
        <p:txBody>
          <a:bodyPr>
            <a:normAutofit/>
          </a:bodyPr>
          <a:lstStyle/>
          <a:p>
            <a:pPr>
              <a:lnSpc>
                <a:spcPct val="90000"/>
              </a:lnSpc>
            </a:pPr>
            <a:r>
              <a:rPr lang="en-US" altLang="en-US" sz="2100" dirty="0"/>
              <a:t>Five Relationships</a:t>
            </a:r>
          </a:p>
          <a:p>
            <a:pPr marL="257175" lvl="1" indent="-257175">
              <a:buFont typeface="+mj-lt"/>
              <a:buAutoNum type="arabicPeriod"/>
            </a:pPr>
            <a:r>
              <a:rPr lang="en-US" altLang="en-US" dirty="0"/>
              <a:t>Emperor to subject (Ruler to ruled)</a:t>
            </a:r>
          </a:p>
          <a:p>
            <a:pPr marL="257175" lvl="1" indent="-257175">
              <a:buFont typeface="+mj-lt"/>
              <a:buAutoNum type="arabicPeriod"/>
            </a:pPr>
            <a:r>
              <a:rPr lang="en-US" altLang="en-US" dirty="0"/>
              <a:t>Husband to Wife </a:t>
            </a:r>
          </a:p>
          <a:p>
            <a:pPr marL="257175" lvl="1" indent="-257175">
              <a:buFont typeface="+mj-lt"/>
              <a:buAutoNum type="arabicPeriod"/>
            </a:pPr>
            <a:r>
              <a:rPr lang="en-US" altLang="en-US" dirty="0"/>
              <a:t>Parent to Child (Father to Son)</a:t>
            </a:r>
          </a:p>
          <a:p>
            <a:pPr marL="257175" lvl="1" indent="-257175">
              <a:buFont typeface="+mj-lt"/>
              <a:buAutoNum type="arabicPeriod"/>
            </a:pPr>
            <a:r>
              <a:rPr lang="en-US" altLang="en-US" dirty="0"/>
              <a:t>Elder Sibling to Younger Sibling (Elder Brother to Younger Brother)</a:t>
            </a:r>
          </a:p>
          <a:p>
            <a:pPr marL="257175" lvl="1" indent="-257175">
              <a:buFont typeface="+mj-lt"/>
              <a:buAutoNum type="arabicPeriod"/>
            </a:pPr>
            <a:r>
              <a:rPr lang="en-US" altLang="en-US" dirty="0"/>
              <a:t>Friend to Friend</a:t>
            </a:r>
          </a:p>
          <a:p>
            <a:pPr>
              <a:lnSpc>
                <a:spcPct val="90000"/>
              </a:lnSpc>
            </a:pPr>
            <a:r>
              <a:rPr lang="en-US" altLang="en-US" sz="2100" dirty="0"/>
              <a:t>Filial Piety</a:t>
            </a:r>
          </a:p>
          <a:p>
            <a:pPr lvl="1">
              <a:lnSpc>
                <a:spcPct val="90000"/>
              </a:lnSpc>
            </a:pPr>
            <a:r>
              <a:rPr lang="en-US" altLang="en-US" dirty="0"/>
              <a:t>Importance of family</a:t>
            </a:r>
          </a:p>
          <a:p>
            <a:pPr lvl="1">
              <a:lnSpc>
                <a:spcPct val="90000"/>
              </a:lnSpc>
            </a:pPr>
            <a:r>
              <a:rPr lang="en-US" altLang="en-US" dirty="0"/>
              <a:t>Ancestor worship</a:t>
            </a:r>
          </a:p>
        </p:txBody>
      </p:sp>
      <p:pic>
        <p:nvPicPr>
          <p:cNvPr id="2" name="Picture 1"/>
          <p:cNvPicPr>
            <a:picLocks noChangeAspect="1"/>
          </p:cNvPicPr>
          <p:nvPr/>
        </p:nvPicPr>
        <p:blipFill>
          <a:blip r:embed="rId3"/>
          <a:stretch>
            <a:fillRect/>
          </a:stretch>
        </p:blipFill>
        <p:spPr>
          <a:xfrm>
            <a:off x="6900687" y="-49782"/>
            <a:ext cx="3747261" cy="2488182"/>
          </a:xfrm>
          <a:prstGeom prst="rect">
            <a:avLst/>
          </a:prstGeom>
        </p:spPr>
      </p:pic>
      <p:pic>
        <p:nvPicPr>
          <p:cNvPr id="3" name="Picture 2"/>
          <p:cNvPicPr>
            <a:picLocks noChangeAspect="1"/>
          </p:cNvPicPr>
          <p:nvPr/>
        </p:nvPicPr>
        <p:blipFill>
          <a:blip r:embed="rId4"/>
          <a:stretch>
            <a:fillRect/>
          </a:stretch>
        </p:blipFill>
        <p:spPr>
          <a:xfrm>
            <a:off x="6871077" y="3733801"/>
            <a:ext cx="3776870" cy="2826049"/>
          </a:xfrm>
          <a:prstGeom prst="rect">
            <a:avLst/>
          </a:prstGeom>
        </p:spPr>
      </p:pic>
    </p:spTree>
    <p:extLst>
      <p:ext uri="{BB962C8B-B14F-4D97-AF65-F5344CB8AC3E}">
        <p14:creationId xmlns:p14="http://schemas.microsoft.com/office/powerpoint/2010/main" val="137756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par>
                                <p:cTn id="9" presetID="2" presetClass="entr" presetSubtype="8" fill="hold" grpId="0" nodeType="with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anim calcmode="lin" valueType="num">
                                      <p:cBhvr additive="base">
                                        <p:cTn id="11"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096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
                                        </p:tgtEl>
                                      </p:cMediaNode>
                                    </p:audio>
                                  </p:subTnLst>
                                </p:cTn>
                              </p:par>
                              <p:par>
                                <p:cTn id="13" presetID="2" presetClass="entr" presetSubtype="8" fill="hold" grpId="0" nodeType="with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anim calcmode="lin" valueType="num">
                                      <p:cBhvr additive="base">
                                        <p:cTn id="15"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096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
                                        </p:tgtEl>
                                      </p:cMediaNode>
                                    </p:audio>
                                  </p:subTnLst>
                                </p:cTn>
                              </p:par>
                              <p:par>
                                <p:cTn id="17" presetID="2" presetClass="entr" presetSubtype="8" fill="hold" grpId="0" nodeType="with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anim calcmode="lin" valueType="num">
                                      <p:cBhvr additive="base">
                                        <p:cTn id="19"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par>
                                <p:cTn id="21" presetID="2" presetClass="entr" presetSubtype="8" fill="hold" grpId="0" nodeType="with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anim calcmode="lin" valueType="num">
                                      <p:cBhvr additive="base">
                                        <p:cTn id="23" dur="500" fill="hold"/>
                                        <p:tgtEl>
                                          <p:spTgt spid="4096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096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
                                        </p:tgtEl>
                                      </p:cMediaNode>
                                    </p:audio>
                                  </p:subTnLst>
                                </p:cTn>
                              </p:par>
                              <p:par>
                                <p:cTn id="25" presetID="2" presetClass="entr" presetSubtype="8" fill="hold" grpId="0" nodeType="withEffect">
                                  <p:stCondLst>
                                    <p:cond delay="0"/>
                                  </p:stCondLst>
                                  <p:childTnLst>
                                    <p:set>
                                      <p:cBhvr>
                                        <p:cTn id="26" dur="1" fill="hold">
                                          <p:stCondLst>
                                            <p:cond delay="0"/>
                                          </p:stCondLst>
                                        </p:cTn>
                                        <p:tgtEl>
                                          <p:spTgt spid="40963">
                                            <p:txEl>
                                              <p:pRg st="5" end="5"/>
                                            </p:txEl>
                                          </p:spTgt>
                                        </p:tgtEl>
                                        <p:attrNameLst>
                                          <p:attrName>style.visibility</p:attrName>
                                        </p:attrNameLst>
                                      </p:cBhvr>
                                      <p:to>
                                        <p:strVal val="visible"/>
                                      </p:to>
                                    </p:set>
                                    <p:anim calcmode="lin" valueType="num">
                                      <p:cBhvr additive="base">
                                        <p:cTn id="27" dur="500" fill="hold"/>
                                        <p:tgtEl>
                                          <p:spTgt spid="4096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0963">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40963">
                                            <p:txEl>
                                              <p:pRg st="6" end="6"/>
                                            </p:txEl>
                                          </p:spTgt>
                                        </p:tgtEl>
                                        <p:attrNameLst>
                                          <p:attrName>style.visibility</p:attrName>
                                        </p:attrNameLst>
                                      </p:cBhvr>
                                      <p:to>
                                        <p:strVal val="visible"/>
                                      </p:to>
                                    </p:set>
                                    <p:anim calcmode="lin" valueType="num">
                                      <p:cBhvr additive="base">
                                        <p:cTn id="33" dur="500" fill="hold"/>
                                        <p:tgtEl>
                                          <p:spTgt spid="40963">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4096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
                                        </p:tgtEl>
                                      </p:cMediaNode>
                                    </p:audio>
                                  </p:subTnLst>
                                </p:cTn>
                              </p:par>
                              <p:par>
                                <p:cTn id="35" presetID="2" presetClass="entr" presetSubtype="8" fill="hold" grpId="0" nodeType="withEffect">
                                  <p:stCondLst>
                                    <p:cond delay="0"/>
                                  </p:stCondLst>
                                  <p:childTnLst>
                                    <p:set>
                                      <p:cBhvr>
                                        <p:cTn id="36" dur="1" fill="hold">
                                          <p:stCondLst>
                                            <p:cond delay="0"/>
                                          </p:stCondLst>
                                        </p:cTn>
                                        <p:tgtEl>
                                          <p:spTgt spid="40963">
                                            <p:txEl>
                                              <p:pRg st="7" end="7"/>
                                            </p:txEl>
                                          </p:spTgt>
                                        </p:tgtEl>
                                        <p:attrNameLst>
                                          <p:attrName>style.visibility</p:attrName>
                                        </p:attrNameLst>
                                      </p:cBhvr>
                                      <p:to>
                                        <p:strVal val="visible"/>
                                      </p:to>
                                    </p:set>
                                    <p:anim calcmode="lin" valueType="num">
                                      <p:cBhvr additive="base">
                                        <p:cTn id="37" dur="500" fill="hold"/>
                                        <p:tgtEl>
                                          <p:spTgt spid="40963">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0963">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
                                        </p:tgtEl>
                                      </p:cMediaNode>
                                    </p:audio>
                                  </p:subTnLst>
                                </p:cTn>
                              </p:par>
                              <p:par>
                                <p:cTn id="39" presetID="2" presetClass="entr" presetSubtype="8" fill="hold" grpId="0" nodeType="withEffect">
                                  <p:stCondLst>
                                    <p:cond delay="0"/>
                                  </p:stCondLst>
                                  <p:childTnLst>
                                    <p:set>
                                      <p:cBhvr>
                                        <p:cTn id="40" dur="1" fill="hold">
                                          <p:stCondLst>
                                            <p:cond delay="0"/>
                                          </p:stCondLst>
                                        </p:cTn>
                                        <p:tgtEl>
                                          <p:spTgt spid="40963">
                                            <p:txEl>
                                              <p:pRg st="8" end="8"/>
                                            </p:txEl>
                                          </p:spTgt>
                                        </p:tgtEl>
                                        <p:attrNameLst>
                                          <p:attrName>style.visibility</p:attrName>
                                        </p:attrNameLst>
                                      </p:cBhvr>
                                      <p:to>
                                        <p:strVal val="visible"/>
                                      </p:to>
                                    </p:set>
                                    <p:anim calcmode="lin" valueType="num">
                                      <p:cBhvr additive="base">
                                        <p:cTn id="41" dur="500" fill="hold"/>
                                        <p:tgtEl>
                                          <p:spTgt spid="40963">
                                            <p:txEl>
                                              <p:pRg st="8" end="8"/>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0963">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525249" y="-80962"/>
            <a:ext cx="4678194" cy="1604962"/>
          </a:xfrm>
        </p:spPr>
        <p:txBody>
          <a:bodyPr>
            <a:normAutofit fontScale="90000"/>
          </a:bodyPr>
          <a:lstStyle/>
          <a:p>
            <a:r>
              <a:rPr lang="en-US" altLang="en-US">
                <a:ea typeface="ＭＳ Ｐゴシック" charset="-128"/>
              </a:rPr>
              <a:t>Social Structure in China</a:t>
            </a:r>
          </a:p>
        </p:txBody>
      </p:sp>
      <p:sp>
        <p:nvSpPr>
          <p:cNvPr id="5" name="TextBox 4"/>
          <p:cNvSpPr txBox="1"/>
          <p:nvPr/>
        </p:nvSpPr>
        <p:spPr>
          <a:xfrm>
            <a:off x="6477000" y="706438"/>
            <a:ext cx="3008388" cy="369332"/>
          </a:xfrm>
          <a:prstGeom prst="rect">
            <a:avLst/>
          </a:prstGeom>
          <a:noFill/>
        </p:spPr>
        <p:txBody>
          <a:bodyPr wrap="none">
            <a:spAutoFit/>
          </a:bodyPr>
          <a:lstStyle/>
          <a:p>
            <a:pPr>
              <a:defRPr/>
            </a:pPr>
            <a:r>
              <a:rPr lang="en-US" dirty="0">
                <a:latin typeface="+mj-lt"/>
              </a:rPr>
              <a:t>Emperor (Mandate of Heaven)</a:t>
            </a:r>
          </a:p>
        </p:txBody>
      </p:sp>
      <p:sp>
        <p:nvSpPr>
          <p:cNvPr id="6" name="TextBox 5"/>
          <p:cNvSpPr txBox="1"/>
          <p:nvPr/>
        </p:nvSpPr>
        <p:spPr>
          <a:xfrm>
            <a:off x="7696201" y="1047919"/>
            <a:ext cx="2847181" cy="923330"/>
          </a:xfrm>
          <a:prstGeom prst="rect">
            <a:avLst/>
          </a:prstGeom>
          <a:noFill/>
        </p:spPr>
        <p:txBody>
          <a:bodyPr wrap="square">
            <a:spAutoFit/>
          </a:bodyPr>
          <a:lstStyle/>
          <a:p>
            <a:pPr>
              <a:defRPr/>
            </a:pPr>
            <a:r>
              <a:rPr lang="en-US" dirty="0">
                <a:latin typeface="+mj-lt"/>
              </a:rPr>
              <a:t>Gentry (educated scholars who have passed the </a:t>
            </a:r>
            <a:r>
              <a:rPr lang="en-US" b="1" dirty="0">
                <a:latin typeface="+mj-lt"/>
              </a:rPr>
              <a:t>Civil Service Exam</a:t>
            </a:r>
            <a:r>
              <a:rPr lang="en-US" dirty="0">
                <a:latin typeface="+mj-lt"/>
              </a:rPr>
              <a:t>)</a:t>
            </a:r>
          </a:p>
        </p:txBody>
      </p:sp>
      <p:sp>
        <p:nvSpPr>
          <p:cNvPr id="7" name="TextBox 6"/>
          <p:cNvSpPr txBox="1"/>
          <p:nvPr/>
        </p:nvSpPr>
        <p:spPr>
          <a:xfrm>
            <a:off x="8506905" y="3317106"/>
            <a:ext cx="988284" cy="369332"/>
          </a:xfrm>
          <a:prstGeom prst="rect">
            <a:avLst/>
          </a:prstGeom>
          <a:noFill/>
        </p:spPr>
        <p:txBody>
          <a:bodyPr wrap="none">
            <a:spAutoFit/>
          </a:bodyPr>
          <a:lstStyle/>
          <a:p>
            <a:pPr>
              <a:defRPr/>
            </a:pPr>
            <a:r>
              <a:rPr lang="en-US" dirty="0">
                <a:latin typeface="+mj-lt"/>
              </a:rPr>
              <a:t>Farmers </a:t>
            </a:r>
          </a:p>
        </p:txBody>
      </p:sp>
      <p:sp>
        <p:nvSpPr>
          <p:cNvPr id="8" name="TextBox 7"/>
          <p:cNvSpPr txBox="1"/>
          <p:nvPr/>
        </p:nvSpPr>
        <p:spPr>
          <a:xfrm>
            <a:off x="8931420" y="4151625"/>
            <a:ext cx="930063" cy="369332"/>
          </a:xfrm>
          <a:prstGeom prst="rect">
            <a:avLst/>
          </a:prstGeom>
          <a:noFill/>
        </p:spPr>
        <p:txBody>
          <a:bodyPr wrap="none">
            <a:spAutoFit/>
          </a:bodyPr>
          <a:lstStyle/>
          <a:p>
            <a:pPr>
              <a:defRPr/>
            </a:pPr>
            <a:r>
              <a:rPr lang="en-US" dirty="0">
                <a:latin typeface="+mj-lt"/>
              </a:rPr>
              <a:t>Artisans</a:t>
            </a:r>
          </a:p>
        </p:txBody>
      </p:sp>
      <p:sp>
        <p:nvSpPr>
          <p:cNvPr id="9" name="TextBox 8"/>
          <p:cNvSpPr txBox="1"/>
          <p:nvPr/>
        </p:nvSpPr>
        <p:spPr>
          <a:xfrm>
            <a:off x="9067502" y="4999088"/>
            <a:ext cx="1180901" cy="369332"/>
          </a:xfrm>
          <a:prstGeom prst="rect">
            <a:avLst/>
          </a:prstGeom>
          <a:noFill/>
        </p:spPr>
        <p:txBody>
          <a:bodyPr wrap="none">
            <a:spAutoFit/>
          </a:bodyPr>
          <a:lstStyle/>
          <a:p>
            <a:pPr>
              <a:defRPr/>
            </a:pPr>
            <a:r>
              <a:rPr lang="en-US">
                <a:latin typeface="+mj-lt"/>
              </a:rPr>
              <a:t>Merchants</a:t>
            </a:r>
          </a:p>
        </p:txBody>
      </p:sp>
      <p:cxnSp>
        <p:nvCxnSpPr>
          <p:cNvPr id="11" name="Straight Connector 10"/>
          <p:cNvCxnSpPr/>
          <p:nvPr/>
        </p:nvCxnSpPr>
        <p:spPr>
          <a:xfrm flipV="1">
            <a:off x="6601917" y="1955176"/>
            <a:ext cx="812800" cy="476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24600" y="2743200"/>
            <a:ext cx="1371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704174" y="3908425"/>
            <a:ext cx="26638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380038" y="5054938"/>
            <a:ext cx="3346450" cy="11113"/>
          </a:xfrm>
          <a:prstGeom prst="line">
            <a:avLst/>
          </a:prstGeom>
        </p:spPr>
        <p:style>
          <a:lnRef idx="1">
            <a:schemeClr val="accent1"/>
          </a:lnRef>
          <a:fillRef idx="0">
            <a:schemeClr val="accent1"/>
          </a:fillRef>
          <a:effectRef idx="0">
            <a:schemeClr val="accent1"/>
          </a:effectRef>
          <a:fontRef idx="minor">
            <a:schemeClr val="tx1"/>
          </a:fontRef>
        </p:style>
      </p:cxnSp>
      <p:sp>
        <p:nvSpPr>
          <p:cNvPr id="3" name="Triangle 2"/>
          <p:cNvSpPr/>
          <p:nvPr/>
        </p:nvSpPr>
        <p:spPr>
          <a:xfrm>
            <a:off x="5021550" y="1229351"/>
            <a:ext cx="4029075" cy="4486275"/>
          </a:xfrm>
          <a:prstGeom prst="triangle">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Content Placeholder 2"/>
          <p:cNvSpPr>
            <a:spLocks noGrp="1"/>
          </p:cNvSpPr>
          <p:nvPr>
            <p:ph idx="1"/>
          </p:nvPr>
        </p:nvSpPr>
        <p:spPr>
          <a:xfrm>
            <a:off x="1524000" y="1752601"/>
            <a:ext cx="3480672" cy="4513729"/>
          </a:xfrm>
        </p:spPr>
        <p:txBody>
          <a:bodyPr>
            <a:normAutofit lnSpcReduction="10000"/>
          </a:bodyPr>
          <a:lstStyle/>
          <a:p>
            <a:r>
              <a:rPr lang="en-US" altLang="en-US" dirty="0">
                <a:ea typeface="ＭＳ Ｐゴシック" charset="-128"/>
              </a:rPr>
              <a:t>Belief that hard work will be rewarded with success</a:t>
            </a:r>
          </a:p>
          <a:p>
            <a:r>
              <a:rPr lang="en-US" altLang="en-US" dirty="0">
                <a:ea typeface="ＭＳ Ｐゴシック" charset="-128"/>
              </a:rPr>
              <a:t>Relies on the idea that there is opportunity for everyone</a:t>
            </a:r>
          </a:p>
          <a:p>
            <a:r>
              <a:rPr lang="en-US" altLang="en-US" dirty="0">
                <a:ea typeface="ＭＳ Ｐゴシック" charset="-128"/>
              </a:rPr>
              <a:t>For Confucius, this means that the hardest workers will lead the government </a:t>
            </a:r>
          </a:p>
          <a:p>
            <a:pPr lvl="1"/>
            <a:r>
              <a:rPr lang="en-US" altLang="en-US" dirty="0">
                <a:ea typeface="ＭＳ Ｐゴシック" charset="-128"/>
              </a:rPr>
              <a:t>How do you decide who works the hardest?</a:t>
            </a:r>
          </a:p>
        </p:txBody>
      </p:sp>
    </p:spTree>
    <p:extLst>
      <p:ext uri="{BB962C8B-B14F-4D97-AF65-F5344CB8AC3E}">
        <p14:creationId xmlns:p14="http://schemas.microsoft.com/office/powerpoint/2010/main" val="2632981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382" y="20053"/>
            <a:ext cx="8913813" cy="914400"/>
          </a:xfrm>
        </p:spPr>
        <p:txBody>
          <a:bodyPr/>
          <a:lstStyle/>
          <a:p>
            <a:r>
              <a:rPr lang="en-US" dirty="0"/>
              <a:t>Social Structure in China</a:t>
            </a:r>
          </a:p>
        </p:txBody>
      </p:sp>
      <p:sp>
        <p:nvSpPr>
          <p:cNvPr id="4" name="Triangle 3"/>
          <p:cNvSpPr/>
          <p:nvPr/>
        </p:nvSpPr>
        <p:spPr>
          <a:xfrm>
            <a:off x="5686010" y="1284050"/>
            <a:ext cx="4134678" cy="3955774"/>
          </a:xfrm>
          <a:prstGeom prst="triangle">
            <a:avLst/>
          </a:prstGeom>
          <a:solidFill>
            <a:schemeClr val="bg2"/>
          </a:solidFill>
          <a:ln w="34925"/>
          <a:effectLst>
            <a:glow rad="127000">
              <a:schemeClr val="tx2">
                <a:lumMod val="75000"/>
                <a:lumOff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mj-lt"/>
            </a:endParaRPr>
          </a:p>
        </p:txBody>
      </p:sp>
      <p:sp>
        <p:nvSpPr>
          <p:cNvPr id="5" name="TextBox 4"/>
          <p:cNvSpPr txBox="1"/>
          <p:nvPr/>
        </p:nvSpPr>
        <p:spPr>
          <a:xfrm>
            <a:off x="6819993" y="999705"/>
            <a:ext cx="3008388" cy="369332"/>
          </a:xfrm>
          <a:prstGeom prst="rect">
            <a:avLst/>
          </a:prstGeom>
          <a:noFill/>
        </p:spPr>
        <p:txBody>
          <a:bodyPr wrap="none" rtlCol="0">
            <a:spAutoFit/>
          </a:bodyPr>
          <a:lstStyle/>
          <a:p>
            <a:r>
              <a:rPr lang="en-US" dirty="0">
                <a:solidFill>
                  <a:srgbClr val="FF0000"/>
                </a:solidFill>
                <a:latin typeface="+mj-lt"/>
              </a:rPr>
              <a:t>Emperor (Mandate of Heaven)</a:t>
            </a:r>
          </a:p>
        </p:txBody>
      </p:sp>
      <p:sp>
        <p:nvSpPr>
          <p:cNvPr id="6" name="TextBox 5"/>
          <p:cNvSpPr txBox="1"/>
          <p:nvPr/>
        </p:nvSpPr>
        <p:spPr>
          <a:xfrm>
            <a:off x="8302638" y="1510333"/>
            <a:ext cx="2318957" cy="1200329"/>
          </a:xfrm>
          <a:prstGeom prst="rect">
            <a:avLst/>
          </a:prstGeom>
          <a:noFill/>
        </p:spPr>
        <p:txBody>
          <a:bodyPr wrap="square" rtlCol="0">
            <a:spAutoFit/>
          </a:bodyPr>
          <a:lstStyle/>
          <a:p>
            <a:r>
              <a:rPr lang="en-US" dirty="0">
                <a:solidFill>
                  <a:srgbClr val="FF0000"/>
                </a:solidFill>
                <a:latin typeface="+mj-lt"/>
              </a:rPr>
              <a:t>Gentry (educated scholars who have passed the Civil Service Exam)</a:t>
            </a:r>
          </a:p>
        </p:txBody>
      </p:sp>
      <p:sp>
        <p:nvSpPr>
          <p:cNvPr id="7" name="TextBox 6"/>
          <p:cNvSpPr txBox="1"/>
          <p:nvPr/>
        </p:nvSpPr>
        <p:spPr>
          <a:xfrm>
            <a:off x="8725937" y="2954319"/>
            <a:ext cx="988284" cy="369332"/>
          </a:xfrm>
          <a:prstGeom prst="rect">
            <a:avLst/>
          </a:prstGeom>
          <a:noFill/>
        </p:spPr>
        <p:txBody>
          <a:bodyPr wrap="none" rtlCol="0">
            <a:spAutoFit/>
          </a:bodyPr>
          <a:lstStyle/>
          <a:p>
            <a:r>
              <a:rPr lang="en-US" dirty="0">
                <a:solidFill>
                  <a:srgbClr val="FF0000"/>
                </a:solidFill>
                <a:latin typeface="+mj-lt"/>
              </a:rPr>
              <a:t>Farmers </a:t>
            </a:r>
          </a:p>
        </p:txBody>
      </p:sp>
      <p:sp>
        <p:nvSpPr>
          <p:cNvPr id="8" name="TextBox 7"/>
          <p:cNvSpPr txBox="1"/>
          <p:nvPr/>
        </p:nvSpPr>
        <p:spPr>
          <a:xfrm>
            <a:off x="9434350" y="3907877"/>
            <a:ext cx="930063" cy="369332"/>
          </a:xfrm>
          <a:prstGeom prst="rect">
            <a:avLst/>
          </a:prstGeom>
          <a:noFill/>
        </p:spPr>
        <p:txBody>
          <a:bodyPr wrap="none" rtlCol="0">
            <a:spAutoFit/>
          </a:bodyPr>
          <a:lstStyle/>
          <a:p>
            <a:r>
              <a:rPr lang="en-US" dirty="0">
                <a:solidFill>
                  <a:srgbClr val="FF0000"/>
                </a:solidFill>
                <a:latin typeface="+mj-lt"/>
              </a:rPr>
              <a:t>Artisans</a:t>
            </a:r>
          </a:p>
        </p:txBody>
      </p:sp>
      <p:sp>
        <p:nvSpPr>
          <p:cNvPr id="9" name="TextBox 8"/>
          <p:cNvSpPr txBox="1"/>
          <p:nvPr/>
        </p:nvSpPr>
        <p:spPr>
          <a:xfrm>
            <a:off x="9623484" y="4584437"/>
            <a:ext cx="1180901" cy="369332"/>
          </a:xfrm>
          <a:prstGeom prst="rect">
            <a:avLst/>
          </a:prstGeom>
          <a:noFill/>
        </p:spPr>
        <p:txBody>
          <a:bodyPr wrap="none" rtlCol="0">
            <a:spAutoFit/>
          </a:bodyPr>
          <a:lstStyle/>
          <a:p>
            <a:r>
              <a:rPr lang="en-US">
                <a:solidFill>
                  <a:srgbClr val="FF0000"/>
                </a:solidFill>
                <a:latin typeface="+mj-lt"/>
              </a:rPr>
              <a:t>Merchants</a:t>
            </a:r>
          </a:p>
        </p:txBody>
      </p:sp>
      <p:cxnSp>
        <p:nvCxnSpPr>
          <p:cNvPr id="11" name="Straight Connector 10"/>
          <p:cNvCxnSpPr/>
          <p:nvPr/>
        </p:nvCxnSpPr>
        <p:spPr>
          <a:xfrm>
            <a:off x="7558873" y="1654511"/>
            <a:ext cx="3889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356620" y="2039665"/>
            <a:ext cx="812546" cy="13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42842" y="3907877"/>
            <a:ext cx="26637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88119" y="4510909"/>
            <a:ext cx="3346231" cy="11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1BFA89E-7040-8B47-99EC-68CBEFE76C4D}"/>
              </a:ext>
            </a:extLst>
          </p:cNvPr>
          <p:cNvSpPr txBox="1"/>
          <p:nvPr/>
        </p:nvSpPr>
        <p:spPr>
          <a:xfrm>
            <a:off x="2620831" y="1081104"/>
            <a:ext cx="4528546" cy="415498"/>
          </a:xfrm>
          <a:prstGeom prst="rect">
            <a:avLst/>
          </a:prstGeom>
          <a:noFill/>
        </p:spPr>
        <p:txBody>
          <a:bodyPr wrap="square" rtlCol="0">
            <a:spAutoFit/>
          </a:bodyPr>
          <a:lstStyle/>
          <a:p>
            <a:r>
              <a:rPr lang="en-US" sz="2100" dirty="0">
                <a:solidFill>
                  <a:srgbClr val="0070C0"/>
                </a:solidFill>
              </a:rPr>
              <a:t>Legitimacy of EMPEROR:</a:t>
            </a:r>
          </a:p>
        </p:txBody>
      </p:sp>
      <p:sp>
        <p:nvSpPr>
          <p:cNvPr id="17" name="TextBox 16">
            <a:extLst>
              <a:ext uri="{FF2B5EF4-FFF2-40B4-BE49-F238E27FC236}">
                <a16:creationId xmlns:a16="http://schemas.microsoft.com/office/drawing/2014/main" id="{7351BAE0-0317-5B49-86B1-D1A6EFEF3BCF}"/>
              </a:ext>
            </a:extLst>
          </p:cNvPr>
          <p:cNvSpPr txBox="1"/>
          <p:nvPr/>
        </p:nvSpPr>
        <p:spPr>
          <a:xfrm>
            <a:off x="2598804" y="1620087"/>
            <a:ext cx="4528546" cy="415498"/>
          </a:xfrm>
          <a:prstGeom prst="rect">
            <a:avLst/>
          </a:prstGeom>
          <a:noFill/>
        </p:spPr>
        <p:txBody>
          <a:bodyPr wrap="square" rtlCol="0">
            <a:spAutoFit/>
          </a:bodyPr>
          <a:lstStyle/>
          <a:p>
            <a:r>
              <a:rPr lang="en-US" sz="2100" dirty="0">
                <a:solidFill>
                  <a:srgbClr val="0070C0"/>
                </a:solidFill>
              </a:rPr>
              <a:t>Legitimacy of GENTRY</a:t>
            </a:r>
          </a:p>
        </p:txBody>
      </p:sp>
      <p:sp>
        <p:nvSpPr>
          <p:cNvPr id="19" name="TextBox 18">
            <a:extLst>
              <a:ext uri="{FF2B5EF4-FFF2-40B4-BE49-F238E27FC236}">
                <a16:creationId xmlns:a16="http://schemas.microsoft.com/office/drawing/2014/main" id="{0E68FDEE-E8F6-E245-B281-6E771326A1C7}"/>
              </a:ext>
            </a:extLst>
          </p:cNvPr>
          <p:cNvSpPr txBox="1"/>
          <p:nvPr/>
        </p:nvSpPr>
        <p:spPr>
          <a:xfrm>
            <a:off x="1476741" y="4746020"/>
            <a:ext cx="4966100" cy="415498"/>
          </a:xfrm>
          <a:prstGeom prst="rect">
            <a:avLst/>
          </a:prstGeom>
          <a:noFill/>
        </p:spPr>
        <p:txBody>
          <a:bodyPr wrap="square" rtlCol="0">
            <a:spAutoFit/>
          </a:bodyPr>
          <a:lstStyle/>
          <a:p>
            <a:r>
              <a:rPr lang="en-US" sz="2100" dirty="0">
                <a:solidFill>
                  <a:srgbClr val="0070C0"/>
                </a:solidFill>
              </a:rPr>
              <a:t>LACK of Legitimacy for MERCHANTS</a:t>
            </a:r>
          </a:p>
        </p:txBody>
      </p:sp>
      <p:sp>
        <p:nvSpPr>
          <p:cNvPr id="20" name="TextBox 19">
            <a:extLst>
              <a:ext uri="{FF2B5EF4-FFF2-40B4-BE49-F238E27FC236}">
                <a16:creationId xmlns:a16="http://schemas.microsoft.com/office/drawing/2014/main" id="{717B727C-4FBE-1648-8F6E-EBA555A870DC}"/>
              </a:ext>
            </a:extLst>
          </p:cNvPr>
          <p:cNvSpPr txBox="1"/>
          <p:nvPr/>
        </p:nvSpPr>
        <p:spPr>
          <a:xfrm>
            <a:off x="1655203" y="2853511"/>
            <a:ext cx="4966100" cy="738664"/>
          </a:xfrm>
          <a:prstGeom prst="rect">
            <a:avLst/>
          </a:prstGeom>
          <a:noFill/>
        </p:spPr>
        <p:txBody>
          <a:bodyPr wrap="square" rtlCol="0">
            <a:spAutoFit/>
          </a:bodyPr>
          <a:lstStyle/>
          <a:p>
            <a:r>
              <a:rPr lang="en-US" sz="2100" dirty="0">
                <a:solidFill>
                  <a:srgbClr val="0070C0"/>
                </a:solidFill>
              </a:rPr>
              <a:t>LACK of Legitimacy for FARMERS and ARTISANS but MORE than MERCHANTS</a:t>
            </a:r>
          </a:p>
        </p:txBody>
      </p:sp>
    </p:spTree>
    <p:extLst>
      <p:ext uri="{BB962C8B-B14F-4D97-AF65-F5344CB8AC3E}">
        <p14:creationId xmlns:p14="http://schemas.microsoft.com/office/powerpoint/2010/main" val="367345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a:xfrm>
            <a:off x="3657600" y="0"/>
            <a:ext cx="6172200" cy="305990"/>
          </a:xfrm>
        </p:spPr>
        <p:txBody>
          <a:bodyPr>
            <a:normAutofit fontScale="90000"/>
          </a:bodyPr>
          <a:lstStyle/>
          <a:p>
            <a:r>
              <a:rPr lang="en-US" altLang="en-US">
                <a:latin typeface="Calisto MT" charset="0"/>
                <a:ea typeface="ＭＳ Ｐゴシック" charset="-128"/>
              </a:rPr>
              <a:t>Gentry</a:t>
            </a:r>
          </a:p>
        </p:txBody>
      </p:sp>
      <p:sp>
        <p:nvSpPr>
          <p:cNvPr id="14339" name="Rectangle 3"/>
          <p:cNvSpPr>
            <a:spLocks noGrp="1" noChangeArrowheads="1"/>
          </p:cNvSpPr>
          <p:nvPr>
            <p:ph idx="1"/>
          </p:nvPr>
        </p:nvSpPr>
        <p:spPr>
          <a:xfrm>
            <a:off x="1524000" y="609600"/>
            <a:ext cx="9067800" cy="6096000"/>
          </a:xfrm>
        </p:spPr>
        <p:txBody>
          <a:bodyPr>
            <a:noAutofit/>
          </a:bodyPr>
          <a:lstStyle/>
          <a:p>
            <a:pPr>
              <a:lnSpc>
                <a:spcPct val="90000"/>
              </a:lnSpc>
            </a:pPr>
            <a:r>
              <a:rPr lang="en-US" altLang="en-US" dirty="0">
                <a:latin typeface="Calisto MT" charset="0"/>
                <a:ea typeface="ＭＳ Ｐゴシック" charset="-128"/>
              </a:rPr>
              <a:t>Background:</a:t>
            </a:r>
          </a:p>
          <a:p>
            <a:pPr lvl="1">
              <a:lnSpc>
                <a:spcPct val="90000"/>
              </a:lnSpc>
            </a:pPr>
            <a:r>
              <a:rPr lang="en-US" altLang="en-US" dirty="0">
                <a:latin typeface="Calisto MT" charset="0"/>
                <a:ea typeface="ＭＳ Ｐゴシック" charset="-128"/>
              </a:rPr>
              <a:t>Received many academic degrees</a:t>
            </a:r>
          </a:p>
          <a:p>
            <a:pPr lvl="1">
              <a:lnSpc>
                <a:spcPct val="90000"/>
              </a:lnSpc>
            </a:pPr>
            <a:r>
              <a:rPr lang="en-US" altLang="en-US" dirty="0">
                <a:latin typeface="Calisto MT" charset="0"/>
                <a:ea typeface="ＭＳ Ｐゴシック" charset="-128"/>
              </a:rPr>
              <a:t>Passed the Civil Service Exam</a:t>
            </a:r>
          </a:p>
          <a:p>
            <a:pPr>
              <a:lnSpc>
                <a:spcPct val="90000"/>
              </a:lnSpc>
            </a:pPr>
            <a:r>
              <a:rPr lang="en-US" altLang="en-US" dirty="0">
                <a:latin typeface="Calisto MT" charset="0"/>
                <a:ea typeface="ＭＳ Ｐゴシック" charset="-128"/>
              </a:rPr>
              <a:t>Bureaucratic Duties</a:t>
            </a:r>
          </a:p>
          <a:p>
            <a:pPr lvl="1">
              <a:lnSpc>
                <a:spcPct val="90000"/>
              </a:lnSpc>
            </a:pPr>
            <a:r>
              <a:rPr lang="en-US" altLang="en-US" dirty="0">
                <a:latin typeface="Calisto MT" charset="0"/>
                <a:ea typeface="ＭＳ Ｐゴシック" charset="-128"/>
              </a:rPr>
              <a:t>Local, County or National levels positions</a:t>
            </a:r>
          </a:p>
          <a:p>
            <a:pPr lvl="2">
              <a:lnSpc>
                <a:spcPct val="90000"/>
              </a:lnSpc>
            </a:pPr>
            <a:r>
              <a:rPr lang="en-US" altLang="en-US" sz="2800" dirty="0">
                <a:latin typeface="Calisto MT" charset="0"/>
                <a:ea typeface="ＭＳ Ｐゴシック" charset="-128"/>
              </a:rPr>
              <a:t>Those without official jobs were unpaid</a:t>
            </a:r>
            <a:endParaRPr lang="en-US" altLang="en-US" sz="2400" dirty="0">
              <a:latin typeface="Calisto MT" charset="0"/>
              <a:ea typeface="ＭＳ Ｐゴシック" charset="-128"/>
            </a:endParaRPr>
          </a:p>
          <a:p>
            <a:pPr lvl="1">
              <a:lnSpc>
                <a:spcPct val="90000"/>
              </a:lnSpc>
            </a:pPr>
            <a:r>
              <a:rPr lang="en-US" altLang="en-US" dirty="0">
                <a:latin typeface="Calisto MT" charset="0"/>
                <a:ea typeface="ＭＳ Ｐゴシック" charset="-128"/>
              </a:rPr>
              <a:t>Social leaders in local areas</a:t>
            </a:r>
          </a:p>
          <a:p>
            <a:pPr lvl="1">
              <a:lnSpc>
                <a:spcPct val="90000"/>
              </a:lnSpc>
            </a:pPr>
            <a:r>
              <a:rPr lang="en-US" altLang="en-US" dirty="0">
                <a:latin typeface="Calisto MT" charset="0"/>
                <a:ea typeface="ＭＳ Ｐゴシック" charset="-128"/>
              </a:rPr>
              <a:t>Social welfare</a:t>
            </a:r>
          </a:p>
          <a:p>
            <a:pPr lvl="1">
              <a:lnSpc>
                <a:spcPct val="90000"/>
              </a:lnSpc>
            </a:pPr>
            <a:r>
              <a:rPr lang="en-US" altLang="en-US" dirty="0">
                <a:latin typeface="Calisto MT" charset="0"/>
                <a:ea typeface="ＭＳ Ｐゴシック" charset="-128"/>
              </a:rPr>
              <a:t>Maintained local law and order</a:t>
            </a:r>
          </a:p>
          <a:p>
            <a:pPr lvl="1">
              <a:lnSpc>
                <a:spcPct val="90000"/>
              </a:lnSpc>
            </a:pPr>
            <a:r>
              <a:rPr lang="en-US" altLang="en-US" dirty="0">
                <a:latin typeface="Calisto MT" charset="0"/>
                <a:ea typeface="ＭＳ Ｐゴシック" charset="-128"/>
              </a:rPr>
              <a:t>Conducted Confucius ceremonies</a:t>
            </a:r>
          </a:p>
          <a:p>
            <a:pPr lvl="1">
              <a:lnSpc>
                <a:spcPct val="90000"/>
              </a:lnSpc>
            </a:pPr>
            <a:r>
              <a:rPr lang="en-US" altLang="en-US" dirty="0">
                <a:latin typeface="Calisto MT" charset="0"/>
                <a:ea typeface="ＭＳ Ｐゴシック" charset="-128"/>
              </a:rPr>
              <a:t>Taxes</a:t>
            </a:r>
          </a:p>
          <a:p>
            <a:pPr lvl="1">
              <a:lnSpc>
                <a:spcPct val="90000"/>
              </a:lnSpc>
            </a:pPr>
            <a:r>
              <a:rPr lang="en-US" altLang="en-US" sz="2800" dirty="0">
                <a:latin typeface="Calisto MT" charset="0"/>
                <a:ea typeface="ＭＳ Ｐゴシック" charset="-128"/>
              </a:rPr>
              <a:t>Represented morality and virtue</a:t>
            </a:r>
          </a:p>
          <a:p>
            <a:pPr lvl="1">
              <a:lnSpc>
                <a:spcPct val="90000"/>
              </a:lnSpc>
            </a:pPr>
            <a:r>
              <a:rPr lang="en-US" altLang="en-US" sz="2800" dirty="0">
                <a:latin typeface="Calisto MT" charset="0"/>
                <a:ea typeface="ＭＳ Ｐゴシック" charset="-128"/>
              </a:rPr>
              <a:t>Highest social status provided them with what they needed </a:t>
            </a:r>
          </a:p>
          <a:p>
            <a:pPr>
              <a:lnSpc>
                <a:spcPct val="90000"/>
              </a:lnSpc>
            </a:pPr>
            <a:endParaRPr lang="en-US" altLang="en-US" sz="2100" dirty="0">
              <a:latin typeface="Calisto MT" charset="0"/>
              <a:ea typeface="ＭＳ Ｐゴシック" charset="-128"/>
            </a:endParaRPr>
          </a:p>
        </p:txBody>
      </p:sp>
    </p:spTree>
    <p:extLst>
      <p:ext uri="{BB962C8B-B14F-4D97-AF65-F5344CB8AC3E}">
        <p14:creationId xmlns:p14="http://schemas.microsoft.com/office/powerpoint/2010/main" val="1505249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left)">
                                      <p:cBhvr>
                                        <p:cTn id="7" dur="500"/>
                                        <p:tgtEl>
                                          <p:spTgt spid="1433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339">
                                            <p:txEl>
                                              <p:pRg st="1" end="1"/>
                                            </p:txEl>
                                          </p:spTgt>
                                        </p:tgtEl>
                                        <p:attrNameLst>
                                          <p:attrName>style.visibility</p:attrName>
                                        </p:attrNameLst>
                                      </p:cBhvr>
                                      <p:to>
                                        <p:strVal val="visible"/>
                                      </p:to>
                                    </p:set>
                                    <p:animEffect transition="in" filter="wipe(left)">
                                      <p:cBhvr>
                                        <p:cTn id="10" dur="500"/>
                                        <p:tgtEl>
                                          <p:spTgt spid="1433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Effect transition="in" filter="wipe(left)">
                                      <p:cBhvr>
                                        <p:cTn id="13" dur="500"/>
                                        <p:tgtEl>
                                          <p:spTgt spid="1433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339">
                                            <p:txEl>
                                              <p:pRg st="3" end="3"/>
                                            </p:txEl>
                                          </p:spTgt>
                                        </p:tgtEl>
                                        <p:attrNameLst>
                                          <p:attrName>style.visibility</p:attrName>
                                        </p:attrNameLst>
                                      </p:cBhvr>
                                      <p:to>
                                        <p:strVal val="visible"/>
                                      </p:to>
                                    </p:set>
                                    <p:animEffect transition="in" filter="wipe(left)">
                                      <p:cBhvr>
                                        <p:cTn id="18" dur="500"/>
                                        <p:tgtEl>
                                          <p:spTgt spid="1433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339">
                                            <p:txEl>
                                              <p:pRg st="4" end="4"/>
                                            </p:txEl>
                                          </p:spTgt>
                                        </p:tgtEl>
                                        <p:attrNameLst>
                                          <p:attrName>style.visibility</p:attrName>
                                        </p:attrNameLst>
                                      </p:cBhvr>
                                      <p:to>
                                        <p:strVal val="visible"/>
                                      </p:to>
                                    </p:set>
                                    <p:animEffect transition="in" filter="wipe(left)">
                                      <p:cBhvr>
                                        <p:cTn id="21" dur="500"/>
                                        <p:tgtEl>
                                          <p:spTgt spid="1433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339">
                                            <p:txEl>
                                              <p:pRg st="5" end="5"/>
                                            </p:txEl>
                                          </p:spTgt>
                                        </p:tgtEl>
                                        <p:attrNameLst>
                                          <p:attrName>style.visibility</p:attrName>
                                        </p:attrNameLst>
                                      </p:cBhvr>
                                      <p:to>
                                        <p:strVal val="visible"/>
                                      </p:to>
                                    </p:set>
                                    <p:animEffect transition="in" filter="wipe(left)">
                                      <p:cBhvr>
                                        <p:cTn id="24" dur="500"/>
                                        <p:tgtEl>
                                          <p:spTgt spid="14339">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4339">
                                            <p:txEl>
                                              <p:pRg st="6" end="6"/>
                                            </p:txEl>
                                          </p:spTgt>
                                        </p:tgtEl>
                                        <p:attrNameLst>
                                          <p:attrName>style.visibility</p:attrName>
                                        </p:attrNameLst>
                                      </p:cBhvr>
                                      <p:to>
                                        <p:strVal val="visible"/>
                                      </p:to>
                                    </p:set>
                                    <p:animEffect transition="in" filter="wipe(left)">
                                      <p:cBhvr>
                                        <p:cTn id="27" dur="500"/>
                                        <p:tgtEl>
                                          <p:spTgt spid="14339">
                                            <p:txEl>
                                              <p:pRg st="6" end="6"/>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339">
                                            <p:txEl>
                                              <p:pRg st="7" end="7"/>
                                            </p:txEl>
                                          </p:spTgt>
                                        </p:tgtEl>
                                        <p:attrNameLst>
                                          <p:attrName>style.visibility</p:attrName>
                                        </p:attrNameLst>
                                      </p:cBhvr>
                                      <p:to>
                                        <p:strVal val="visible"/>
                                      </p:to>
                                    </p:set>
                                    <p:animEffect transition="in" filter="wipe(left)">
                                      <p:cBhvr>
                                        <p:cTn id="30" dur="500"/>
                                        <p:tgtEl>
                                          <p:spTgt spid="14339">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339">
                                            <p:txEl>
                                              <p:pRg st="8" end="8"/>
                                            </p:txEl>
                                          </p:spTgt>
                                        </p:tgtEl>
                                        <p:attrNameLst>
                                          <p:attrName>style.visibility</p:attrName>
                                        </p:attrNameLst>
                                      </p:cBhvr>
                                      <p:to>
                                        <p:strVal val="visible"/>
                                      </p:to>
                                    </p:set>
                                    <p:animEffect transition="in" filter="wipe(left)">
                                      <p:cBhvr>
                                        <p:cTn id="33" dur="500"/>
                                        <p:tgtEl>
                                          <p:spTgt spid="14339">
                                            <p:txEl>
                                              <p:pRg st="8" end="8"/>
                                            </p:tx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4339">
                                            <p:txEl>
                                              <p:pRg st="9" end="9"/>
                                            </p:txEl>
                                          </p:spTgt>
                                        </p:tgtEl>
                                        <p:attrNameLst>
                                          <p:attrName>style.visibility</p:attrName>
                                        </p:attrNameLst>
                                      </p:cBhvr>
                                      <p:to>
                                        <p:strVal val="visible"/>
                                      </p:to>
                                    </p:set>
                                    <p:animEffect transition="in" filter="wipe(left)">
                                      <p:cBhvr>
                                        <p:cTn id="36" dur="500"/>
                                        <p:tgtEl>
                                          <p:spTgt spid="14339">
                                            <p:txEl>
                                              <p:pRg st="9" end="9"/>
                                            </p:tx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4339">
                                            <p:txEl>
                                              <p:pRg st="10" end="10"/>
                                            </p:txEl>
                                          </p:spTgt>
                                        </p:tgtEl>
                                        <p:attrNameLst>
                                          <p:attrName>style.visibility</p:attrName>
                                        </p:attrNameLst>
                                      </p:cBhvr>
                                      <p:to>
                                        <p:strVal val="visible"/>
                                      </p:to>
                                    </p:set>
                                    <p:animEffect transition="in" filter="wipe(left)">
                                      <p:cBhvr>
                                        <p:cTn id="39" dur="500"/>
                                        <p:tgtEl>
                                          <p:spTgt spid="14339">
                                            <p:txEl>
                                              <p:pRg st="10" end="10"/>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4339">
                                            <p:txEl>
                                              <p:pRg st="11" end="11"/>
                                            </p:txEl>
                                          </p:spTgt>
                                        </p:tgtEl>
                                        <p:attrNameLst>
                                          <p:attrName>style.visibility</p:attrName>
                                        </p:attrNameLst>
                                      </p:cBhvr>
                                      <p:to>
                                        <p:strVal val="visible"/>
                                      </p:to>
                                    </p:set>
                                    <p:animEffect transition="in" filter="wipe(left)">
                                      <p:cBhvr>
                                        <p:cTn id="42" dur="500"/>
                                        <p:tgtEl>
                                          <p:spTgt spid="14339">
                                            <p:txEl>
                                              <p:pRg st="11" end="11"/>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4339">
                                            <p:txEl>
                                              <p:pRg st="12" end="12"/>
                                            </p:txEl>
                                          </p:spTgt>
                                        </p:tgtEl>
                                        <p:attrNameLst>
                                          <p:attrName>style.visibility</p:attrName>
                                        </p:attrNameLst>
                                      </p:cBhvr>
                                      <p:to>
                                        <p:strVal val="visible"/>
                                      </p:to>
                                    </p:set>
                                    <p:animEffect transition="in" filter="wipe(left)">
                                      <p:cBhvr>
                                        <p:cTn id="45" dur="500"/>
                                        <p:tgtEl>
                                          <p:spTgt spid="143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857250"/>
            <a:ext cx="2890647"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678" y="857250"/>
            <a:ext cx="2890647"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354" y="857250"/>
            <a:ext cx="2890647" cy="5143500"/>
          </a:xfrm>
          <a:prstGeom prst="rect">
            <a:avLst/>
          </a:prstGeom>
        </p:spPr>
      </p:pic>
    </p:spTree>
    <p:extLst>
      <p:ext uri="{BB962C8B-B14F-4D97-AF65-F5344CB8AC3E}">
        <p14:creationId xmlns:p14="http://schemas.microsoft.com/office/powerpoint/2010/main" val="839172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737A5-D00A-2B4D-B4AE-AB1C5084B026}"/>
              </a:ext>
            </a:extLst>
          </p:cNvPr>
          <p:cNvSpPr>
            <a:spLocks noGrp="1"/>
          </p:cNvSpPr>
          <p:nvPr>
            <p:ph type="title"/>
          </p:nvPr>
        </p:nvSpPr>
        <p:spPr/>
        <p:txBody>
          <a:bodyPr/>
          <a:lstStyle/>
          <a:p>
            <a:r>
              <a:rPr lang="en-US" b="1" dirty="0">
                <a:solidFill>
                  <a:schemeClr val="bg1"/>
                </a:solidFill>
              </a:rPr>
              <a:t>Agency</a:t>
            </a:r>
          </a:p>
        </p:txBody>
      </p:sp>
      <p:sp>
        <p:nvSpPr>
          <p:cNvPr id="3" name="Content Placeholder 2">
            <a:extLst>
              <a:ext uri="{FF2B5EF4-FFF2-40B4-BE49-F238E27FC236}">
                <a16:creationId xmlns:a16="http://schemas.microsoft.com/office/drawing/2014/main" id="{F40056F4-BBFE-4649-A991-9AA70D07DA62}"/>
              </a:ext>
            </a:extLst>
          </p:cNvPr>
          <p:cNvSpPr>
            <a:spLocks noGrp="1"/>
          </p:cNvSpPr>
          <p:nvPr>
            <p:ph sz="half" idx="1"/>
          </p:nvPr>
        </p:nvSpPr>
        <p:spPr/>
        <p:txBody>
          <a:bodyPr/>
          <a:lstStyle/>
          <a:p>
            <a:r>
              <a:rPr lang="en-US" b="1" dirty="0">
                <a:solidFill>
                  <a:schemeClr val="tx1"/>
                </a:solidFill>
              </a:rPr>
              <a:t>Agency</a:t>
            </a:r>
          </a:p>
          <a:p>
            <a:pPr lvl="1"/>
            <a:r>
              <a:rPr lang="en-US" dirty="0">
                <a:solidFill>
                  <a:schemeClr val="tx1"/>
                </a:solidFill>
              </a:rPr>
              <a:t>Being able to change your life.  </a:t>
            </a:r>
          </a:p>
          <a:p>
            <a:pPr lvl="1"/>
            <a:r>
              <a:rPr lang="en-US" dirty="0">
                <a:solidFill>
                  <a:schemeClr val="tx1"/>
                </a:solidFill>
              </a:rPr>
              <a:t>Being able to exercise your own decisions.</a:t>
            </a:r>
          </a:p>
          <a:p>
            <a:pPr lvl="1"/>
            <a:r>
              <a:rPr lang="en-US" dirty="0">
                <a:solidFill>
                  <a:schemeClr val="tx1"/>
                </a:solidFill>
              </a:rPr>
              <a:t>Being able to choose your own path.</a:t>
            </a:r>
          </a:p>
          <a:p>
            <a:pPr lvl="1"/>
            <a:r>
              <a:rPr lang="en-US" dirty="0">
                <a:solidFill>
                  <a:schemeClr val="tx1"/>
                </a:solidFill>
              </a:rPr>
              <a:t>YOU HAVE POWER TO DETERMINE YOUR LIFE OUTCOMES</a:t>
            </a:r>
          </a:p>
          <a:p>
            <a:pPr marL="342900" lvl="1" indent="0">
              <a:buNone/>
            </a:pPr>
            <a:endParaRPr lang="en-US" dirty="0">
              <a:solidFill>
                <a:schemeClr val="tx1"/>
              </a:solidFill>
            </a:endParaRPr>
          </a:p>
        </p:txBody>
      </p:sp>
      <p:sp>
        <p:nvSpPr>
          <p:cNvPr id="4" name="Text Placeholder 3">
            <a:extLst>
              <a:ext uri="{FF2B5EF4-FFF2-40B4-BE49-F238E27FC236}">
                <a16:creationId xmlns:a16="http://schemas.microsoft.com/office/drawing/2014/main" id="{0C4561B7-8B2E-FE4B-B8C0-62E8CE9388BD}"/>
              </a:ext>
            </a:extLst>
          </p:cNvPr>
          <p:cNvSpPr>
            <a:spLocks noGrp="1"/>
          </p:cNvSpPr>
          <p:nvPr>
            <p:ph type="body" sz="half" idx="2"/>
          </p:nvPr>
        </p:nvSpPr>
        <p:spPr/>
        <p:txBody>
          <a:bodyPr/>
          <a:lstStyle/>
          <a:p>
            <a:r>
              <a:rPr lang="en-US" b="1" dirty="0">
                <a:solidFill>
                  <a:schemeClr val="tx1"/>
                </a:solidFill>
              </a:rPr>
              <a:t>Examples of Agency:</a:t>
            </a:r>
          </a:p>
          <a:p>
            <a:endParaRPr lang="en-US" b="1" dirty="0">
              <a:solidFill>
                <a:schemeClr val="tx1"/>
              </a:solidFill>
            </a:endParaRPr>
          </a:p>
          <a:p>
            <a:endParaRPr lang="en-US" b="1" dirty="0">
              <a:solidFill>
                <a:schemeClr val="tx1"/>
              </a:solidFill>
            </a:endParaRPr>
          </a:p>
          <a:p>
            <a:endParaRPr lang="en-US" b="1" dirty="0">
              <a:solidFill>
                <a:schemeClr val="tx1"/>
              </a:solidFill>
            </a:endParaRPr>
          </a:p>
          <a:p>
            <a:r>
              <a:rPr lang="en-US" b="1" dirty="0">
                <a:solidFill>
                  <a:schemeClr val="tx1"/>
                </a:solidFill>
              </a:rPr>
              <a:t>Example of a LACK of agency:</a:t>
            </a:r>
            <a:endParaRPr lang="en-US" dirty="0">
              <a:solidFill>
                <a:schemeClr val="tx1"/>
              </a:solidFill>
            </a:endParaRPr>
          </a:p>
        </p:txBody>
      </p:sp>
    </p:spTree>
    <p:extLst>
      <p:ext uri="{BB962C8B-B14F-4D97-AF65-F5344CB8AC3E}">
        <p14:creationId xmlns:p14="http://schemas.microsoft.com/office/powerpoint/2010/main" val="117230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8382" y="20053"/>
            <a:ext cx="8913813" cy="914400"/>
          </a:xfrm>
        </p:spPr>
        <p:txBody>
          <a:bodyPr/>
          <a:lstStyle/>
          <a:p>
            <a:r>
              <a:rPr lang="en-US" dirty="0"/>
              <a:t>Social Structure in China</a:t>
            </a:r>
          </a:p>
        </p:txBody>
      </p:sp>
      <p:sp>
        <p:nvSpPr>
          <p:cNvPr id="4" name="Triangle 3"/>
          <p:cNvSpPr/>
          <p:nvPr/>
        </p:nvSpPr>
        <p:spPr>
          <a:xfrm>
            <a:off x="5686010" y="1284050"/>
            <a:ext cx="4134678" cy="3955774"/>
          </a:xfrm>
          <a:prstGeom prst="triangle">
            <a:avLst/>
          </a:prstGeom>
          <a:solidFill>
            <a:schemeClr val="bg2"/>
          </a:solidFill>
          <a:ln w="34925"/>
          <a:effectLst>
            <a:glow rad="127000">
              <a:schemeClr val="tx2">
                <a:lumMod val="75000"/>
                <a:lumOff val="2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latin typeface="+mj-lt"/>
            </a:endParaRPr>
          </a:p>
        </p:txBody>
      </p:sp>
      <p:sp>
        <p:nvSpPr>
          <p:cNvPr id="5" name="TextBox 4"/>
          <p:cNvSpPr txBox="1"/>
          <p:nvPr/>
        </p:nvSpPr>
        <p:spPr>
          <a:xfrm>
            <a:off x="6819993" y="999705"/>
            <a:ext cx="3008388" cy="369332"/>
          </a:xfrm>
          <a:prstGeom prst="rect">
            <a:avLst/>
          </a:prstGeom>
          <a:noFill/>
        </p:spPr>
        <p:txBody>
          <a:bodyPr wrap="none" rtlCol="0">
            <a:spAutoFit/>
          </a:bodyPr>
          <a:lstStyle/>
          <a:p>
            <a:r>
              <a:rPr lang="en-US" dirty="0">
                <a:solidFill>
                  <a:srgbClr val="FF0000"/>
                </a:solidFill>
                <a:latin typeface="+mj-lt"/>
              </a:rPr>
              <a:t>Emperor (Mandate of Heaven)</a:t>
            </a:r>
          </a:p>
        </p:txBody>
      </p:sp>
      <p:sp>
        <p:nvSpPr>
          <p:cNvPr id="6" name="TextBox 5"/>
          <p:cNvSpPr txBox="1"/>
          <p:nvPr/>
        </p:nvSpPr>
        <p:spPr>
          <a:xfrm>
            <a:off x="8302638" y="1510333"/>
            <a:ext cx="2318957" cy="1200329"/>
          </a:xfrm>
          <a:prstGeom prst="rect">
            <a:avLst/>
          </a:prstGeom>
          <a:noFill/>
        </p:spPr>
        <p:txBody>
          <a:bodyPr wrap="square" rtlCol="0">
            <a:spAutoFit/>
          </a:bodyPr>
          <a:lstStyle/>
          <a:p>
            <a:r>
              <a:rPr lang="en-US" dirty="0">
                <a:solidFill>
                  <a:srgbClr val="FF0000"/>
                </a:solidFill>
                <a:latin typeface="+mj-lt"/>
              </a:rPr>
              <a:t>Gentry (educated scholars who have passed the Civil Service Exam)</a:t>
            </a:r>
          </a:p>
        </p:txBody>
      </p:sp>
      <p:sp>
        <p:nvSpPr>
          <p:cNvPr id="7" name="TextBox 6"/>
          <p:cNvSpPr txBox="1"/>
          <p:nvPr/>
        </p:nvSpPr>
        <p:spPr>
          <a:xfrm>
            <a:off x="8725937" y="2954319"/>
            <a:ext cx="988284" cy="369332"/>
          </a:xfrm>
          <a:prstGeom prst="rect">
            <a:avLst/>
          </a:prstGeom>
          <a:noFill/>
        </p:spPr>
        <p:txBody>
          <a:bodyPr wrap="none" rtlCol="0">
            <a:spAutoFit/>
          </a:bodyPr>
          <a:lstStyle/>
          <a:p>
            <a:r>
              <a:rPr lang="en-US" dirty="0">
                <a:solidFill>
                  <a:srgbClr val="FF0000"/>
                </a:solidFill>
                <a:latin typeface="+mj-lt"/>
              </a:rPr>
              <a:t>Farmers </a:t>
            </a:r>
          </a:p>
        </p:txBody>
      </p:sp>
      <p:sp>
        <p:nvSpPr>
          <p:cNvPr id="8" name="TextBox 7"/>
          <p:cNvSpPr txBox="1"/>
          <p:nvPr/>
        </p:nvSpPr>
        <p:spPr>
          <a:xfrm>
            <a:off x="9434350" y="3907877"/>
            <a:ext cx="930063" cy="369332"/>
          </a:xfrm>
          <a:prstGeom prst="rect">
            <a:avLst/>
          </a:prstGeom>
          <a:noFill/>
        </p:spPr>
        <p:txBody>
          <a:bodyPr wrap="none" rtlCol="0">
            <a:spAutoFit/>
          </a:bodyPr>
          <a:lstStyle/>
          <a:p>
            <a:r>
              <a:rPr lang="en-US" dirty="0">
                <a:solidFill>
                  <a:srgbClr val="FF0000"/>
                </a:solidFill>
                <a:latin typeface="+mj-lt"/>
              </a:rPr>
              <a:t>Artisans</a:t>
            </a:r>
          </a:p>
        </p:txBody>
      </p:sp>
      <p:sp>
        <p:nvSpPr>
          <p:cNvPr id="9" name="TextBox 8"/>
          <p:cNvSpPr txBox="1"/>
          <p:nvPr/>
        </p:nvSpPr>
        <p:spPr>
          <a:xfrm>
            <a:off x="9623484" y="4584437"/>
            <a:ext cx="1180901" cy="369332"/>
          </a:xfrm>
          <a:prstGeom prst="rect">
            <a:avLst/>
          </a:prstGeom>
          <a:noFill/>
        </p:spPr>
        <p:txBody>
          <a:bodyPr wrap="none" rtlCol="0">
            <a:spAutoFit/>
          </a:bodyPr>
          <a:lstStyle/>
          <a:p>
            <a:r>
              <a:rPr lang="en-US">
                <a:solidFill>
                  <a:srgbClr val="FF0000"/>
                </a:solidFill>
                <a:latin typeface="+mj-lt"/>
              </a:rPr>
              <a:t>Merchants</a:t>
            </a:r>
          </a:p>
        </p:txBody>
      </p:sp>
      <p:cxnSp>
        <p:nvCxnSpPr>
          <p:cNvPr id="11" name="Straight Connector 10"/>
          <p:cNvCxnSpPr/>
          <p:nvPr/>
        </p:nvCxnSpPr>
        <p:spPr>
          <a:xfrm>
            <a:off x="7558873" y="1654511"/>
            <a:ext cx="3889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356620" y="2039665"/>
            <a:ext cx="812546" cy="13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442842" y="3907877"/>
            <a:ext cx="26637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88119" y="4510909"/>
            <a:ext cx="3346231" cy="1182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own Arrow 11">
            <a:extLst>
              <a:ext uri="{FF2B5EF4-FFF2-40B4-BE49-F238E27FC236}">
                <a16:creationId xmlns:a16="http://schemas.microsoft.com/office/drawing/2014/main" id="{40E1A612-EECA-1644-88D2-A885327B24A1}"/>
              </a:ext>
            </a:extLst>
          </p:cNvPr>
          <p:cNvSpPr/>
          <p:nvPr/>
        </p:nvSpPr>
        <p:spPr>
          <a:xfrm rot="10800000">
            <a:off x="5248837" y="1758205"/>
            <a:ext cx="618565" cy="276452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4" name="TextBox 13">
            <a:extLst>
              <a:ext uri="{FF2B5EF4-FFF2-40B4-BE49-F238E27FC236}">
                <a16:creationId xmlns:a16="http://schemas.microsoft.com/office/drawing/2014/main" id="{82759B8D-2233-B84C-8E46-AD9E4ED547F2}"/>
              </a:ext>
            </a:extLst>
          </p:cNvPr>
          <p:cNvSpPr txBox="1"/>
          <p:nvPr/>
        </p:nvSpPr>
        <p:spPr>
          <a:xfrm>
            <a:off x="3732789" y="3353879"/>
            <a:ext cx="1675317" cy="923330"/>
          </a:xfrm>
          <a:prstGeom prst="rect">
            <a:avLst/>
          </a:prstGeom>
          <a:noFill/>
        </p:spPr>
        <p:txBody>
          <a:bodyPr wrap="square" rtlCol="0">
            <a:spAutoFit/>
          </a:bodyPr>
          <a:lstStyle/>
          <a:p>
            <a:pPr algn="ctr"/>
            <a:r>
              <a:rPr lang="en-US" dirty="0">
                <a:solidFill>
                  <a:srgbClr val="FF0000"/>
                </a:solidFill>
              </a:rPr>
              <a:t>Social Mobility is ALLOWED but difficult</a:t>
            </a:r>
          </a:p>
        </p:txBody>
      </p:sp>
      <p:sp>
        <p:nvSpPr>
          <p:cNvPr id="15" name="TextBox 14">
            <a:extLst>
              <a:ext uri="{FF2B5EF4-FFF2-40B4-BE49-F238E27FC236}">
                <a16:creationId xmlns:a16="http://schemas.microsoft.com/office/drawing/2014/main" id="{11BFA89E-7040-8B47-99EC-68CBEFE76C4D}"/>
              </a:ext>
            </a:extLst>
          </p:cNvPr>
          <p:cNvSpPr txBox="1"/>
          <p:nvPr/>
        </p:nvSpPr>
        <p:spPr>
          <a:xfrm>
            <a:off x="1524001" y="4991377"/>
            <a:ext cx="3300262" cy="738664"/>
          </a:xfrm>
          <a:prstGeom prst="rect">
            <a:avLst/>
          </a:prstGeom>
          <a:noFill/>
        </p:spPr>
        <p:txBody>
          <a:bodyPr wrap="none" rtlCol="0">
            <a:spAutoFit/>
          </a:bodyPr>
          <a:lstStyle/>
          <a:p>
            <a:r>
              <a:rPr lang="en-US" sz="2100" dirty="0">
                <a:solidFill>
                  <a:srgbClr val="FF0000"/>
                </a:solidFill>
              </a:rPr>
              <a:t>Where is there opportunity?</a:t>
            </a:r>
          </a:p>
          <a:p>
            <a:r>
              <a:rPr lang="en-US" sz="2100" dirty="0">
                <a:solidFill>
                  <a:srgbClr val="FF0000"/>
                </a:solidFill>
              </a:rPr>
              <a:t>Who has </a:t>
            </a:r>
            <a:r>
              <a:rPr lang="en-US" sz="2100" dirty="0">
                <a:solidFill>
                  <a:schemeClr val="accent5"/>
                </a:solidFill>
              </a:rPr>
              <a:t>agency</a:t>
            </a:r>
            <a:r>
              <a:rPr lang="en-US" sz="2100" dirty="0">
                <a:solidFill>
                  <a:srgbClr val="FF0000"/>
                </a:solidFill>
              </a:rPr>
              <a:t>?</a:t>
            </a:r>
          </a:p>
        </p:txBody>
      </p:sp>
    </p:spTree>
    <p:extLst>
      <p:ext uri="{BB962C8B-B14F-4D97-AF65-F5344CB8AC3E}">
        <p14:creationId xmlns:p14="http://schemas.microsoft.com/office/powerpoint/2010/main" val="11870173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745</Words>
  <Application>Microsoft Macintosh PowerPoint</Application>
  <PresentationFormat>Widescreen</PresentationFormat>
  <Paragraphs>124</Paragraphs>
  <Slides>15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Arial</vt:lpstr>
      <vt:lpstr>Calibri</vt:lpstr>
      <vt:lpstr>Calibri Light</vt:lpstr>
      <vt:lpstr>Calisto MT</vt:lpstr>
      <vt:lpstr>Times</vt:lpstr>
      <vt:lpstr>Times New Roman</vt:lpstr>
      <vt:lpstr>Office Theme</vt:lpstr>
      <vt:lpstr>PowerPoint Presentation</vt:lpstr>
      <vt:lpstr>Overview</vt:lpstr>
      <vt:lpstr>Main Beliefs</vt:lpstr>
      <vt:lpstr>Social Structure in China</vt:lpstr>
      <vt:lpstr>Social Structure in China</vt:lpstr>
      <vt:lpstr>Gentry</vt:lpstr>
      <vt:lpstr>PowerPoint Presentation</vt:lpstr>
      <vt:lpstr>Agency</vt:lpstr>
      <vt:lpstr>Social Structure in China</vt:lpstr>
      <vt:lpstr>Social Structure in China</vt:lpstr>
      <vt:lpstr>Ming China</vt:lpstr>
      <vt:lpstr>PowerPoint Presentation</vt:lpstr>
      <vt:lpstr>Ming China and Exploration</vt:lpstr>
      <vt:lpstr>PowerPoint Presentation</vt:lpstr>
      <vt:lpstr>Ming China and Tributary States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Katz</dc:creator>
  <cp:lastModifiedBy>Jackie Katz</cp:lastModifiedBy>
  <cp:revision>1</cp:revision>
  <dcterms:created xsi:type="dcterms:W3CDTF">2019-03-11T15:15:09Z</dcterms:created>
  <dcterms:modified xsi:type="dcterms:W3CDTF">2019-03-11T15:16:06Z</dcterms:modified>
</cp:coreProperties>
</file>