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6858000" cy="9144000"/>
  <p:embeddedFontLst>
    <p:embeddedFont>
      <p:font typeface="Playfair Displ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6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fairDisplay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6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9.xml"/><Relationship Id="rId35" Type="http://schemas.openxmlformats.org/officeDocument/2006/relationships/font" Target="fonts/Lato-regular.fntdata"/><Relationship Id="rId12" Type="http://schemas.openxmlformats.org/officeDocument/2006/relationships/slide" Target="slides/slide8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11.xml"/><Relationship Id="rId37" Type="http://schemas.openxmlformats.org/officeDocument/2006/relationships/font" Target="fonts/Lato-italic.fntdata"/><Relationship Id="rId14" Type="http://schemas.openxmlformats.org/officeDocument/2006/relationships/slide" Target="slides/slide10.xml"/><Relationship Id="rId36" Type="http://schemas.openxmlformats.org/officeDocument/2006/relationships/font" Target="fonts/Lato-bold.fntdata"/><Relationship Id="rId17" Type="http://schemas.openxmlformats.org/officeDocument/2006/relationships/slide" Target="slides/slide13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2.xml"/><Relationship Id="rId38" Type="http://schemas.openxmlformats.org/officeDocument/2006/relationships/font" Target="fonts/Lat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749050" y="998400"/>
            <a:ext cx="36459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992950" y="1323600"/>
            <a:ext cx="3158100" cy="42108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3096250" y="2169600"/>
            <a:ext cx="2951400" cy="2112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096363" y="4355907"/>
            <a:ext cx="2951400" cy="935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11700" y="1644133"/>
            <a:ext cx="8520600" cy="2146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11700" y="3892600"/>
            <a:ext cx="8520600" cy="142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67494"/>
            <a:ext cx="82296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484187" lvl="0" marL="4841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84187" lvl="1" marL="4841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84187" lvl="2" marL="4841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84187" lvl="3" marL="4841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84187" lvl="4" marL="4841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84187" lvl="5" marL="9413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84187" lvl="6" marL="13985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484187" lvl="7" marL="18557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484187" lvl="8" marL="23129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rgbClr val="FF8EB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791075" y="6480175"/>
            <a:ext cx="21336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57200" y="6481762"/>
            <a:ext cx="4259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589837" y="6481762"/>
            <a:ext cx="5031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68287"/>
            <a:ext cx="82296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84187" lvl="1" marL="4841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84187" lvl="2" marL="4841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84187" lvl="3" marL="4841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84187" lvl="4" marL="4841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84187" lvl="5" marL="9413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84187" lvl="6" marL="13985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484187" lvl="7" marL="18557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484187" lvl="8" marL="2312987" marR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4200" u="none" cap="none" strike="noStrik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722437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7338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Verdana"/>
              <a:buChar char="›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90B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rgbClr val="FF8EB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648200" y="1722437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7338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Verdana"/>
              <a:buChar char="›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FF90B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rgbClr val="FF8EB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791075" y="6481762"/>
            <a:ext cx="21336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57200" y="6481762"/>
            <a:ext cx="42594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589837" y="6481762"/>
            <a:ext cx="5031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509550" y="1898500"/>
            <a:ext cx="8124900" cy="2397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11700" y="1855170"/>
            <a:ext cx="2808000" cy="42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477267"/>
            <a:ext cx="4045200" cy="2244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5" Type="http://schemas.openxmlformats.org/officeDocument/2006/relationships/image" Target="../media/image31.jpg"/><Relationship Id="rId6" Type="http://schemas.openxmlformats.org/officeDocument/2006/relationships/image" Target="../media/image4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jpg"/><Relationship Id="rId4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2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38.jpg"/><Relationship Id="rId5" Type="http://schemas.openxmlformats.org/officeDocument/2006/relationships/image" Target="../media/image3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jpg"/><Relationship Id="rId4" Type="http://schemas.openxmlformats.org/officeDocument/2006/relationships/image" Target="../media/image3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png"/><Relationship Id="rId4" Type="http://schemas.openxmlformats.org/officeDocument/2006/relationships/image" Target="../media/image3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Relationship Id="rId4" Type="http://schemas.openxmlformats.org/officeDocument/2006/relationships/image" Target="../media/image3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0" y="0"/>
            <a:ext cx="9296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4846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2800"/>
              <a:buFont typeface="Century Gothic"/>
              <a:buNone/>
            </a:pPr>
            <a:r>
              <a:rPr b="1" i="0" lang="en-CA" sz="28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CRASH, DEPRESSION, AND NEW DEAL</a:t>
            </a:r>
            <a:endParaRPr b="0" i="0" sz="2800" u="sng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0" y="609600"/>
            <a:ext cx="89916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5607" lvl="0" marL="447675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Char char="●"/>
            </a:pPr>
            <a:r>
              <a:rPr i="0" lang="en-CA" sz="2600" u="none" cap="none" strike="noStrike">
                <a:solidFill>
                  <a:srgbClr val="000000"/>
                </a:solidFill>
              </a:rPr>
              <a:t>1920</a:t>
            </a:r>
            <a:r>
              <a:rPr lang="en-CA" sz="2600">
                <a:solidFill>
                  <a:srgbClr val="000000"/>
                </a:solidFill>
              </a:rPr>
              <a:t>s = </a:t>
            </a:r>
            <a:r>
              <a:rPr i="0" lang="en-CA" sz="2600" u="none" cap="none" strike="noStrike">
                <a:solidFill>
                  <a:srgbClr val="000000"/>
                </a:solidFill>
              </a:rPr>
              <a:t>good economic times </a:t>
            </a:r>
            <a:endParaRPr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Noto Sans Symbols"/>
              <a:buChar char="●"/>
            </a:pPr>
            <a:r>
              <a:rPr lang="en-CA" sz="2800">
                <a:solidFill>
                  <a:srgbClr val="000000"/>
                </a:solidFill>
              </a:rPr>
              <a:t>Tues. 10/29</a:t>
            </a:r>
            <a:r>
              <a:rPr i="0" lang="en-CA" sz="2800" u="none" cap="none" strike="noStrike">
                <a:solidFill>
                  <a:srgbClr val="000000"/>
                </a:solidFill>
              </a:rPr>
              <a:t>1929</a:t>
            </a:r>
            <a:r>
              <a:rPr lang="en-CA" sz="2800">
                <a:solidFill>
                  <a:srgbClr val="000000"/>
                </a:solidFill>
              </a:rPr>
              <a:t> - </a:t>
            </a:r>
            <a:r>
              <a:rPr i="0" lang="en-CA" sz="2800" u="none" cap="none" strike="noStrike">
                <a:solidFill>
                  <a:srgbClr val="000000"/>
                </a:solidFill>
              </a:rPr>
              <a:t>NYC Stock market crashed, causing a depression that would last u</a:t>
            </a:r>
            <a:r>
              <a:rPr i="0" lang="en-CA" sz="2800" u="none" cap="none" strike="noStrike">
                <a:solidFill>
                  <a:srgbClr val="000000"/>
                </a:solidFill>
              </a:rPr>
              <a:t>n</a:t>
            </a:r>
            <a:r>
              <a:rPr i="0" lang="en-CA" sz="2800" u="none" cap="none" strike="noStrike">
                <a:solidFill>
                  <a:srgbClr val="000000"/>
                </a:solidFill>
              </a:rPr>
              <a:t>til 1942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image?id=71256&amp;rendTypeId=4" id="78" name="Shape 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3200"/>
            <a:ext cx="4800600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929crash" id="79" name="Shape 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1887" y="2057400"/>
            <a:ext cx="4202112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-69400" y="152400"/>
            <a:ext cx="39624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0163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●"/>
            </a:pPr>
            <a:r>
              <a:rPr lang="en-CA" sz="1900">
                <a:solidFill>
                  <a:srgbClr val="000000"/>
                </a:solidFill>
              </a:rPr>
              <a:t>ALSO </a:t>
            </a:r>
            <a:r>
              <a:rPr i="0" lang="en-CA" sz="1900" u="none" cap="none" strike="noStrike">
                <a:solidFill>
                  <a:srgbClr val="000000"/>
                </a:solidFill>
              </a:rPr>
              <a:t>1931</a:t>
            </a:r>
            <a:endParaRPr sz="1900">
              <a:solidFill>
                <a:srgbClr val="000000"/>
              </a:solidFill>
            </a:endParaRPr>
          </a:p>
          <a:p>
            <a:pPr indent="-249555" lvl="1" marL="8223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○"/>
            </a:pPr>
            <a:r>
              <a:rPr i="0" lang="en-CA" sz="1900" u="none" cap="none" strike="noStrike">
                <a:solidFill>
                  <a:srgbClr val="000000"/>
                </a:solidFill>
              </a:rPr>
              <a:t>Soviets flooded</a:t>
            </a:r>
            <a:r>
              <a:rPr lang="en-CA" sz="1900">
                <a:solidFill>
                  <a:srgbClr val="000000"/>
                </a:solidFill>
              </a:rPr>
              <a:t> </a:t>
            </a:r>
            <a:r>
              <a:rPr i="0" lang="en-CA" sz="1900" u="none" cap="none" strike="noStrike">
                <a:solidFill>
                  <a:srgbClr val="000000"/>
                </a:solidFill>
              </a:rPr>
              <a:t>world market w</a:t>
            </a:r>
            <a:r>
              <a:rPr lang="en-CA" sz="1900">
                <a:solidFill>
                  <a:srgbClr val="000000"/>
                </a:solidFill>
              </a:rPr>
              <a:t>/</a:t>
            </a:r>
            <a:r>
              <a:rPr i="0" lang="en-CA" sz="1900" u="none" cap="none" strike="noStrike">
                <a:solidFill>
                  <a:srgbClr val="000000"/>
                </a:solidFill>
              </a:rPr>
              <a:t> cheap wheat (1/2 U.S. price)</a:t>
            </a:r>
            <a:endParaRPr sz="1900">
              <a:solidFill>
                <a:srgbClr val="000000"/>
              </a:solidFill>
            </a:endParaRPr>
          </a:p>
          <a:p>
            <a:pPr indent="-196850" lvl="2" marL="1104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■"/>
            </a:pPr>
            <a:r>
              <a:rPr lang="en-CA" sz="1900">
                <a:solidFill>
                  <a:srgbClr val="000000"/>
                </a:solidFill>
              </a:rPr>
              <a:t>(B</a:t>
            </a:r>
            <a:r>
              <a:rPr i="0" lang="en-CA" sz="1900" u="none" cap="none" strike="noStrike">
                <a:solidFill>
                  <a:srgbClr val="000000"/>
                </a:solidFill>
              </a:rPr>
              <a:t>ut price was too low and they couldn't</a:t>
            </a:r>
            <a:r>
              <a:rPr lang="en-CA" sz="1900">
                <a:solidFill>
                  <a:srgbClr val="000000"/>
                </a:solidFill>
              </a:rPr>
              <a:t>)</a:t>
            </a:r>
            <a:endParaRPr sz="1900">
              <a:solidFill>
                <a:srgbClr val="000000"/>
              </a:solidFill>
            </a:endParaRPr>
          </a:p>
          <a:p>
            <a:pPr indent="-196850" lvl="2" marL="1104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■"/>
            </a:pPr>
            <a:r>
              <a:rPr lang="en-CA" sz="1900">
                <a:solidFill>
                  <a:srgbClr val="000000"/>
                </a:solidFill>
              </a:rPr>
              <a:t>R</a:t>
            </a:r>
            <a:r>
              <a:rPr i="0" lang="en-CA" sz="1900" u="none" cap="none" strike="noStrike">
                <a:solidFill>
                  <a:srgbClr val="000000"/>
                </a:solidFill>
              </a:rPr>
              <a:t>esulted in the BANKERS’ PANIC</a:t>
            </a:r>
            <a:endParaRPr sz="1900">
              <a:solidFill>
                <a:srgbClr val="000000"/>
              </a:solidFill>
            </a:endParaRPr>
          </a:p>
          <a:p>
            <a:pPr indent="-401637" lvl="0" marL="44767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●"/>
            </a:pPr>
            <a:r>
              <a:rPr i="0" lang="en-CA" sz="1900" u="none" cap="none" strike="noStrike">
                <a:solidFill>
                  <a:srgbClr val="000000"/>
                </a:solidFill>
              </a:rPr>
              <a:t>Austrian banks borrowed from German banks </a:t>
            </a:r>
            <a:r>
              <a:rPr lang="en-CA" sz="1900">
                <a:solidFill>
                  <a:srgbClr val="000000"/>
                </a:solidFill>
              </a:rPr>
              <a:t>+</a:t>
            </a:r>
            <a:r>
              <a:rPr i="0" lang="en-CA" sz="1900" u="none" cap="none" strike="noStrike">
                <a:solidFill>
                  <a:srgbClr val="000000"/>
                </a:solidFill>
              </a:rPr>
              <a:t> appealed to the BANK OF INT'L SETTLEMENT</a:t>
            </a:r>
            <a:endParaRPr sz="1900">
              <a:solidFill>
                <a:srgbClr val="000000"/>
              </a:solidFill>
            </a:endParaRPr>
          </a:p>
          <a:p>
            <a:pPr indent="-401637" lvl="0" marL="44767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●"/>
            </a:pPr>
            <a:r>
              <a:rPr i="0" lang="en-CA" sz="1900" u="none" cap="none" strike="noStrike">
                <a:solidFill>
                  <a:srgbClr val="000000"/>
                </a:solidFill>
              </a:rPr>
              <a:t>Austrian banks </a:t>
            </a:r>
            <a:r>
              <a:rPr lang="en-CA" sz="1900">
                <a:solidFill>
                  <a:srgbClr val="000000"/>
                </a:solidFill>
              </a:rPr>
              <a:t>+</a:t>
            </a:r>
            <a:r>
              <a:rPr i="0" lang="en-CA" sz="1900" u="none" cap="none" strike="noStrike">
                <a:solidFill>
                  <a:srgbClr val="000000"/>
                </a:solidFill>
              </a:rPr>
              <a:t> loaning German banks forced into bankruptcy</a:t>
            </a:r>
            <a:endParaRPr sz="1900">
              <a:solidFill>
                <a:srgbClr val="000000"/>
              </a:solidFill>
            </a:endParaRPr>
          </a:p>
          <a:p>
            <a:pPr indent="-401637" lvl="0" marL="44767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●"/>
            </a:pPr>
            <a:r>
              <a:rPr lang="en-CA" sz="1900">
                <a:solidFill>
                  <a:srgbClr val="000000"/>
                </a:solidFill>
              </a:rPr>
              <a:t>B</a:t>
            </a:r>
            <a:r>
              <a:rPr i="0" lang="en-CA" sz="1900" u="none" cap="none" strike="noStrike">
                <a:solidFill>
                  <a:srgbClr val="000000"/>
                </a:solidFill>
              </a:rPr>
              <a:t>/c German banks had borrowed from Americans, U.S. banks began to go bankrupt</a:t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descr="Panic-Cartoon2"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4875" y="0"/>
            <a:ext cx="2238375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tune" id="154" name="Shape 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8400" y="3137800"/>
            <a:ext cx="3035600" cy="37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-498000" y="0"/>
            <a:ext cx="73608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4846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600"/>
              <a:buFont typeface="Century Gothic"/>
              <a:buNone/>
            </a:pPr>
            <a:r>
              <a:rPr b="1" i="0" lang="en-CA" sz="3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AMERICANS REACT TO HOOVER</a:t>
            </a:r>
            <a:endParaRPr b="1" i="0" sz="3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0" y="955100"/>
            <a:ext cx="4648200" cy="57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766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i="0" lang="en-CA" sz="2000" u="none" cap="none" strike="noStrike">
                <a:solidFill>
                  <a:srgbClr val="000000"/>
                </a:solidFill>
              </a:rPr>
              <a:t>Hoover</a:t>
            </a:r>
            <a:r>
              <a:rPr lang="en-CA" sz="2000">
                <a:solidFill>
                  <a:srgbClr val="000000"/>
                </a:solidFill>
              </a:rPr>
              <a:t>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increasingly unpopular, but</a:t>
            </a:r>
            <a:r>
              <a:rPr lang="en-CA" sz="2000">
                <a:solidFill>
                  <a:srgbClr val="000000"/>
                </a:solidFill>
              </a:rPr>
              <a:t>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continued to try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i="0" lang="en-CA" sz="2000" u="none" cap="none" strike="noStrike">
                <a:solidFill>
                  <a:srgbClr val="000000"/>
                </a:solidFill>
              </a:rPr>
              <a:t>→ persuaded Congress to establish RECONSTRUCTION FINANCE CORPORATION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H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ad power to make emergency loans to banks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T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oo little too lat</a:t>
            </a:r>
            <a:r>
              <a:rPr lang="en-CA" sz="2000">
                <a:solidFill>
                  <a:srgbClr val="000000"/>
                </a:solidFill>
              </a:rPr>
              <a:t>e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○"/>
            </a:pPr>
            <a:r>
              <a:rPr i="0" lang="en-CA" sz="2000" u="none" cap="none" strike="noStrike">
                <a:solidFill>
                  <a:srgbClr val="000000"/>
                </a:solidFill>
              </a:rPr>
              <a:t>Hoover wouldn't involve himself in direct gov'tal aid to individuals</a:t>
            </a:r>
            <a:endParaRPr sz="2000">
              <a:solidFill>
                <a:srgbClr val="000000"/>
              </a:solidFill>
            </a:endParaRPr>
          </a:p>
          <a:p>
            <a:pPr indent="-203200" lvl="2" marL="1104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■"/>
            </a:pPr>
            <a:r>
              <a:rPr lang="en-CA" sz="2000">
                <a:solidFill>
                  <a:srgbClr val="000000"/>
                </a:solidFill>
              </a:rPr>
              <a:t>D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idn't want to erode Americans</a:t>
            </a:r>
            <a:r>
              <a:rPr lang="en-CA" sz="2000">
                <a:solidFill>
                  <a:srgbClr val="000000"/>
                </a:solidFill>
              </a:rPr>
              <a:t>’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 sense of "RUGGED INDIVIDUALISM"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descr="Herbert Hoover"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152400"/>
            <a:ext cx="2733675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-8-1934p1" id="163" name="Shape 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505200"/>
            <a:ext cx="4114800" cy="3160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533400" y="15462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94017" lvl="0" marL="44767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●"/>
            </a:pPr>
            <a:r>
              <a:rPr lang="en-CA" sz="2100">
                <a:solidFill>
                  <a:srgbClr val="000000"/>
                </a:solidFill>
              </a:rPr>
              <a:t>People 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frustrated - isolated protest movements </a:t>
            </a:r>
            <a:endParaRPr sz="2100">
              <a:solidFill>
                <a:srgbClr val="000000"/>
              </a:solidFill>
            </a:endParaRPr>
          </a:p>
          <a:p>
            <a:pPr indent="-262255" lvl="1" marL="8223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i="0" lang="en-CA" sz="2100" u="none" cap="none" strike="noStrike">
                <a:solidFill>
                  <a:srgbClr val="000000"/>
                </a:solidFill>
              </a:rPr>
              <a:t>EX: Dairy farmers frustrated w/ low price of milk refuse to sell</a:t>
            </a:r>
            <a:endParaRPr sz="2100">
              <a:solidFill>
                <a:srgbClr val="000000"/>
              </a:solidFill>
            </a:endParaRPr>
          </a:p>
          <a:p>
            <a:pPr indent="-262255" lvl="1" marL="8223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i="0" lang="en-CA" sz="2100" u="none" cap="none" strike="noStrike">
                <a:solidFill>
                  <a:srgbClr val="000000"/>
                </a:solidFill>
              </a:rPr>
              <a:t>EX: WW1 veterans (pensions discontinued by congress) march on Washington = BONUS MARCH (by BONUS ARMY)</a:t>
            </a:r>
            <a:endParaRPr sz="2100">
              <a:solidFill>
                <a:srgbClr val="000000"/>
              </a:solidFill>
            </a:endParaRPr>
          </a:p>
          <a:p>
            <a:pPr indent="-394017" lvl="0" marL="44767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●"/>
            </a:pPr>
            <a:r>
              <a:rPr lang="en-CA" sz="2100">
                <a:solidFill>
                  <a:srgbClr val="000000"/>
                </a:solidFill>
              </a:rPr>
              <a:t>R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eached Washington by 1931</a:t>
            </a:r>
            <a:r>
              <a:rPr lang="en-CA" sz="2100">
                <a:solidFill>
                  <a:srgbClr val="000000"/>
                </a:solidFill>
              </a:rPr>
              <a:t>→ 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set up shantytowns = HOOVERVILLES</a:t>
            </a:r>
            <a:endParaRPr sz="2100">
              <a:solidFill>
                <a:srgbClr val="000000"/>
              </a:solidFill>
            </a:endParaRPr>
          </a:p>
          <a:p>
            <a:pPr indent="-262255" lvl="1" marL="8223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CA" sz="2100">
                <a:solidFill>
                  <a:srgbClr val="000000"/>
                </a:solidFill>
              </a:rPr>
              <a:t>F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ood scraps = HOOVER-MEALS</a:t>
            </a:r>
            <a:endParaRPr sz="2100">
              <a:solidFill>
                <a:srgbClr val="000000"/>
              </a:solidFill>
            </a:endParaRPr>
          </a:p>
          <a:p>
            <a:pPr indent="-262255" lvl="1" marL="8223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CA" sz="2100">
                <a:solidFill>
                  <a:srgbClr val="000000"/>
                </a:solidFill>
              </a:rPr>
              <a:t>H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itchhiking journeys = HOOVER RIDES</a:t>
            </a:r>
            <a:endParaRPr sz="2100">
              <a:solidFill>
                <a:srgbClr val="000000"/>
              </a:solidFill>
            </a:endParaRPr>
          </a:p>
          <a:p>
            <a:pPr indent="-394017" lvl="0" marL="44767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</a:pPr>
            <a:r>
              <a:rPr lang="en-CA" sz="2100">
                <a:solidFill>
                  <a:srgbClr val="000000"/>
                </a:solidFill>
              </a:rPr>
              <a:t>A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fter one year</a:t>
            </a:r>
            <a:r>
              <a:rPr lang="en-CA" sz="2100">
                <a:solidFill>
                  <a:srgbClr val="000000"/>
                </a:solidFill>
              </a:rPr>
              <a:t>, 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forcibly dispersed by Army (MacArthur/Eisenhower)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descr="at0058f2as"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900" y="4495800"/>
            <a:ext cx="2708275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yer advertising Bonus Army March" id="171" name="Shape 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425" y="4495800"/>
            <a:ext cx="3515351" cy="21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0" y="228600"/>
            <a:ext cx="39624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400" u="sng" cap="none" strike="noStrike">
                <a:solidFill>
                  <a:srgbClr val="000000"/>
                </a:solidFill>
              </a:rPr>
              <a:t>1932 ELECTION:</a:t>
            </a:r>
            <a:endParaRPr i="0" sz="2400" u="sng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000000"/>
              </a:solidFill>
            </a:endParaRPr>
          </a:p>
          <a:p>
            <a:pPr indent="-392747" lvl="0" marL="447675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i="0" lang="en-CA" sz="2400" u="none" cap="none" strike="noStrike">
                <a:solidFill>
                  <a:srgbClr val="000000"/>
                </a:solidFill>
              </a:rPr>
              <a:t>1 out of 4</a:t>
            </a:r>
            <a:r>
              <a:rPr lang="en-CA" sz="2400">
                <a:solidFill>
                  <a:srgbClr val="000000"/>
                </a:solidFill>
              </a:rPr>
              <a:t>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unemployed…</a:t>
            </a:r>
            <a:endParaRPr sz="2400">
              <a:solidFill>
                <a:srgbClr val="000000"/>
              </a:solidFill>
            </a:endParaRPr>
          </a:p>
          <a:p>
            <a:pPr indent="-392747" lvl="0" marL="447675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N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at</a:t>
            </a:r>
            <a:r>
              <a:rPr lang="en-CA" sz="2400">
                <a:solidFill>
                  <a:srgbClr val="000000"/>
                </a:solidFill>
              </a:rPr>
              <a:t>iona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l income was 50% of what it had been in 1929</a:t>
            </a:r>
            <a:endParaRPr sz="2400">
              <a:solidFill>
                <a:srgbClr val="000000"/>
              </a:solidFill>
            </a:endParaRPr>
          </a:p>
          <a:p>
            <a:pPr indent="-392747" lvl="0" marL="447675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i="0" lang="en-CA" sz="2400" u="none" cap="none" strike="noStrike">
                <a:solidFill>
                  <a:srgbClr val="000000"/>
                </a:solidFill>
              </a:rPr>
              <a:t>Repubs. nominated Hoover → </a:t>
            </a:r>
            <a:r>
              <a:rPr lang="en-CA" sz="2400">
                <a:solidFill>
                  <a:srgbClr val="000000"/>
                </a:solidFill>
              </a:rPr>
              <a:t>NO HOPE</a:t>
            </a:r>
            <a:endParaRPr sz="2400">
              <a:solidFill>
                <a:srgbClr val="000000"/>
              </a:solidFill>
            </a:endParaRPr>
          </a:p>
          <a:p>
            <a:pPr indent="-392747" lvl="0" marL="447675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W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inner by a landslide = FRANKLIN DELANO ROOSEVELT</a:t>
            </a:r>
            <a:endParaRPr sz="2400">
              <a:solidFill>
                <a:srgbClr val="000000"/>
              </a:solidFill>
            </a:endParaRPr>
          </a:p>
          <a:p>
            <a:pPr indent="-281305" lvl="1" marL="822325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i="0" lang="en-CA" sz="2400" u="none" cap="none" strike="noStrike">
                <a:solidFill>
                  <a:srgbClr val="000000"/>
                </a:solidFill>
              </a:rPr>
              <a:t>Dem - N.Y.  governor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USARnew2"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457575"/>
            <a:ext cx="382905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1932_ecmap" id="179" name="Shape 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0"/>
            <a:ext cx="5105400" cy="3243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-6350"/>
            <a:ext cx="82296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b="1" i="0" lang="en-CA" sz="4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NEW DEAL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0" y="762000"/>
            <a:ext cx="57912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003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lang="en-CA" sz="2200">
                <a:solidFill>
                  <a:srgbClr val="000000"/>
                </a:solidFill>
              </a:rPr>
              <a:t>R</a:t>
            </a:r>
            <a:r>
              <a:rPr i="1" lang="en-CA" sz="2200" u="none" cap="none" strike="noStrike">
                <a:solidFill>
                  <a:srgbClr val="000000"/>
                </a:solidFill>
              </a:rPr>
              <a:t>evolution 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in American society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○"/>
            </a:pPr>
            <a:r>
              <a:rPr lang="en-CA" sz="2200">
                <a:solidFill>
                  <a:srgbClr val="000000"/>
                </a:solidFill>
              </a:rPr>
              <a:t>COMPLETELY c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hanged way the gov't functions</a:t>
            </a:r>
            <a:endParaRPr sz="2200">
              <a:solidFill>
                <a:srgbClr val="000000"/>
              </a:solidFill>
            </a:endParaRPr>
          </a:p>
          <a:p>
            <a:pPr indent="-4003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en-CA" sz="2200">
                <a:solidFill>
                  <a:srgbClr val="000000"/>
                </a:solidFill>
              </a:rPr>
              <a:t>F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irst phase of the New Deal </a:t>
            </a:r>
            <a:r>
              <a:rPr lang="en-CA" sz="2200">
                <a:solidFill>
                  <a:srgbClr val="000000"/>
                </a:solidFill>
              </a:rPr>
              <a:t>dealing 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w/ eco. reform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Un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like Hoover, FDR believed gov'</a:t>
            </a:r>
            <a:r>
              <a:rPr lang="en-CA" sz="2200">
                <a:solidFill>
                  <a:srgbClr val="000000"/>
                </a:solidFill>
              </a:rPr>
              <a:t>t 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involvement </a:t>
            </a:r>
            <a:r>
              <a:rPr lang="en-CA" sz="2200">
                <a:solidFill>
                  <a:srgbClr val="000000"/>
                </a:solidFill>
              </a:rPr>
              <a:t>= 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crucial </a:t>
            </a:r>
            <a:r>
              <a:rPr lang="en-CA" sz="2200">
                <a:solidFill>
                  <a:srgbClr val="000000"/>
                </a:solidFill>
              </a:rPr>
              <a:t>for economy</a:t>
            </a:r>
            <a:endParaRPr sz="2200">
              <a:solidFill>
                <a:srgbClr val="000000"/>
              </a:solidFill>
            </a:endParaRPr>
          </a:p>
          <a:p>
            <a:pPr indent="-4003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en-CA" sz="2200">
                <a:solidFill>
                  <a:srgbClr val="000000"/>
                </a:solidFill>
              </a:rPr>
              <a:t>S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tep 1</a:t>
            </a:r>
            <a:r>
              <a:rPr lang="en-CA" sz="2200">
                <a:solidFill>
                  <a:srgbClr val="000000"/>
                </a:solidFill>
              </a:rPr>
              <a:t>: 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dealt w/ the banking crisis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i="0" lang="en-CA" sz="2200" u="none" cap="none" strike="noStrike">
                <a:solidFill>
                  <a:srgbClr val="000000"/>
                </a:solidFill>
              </a:rPr>
              <a:t>BANKING HOLIDAY</a:t>
            </a:r>
            <a:r>
              <a:rPr lang="en-CA" sz="2200">
                <a:solidFill>
                  <a:srgbClr val="000000"/>
                </a:solidFill>
              </a:rPr>
              <a:t>: 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banks shut down </a:t>
            </a:r>
            <a:r>
              <a:rPr lang="en-CA" sz="2200">
                <a:solidFill>
                  <a:srgbClr val="000000"/>
                </a:solidFill>
              </a:rPr>
              <a:t>+ 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gov't inspection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A</a:t>
            </a:r>
            <a:r>
              <a:rPr i="0" lang="en-CA" sz="2200" u="none" cap="none" strike="noStrike">
                <a:solidFill>
                  <a:srgbClr val="000000"/>
                </a:solidFill>
              </a:rPr>
              <a:t>llowed to open when "healthy"- people's confidence returned → they redeposited, allowing banks to invest in the economy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descr="ch08_3"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8375" y="1143000"/>
            <a:ext cx="3095625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11100" y="152400"/>
            <a:ext cx="41148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7667" lvl="0" marL="44767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S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tep 2</a:t>
            </a:r>
            <a:r>
              <a:rPr lang="en-CA" sz="2000">
                <a:solidFill>
                  <a:srgbClr val="000000"/>
                </a:solidFill>
              </a:rPr>
              <a:t>: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stock market reform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i="0" lang="en-CA" sz="2000" u="none" cap="none" strike="noStrike">
                <a:solidFill>
                  <a:srgbClr val="000000"/>
                </a:solidFill>
              </a:rPr>
              <a:t>S</a:t>
            </a:r>
            <a:r>
              <a:rPr lang="en-CA" sz="2000">
                <a:solidFill>
                  <a:srgbClr val="000000"/>
                </a:solidFill>
              </a:rPr>
              <a:t>ECURITY EXCHANGE COMMISSION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 est. to police the NYSE (first chmn.</a:t>
            </a:r>
            <a:r>
              <a:rPr lang="en-CA" sz="2000">
                <a:solidFill>
                  <a:srgbClr val="000000"/>
                </a:solidFill>
              </a:rPr>
              <a:t>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Joseph P. Kennedy)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CA" sz="2000">
                <a:solidFill>
                  <a:srgbClr val="000000"/>
                </a:solidFill>
              </a:rPr>
              <a:t>P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ractice of buying on margin </a:t>
            </a:r>
            <a:r>
              <a:rPr lang="en-CA" sz="2000">
                <a:solidFill>
                  <a:srgbClr val="000000"/>
                </a:solidFill>
              </a:rPr>
              <a:t>=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regulated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S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tep 3</a:t>
            </a:r>
            <a:r>
              <a:rPr lang="en-CA" sz="2000">
                <a:solidFill>
                  <a:srgbClr val="000000"/>
                </a:solidFill>
              </a:rPr>
              <a:t>: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put more $ in circulation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i="0" lang="en-CA" sz="2000" u="none" cap="none" strike="noStrike">
                <a:solidFill>
                  <a:srgbClr val="000000"/>
                </a:solidFill>
              </a:rPr>
              <a:t>FDR </a:t>
            </a:r>
            <a:r>
              <a:rPr lang="en-CA" sz="2000">
                <a:solidFill>
                  <a:srgbClr val="000000"/>
                </a:solidFill>
              </a:rPr>
              <a:t>→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GOLD STANDARD (gov't print more $ than Fort Knox gold reserves</a:t>
            </a:r>
            <a:r>
              <a:rPr lang="en-CA" sz="2000">
                <a:solidFill>
                  <a:srgbClr val="000000"/>
                </a:solidFill>
              </a:rPr>
              <a:t>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allow)-</a:t>
            </a:r>
            <a:r>
              <a:rPr lang="en-CA" sz="2000">
                <a:solidFill>
                  <a:srgbClr val="000000"/>
                </a:solidFill>
              </a:rPr>
              <a:t>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more $ in circulation, wages and prices increased</a:t>
            </a:r>
            <a:endParaRPr sz="2000"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i="0" lang="en-CA" sz="2000" u="none" cap="none" strike="noStrike">
                <a:solidFill>
                  <a:srgbClr val="000000"/>
                </a:solidFill>
              </a:rPr>
              <a:t>	(= inflation), causing dollar value to lower- gave gov't spending power (Keynesian economics)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descr="SEC" id="194" name="Shape 194"/>
          <p:cNvPicPr preferRelativeResize="0"/>
          <p:nvPr/>
        </p:nvPicPr>
        <p:blipFill rotWithShape="1">
          <a:blip r:embed="rId3">
            <a:alphaModFix/>
          </a:blip>
          <a:srcRect b="0" l="5954" r="8495" t="0"/>
          <a:stretch/>
        </p:blipFill>
        <p:spPr>
          <a:xfrm>
            <a:off x="6488100" y="457200"/>
            <a:ext cx="2493500" cy="218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243157"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3200" y="3078150"/>
            <a:ext cx="2571749" cy="3209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80px-1900mck" id="196" name="Shape 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000" y="3200400"/>
            <a:ext cx="2297112" cy="345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ynes" id="197" name="Shape 1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25900" y="152400"/>
            <a:ext cx="2220912" cy="292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-1524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4846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2400"/>
              <a:buFont typeface="Century Gothic"/>
              <a:buNone/>
            </a:pPr>
            <a:r>
              <a:rPr b="1" i="0" lang="en-CA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 PIECES OF LEGISLATION (direct gov't intervention in the eco.)</a:t>
            </a:r>
            <a:r>
              <a:rPr b="1" lang="en-CA" sz="2400"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152400" y="1143000"/>
            <a:ext cx="5562600" cy="531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9401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●"/>
            </a:pPr>
            <a:r>
              <a:rPr i="0" lang="en-CA" sz="2100" u="none" cap="none" strike="noStrike">
                <a:solidFill>
                  <a:srgbClr val="000000"/>
                </a:solidFill>
              </a:rPr>
              <a:t>NATIONAL INDUSTRIAL RECOVERY ACT (NIRA) and NATIONAL RECOVERY ADMIN (NRA)</a:t>
            </a:r>
            <a:endParaRPr sz="2100">
              <a:solidFill>
                <a:srgbClr val="000000"/>
              </a:solidFill>
            </a:endParaRPr>
          </a:p>
          <a:p>
            <a:pPr indent="-262255" lvl="1" marL="8223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i="0" lang="en-CA" sz="2100" u="none" cap="none" strike="noStrike">
                <a:solidFill>
                  <a:srgbClr val="000000"/>
                </a:solidFill>
              </a:rPr>
              <a:t>to end animosity b/n labour and business → all was redirected to industrial growth → fair labour codes established - wages, no child labour, shortened work hours</a:t>
            </a:r>
            <a:endParaRPr sz="2100">
              <a:solidFill>
                <a:srgbClr val="000000"/>
              </a:solidFill>
            </a:endParaRPr>
          </a:p>
          <a:p>
            <a:pPr indent="-262255" lvl="1" marL="8223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CA" sz="2100">
                <a:solidFill>
                  <a:srgbClr val="000000"/>
                </a:solidFill>
              </a:rPr>
              <a:t>B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usiness people </a:t>
            </a:r>
            <a:r>
              <a:rPr lang="en-CA" sz="2100">
                <a:solidFill>
                  <a:srgbClr val="000000"/>
                </a:solidFill>
              </a:rPr>
              <a:t>dislike 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NRA</a:t>
            </a:r>
            <a:r>
              <a:rPr lang="en-CA" sz="2100">
                <a:solidFill>
                  <a:srgbClr val="000000"/>
                </a:solidFill>
              </a:rPr>
              <a:t>: “it’s 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communist</a:t>
            </a:r>
            <a:r>
              <a:rPr lang="en-CA" sz="2100">
                <a:solidFill>
                  <a:srgbClr val="000000"/>
                </a:solidFill>
              </a:rPr>
              <a:t>”</a:t>
            </a:r>
            <a:endParaRPr sz="2100">
              <a:solidFill>
                <a:srgbClr val="000000"/>
              </a:solidFill>
            </a:endParaRPr>
          </a:p>
          <a:p>
            <a:pPr indent="-39401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●"/>
            </a:pPr>
            <a:r>
              <a:rPr i="0" lang="en-CA" sz="2100" u="none" cap="none" strike="noStrike">
                <a:solidFill>
                  <a:srgbClr val="000000"/>
                </a:solidFill>
              </a:rPr>
              <a:t>LIBERTY LEAGUE</a:t>
            </a:r>
            <a:r>
              <a:rPr lang="en-CA" sz="2100">
                <a:solidFill>
                  <a:srgbClr val="000000"/>
                </a:solidFill>
              </a:rPr>
              <a:t>: 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Supreme Ct. overturned the NIRA &amp; NRA</a:t>
            </a:r>
            <a:r>
              <a:rPr lang="en-CA" sz="2100">
                <a:solidFill>
                  <a:srgbClr val="000000"/>
                </a:solidFill>
              </a:rPr>
              <a:t> b/c 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fed. gov'</a:t>
            </a:r>
            <a:r>
              <a:rPr lang="en-CA" sz="2100">
                <a:solidFill>
                  <a:srgbClr val="000000"/>
                </a:solidFill>
              </a:rPr>
              <a:t>t 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exceeding</a:t>
            </a:r>
            <a:r>
              <a:rPr lang="en-CA" sz="2100">
                <a:solidFill>
                  <a:srgbClr val="000000"/>
                </a:solidFill>
              </a:rPr>
              <a:t> </a:t>
            </a:r>
            <a:r>
              <a:rPr i="0" lang="en-CA" sz="2100" u="none" cap="none" strike="noStrike">
                <a:solidFill>
                  <a:srgbClr val="000000"/>
                </a:solidFill>
              </a:rPr>
              <a:t>authority (interfering in state jurisdiction)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descr="275px-Alphabet"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1066800"/>
            <a:ext cx="2951162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erican Liberty League - logo" id="206" name="Shape 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5029200"/>
            <a:ext cx="19050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0" y="0"/>
            <a:ext cx="9144000" cy="645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92747" lvl="0" marL="44767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1" i="0" lang="en-CA" sz="2400" u="none" cap="none" strike="noStrike">
                <a:solidFill>
                  <a:srgbClr val="000000"/>
                </a:solidFill>
              </a:rPr>
              <a:t>TENNESSEE VALLEY AUTHORITY (TVA)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 - promote hydroelectric power, control flooding - lower rates → private industry, manuf. fertilizer →fed. gov't. took ownership (</a:t>
            </a:r>
            <a:r>
              <a:rPr i="1" lang="en-CA" sz="2400" u="none" cap="none" strike="noStrike">
                <a:solidFill>
                  <a:srgbClr val="000000"/>
                </a:solidFill>
              </a:rPr>
              <a:t>nationalization v. privatization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)</a:t>
            </a:r>
            <a:endParaRPr sz="2400">
              <a:solidFill>
                <a:srgbClr val="000000"/>
              </a:solidFill>
            </a:endParaRPr>
          </a:p>
          <a:p>
            <a:pPr indent="-240348" lvl="0" marL="447675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i="0" sz="2800" u="none" cap="none" strike="noStrike">
              <a:solidFill>
                <a:schemeClr val="lt1"/>
              </a:solidFill>
            </a:endParaRPr>
          </a:p>
        </p:txBody>
      </p:sp>
      <p:pic>
        <p:nvPicPr>
          <p:cNvPr descr="r57"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825" y="1501150"/>
            <a:ext cx="3924300" cy="2401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VA" id="214" name="Shape 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00" y="3903025"/>
            <a:ext cx="5650575" cy="29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249700" y="230675"/>
            <a:ext cx="3505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CA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Kansas City</a:t>
            </a:r>
            <a:br>
              <a:rPr b="1" i="1" lang="en-CA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en-CA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Politics, Farming, &amp; the Law</a:t>
            </a:r>
            <a:endParaRPr b="1" i="1" sz="2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Thomas Hart Benton,</a:t>
            </a:r>
            <a:r>
              <a:rPr b="1" lang="en-CA" sz="2800">
                <a:solidFill>
                  <a:srgbClr val="000000"/>
                </a:solidFill>
              </a:rPr>
              <a:t> </a:t>
            </a:r>
            <a:r>
              <a:rPr b="1" i="0" lang="en-CA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1936</a:t>
            </a:r>
            <a:endParaRPr>
              <a:solidFill>
                <a:srgbClr val="000000"/>
              </a:solidFill>
            </a:endParaRPr>
          </a:p>
          <a:p>
            <a:pPr indent="-240348" lvl="0" marL="447675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1" i="0" sz="2800" u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Kansas City from Politics Farming &amp; the Law - Thomas Hart Benton-1936-MO State Museum"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4337" y="533400"/>
            <a:ext cx="4691062" cy="58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1143000" y="152400"/>
            <a:ext cx="6705600" cy="1311275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E43600"/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000"/>
              <a:buFont typeface="Gill Sans"/>
              <a:buNone/>
            </a:pPr>
            <a:r>
              <a:rPr b="1" i="1" lang="en-CA" sz="4000" u="none">
                <a:latin typeface="Century Gothic"/>
                <a:ea typeface="Century Gothic"/>
                <a:cs typeface="Century Gothic"/>
                <a:sym typeface="Century Gothic"/>
              </a:rPr>
              <a:t>The Annual Move</a:t>
            </a:r>
            <a:br>
              <a:rPr b="1" i="1" lang="en-CA" sz="4000" u="none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CA" sz="4000" u="none">
                <a:latin typeface="Century Gothic"/>
                <a:ea typeface="Century Gothic"/>
                <a:cs typeface="Century Gothic"/>
                <a:sym typeface="Century Gothic"/>
              </a:rPr>
              <a:t>by Otis Dozier, 1936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tg-Otis Dozier-The Annual Move-1936"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905000"/>
            <a:ext cx="6629400" cy="43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152400" y="228600"/>
            <a:ext cx="4267200" cy="6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258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b="1" i="0" lang="en-CA" sz="2400" u="none" cap="none" strike="noStrike">
                <a:solidFill>
                  <a:srgbClr val="000000"/>
                </a:solidFill>
              </a:rPr>
              <a:t>The stock market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0" lang="en-CA" sz="2400" u="none" cap="none" strike="noStrike">
                <a:solidFill>
                  <a:srgbClr val="000000"/>
                </a:solidFill>
              </a:rPr>
              <a:t>the public invests</a:t>
            </a:r>
            <a:r>
              <a:rPr lang="en-CA" sz="2400">
                <a:solidFill>
                  <a:srgbClr val="000000"/>
                </a:solidFill>
              </a:rPr>
              <a:t>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by purchasing stocks</a:t>
            </a:r>
            <a:endParaRPr sz="2400">
              <a:solidFill>
                <a:srgbClr val="000000"/>
              </a:solidFill>
            </a:endParaRPr>
          </a:p>
          <a:p>
            <a:pPr indent="-293369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Char char="○"/>
            </a:pPr>
            <a:r>
              <a:rPr lang="en-CA" sz="2400">
                <a:solidFill>
                  <a:srgbClr val="000000"/>
                </a:solidFill>
              </a:rPr>
              <a:t>E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xpect profit in return</a:t>
            </a:r>
            <a:endParaRPr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i="0" lang="en-CA" sz="2400" u="none" cap="none" strike="noStrike">
                <a:solidFill>
                  <a:srgbClr val="000000"/>
                </a:solidFill>
              </a:rPr>
              <a:t>1920</a:t>
            </a:r>
            <a:r>
              <a:rPr lang="en-CA" sz="2400">
                <a:solidFill>
                  <a:srgbClr val="000000"/>
                </a:solidFill>
              </a:rPr>
              <a:t>s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economy</a:t>
            </a:r>
            <a:r>
              <a:rPr lang="en-CA" sz="2400">
                <a:solidFill>
                  <a:srgbClr val="000000"/>
                </a:solidFill>
              </a:rPr>
              <a:t>: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$ </a:t>
            </a:r>
            <a:r>
              <a:rPr lang="en-CA" sz="2400">
                <a:solidFill>
                  <a:srgbClr val="000000"/>
                </a:solidFill>
              </a:rPr>
              <a:t>plentiful</a:t>
            </a:r>
            <a:endParaRPr sz="2400">
              <a:solidFill>
                <a:srgbClr val="000000"/>
              </a:solidFill>
            </a:endParaRPr>
          </a:p>
          <a:p>
            <a:pPr indent="-262889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○"/>
            </a:pPr>
            <a:r>
              <a:rPr lang="en-CA" sz="2400">
                <a:solidFill>
                  <a:srgbClr val="000000"/>
                </a:solidFill>
              </a:rPr>
              <a:t>B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anks quick to make loans to investors </a:t>
            </a:r>
            <a:endParaRPr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I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nvestors pay 10</a:t>
            </a:r>
            <a:r>
              <a:rPr lang="en-CA" sz="2400">
                <a:solidFill>
                  <a:srgbClr val="000000"/>
                </a:solidFill>
              </a:rPr>
              <a:t>%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 of the stock's actual value</a:t>
            </a:r>
            <a:endParaRPr>
              <a:solidFill>
                <a:srgbClr val="000000"/>
              </a:solidFill>
            </a:endParaRPr>
          </a:p>
          <a:p>
            <a:pPr indent="-285750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80"/>
              <a:buFont typeface="Verdana"/>
              <a:buChar char="○"/>
            </a:pPr>
            <a:r>
              <a:rPr i="0" lang="en-CA" sz="2400" u="none" cap="none" strike="noStrike">
                <a:solidFill>
                  <a:srgbClr val="000000"/>
                </a:solidFill>
              </a:rPr>
              <a:t>BUYING ON MARGIN</a:t>
            </a:r>
            <a:r>
              <a:rPr lang="en-CA" sz="2400">
                <a:solidFill>
                  <a:srgbClr val="000000"/>
                </a:solidFill>
              </a:rPr>
              <a:t>-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 the balance was paid at a later date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1009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0" y="0"/>
            <a:ext cx="42862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fw712"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5575" y="3057525"/>
            <a:ext cx="263842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0" y="152400"/>
            <a:ext cx="64770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766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AGRICULTURAL</a:t>
            </a:r>
            <a:r>
              <a:rPr i="0" lang="en-CA" sz="2000" u="none">
                <a:solidFill>
                  <a:srgbClr val="000000"/>
                </a:solidFill>
              </a:rPr>
              <a:t> ADJUSTMENT ACT (AAA) (</a:t>
            </a:r>
            <a:r>
              <a:rPr lang="en-CA" sz="2000">
                <a:solidFill>
                  <a:srgbClr val="000000"/>
                </a:solidFill>
              </a:rPr>
              <a:t>1933)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CA" sz="2000">
                <a:solidFill>
                  <a:srgbClr val="000000"/>
                </a:solidFill>
              </a:rPr>
              <a:t>T</a:t>
            </a:r>
            <a:r>
              <a:rPr i="0" lang="en-CA" sz="2000" u="none">
                <a:solidFill>
                  <a:srgbClr val="000000"/>
                </a:solidFill>
              </a:rPr>
              <a:t>o aid f</a:t>
            </a:r>
            <a:r>
              <a:rPr lang="en-CA" sz="2000">
                <a:solidFill>
                  <a:srgbClr val="000000"/>
                </a:solidFill>
              </a:rPr>
              <a:t>a</a:t>
            </a:r>
            <a:r>
              <a:rPr i="0" lang="en-CA" sz="2000" u="none">
                <a:solidFill>
                  <a:srgbClr val="000000"/>
                </a:solidFill>
              </a:rPr>
              <a:t>rmers -</a:t>
            </a:r>
            <a:r>
              <a:rPr lang="en-CA" sz="2000">
                <a:solidFill>
                  <a:srgbClr val="000000"/>
                </a:solidFill>
              </a:rPr>
              <a:t> </a:t>
            </a:r>
            <a:r>
              <a:rPr i="0" lang="en-CA" sz="2000" u="none">
                <a:solidFill>
                  <a:srgbClr val="000000"/>
                </a:solidFill>
              </a:rPr>
              <a:t>to restore farmers' purchasing power </a:t>
            </a:r>
            <a:r>
              <a:rPr lang="en-CA" sz="2000">
                <a:solidFill>
                  <a:srgbClr val="000000"/>
                </a:solidFill>
              </a:rPr>
              <a:t>+ </a:t>
            </a:r>
            <a:r>
              <a:rPr i="0" lang="en-CA" sz="2000" u="none">
                <a:solidFill>
                  <a:srgbClr val="000000"/>
                </a:solidFill>
              </a:rPr>
              <a:t>the family farm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CA" sz="2000">
                <a:solidFill>
                  <a:srgbClr val="000000"/>
                </a:solidFill>
              </a:rPr>
              <a:t>H</a:t>
            </a:r>
            <a:r>
              <a:rPr i="0" lang="en-CA" sz="2000" u="none">
                <a:solidFill>
                  <a:srgbClr val="000000"/>
                </a:solidFill>
              </a:rPr>
              <a:t>ad farmers cut back on</a:t>
            </a:r>
            <a:r>
              <a:rPr lang="en-CA" sz="2000">
                <a:solidFill>
                  <a:srgbClr val="000000"/>
                </a:solidFill>
              </a:rPr>
              <a:t> </a:t>
            </a:r>
            <a:r>
              <a:rPr i="0" lang="en-CA" sz="2000" u="none">
                <a:solidFill>
                  <a:srgbClr val="000000"/>
                </a:solidFill>
              </a:rPr>
              <a:t>production by paying them equivalent SUBSIDIES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B</a:t>
            </a:r>
            <a:r>
              <a:rPr i="0" lang="en-CA" sz="2000" u="none">
                <a:solidFill>
                  <a:srgbClr val="000000"/>
                </a:solidFill>
              </a:rPr>
              <a:t>ad side</a:t>
            </a:r>
            <a:r>
              <a:rPr lang="en-CA" sz="2000">
                <a:solidFill>
                  <a:srgbClr val="000000"/>
                </a:solidFill>
              </a:rPr>
              <a:t>… 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i="0" lang="en-CA" sz="2000" u="none">
                <a:solidFill>
                  <a:srgbClr val="000000"/>
                </a:solidFill>
              </a:rPr>
              <a:t>1) </a:t>
            </a:r>
            <a:r>
              <a:rPr lang="en-CA" sz="2000">
                <a:solidFill>
                  <a:srgbClr val="000000"/>
                </a:solidFill>
              </a:rPr>
              <a:t>F</a:t>
            </a:r>
            <a:r>
              <a:rPr i="0" lang="en-CA" sz="2000" u="none">
                <a:solidFill>
                  <a:srgbClr val="000000"/>
                </a:solidFill>
              </a:rPr>
              <a:t>ood production down when millions</a:t>
            </a:r>
            <a:r>
              <a:rPr lang="en-CA" sz="2000">
                <a:solidFill>
                  <a:srgbClr val="000000"/>
                </a:solidFill>
              </a:rPr>
              <a:t> s</a:t>
            </a:r>
            <a:r>
              <a:rPr i="0" lang="en-CA" sz="2000" u="none">
                <a:solidFill>
                  <a:srgbClr val="000000"/>
                </a:solidFill>
              </a:rPr>
              <a:t>tarving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i="0" lang="en-CA" sz="2000" u="none">
                <a:solidFill>
                  <a:srgbClr val="000000"/>
                </a:solidFill>
              </a:rPr>
              <a:t>2) Black sharecroppers hurt: white landowners paid not to farm so</a:t>
            </a:r>
            <a:r>
              <a:rPr lang="en-CA" sz="2000">
                <a:solidFill>
                  <a:srgbClr val="000000"/>
                </a:solidFill>
              </a:rPr>
              <a:t> </a:t>
            </a:r>
            <a:r>
              <a:rPr i="0" lang="en-CA" sz="2000" u="none">
                <a:solidFill>
                  <a:srgbClr val="000000"/>
                </a:solidFill>
              </a:rPr>
              <a:t>got rid of Black tenant f</a:t>
            </a:r>
            <a:r>
              <a:rPr lang="en-CA" sz="2000">
                <a:solidFill>
                  <a:srgbClr val="000000"/>
                </a:solidFill>
              </a:rPr>
              <a:t>a</a:t>
            </a:r>
            <a:r>
              <a:rPr i="0" lang="en-CA" sz="2000" u="none">
                <a:solidFill>
                  <a:srgbClr val="000000"/>
                </a:solidFill>
              </a:rPr>
              <a:t>rmers 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(</a:t>
            </a:r>
            <a:r>
              <a:rPr i="0" lang="en-CA" sz="2000" u="none">
                <a:solidFill>
                  <a:srgbClr val="000000"/>
                </a:solidFill>
              </a:rPr>
              <a:t>1935</a:t>
            </a:r>
            <a:r>
              <a:rPr lang="en-CA" sz="2000">
                <a:solidFill>
                  <a:srgbClr val="000000"/>
                </a:solidFill>
              </a:rPr>
              <a:t>) </a:t>
            </a:r>
            <a:r>
              <a:rPr i="0" lang="en-CA" sz="2000" u="none">
                <a:solidFill>
                  <a:srgbClr val="000000"/>
                </a:solidFill>
              </a:rPr>
              <a:t>AAA declared unconstitutional by courts (too much control over individual states)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CA" sz="2000">
                <a:solidFill>
                  <a:srgbClr val="000000"/>
                </a:solidFill>
              </a:rPr>
              <a:t>R</a:t>
            </a:r>
            <a:r>
              <a:rPr i="0" lang="en-CA" sz="2000" u="none">
                <a:solidFill>
                  <a:srgbClr val="000000"/>
                </a:solidFill>
              </a:rPr>
              <a:t>evised </a:t>
            </a:r>
            <a:r>
              <a:rPr lang="en-CA" sz="2000">
                <a:solidFill>
                  <a:srgbClr val="000000"/>
                </a:solidFill>
              </a:rPr>
              <a:t>+</a:t>
            </a:r>
            <a:r>
              <a:rPr i="0" lang="en-CA" sz="2000" u="none">
                <a:solidFill>
                  <a:srgbClr val="000000"/>
                </a:solidFill>
              </a:rPr>
              <a:t> introduced as new legislation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i="0" lang="en-CA" sz="2000" u="none">
                <a:solidFill>
                  <a:srgbClr val="000000"/>
                </a:solidFill>
              </a:rPr>
              <a:t>Food Stamp Act of 1939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en-CA" sz="2000">
                <a:solidFill>
                  <a:srgbClr val="000000"/>
                </a:solidFill>
              </a:rPr>
              <a:t>G</a:t>
            </a:r>
            <a:r>
              <a:rPr i="0" lang="en-CA" sz="2000" u="none">
                <a:solidFill>
                  <a:srgbClr val="000000"/>
                </a:solidFill>
              </a:rPr>
              <a:t>ave surplus food to poor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en-CA" sz="2000">
                <a:solidFill>
                  <a:srgbClr val="000000"/>
                </a:solidFill>
              </a:rPr>
              <a:t>G</a:t>
            </a:r>
            <a:r>
              <a:rPr i="0" lang="en-CA" sz="2000" u="none">
                <a:solidFill>
                  <a:srgbClr val="000000"/>
                </a:solidFill>
              </a:rPr>
              <a:t>uaranteed (small) farmers a market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descr="ihy9305781"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0" y="152400"/>
            <a:ext cx="200025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994094" id="236" name="Shape 2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0812" y="3048000"/>
            <a:ext cx="2643187" cy="3535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0" y="0"/>
            <a:ext cx="510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003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●"/>
            </a:pPr>
            <a:r>
              <a:rPr i="0" lang="en-CA" sz="2200" u="none">
                <a:solidFill>
                  <a:srgbClr val="000000"/>
                </a:solidFill>
              </a:rPr>
              <a:t>FDR wary of gov't handouts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entury Gothic"/>
              <a:buChar char="○"/>
            </a:pPr>
            <a:r>
              <a:rPr lang="en-CA" sz="2200">
                <a:solidFill>
                  <a:srgbClr val="000000"/>
                </a:solidFill>
              </a:rPr>
              <a:t>W</a:t>
            </a:r>
            <a:r>
              <a:rPr i="0" lang="en-CA" sz="2200" u="none">
                <a:solidFill>
                  <a:srgbClr val="000000"/>
                </a:solidFill>
              </a:rPr>
              <a:t>anted people to earn their keep</a:t>
            </a:r>
            <a:r>
              <a:rPr lang="en-CA" sz="2200">
                <a:solidFill>
                  <a:srgbClr val="000000"/>
                </a:solidFill>
              </a:rPr>
              <a:t> </a:t>
            </a:r>
            <a:r>
              <a:rPr lang="en-CA" sz="2000">
                <a:solidFill>
                  <a:srgbClr val="000000"/>
                </a:solidFill>
              </a:rPr>
              <a:t>→</a:t>
            </a:r>
            <a:r>
              <a:rPr i="0" lang="en-CA" sz="2200" u="none">
                <a:solidFill>
                  <a:srgbClr val="000000"/>
                </a:solidFill>
              </a:rPr>
              <a:t> temp. gov't agencies</a:t>
            </a:r>
            <a:r>
              <a:rPr lang="en-CA" sz="2200">
                <a:solidFill>
                  <a:srgbClr val="000000"/>
                </a:solidFill>
              </a:rPr>
              <a:t> </a:t>
            </a:r>
            <a:r>
              <a:rPr i="0" lang="en-CA" sz="2200" u="none">
                <a:solidFill>
                  <a:srgbClr val="000000"/>
                </a:solidFill>
              </a:rPr>
              <a:t>created</a:t>
            </a:r>
            <a:r>
              <a:rPr lang="en-CA" sz="2200">
                <a:solidFill>
                  <a:srgbClr val="000000"/>
                </a:solidFill>
              </a:rPr>
              <a:t> </a:t>
            </a:r>
            <a:r>
              <a:rPr i="0" lang="en-CA" sz="2200" u="none">
                <a:solidFill>
                  <a:srgbClr val="000000"/>
                </a:solidFill>
              </a:rPr>
              <a:t>to address</a:t>
            </a:r>
            <a:r>
              <a:rPr lang="en-CA" sz="2200">
                <a:solidFill>
                  <a:srgbClr val="000000"/>
                </a:solidFill>
              </a:rPr>
              <a:t> unemployment</a:t>
            </a:r>
            <a:endParaRPr sz="2200">
              <a:solidFill>
                <a:srgbClr val="000000"/>
              </a:solidFill>
            </a:endParaRPr>
          </a:p>
          <a:p>
            <a:pPr indent="-4003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i="0" lang="en-CA" sz="2200" u="none">
                <a:solidFill>
                  <a:srgbClr val="000000"/>
                </a:solidFill>
              </a:rPr>
              <a:t>CIVILIAN CONSERVATION CORPS (CCC)</a:t>
            </a:r>
            <a:r>
              <a:rPr lang="en-CA" sz="2200">
                <a:solidFill>
                  <a:srgbClr val="000000"/>
                </a:solidFill>
              </a:rPr>
              <a:t> (1933)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E</a:t>
            </a:r>
            <a:r>
              <a:rPr i="0" lang="en-CA" sz="2200" u="none">
                <a:solidFill>
                  <a:srgbClr val="000000"/>
                </a:solidFill>
              </a:rPr>
              <a:t>stablish work for young men (18-25) in reforestation, soil conservation, flood control, road construction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B</a:t>
            </a:r>
            <a:r>
              <a:rPr i="0" lang="en-CA" sz="2200" u="none">
                <a:solidFill>
                  <a:srgbClr val="000000"/>
                </a:solidFill>
              </a:rPr>
              <a:t>lacks not permitted to enrol</a:t>
            </a:r>
            <a:r>
              <a:rPr lang="en-CA" sz="2200">
                <a:solidFill>
                  <a:srgbClr val="000000"/>
                </a:solidFill>
              </a:rPr>
              <a:t>l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descr="ccc-at-work"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7150" y="103600"/>
            <a:ext cx="2198687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d" id="244" name="Shape 2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0050" y="3302800"/>
            <a:ext cx="2095775" cy="32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cc-treeplant" id="245" name="Shape 2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9600" y="4963050"/>
            <a:ext cx="2381250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0" y="152400"/>
            <a:ext cx="7010400" cy="630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00367" lvl="0" marL="44767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i="0" lang="en-CA" sz="2200" u="none">
                <a:solidFill>
                  <a:srgbClr val="000000"/>
                </a:solidFill>
              </a:rPr>
              <a:t>NATIONAL YOUTH ADMIN. (NYA) -</a:t>
            </a:r>
            <a:r>
              <a:rPr lang="en-CA" sz="2200">
                <a:solidFill>
                  <a:srgbClr val="000000"/>
                </a:solidFill>
              </a:rPr>
              <a:t> </a:t>
            </a:r>
            <a:r>
              <a:rPr i="0" lang="en-CA" sz="2200" u="none">
                <a:solidFill>
                  <a:srgbClr val="000000"/>
                </a:solidFill>
              </a:rPr>
              <a:t>created urban jobs for young</a:t>
            </a:r>
            <a:endParaRPr sz="2200">
              <a:solidFill>
                <a:srgbClr val="000000"/>
              </a:solidFill>
            </a:endParaRPr>
          </a:p>
          <a:p>
            <a:pPr indent="-400367" lvl="0" marL="44767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i="0" lang="en-CA" sz="2200" u="none">
                <a:solidFill>
                  <a:srgbClr val="000000"/>
                </a:solidFill>
              </a:rPr>
              <a:t>FED. EMERGENCY RELIEF ACT (FERA)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For </a:t>
            </a:r>
            <a:r>
              <a:rPr i="0" lang="en-CA" sz="2200" u="none">
                <a:solidFill>
                  <a:srgbClr val="000000"/>
                </a:solidFill>
              </a:rPr>
              <a:t>older workers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W</a:t>
            </a:r>
            <a:r>
              <a:rPr i="0" lang="en-CA" sz="2200" u="none">
                <a:solidFill>
                  <a:srgbClr val="000000"/>
                </a:solidFill>
              </a:rPr>
              <a:t>orked well, but unemp. still at 6 million in 194</a:t>
            </a:r>
            <a:r>
              <a:rPr lang="en-CA" sz="2200">
                <a:solidFill>
                  <a:srgbClr val="000000"/>
                </a:solidFill>
              </a:rPr>
              <a:t>1</a:t>
            </a:r>
            <a:endParaRPr sz="2200">
              <a:solidFill>
                <a:srgbClr val="000000"/>
              </a:solidFill>
            </a:endParaRPr>
          </a:p>
          <a:p>
            <a:pPr indent="-400367" lvl="0" marL="4476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i="0" lang="en-CA" sz="2200" u="none">
                <a:solidFill>
                  <a:srgbClr val="000000"/>
                </a:solidFill>
              </a:rPr>
              <a:t>NEW DEAL - SOCIAL REFORM ASPECT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A</a:t>
            </a:r>
            <a:r>
              <a:rPr i="0" lang="en-CA" sz="2200" u="none">
                <a:solidFill>
                  <a:srgbClr val="000000"/>
                </a:solidFill>
              </a:rPr>
              <a:t>fter immediate economic relief &amp; reform addressed (1935), New Deal </a:t>
            </a:r>
            <a:r>
              <a:rPr lang="en-CA" sz="2000">
                <a:solidFill>
                  <a:srgbClr val="000000"/>
                </a:solidFill>
              </a:rPr>
              <a:t>→ </a:t>
            </a:r>
            <a:r>
              <a:rPr i="0" lang="en-CA" sz="2200" u="none">
                <a:solidFill>
                  <a:srgbClr val="000000"/>
                </a:solidFill>
              </a:rPr>
              <a:t>Social Welfare</a:t>
            </a:r>
            <a:endParaRPr sz="2200">
              <a:solidFill>
                <a:srgbClr val="000000"/>
              </a:solidFill>
            </a:endParaRPr>
          </a:p>
          <a:p>
            <a:pPr indent="-400367" lvl="0" marL="4476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i="0" lang="en-CA" sz="2200" u="none">
                <a:solidFill>
                  <a:srgbClr val="000000"/>
                </a:solidFill>
              </a:rPr>
              <a:t>N</a:t>
            </a:r>
            <a:r>
              <a:rPr lang="en-CA" sz="2200">
                <a:solidFill>
                  <a:srgbClr val="000000"/>
                </a:solidFill>
              </a:rPr>
              <a:t>ATIONAL LABOUR</a:t>
            </a:r>
            <a:r>
              <a:rPr i="0" lang="en-CA" sz="2200" u="none">
                <a:solidFill>
                  <a:srgbClr val="000000"/>
                </a:solidFill>
              </a:rPr>
              <a:t> R</a:t>
            </a:r>
            <a:r>
              <a:rPr lang="en-CA" sz="2200">
                <a:solidFill>
                  <a:srgbClr val="000000"/>
                </a:solidFill>
              </a:rPr>
              <a:t>ELATIONS ACT</a:t>
            </a:r>
            <a:r>
              <a:rPr i="0" lang="en-CA" sz="2200" u="none">
                <a:solidFill>
                  <a:srgbClr val="000000"/>
                </a:solidFill>
              </a:rPr>
              <a:t> (aka Wagner Act)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L</a:t>
            </a:r>
            <a:r>
              <a:rPr i="0" lang="en-CA" sz="2200" u="none">
                <a:solidFill>
                  <a:srgbClr val="000000"/>
                </a:solidFill>
              </a:rPr>
              <a:t>egitimized unions</a:t>
            </a:r>
            <a:r>
              <a:rPr lang="en-CA" sz="2200">
                <a:solidFill>
                  <a:srgbClr val="000000"/>
                </a:solidFill>
              </a:rPr>
              <a:t> + l</a:t>
            </a:r>
            <a:r>
              <a:rPr i="0" lang="en-CA" sz="2200" u="none">
                <a:solidFill>
                  <a:srgbClr val="000000"/>
                </a:solidFill>
              </a:rPr>
              <a:t>abour tactics </a:t>
            </a:r>
            <a:r>
              <a:rPr lang="en-CA" sz="2200">
                <a:solidFill>
                  <a:srgbClr val="000000"/>
                </a:solidFill>
              </a:rPr>
              <a:t>(</a:t>
            </a:r>
            <a:r>
              <a:rPr i="0" lang="en-CA" sz="2200" u="none">
                <a:solidFill>
                  <a:srgbClr val="000000"/>
                </a:solidFill>
              </a:rPr>
              <a:t>collective bargaining &amp; collective action (strikes, etc...)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Ou</a:t>
            </a:r>
            <a:r>
              <a:rPr i="0" lang="en-CA" sz="2200" u="none">
                <a:solidFill>
                  <a:srgbClr val="000000"/>
                </a:solidFill>
              </a:rPr>
              <a:t>tlawed BLACKLISTS &amp; other anti-union practices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descr="labor"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71600"/>
            <a:ext cx="20574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nlrb" id="253" name="Shape 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2800" y="4038600"/>
            <a:ext cx="187642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0" y="152400"/>
            <a:ext cx="5410200" cy="630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0047" lvl="0" marL="447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i="0" lang="en-CA" sz="2200" u="none">
                <a:solidFill>
                  <a:srgbClr val="000000"/>
                </a:solidFill>
              </a:rPr>
              <a:t>S</a:t>
            </a:r>
            <a:r>
              <a:rPr lang="en-CA" sz="2200">
                <a:solidFill>
                  <a:srgbClr val="000000"/>
                </a:solidFill>
              </a:rPr>
              <a:t>OCIAL SECURITY ACT</a:t>
            </a:r>
            <a:r>
              <a:rPr i="0" lang="en-CA" sz="2200" u="none">
                <a:solidFill>
                  <a:srgbClr val="000000"/>
                </a:solidFill>
              </a:rPr>
              <a:t> (1935)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F</a:t>
            </a:r>
            <a:r>
              <a:rPr i="0" lang="en-CA" sz="2200" u="none">
                <a:solidFill>
                  <a:srgbClr val="000000"/>
                </a:solidFill>
              </a:rPr>
              <a:t>eared by opponents</a:t>
            </a:r>
            <a:r>
              <a:rPr lang="en-CA" sz="2200">
                <a:solidFill>
                  <a:srgbClr val="000000"/>
                </a:solidFill>
              </a:rPr>
              <a:t> b/c </a:t>
            </a:r>
            <a:r>
              <a:rPr i="0" lang="en-CA" sz="2200" u="none">
                <a:solidFill>
                  <a:srgbClr val="000000"/>
                </a:solidFill>
              </a:rPr>
              <a:t>"</a:t>
            </a:r>
            <a:r>
              <a:rPr i="1" lang="en-CA" sz="2200" u="none">
                <a:solidFill>
                  <a:srgbClr val="000000"/>
                </a:solidFill>
              </a:rPr>
              <a:t>creeping socialism</a:t>
            </a:r>
            <a:r>
              <a:rPr i="0" lang="en-CA" sz="2200" u="none">
                <a:solidFill>
                  <a:srgbClr val="000000"/>
                </a:solidFill>
              </a:rPr>
              <a:t>"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T</a:t>
            </a:r>
            <a:r>
              <a:rPr i="0" lang="en-CA" sz="2200" u="none">
                <a:solidFill>
                  <a:srgbClr val="000000"/>
                </a:solidFill>
              </a:rPr>
              <a:t>ypifies the WELFARE STATE - unemployment insurance, old age pensions</a:t>
            </a:r>
            <a:endParaRPr sz="2200">
              <a:solidFill>
                <a:srgbClr val="000000"/>
              </a:solidFill>
            </a:endParaRPr>
          </a:p>
          <a:p>
            <a:pPr indent="-380047" lvl="0" marL="447675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i="0" lang="en-CA" sz="2200" u="none">
                <a:solidFill>
                  <a:srgbClr val="000000"/>
                </a:solidFill>
              </a:rPr>
              <a:t>Problem:</a:t>
            </a:r>
            <a:r>
              <a:rPr lang="en-CA" sz="2200">
                <a:solidFill>
                  <a:srgbClr val="000000"/>
                </a:solidFill>
              </a:rPr>
              <a:t> T</a:t>
            </a:r>
            <a:r>
              <a:rPr i="0" lang="en-CA" sz="2200" u="none">
                <a:solidFill>
                  <a:srgbClr val="000000"/>
                </a:solidFill>
              </a:rPr>
              <a:t>ook $ out of circulation (payroll deductions)</a:t>
            </a:r>
            <a:r>
              <a:rPr lang="en-CA" sz="2200">
                <a:solidFill>
                  <a:srgbClr val="000000"/>
                </a:solidFill>
              </a:rPr>
              <a:t> </a:t>
            </a:r>
            <a:r>
              <a:rPr i="0" lang="en-CA" sz="2200" u="none">
                <a:solidFill>
                  <a:srgbClr val="000000"/>
                </a:solidFill>
              </a:rPr>
              <a:t>when purchasing power</a:t>
            </a:r>
            <a:r>
              <a:rPr lang="en-CA" sz="2200">
                <a:solidFill>
                  <a:srgbClr val="000000"/>
                </a:solidFill>
              </a:rPr>
              <a:t> </a:t>
            </a:r>
            <a:r>
              <a:rPr i="0" lang="en-CA" sz="2200" u="none">
                <a:solidFill>
                  <a:srgbClr val="000000"/>
                </a:solidFill>
              </a:rPr>
              <a:t>already low- also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O</a:t>
            </a:r>
            <a:r>
              <a:rPr i="0" lang="en-CA" sz="2200" u="none">
                <a:solidFill>
                  <a:srgbClr val="000000"/>
                </a:solidFill>
              </a:rPr>
              <a:t>nly covered the unemployed</a:t>
            </a:r>
            <a:endParaRPr sz="2200">
              <a:solidFill>
                <a:srgbClr val="000000"/>
              </a:solidFill>
            </a:endParaRPr>
          </a:p>
          <a:p>
            <a:pPr indent="-380047" lvl="0" marL="447675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i="0" lang="en-CA" sz="2200" u="none">
                <a:solidFill>
                  <a:srgbClr val="000000"/>
                </a:solidFill>
              </a:rPr>
              <a:t>1936 - "Soak The Rich" tax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descr="SScard1942"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150" y="4337250"/>
            <a:ext cx="2867850" cy="2520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ARsocial" id="261" name="Shape 2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0548" y="0"/>
            <a:ext cx="2543450" cy="438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0" y="152400"/>
            <a:ext cx="51816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0036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i="0" lang="en-CA" sz="2200" u="none">
                <a:solidFill>
                  <a:srgbClr val="000000"/>
                </a:solidFill>
              </a:rPr>
              <a:t>ELECTION OF 1936 - FDR won easily (v Repub. Alf Landon - Kansas governor) </a:t>
            </a:r>
            <a:endParaRPr sz="2200">
              <a:solidFill>
                <a:srgbClr val="000000"/>
              </a:solidFill>
            </a:endParaRPr>
          </a:p>
          <a:p>
            <a:pPr indent="-4003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→ </a:t>
            </a:r>
            <a:r>
              <a:rPr i="0" lang="en-CA" sz="2200" u="none">
                <a:solidFill>
                  <a:srgbClr val="000000"/>
                </a:solidFill>
              </a:rPr>
              <a:t>FDR to continue</a:t>
            </a:r>
            <a:r>
              <a:rPr lang="en-CA" sz="2200">
                <a:solidFill>
                  <a:srgbClr val="000000"/>
                </a:solidFill>
              </a:rPr>
              <a:t> New Deal</a:t>
            </a:r>
            <a:endParaRPr sz="2200">
              <a:solidFill>
                <a:srgbClr val="000000"/>
              </a:solidFill>
            </a:endParaRPr>
          </a:p>
          <a:p>
            <a:pPr indent="-4003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en-CA" sz="2200">
                <a:solidFill>
                  <a:srgbClr val="000000"/>
                </a:solidFill>
              </a:rPr>
              <a:t>1st</a:t>
            </a:r>
            <a:r>
              <a:rPr i="0" lang="en-CA" sz="2200" u="none">
                <a:solidFill>
                  <a:srgbClr val="000000"/>
                </a:solidFill>
              </a:rPr>
              <a:t> objective: </a:t>
            </a:r>
            <a:r>
              <a:rPr lang="en-CA" sz="2200">
                <a:solidFill>
                  <a:srgbClr val="000000"/>
                </a:solidFill>
              </a:rPr>
              <a:t>R</a:t>
            </a:r>
            <a:r>
              <a:rPr i="0" lang="en-CA" sz="2200" u="none">
                <a:solidFill>
                  <a:srgbClr val="000000"/>
                </a:solidFill>
              </a:rPr>
              <a:t>eorganize</a:t>
            </a:r>
            <a:r>
              <a:rPr lang="en-CA" sz="2200">
                <a:solidFill>
                  <a:srgbClr val="000000"/>
                </a:solidFill>
              </a:rPr>
              <a:t> </a:t>
            </a:r>
            <a:r>
              <a:rPr i="0" lang="en-CA" sz="2200" u="none">
                <a:solidFill>
                  <a:srgbClr val="000000"/>
                </a:solidFill>
              </a:rPr>
              <a:t>Supreme Court - they disallowed some New Deal legislation </a:t>
            </a:r>
            <a:endParaRPr sz="2200">
              <a:solidFill>
                <a:srgbClr val="000000"/>
              </a:solidFill>
            </a:endParaRPr>
          </a:p>
          <a:p>
            <a:pPr indent="-4003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i="0" lang="en-CA" sz="2200" u="none">
                <a:solidFill>
                  <a:srgbClr val="000000"/>
                </a:solidFill>
              </a:rPr>
              <a:t>FDR wants # of judges changed from 9 →15 (to "</a:t>
            </a:r>
            <a:r>
              <a:rPr i="1" lang="en-CA" sz="2200" u="none">
                <a:solidFill>
                  <a:srgbClr val="000000"/>
                </a:solidFill>
              </a:rPr>
              <a:t>pack the court</a:t>
            </a:r>
            <a:r>
              <a:rPr i="0" lang="en-CA" sz="2200" u="none">
                <a:solidFill>
                  <a:srgbClr val="000000"/>
                </a:solidFill>
              </a:rPr>
              <a:t>")</a:t>
            </a:r>
            <a:endParaRPr sz="2200">
              <a:solidFill>
                <a:srgbClr val="000000"/>
              </a:solidFill>
            </a:endParaRPr>
          </a:p>
          <a:p>
            <a:pPr indent="-2686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CA" sz="2200">
                <a:solidFill>
                  <a:srgbClr val="000000"/>
                </a:solidFill>
              </a:rPr>
              <a:t>G</a:t>
            </a:r>
            <a:r>
              <a:rPr i="0" lang="en-CA" sz="2200" u="none">
                <a:solidFill>
                  <a:srgbClr val="000000"/>
                </a:solidFill>
              </a:rPr>
              <a:t>reat opposition, so FDR w/drew this proposal </a:t>
            </a:r>
            <a:endParaRPr sz="2200">
              <a:solidFill>
                <a:srgbClr val="000000"/>
              </a:solidFill>
            </a:endParaRPr>
          </a:p>
          <a:p>
            <a:pPr indent="-4003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en-CA" sz="2200">
                <a:solidFill>
                  <a:srgbClr val="000000"/>
                </a:solidFill>
              </a:rPr>
              <a:t>J</a:t>
            </a:r>
            <a:r>
              <a:rPr i="0" lang="en-CA" sz="2200" u="none">
                <a:solidFill>
                  <a:srgbClr val="000000"/>
                </a:solidFill>
              </a:rPr>
              <a:t>udges retired &amp; FDR</a:t>
            </a:r>
            <a:r>
              <a:rPr lang="en-CA" sz="2200">
                <a:solidFill>
                  <a:srgbClr val="000000"/>
                </a:solidFill>
              </a:rPr>
              <a:t> replaced</a:t>
            </a:r>
            <a:r>
              <a:rPr i="0" lang="en-CA" sz="2200" u="none">
                <a:solidFill>
                  <a:srgbClr val="000000"/>
                </a:solidFill>
              </a:rPr>
              <a:t> → </a:t>
            </a:r>
            <a:r>
              <a:rPr lang="en-CA" sz="2200">
                <a:solidFill>
                  <a:srgbClr val="000000"/>
                </a:solidFill>
              </a:rPr>
              <a:t>new ones</a:t>
            </a:r>
            <a:r>
              <a:rPr i="0" lang="en-CA" sz="2200" u="none">
                <a:solidFill>
                  <a:srgbClr val="000000"/>
                </a:solidFill>
              </a:rPr>
              <a:t> approved all New Deal legislation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descr="Fdrcart2"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9650" y="3986800"/>
            <a:ext cx="1985962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27" id="269" name="Shape 2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4425" y="103600"/>
            <a:ext cx="3409150" cy="380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-69525" y="152400"/>
            <a:ext cx="54864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●"/>
            </a:pPr>
            <a:r>
              <a:rPr i="0" lang="en-CA" sz="2000" u="none">
                <a:solidFill>
                  <a:srgbClr val="000000"/>
                </a:solidFill>
              </a:rPr>
              <a:t>FDR concerned w/ int'l issues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Char char="○"/>
            </a:pPr>
            <a:r>
              <a:rPr i="0" lang="en-CA" sz="2000" u="none">
                <a:solidFill>
                  <a:srgbClr val="000000"/>
                </a:solidFill>
              </a:rPr>
              <a:t>1939 </a:t>
            </a:r>
            <a:r>
              <a:rPr lang="en-CA" sz="2000">
                <a:solidFill>
                  <a:srgbClr val="000000"/>
                </a:solidFill>
              </a:rPr>
              <a:t>p</a:t>
            </a:r>
            <a:r>
              <a:rPr i="0" lang="en-CA" sz="2000" u="none">
                <a:solidFill>
                  <a:srgbClr val="000000"/>
                </a:solidFill>
              </a:rPr>
              <a:t>roposed no new major domestic reform measures (1st time in his pres.)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i="0" lang="en-CA" sz="2000" u="none">
                <a:solidFill>
                  <a:srgbClr val="000000"/>
                </a:solidFill>
              </a:rPr>
              <a:t>ELECTION OF 1940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CA" sz="2000">
                <a:solidFill>
                  <a:srgbClr val="000000"/>
                </a:solidFill>
              </a:rPr>
              <a:t>B</a:t>
            </a:r>
            <a:r>
              <a:rPr i="0" lang="en-CA" sz="2000" u="none">
                <a:solidFill>
                  <a:srgbClr val="000000"/>
                </a:solidFill>
              </a:rPr>
              <a:t>roke with tradition &amp; ran a 3rd time 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i="0" lang="en-CA" sz="2000" u="none">
                <a:solidFill>
                  <a:srgbClr val="000000"/>
                </a:solidFill>
              </a:rPr>
              <a:t>FDR v. Wendell Wilkie - </a:t>
            </a:r>
            <a:r>
              <a:rPr lang="en-CA" sz="2000">
                <a:solidFill>
                  <a:srgbClr val="000000"/>
                </a:solidFill>
              </a:rPr>
              <a:t>big issue = </a:t>
            </a:r>
            <a:r>
              <a:rPr i="0" lang="en-CA" sz="2000" u="none">
                <a:solidFill>
                  <a:srgbClr val="000000"/>
                </a:solidFill>
              </a:rPr>
              <a:t>American support of the Allies (G.B.), now embroiled in WWII v. Nazi Ger.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B</a:t>
            </a:r>
            <a:r>
              <a:rPr i="0" lang="en-CA" sz="2000" u="none">
                <a:solidFill>
                  <a:srgbClr val="000000"/>
                </a:solidFill>
              </a:rPr>
              <a:t>oth U.S. parties wanted to support G.B. but</a:t>
            </a:r>
            <a:r>
              <a:rPr lang="en-CA" sz="2000">
                <a:solidFill>
                  <a:srgbClr val="000000"/>
                </a:solidFill>
              </a:rPr>
              <a:t> </a:t>
            </a:r>
            <a:r>
              <a:rPr i="0" lang="en-CA" sz="2000" u="none">
                <a:solidFill>
                  <a:srgbClr val="000000"/>
                </a:solidFill>
              </a:rPr>
              <a:t>remain neutral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CA" sz="2000">
                <a:solidFill>
                  <a:srgbClr val="000000"/>
                </a:solidFill>
              </a:rPr>
              <a:t>A </a:t>
            </a:r>
            <a:r>
              <a:rPr i="0" lang="en-CA" sz="2000" u="none">
                <a:solidFill>
                  <a:srgbClr val="000000"/>
                </a:solidFill>
              </a:rPr>
              <a:t>CONSENSUS had developed b/n the Dems. and Repubs. 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B</a:t>
            </a:r>
            <a:r>
              <a:rPr i="0" lang="en-CA" sz="2000" u="none">
                <a:solidFill>
                  <a:srgbClr val="000000"/>
                </a:solidFill>
              </a:rPr>
              <a:t>oth parties approved of (most) New Deal legislation &amp; wanted an isolationist foreign policy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i="0" lang="en-CA" sz="2000" u="none">
                <a:solidFill>
                  <a:srgbClr val="000000"/>
                </a:solidFill>
              </a:rPr>
              <a:t>FDR won in 1940 (and again in 1944)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descr="ilw0098"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3750" y="116650"/>
            <a:ext cx="3457325" cy="4348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ndellWillkie" id="277" name="Shape 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6563" y="4587850"/>
            <a:ext cx="2331700" cy="22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0" y="84975"/>
            <a:ext cx="3138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4846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2160"/>
              <a:buFont typeface="Century Gothic"/>
              <a:buNone/>
            </a:pPr>
            <a:r>
              <a:rPr b="1" i="0" lang="en-CA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 OF THE NEW DEAL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3505200" y="0"/>
            <a:ext cx="56388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94017" lvl="0" marL="44767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●"/>
            </a:pPr>
            <a:r>
              <a:rPr b="1" i="1" lang="en-CA" sz="2100" u="none">
                <a:solidFill>
                  <a:srgbClr val="000000"/>
                </a:solidFill>
              </a:rPr>
              <a:t>3rd revolution</a:t>
            </a:r>
            <a:r>
              <a:rPr i="0" lang="en-CA" sz="2100" u="none">
                <a:solidFill>
                  <a:srgbClr val="000000"/>
                </a:solidFill>
              </a:rPr>
              <a:t> in American culture </a:t>
            </a:r>
            <a:r>
              <a:rPr lang="en-CA" sz="2100">
                <a:solidFill>
                  <a:srgbClr val="000000"/>
                </a:solidFill>
              </a:rPr>
              <a:t>+</a:t>
            </a:r>
            <a:r>
              <a:rPr i="0" lang="en-CA" sz="2100" u="none">
                <a:solidFill>
                  <a:srgbClr val="000000"/>
                </a:solidFill>
              </a:rPr>
              <a:t> politics</a:t>
            </a:r>
            <a:endParaRPr sz="2100">
              <a:solidFill>
                <a:srgbClr val="000000"/>
              </a:solidFill>
            </a:endParaRPr>
          </a:p>
          <a:p>
            <a:pPr indent="-262255" lvl="1" marL="8223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CA" sz="2100">
                <a:solidFill>
                  <a:srgbClr val="000000"/>
                </a:solidFill>
              </a:rPr>
              <a:t>M</a:t>
            </a:r>
            <a:r>
              <a:rPr i="0" lang="en-CA" sz="2100" u="none">
                <a:solidFill>
                  <a:srgbClr val="000000"/>
                </a:solidFill>
              </a:rPr>
              <a:t>ore gov't involvement but w/in context of traditional U.S. democracy (not socialist…)  </a:t>
            </a:r>
            <a:endParaRPr sz="2100">
              <a:solidFill>
                <a:srgbClr val="000000"/>
              </a:solidFill>
            </a:endParaRPr>
          </a:p>
          <a:p>
            <a:pPr indent="-394017" lvl="0" marL="44767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●"/>
            </a:pPr>
            <a:r>
              <a:rPr i="0" lang="en-CA" sz="2100" u="none">
                <a:solidFill>
                  <a:srgbClr val="000000"/>
                </a:solidFill>
              </a:rPr>
              <a:t>New Deal stimulat</a:t>
            </a:r>
            <a:r>
              <a:rPr lang="en-CA" sz="2100">
                <a:solidFill>
                  <a:srgbClr val="000000"/>
                </a:solidFill>
              </a:rPr>
              <a:t>ed</a:t>
            </a:r>
            <a:r>
              <a:rPr i="0" lang="en-CA" sz="2100" u="none">
                <a:solidFill>
                  <a:srgbClr val="000000"/>
                </a:solidFill>
              </a:rPr>
              <a:t> economy</a:t>
            </a:r>
            <a:r>
              <a:rPr lang="en-CA" sz="2100">
                <a:solidFill>
                  <a:srgbClr val="000000"/>
                </a:solidFill>
              </a:rPr>
              <a:t> (but WWII would solve)</a:t>
            </a:r>
            <a:r>
              <a:rPr i="0" lang="en-CA" sz="2100" u="none">
                <a:solidFill>
                  <a:srgbClr val="000000"/>
                </a:solidFill>
              </a:rPr>
              <a:t> → unemployed</a:t>
            </a:r>
            <a:r>
              <a:rPr lang="en-CA" sz="2100">
                <a:solidFill>
                  <a:srgbClr val="000000"/>
                </a:solidFill>
              </a:rPr>
              <a:t> got </a:t>
            </a:r>
            <a:r>
              <a:rPr i="0" lang="en-CA" sz="2100" u="none">
                <a:solidFill>
                  <a:srgbClr val="000000"/>
                </a:solidFill>
              </a:rPr>
              <a:t>jobs in munitions factories </a:t>
            </a:r>
            <a:r>
              <a:rPr lang="en-CA" sz="2100">
                <a:solidFill>
                  <a:srgbClr val="000000"/>
                </a:solidFill>
              </a:rPr>
              <a:t>+</a:t>
            </a:r>
            <a:r>
              <a:rPr i="0" lang="en-CA" sz="2100" u="none">
                <a:solidFill>
                  <a:srgbClr val="000000"/>
                </a:solidFill>
              </a:rPr>
              <a:t> the military</a:t>
            </a:r>
            <a:r>
              <a:rPr lang="en-CA" sz="2100">
                <a:solidFill>
                  <a:srgbClr val="000000"/>
                </a:solidFill>
              </a:rPr>
              <a:t>, </a:t>
            </a:r>
            <a:r>
              <a:rPr i="0" lang="en-CA" sz="2100" u="none">
                <a:solidFill>
                  <a:srgbClr val="000000"/>
                </a:solidFill>
              </a:rPr>
              <a:t>as U.S. became the </a:t>
            </a:r>
            <a:r>
              <a:rPr i="1" lang="en-CA" sz="2100" u="none">
                <a:solidFill>
                  <a:srgbClr val="000000"/>
                </a:solidFill>
              </a:rPr>
              <a:t>ARSENAL OF DEMOCRACY</a:t>
            </a:r>
            <a:endParaRPr sz="2100">
              <a:solidFill>
                <a:srgbClr val="000000"/>
              </a:solidFill>
            </a:endParaRPr>
          </a:p>
          <a:p>
            <a:pPr indent="-394017" lvl="0" marL="44767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●"/>
            </a:pPr>
            <a:r>
              <a:rPr i="0" lang="en-CA" sz="2100" u="none">
                <a:solidFill>
                  <a:srgbClr val="000000"/>
                </a:solidFill>
              </a:rPr>
              <a:t>New Deal saw expansion of U.S. gov't in:</a:t>
            </a:r>
            <a:endParaRPr sz="2100"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i="0" lang="en-CA" sz="2100" u="none">
                <a:solidFill>
                  <a:srgbClr val="000000"/>
                </a:solidFill>
              </a:rPr>
              <a:t>	1)</a:t>
            </a:r>
            <a:r>
              <a:rPr lang="en-CA" sz="2100">
                <a:solidFill>
                  <a:srgbClr val="000000"/>
                </a:solidFill>
              </a:rPr>
              <a:t> Economy </a:t>
            </a:r>
            <a:r>
              <a:rPr i="0" lang="en-CA" sz="2100" u="none">
                <a:solidFill>
                  <a:srgbClr val="000000"/>
                </a:solidFill>
              </a:rPr>
              <a:t>- constant gov't 	intervention/deficit spending 	</a:t>
            </a:r>
            <a:endParaRPr sz="2100"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i="0" lang="en-CA" sz="2100" u="none">
                <a:solidFill>
                  <a:srgbClr val="000000"/>
                </a:solidFill>
              </a:rPr>
              <a:t>	2) </a:t>
            </a:r>
            <a:r>
              <a:rPr lang="en-CA" sz="2100">
                <a:solidFill>
                  <a:srgbClr val="000000"/>
                </a:solidFill>
              </a:rPr>
              <a:t>S</a:t>
            </a:r>
            <a:r>
              <a:rPr i="0" lang="en-CA" sz="2100" u="none">
                <a:solidFill>
                  <a:srgbClr val="000000"/>
                </a:solidFill>
              </a:rPr>
              <a:t>ocial reform </a:t>
            </a:r>
            <a:r>
              <a:rPr lang="en-CA" sz="2100">
                <a:solidFill>
                  <a:srgbClr val="000000"/>
                </a:solidFill>
              </a:rPr>
              <a:t>(</a:t>
            </a:r>
            <a:r>
              <a:rPr i="0" lang="en-CA" sz="2100" u="none">
                <a:solidFill>
                  <a:srgbClr val="000000"/>
                </a:solidFill>
              </a:rPr>
              <a:t>welfare state</a:t>
            </a:r>
            <a:r>
              <a:rPr lang="en-CA" sz="2100">
                <a:solidFill>
                  <a:srgbClr val="000000"/>
                </a:solidFill>
              </a:rPr>
              <a:t>)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en-CA" sz="2100">
                <a:solidFill>
                  <a:srgbClr val="000000"/>
                </a:solidFill>
              </a:rPr>
              <a:t>Precedent</a:t>
            </a:r>
            <a:r>
              <a:rPr i="0" lang="en-CA" sz="2100" u="none">
                <a:solidFill>
                  <a:srgbClr val="000000"/>
                </a:solidFill>
              </a:rPr>
              <a:t> for</a:t>
            </a:r>
            <a:r>
              <a:rPr lang="en-CA" sz="2100">
                <a:solidFill>
                  <a:srgbClr val="000000"/>
                </a:solidFill>
              </a:rPr>
              <a:t> </a:t>
            </a:r>
            <a:r>
              <a:rPr i="0" lang="en-CA" sz="2100" u="none">
                <a:solidFill>
                  <a:srgbClr val="000000"/>
                </a:solidFill>
              </a:rPr>
              <a:t>gov't </a:t>
            </a:r>
            <a:r>
              <a:rPr lang="en-CA" sz="2100">
                <a:solidFill>
                  <a:srgbClr val="000000"/>
                </a:solidFill>
              </a:rPr>
              <a:t>being </a:t>
            </a:r>
            <a:r>
              <a:rPr i="0" lang="en-CA" sz="2100" u="none">
                <a:solidFill>
                  <a:srgbClr val="000000"/>
                </a:solidFill>
              </a:rPr>
              <a:t>expected to</a:t>
            </a:r>
            <a:r>
              <a:rPr lang="en-CA" sz="2100">
                <a:solidFill>
                  <a:srgbClr val="000000"/>
                </a:solidFill>
              </a:rPr>
              <a:t> become involved in </a:t>
            </a:r>
            <a:r>
              <a:rPr i="0" lang="en-CA" sz="2100" u="none">
                <a:solidFill>
                  <a:srgbClr val="000000"/>
                </a:solidFill>
              </a:rPr>
              <a:t>economic cris</a:t>
            </a:r>
            <a:r>
              <a:rPr lang="en-CA" sz="2100">
                <a:solidFill>
                  <a:srgbClr val="000000"/>
                </a:solidFill>
              </a:rPr>
              <a:t>e</a:t>
            </a:r>
            <a:r>
              <a:rPr i="0" lang="en-CA" sz="2100" u="none">
                <a:solidFill>
                  <a:srgbClr val="000000"/>
                </a:solidFill>
              </a:rPr>
              <a:t>s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descr="arsenal_large"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3452812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0" y="238250"/>
            <a:ext cx="61722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92747" lvl="0" marL="447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1" i="0" lang="en-CA" sz="2400" u="none" cap="none" strike="noStrike">
                <a:solidFill>
                  <a:srgbClr val="000000"/>
                </a:solidFill>
              </a:rPr>
              <a:t>STOCK SPECULATION</a:t>
            </a:r>
            <a:endParaRPr sz="2400">
              <a:solidFill>
                <a:srgbClr val="000000"/>
              </a:solidFill>
            </a:endParaRPr>
          </a:p>
          <a:p>
            <a:pPr indent="-281305" lvl="1" marL="8223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CA" sz="2400">
                <a:solidFill>
                  <a:srgbClr val="000000"/>
                </a:solidFill>
              </a:rPr>
              <a:t>B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uy</a:t>
            </a:r>
            <a:r>
              <a:rPr lang="en-CA" sz="2400">
                <a:solidFill>
                  <a:srgbClr val="000000"/>
                </a:solidFill>
              </a:rPr>
              <a:t>/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sell stocks quickly to make a quick buck</a:t>
            </a:r>
            <a:endParaRPr sz="2400">
              <a:solidFill>
                <a:srgbClr val="000000"/>
              </a:solidFill>
            </a:endParaRPr>
          </a:p>
          <a:p>
            <a:pPr indent="-392747" lvl="0" marL="447675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C</a:t>
            </a:r>
            <a:r>
              <a:rPr lang="en-CA" sz="2400">
                <a:solidFill>
                  <a:srgbClr val="000000"/>
                </a:solidFill>
              </a:rPr>
              <a:t>aused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 stock value to increas</a:t>
            </a:r>
            <a:r>
              <a:rPr lang="en-CA" sz="2400">
                <a:solidFill>
                  <a:srgbClr val="000000"/>
                </a:solidFill>
              </a:rPr>
              <a:t>e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-392747" lvl="0" marL="447675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Q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uick turnover didn't aid cos. → long term investments </a:t>
            </a:r>
            <a:r>
              <a:rPr lang="en-CA" sz="2400">
                <a:solidFill>
                  <a:srgbClr val="000000"/>
                </a:solidFill>
              </a:rPr>
              <a:t>needed to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pay bills</a:t>
            </a:r>
            <a:endParaRPr sz="2400">
              <a:solidFill>
                <a:srgbClr val="000000"/>
              </a:solidFill>
            </a:endParaRPr>
          </a:p>
          <a:p>
            <a:pPr indent="-392747" lvl="0" marL="447675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U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nscrupulous traders buy and sell</a:t>
            </a:r>
            <a:r>
              <a:rPr lang="en-CA" sz="2400">
                <a:solidFill>
                  <a:srgbClr val="000000"/>
                </a:solidFill>
              </a:rPr>
              <a:t> fast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to inflate stock value</a:t>
            </a:r>
            <a:endParaRPr sz="2400">
              <a:solidFill>
                <a:srgbClr val="000000"/>
              </a:solidFill>
            </a:endParaRPr>
          </a:p>
          <a:p>
            <a:pPr indent="-392747" lvl="0" marL="447675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G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ave a false sense of security/confidence in the American market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lllllll"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8800" y="0"/>
            <a:ext cx="2235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caster102102e" id="95" name="Shape 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3581400"/>
            <a:ext cx="249872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0" y="152400"/>
            <a:ext cx="4495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9274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i="0" lang="en-CA" sz="2400" u="none" cap="none" strike="noStrike">
                <a:solidFill>
                  <a:srgbClr val="000000"/>
                </a:solidFill>
              </a:rPr>
              <a:t>Oct. 1929, investors’ confidence droppe</a:t>
            </a:r>
            <a:r>
              <a:rPr lang="en-CA" sz="2400">
                <a:solidFill>
                  <a:srgbClr val="000000"/>
                </a:solidFill>
              </a:rPr>
              <a:t>d</a:t>
            </a:r>
            <a:endParaRPr sz="2400">
              <a:solidFill>
                <a:srgbClr val="000000"/>
              </a:solidFill>
            </a:endParaRPr>
          </a:p>
          <a:p>
            <a:pPr indent="-281305" lvl="1" marL="8223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CA" sz="2400">
                <a:solidFill>
                  <a:srgbClr val="000000"/>
                </a:solidFill>
              </a:rPr>
              <a:t>L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ead</a:t>
            </a:r>
            <a:r>
              <a:rPr lang="en-CA" sz="2400">
                <a:solidFill>
                  <a:srgbClr val="000000"/>
                </a:solidFill>
              </a:rPr>
              <a:t>s to a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market collapse</a:t>
            </a:r>
            <a:endParaRPr sz="2400">
              <a:solidFill>
                <a:srgbClr val="000000"/>
              </a:solidFill>
            </a:endParaRPr>
          </a:p>
          <a:p>
            <a:pPr indent="-392747" lvl="0" marL="447675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A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ll tried to sell at once</a:t>
            </a:r>
            <a:r>
              <a:rPr lang="en-CA" sz="2400">
                <a:solidFill>
                  <a:srgbClr val="000000"/>
                </a:solidFill>
              </a:rPr>
              <a:t> =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panic sellin</a:t>
            </a:r>
            <a:r>
              <a:rPr lang="en-CA" sz="2400">
                <a:solidFill>
                  <a:srgbClr val="000000"/>
                </a:solidFill>
              </a:rPr>
              <a:t>g</a:t>
            </a:r>
            <a:endParaRPr sz="2400">
              <a:solidFill>
                <a:srgbClr val="000000"/>
              </a:solidFill>
            </a:endParaRPr>
          </a:p>
          <a:p>
            <a:pPr indent="-281305" lvl="1" marL="822325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b="1" lang="en-CA" sz="2400">
                <a:solidFill>
                  <a:srgbClr val="000000"/>
                </a:solidFill>
              </a:rPr>
              <a:t>M</a:t>
            </a:r>
            <a:r>
              <a:rPr b="1" i="0" lang="en-CA" sz="2400" u="none" cap="none" strike="noStrike">
                <a:solidFill>
                  <a:srgbClr val="000000"/>
                </a:solidFill>
              </a:rPr>
              <a:t>any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 bankruptcies as banks called in loans</a:t>
            </a:r>
            <a:endParaRPr sz="2400">
              <a:solidFill>
                <a:srgbClr val="000000"/>
              </a:solidFill>
            </a:endParaRPr>
          </a:p>
          <a:p>
            <a:pPr indent="-392747" lvl="0" marL="447675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T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iny minority</a:t>
            </a:r>
            <a:r>
              <a:rPr lang="en-CA" sz="2400">
                <a:solidFill>
                  <a:srgbClr val="000000"/>
                </a:solidFill>
              </a:rPr>
              <a:t>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traded on the stock exchange, but they possessed vast wealth</a:t>
            </a:r>
            <a:endParaRPr sz="2400">
              <a:solidFill>
                <a:srgbClr val="000000"/>
              </a:solidFill>
            </a:endParaRPr>
          </a:p>
          <a:p>
            <a:pPr indent="-281305" lvl="1" marL="822325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CA" sz="2400">
                <a:solidFill>
                  <a:srgbClr val="000000"/>
                </a:solidFill>
              </a:rPr>
              <a:t>C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rash </a:t>
            </a:r>
            <a:r>
              <a:rPr lang="en-CA" sz="2400">
                <a:solidFill>
                  <a:srgbClr val="000000"/>
                </a:solidFill>
              </a:rPr>
              <a:t>=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ripple effect on</a:t>
            </a:r>
            <a:r>
              <a:rPr lang="en-CA" sz="2400">
                <a:solidFill>
                  <a:srgbClr val="000000"/>
                </a:solidFill>
              </a:rPr>
              <a:t>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economy 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ap_market_crash_071010_ms"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228600"/>
            <a:ext cx="3933825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7-520-stock-market-roller-coaster" id="103" name="Shape 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2950" y="3248025"/>
            <a:ext cx="459105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0" y="304800"/>
            <a:ext cx="3733800" cy="582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766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i="0" lang="en-CA" sz="2000" u="none" cap="none" strike="noStrike">
                <a:solidFill>
                  <a:srgbClr val="000000"/>
                </a:solidFill>
              </a:rPr>
              <a:t>For</a:t>
            </a:r>
            <a:r>
              <a:rPr lang="en-CA" sz="2000">
                <a:solidFill>
                  <a:srgbClr val="000000"/>
                </a:solidFill>
              </a:rPr>
              <a:t> poor,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mass consumption</a:t>
            </a:r>
            <a:r>
              <a:rPr lang="en-CA" sz="2000">
                <a:solidFill>
                  <a:srgbClr val="000000"/>
                </a:solidFill>
              </a:rPr>
              <a:t>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already low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U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nemployment rose → no gov't assistance at first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P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eople could</a:t>
            </a:r>
            <a:r>
              <a:rPr lang="en-CA" sz="2000">
                <a:solidFill>
                  <a:srgbClr val="000000"/>
                </a:solidFill>
              </a:rPr>
              <a:t>n’t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buy</a:t>
            </a:r>
            <a:r>
              <a:rPr lang="en-CA" sz="2000">
                <a:solidFill>
                  <a:srgbClr val="000000"/>
                </a:solidFill>
              </a:rPr>
              <a:t> →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productivity</a:t>
            </a:r>
            <a:r>
              <a:rPr lang="en-CA" sz="2000">
                <a:solidFill>
                  <a:srgbClr val="000000"/>
                </a:solidFill>
              </a:rPr>
              <a:t> dropped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 = further unemp.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A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dditional unemployment → purchasing power declined again → reduced productivity yet again (ECONOMIC CYCLE)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3733800" y="1676400"/>
            <a:ext cx="5486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2587" lvl="0" marL="447675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rPr b="1" i="0" lang="en-CA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b="1" i="0" lang="en-CA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r>
              <a:rPr b="1" i="0" lang="en-CA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Unemployment </a:t>
            </a:r>
            <a:endParaRPr>
              <a:solidFill>
                <a:srgbClr val="000000"/>
              </a:solidFill>
            </a:endParaRPr>
          </a:p>
          <a:p>
            <a:pPr indent="-280987" lvl="0" marL="447675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0987" lvl="0" marL="447675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0987" lvl="0" marL="447675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0987" lvl="0" marL="447675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587" lvl="0" marL="447675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i="0" lang="en-CA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Purchasing Power    	          Productivity 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111" name="Shape 111"/>
          <p:cNvCxnSpPr/>
          <p:nvPr/>
        </p:nvCxnSpPr>
        <p:spPr>
          <a:xfrm rot="5400000">
            <a:off x="4724400" y="2209800"/>
            <a:ext cx="1295400" cy="990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lg" w="lg" type="stealth"/>
            <a:tailEnd len="lg" w="lg" type="stealth"/>
          </a:ln>
        </p:spPr>
      </p:cxnSp>
      <p:cxnSp>
        <p:nvCxnSpPr>
          <p:cNvPr id="112" name="Shape 112"/>
          <p:cNvCxnSpPr/>
          <p:nvPr/>
        </p:nvCxnSpPr>
        <p:spPr>
          <a:xfrm>
            <a:off x="6248400" y="3505200"/>
            <a:ext cx="838200" cy="158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lg" w="lg" type="stealth"/>
            <a:tailEnd len="lg" w="lg" type="stealth"/>
          </a:ln>
        </p:spPr>
      </p:cxnSp>
      <p:sp>
        <p:nvSpPr>
          <p:cNvPr id="113" name="Shape 113"/>
          <p:cNvSpPr/>
          <p:nvPr/>
        </p:nvSpPr>
        <p:spPr>
          <a:xfrm>
            <a:off x="7543800" y="1676400"/>
            <a:ext cx="152400" cy="381000"/>
          </a:xfrm>
          <a:prstGeom prst="upArrow">
            <a:avLst>
              <a:gd fmla="val 432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8686800" y="3352800"/>
            <a:ext cx="152400" cy="381000"/>
          </a:xfrm>
          <a:prstGeom prst="downArrow">
            <a:avLst>
              <a:gd fmla="val 1728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Shape 115"/>
          <p:cNvCxnSpPr/>
          <p:nvPr/>
        </p:nvCxnSpPr>
        <p:spPr>
          <a:xfrm flipH="1" rot="-5400000">
            <a:off x="6819900" y="2247900"/>
            <a:ext cx="1295400" cy="9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116" name="Shape 116"/>
          <p:cNvSpPr/>
          <p:nvPr/>
        </p:nvSpPr>
        <p:spPr>
          <a:xfrm>
            <a:off x="6096000" y="3276600"/>
            <a:ext cx="122237" cy="457200"/>
          </a:xfrm>
          <a:prstGeom prst="downArrow">
            <a:avLst>
              <a:gd fmla="val 18712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4755125" y="835725"/>
            <a:ext cx="329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000" u="sng">
                <a:latin typeface="Century Gothic"/>
                <a:ea typeface="Century Gothic"/>
                <a:cs typeface="Century Gothic"/>
                <a:sym typeface="Century Gothic"/>
              </a:rPr>
              <a:t>Economic</a:t>
            </a:r>
            <a:r>
              <a:rPr b="1" lang="en-CA" sz="3000" u="sng">
                <a:latin typeface="Century Gothic"/>
                <a:ea typeface="Century Gothic"/>
                <a:cs typeface="Century Gothic"/>
                <a:sym typeface="Century Gothic"/>
              </a:rPr>
              <a:t> Cycle</a:t>
            </a:r>
            <a:endParaRPr b="1" sz="30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536575" y="73025"/>
            <a:ext cx="8235950" cy="1225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4846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600"/>
              <a:buFont typeface="Century Gothic"/>
              <a:buNone/>
            </a:pPr>
            <a:r>
              <a:rPr b="1" i="0" lang="en-CA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PRODUCTIVITY AND UNEMPLOYMENT</a:t>
            </a:r>
            <a:endParaRPr b="1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87350" y="1586875"/>
            <a:ext cx="8534400" cy="54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258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i="0" lang="en-CA" sz="2400" u="none" cap="none" strike="noStrike">
                <a:solidFill>
                  <a:srgbClr val="000000"/>
                </a:solidFill>
              </a:rPr>
              <a:t>1920's U.S. Eco</a:t>
            </a:r>
            <a:r>
              <a:rPr lang="en-CA" sz="2400">
                <a:solidFill>
                  <a:srgbClr val="000000"/>
                </a:solidFill>
              </a:rPr>
              <a:t>n.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 based on the productivity – purchasing power - employment cycle</a:t>
            </a:r>
            <a:endParaRPr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Production of goods needs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demand</a:t>
            </a:r>
            <a:r>
              <a:rPr lang="en-CA" sz="2400">
                <a:solidFill>
                  <a:srgbClr val="000000"/>
                </a:solidFill>
              </a:rPr>
              <a:t> </a:t>
            </a:r>
            <a:r>
              <a:rPr lang="en-CA" sz="2000">
                <a:solidFill>
                  <a:srgbClr val="000000"/>
                </a:solidFill>
              </a:rPr>
              <a:t>→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high employment </a:t>
            </a:r>
            <a:r>
              <a:rPr lang="en-CA" sz="2400">
                <a:solidFill>
                  <a:srgbClr val="000000"/>
                </a:solidFill>
              </a:rPr>
              <a:t>+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healthy economy</a:t>
            </a:r>
            <a:endParaRPr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i="0" lang="en-CA" sz="2400" u="none" cap="none" strike="noStrike">
                <a:solidFill>
                  <a:srgbClr val="000000"/>
                </a:solidFill>
              </a:rPr>
              <a:t>1924-27, U.S. productive capacity </a:t>
            </a:r>
            <a:r>
              <a:rPr lang="en-CA" sz="2400">
                <a:solidFill>
                  <a:srgbClr val="000000"/>
                </a:solidFill>
              </a:rPr>
              <a:t>x2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 </a:t>
            </a:r>
            <a:r>
              <a:rPr lang="en-CA" sz="2400">
                <a:solidFill>
                  <a:srgbClr val="000000"/>
                </a:solidFill>
              </a:rPr>
              <a:t>due to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technological innovation</a:t>
            </a:r>
            <a:endParaRPr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i="0" lang="en-CA" sz="2400" u="none" cap="none" strike="noStrike">
                <a:solidFill>
                  <a:srgbClr val="000000"/>
                </a:solidFill>
              </a:rPr>
              <a:t>	→ </a:t>
            </a:r>
            <a:r>
              <a:rPr lang="en-CA" sz="2400">
                <a:solidFill>
                  <a:srgbClr val="000000"/>
                </a:solidFill>
              </a:rPr>
              <a:t>E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lectricity </a:t>
            </a:r>
            <a:r>
              <a:rPr lang="en-CA" sz="2400">
                <a:solidFill>
                  <a:srgbClr val="000000"/>
                </a:solidFill>
              </a:rPr>
              <a:t>&amp;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mechanical advances </a:t>
            </a:r>
            <a:r>
              <a:rPr lang="en-CA" sz="2400">
                <a:solidFill>
                  <a:srgbClr val="000000"/>
                </a:solidFill>
              </a:rPr>
              <a:t>for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better production</a:t>
            </a:r>
            <a:r>
              <a:rPr lang="en-CA" sz="2400">
                <a:solidFill>
                  <a:srgbClr val="000000"/>
                </a:solidFill>
              </a:rPr>
              <a:t>…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no new jobs were added to economy</a:t>
            </a:r>
            <a:endParaRPr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M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ore </a:t>
            </a:r>
            <a:r>
              <a:rPr lang="en-CA" sz="2400">
                <a:solidFill>
                  <a:srgbClr val="000000"/>
                </a:solidFill>
              </a:rPr>
              <a:t>goods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available, less people buy</a:t>
            </a:r>
            <a:r>
              <a:rPr lang="en-CA" sz="2400">
                <a:solidFill>
                  <a:srgbClr val="000000"/>
                </a:solidFill>
              </a:rPr>
              <a:t>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(OVERPRODUCTION)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0" y="152400"/>
            <a:ext cx="40386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9528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b="1" i="0" lang="en-CA" sz="1800" u="none" cap="none" strike="noStrike">
                <a:solidFill>
                  <a:srgbClr val="000000"/>
                </a:solidFill>
              </a:rPr>
              <a:t>2nd major problem</a:t>
            </a:r>
            <a:r>
              <a:rPr b="1" lang="en-CA" sz="1800">
                <a:solidFill>
                  <a:srgbClr val="000000"/>
                </a:solidFill>
              </a:rPr>
              <a:t>= Un</a:t>
            </a:r>
            <a:r>
              <a:rPr b="1" i="1" lang="en-CA" sz="1800" u="none" cap="none" strike="noStrike">
                <a:solidFill>
                  <a:srgbClr val="000000"/>
                </a:solidFill>
              </a:rPr>
              <a:t>even dist</a:t>
            </a:r>
            <a:r>
              <a:rPr b="1" i="1" lang="en-CA" sz="1800">
                <a:solidFill>
                  <a:srgbClr val="000000"/>
                </a:solidFill>
              </a:rPr>
              <a:t>ribution </a:t>
            </a:r>
            <a:r>
              <a:rPr b="1" i="1" lang="en-CA" sz="1800" u="none" cap="none" strike="noStrike">
                <a:solidFill>
                  <a:srgbClr val="000000"/>
                </a:solidFill>
              </a:rPr>
              <a:t>of wealth</a:t>
            </a:r>
            <a:endParaRPr b="1" i="0" sz="1800" u="none" cap="none" strike="noStrike">
              <a:solidFill>
                <a:srgbClr val="000000"/>
              </a:solidFill>
            </a:endParaRPr>
          </a:p>
          <a:p>
            <a:pPr indent="-395287" lvl="0" marL="44767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CA" sz="1800">
                <a:solidFill>
                  <a:srgbClr val="000000"/>
                </a:solidFill>
              </a:rPr>
              <a:t>Top </a:t>
            </a:r>
            <a:r>
              <a:rPr i="0" lang="en-CA" sz="1800" u="none" cap="none" strike="noStrike">
                <a:solidFill>
                  <a:srgbClr val="000000"/>
                </a:solidFill>
              </a:rPr>
              <a:t>0.1% owned as much as bottom 42% of American families</a:t>
            </a:r>
            <a:endParaRPr sz="1800">
              <a:solidFill>
                <a:srgbClr val="000000"/>
              </a:solidFill>
            </a:endParaRPr>
          </a:p>
          <a:p>
            <a:pPr indent="-243205" lvl="1" marL="82232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i="0" lang="en-CA" sz="1800" u="none" cap="none" strike="noStrike">
                <a:solidFill>
                  <a:srgbClr val="000000"/>
                </a:solidFill>
              </a:rPr>
              <a:t>42% </a:t>
            </a:r>
            <a:r>
              <a:rPr i="1" lang="en-CA" sz="1800" u="none" cap="none" strike="noStrike">
                <a:solidFill>
                  <a:srgbClr val="000000"/>
                </a:solidFill>
              </a:rPr>
              <a:t>below poverty line</a:t>
            </a:r>
            <a:endParaRPr i="1" sz="1800">
              <a:solidFill>
                <a:srgbClr val="000000"/>
              </a:solidFill>
            </a:endParaRPr>
          </a:p>
          <a:p>
            <a:pPr indent="-395287" lvl="0" marL="44767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CA" sz="1800">
                <a:solidFill>
                  <a:srgbClr val="000000"/>
                </a:solidFill>
              </a:rPr>
              <a:t>Of middle </a:t>
            </a:r>
            <a:r>
              <a:rPr i="0" lang="en-CA" sz="1800" u="none" cap="none" strike="noStrike">
                <a:solidFill>
                  <a:srgbClr val="000000"/>
                </a:solidFill>
              </a:rPr>
              <a:t>58%</a:t>
            </a:r>
            <a:r>
              <a:rPr lang="en-CA" sz="1800">
                <a:solidFill>
                  <a:srgbClr val="000000"/>
                </a:solidFill>
              </a:rPr>
              <a:t>, </a:t>
            </a:r>
            <a:r>
              <a:rPr i="0" lang="en-CA" sz="1800" u="none" cap="none" strike="noStrike">
                <a:solidFill>
                  <a:srgbClr val="000000"/>
                </a:solidFill>
              </a:rPr>
              <a:t>most </a:t>
            </a:r>
            <a:r>
              <a:rPr lang="en-CA" sz="1800">
                <a:solidFill>
                  <a:srgbClr val="000000"/>
                </a:solidFill>
              </a:rPr>
              <a:t>= </a:t>
            </a:r>
            <a:r>
              <a:rPr i="1" lang="en-CA" sz="1800" u="none" cap="none" strike="noStrike">
                <a:solidFill>
                  <a:srgbClr val="000000"/>
                </a:solidFill>
              </a:rPr>
              <a:t>middle class</a:t>
            </a:r>
            <a:endParaRPr sz="1800">
              <a:solidFill>
                <a:srgbClr val="000000"/>
              </a:solidFill>
            </a:endParaRPr>
          </a:p>
          <a:p>
            <a:pPr indent="-243205" lvl="1" marL="82232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CA" sz="1800">
                <a:solidFill>
                  <a:srgbClr val="000000"/>
                </a:solidFill>
              </a:rPr>
              <a:t>N</a:t>
            </a:r>
            <a:r>
              <a:rPr i="0" lang="en-CA" sz="1800" u="none" cap="none" strike="noStrike">
                <a:solidFill>
                  <a:srgbClr val="000000"/>
                </a:solidFill>
              </a:rPr>
              <a:t>ot wealthy</a:t>
            </a:r>
            <a:endParaRPr sz="1800">
              <a:solidFill>
                <a:srgbClr val="000000"/>
              </a:solidFill>
            </a:endParaRPr>
          </a:p>
          <a:p>
            <a:pPr indent="-243205" lvl="1" marL="82232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CA" sz="1800">
                <a:solidFill>
                  <a:srgbClr val="000000"/>
                </a:solidFill>
              </a:rPr>
              <a:t>H</a:t>
            </a:r>
            <a:r>
              <a:rPr i="0" lang="en-CA" sz="1800" u="none" cap="none" strike="noStrike">
                <a:solidFill>
                  <a:srgbClr val="000000"/>
                </a:solidFill>
              </a:rPr>
              <a:t>ad jobs b/c of</a:t>
            </a:r>
            <a:r>
              <a:rPr lang="en-CA" sz="1800">
                <a:solidFill>
                  <a:srgbClr val="000000"/>
                </a:solidFill>
              </a:rPr>
              <a:t> </a:t>
            </a:r>
            <a:r>
              <a:rPr i="0" lang="en-CA" sz="1800" u="none" cap="none" strike="noStrike">
                <a:solidFill>
                  <a:srgbClr val="000000"/>
                </a:solidFill>
              </a:rPr>
              <a:t>industrialization &amp; consumerization</a:t>
            </a:r>
            <a:endParaRPr sz="1800">
              <a:solidFill>
                <a:srgbClr val="000000"/>
              </a:solidFill>
            </a:endParaRPr>
          </a:p>
          <a:p>
            <a:pPr indent="-395287" lvl="0" marL="44767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CA" sz="1800">
                <a:solidFill>
                  <a:srgbClr val="000000"/>
                </a:solidFill>
              </a:rPr>
              <a:t>M</a:t>
            </a:r>
            <a:r>
              <a:rPr i="0" lang="en-CA" sz="1800" u="none" cap="none" strike="noStrike">
                <a:solidFill>
                  <a:srgbClr val="000000"/>
                </a:solidFill>
              </a:rPr>
              <a:t>iddle class depended on their salaries</a:t>
            </a:r>
            <a:endParaRPr sz="1800">
              <a:solidFill>
                <a:srgbClr val="000000"/>
              </a:solidFill>
            </a:endParaRPr>
          </a:p>
          <a:p>
            <a:pPr indent="-243205" lvl="1" marL="82232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○"/>
            </a:pPr>
            <a:r>
              <a:rPr lang="en-CA" sz="1800">
                <a:solidFill>
                  <a:srgbClr val="000000"/>
                </a:solidFill>
              </a:rPr>
              <a:t>W</a:t>
            </a:r>
            <a:r>
              <a:rPr i="0" lang="en-CA" sz="1800" u="none" cap="none" strike="noStrike">
                <a:solidFill>
                  <a:srgbClr val="000000"/>
                </a:solidFill>
              </a:rPr>
              <a:t>hen productivity declined, they lost their jobs</a:t>
            </a:r>
            <a:r>
              <a:rPr lang="en-CA" sz="1800">
                <a:solidFill>
                  <a:srgbClr val="000000"/>
                </a:solidFill>
              </a:rPr>
              <a:t> </a:t>
            </a:r>
            <a:r>
              <a:rPr i="0" lang="en-CA" sz="1800" u="none" cap="none" strike="noStrike">
                <a:solidFill>
                  <a:srgbClr val="000000"/>
                </a:solidFill>
              </a:rPr>
              <a:t>and</a:t>
            </a:r>
            <a:r>
              <a:rPr lang="en-CA" sz="1800">
                <a:solidFill>
                  <a:srgbClr val="000000"/>
                </a:solidFill>
              </a:rPr>
              <a:t> </a:t>
            </a:r>
            <a:r>
              <a:rPr i="0" lang="en-CA" sz="1800" u="none" cap="none" strike="noStrike">
                <a:solidFill>
                  <a:srgbClr val="000000"/>
                </a:solidFill>
              </a:rPr>
              <a:t>cut back purchases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descr="kpvcty2k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52400"/>
            <a:ext cx="4724400" cy="3516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78_147"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3810000"/>
            <a:ext cx="4343400" cy="30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0" y="279650"/>
            <a:ext cx="5791200" cy="6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7667" lvl="0" marL="4476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b="1" i="0" lang="en-CA" sz="2000" u="none" cap="none" strike="noStrike">
                <a:solidFill>
                  <a:srgbClr val="000000"/>
                </a:solidFill>
              </a:rPr>
              <a:t>Pres. Hoover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 </a:t>
            </a:r>
            <a:r>
              <a:rPr lang="en-CA" sz="2000">
                <a:solidFill>
                  <a:srgbClr val="000000"/>
                </a:solidFill>
              </a:rPr>
              <a:t>“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gov't shouldn</a:t>
            </a:r>
            <a:r>
              <a:rPr lang="en-CA" sz="2000">
                <a:solidFill>
                  <a:srgbClr val="000000"/>
                </a:solidFill>
              </a:rPr>
              <a:t>’t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 play an active role in the economy</a:t>
            </a:r>
            <a:r>
              <a:rPr lang="en-CA" sz="2000">
                <a:solidFill>
                  <a:srgbClr val="000000"/>
                </a:solidFill>
              </a:rPr>
              <a:t>”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P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ersuaded bankers/business to follow</a:t>
            </a:r>
            <a:r>
              <a:rPr lang="en-CA" sz="2000">
                <a:solidFill>
                  <a:srgbClr val="000000"/>
                </a:solidFill>
              </a:rPr>
              <a:t> 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policy of VOLUNTARY NON - COERCIVE COOPERATION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CA" sz="2000">
                <a:solidFill>
                  <a:srgbClr val="000000"/>
                </a:solidFill>
              </a:rPr>
              <a:t>T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ax breaks in return for private sector economic investment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P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rivate relief agencies for unemployed</a:t>
            </a:r>
            <a:endParaRPr sz="2000">
              <a:solidFill>
                <a:srgbClr val="000000"/>
              </a:solidFill>
            </a:endParaRPr>
          </a:p>
          <a:p>
            <a:pPr indent="-387667" lvl="0" marL="44767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lang="en-CA" sz="2000">
                <a:solidFill>
                  <a:srgbClr val="000000"/>
                </a:solidFill>
              </a:rPr>
              <a:t>S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ystem with indebted European powers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i="0" lang="en-CA" sz="2000" u="none" cap="none" strike="noStrike">
                <a:solidFill>
                  <a:srgbClr val="000000"/>
                </a:solidFill>
              </a:rPr>
              <a:t>HOOVER MORATORIUM - </a:t>
            </a:r>
            <a:r>
              <a:rPr lang="en-CA" sz="2000">
                <a:solidFill>
                  <a:srgbClr val="000000"/>
                </a:solidFill>
              </a:rPr>
              <a:t>T</a:t>
            </a:r>
            <a:r>
              <a:rPr i="0" lang="en-CA" sz="2000" u="none" cap="none" strike="noStrike">
                <a:solidFill>
                  <a:srgbClr val="000000"/>
                </a:solidFill>
              </a:rPr>
              <a:t>emporary stop to war debt &amp; reparations payments</a:t>
            </a:r>
            <a:endParaRPr sz="2000">
              <a:solidFill>
                <a:srgbClr val="000000"/>
              </a:solidFill>
            </a:endParaRPr>
          </a:p>
          <a:p>
            <a:pPr indent="-255905" lvl="1" marL="822325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i="0" lang="en-CA" sz="2000" u="none" cap="none" strike="noStrike">
                <a:solidFill>
                  <a:srgbClr val="000000"/>
                </a:solidFill>
              </a:rPr>
              <a:t>Euro. countries to purchase American goods to stimulate American economy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descr="article_HooverAdmin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8525" y="1143000"/>
            <a:ext cx="3165475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0" y="43400"/>
            <a:ext cx="57150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2587" lvl="0" marL="447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E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arly 1931:</a:t>
            </a:r>
            <a:r>
              <a:rPr lang="en-CA" sz="2400">
                <a:solidFill>
                  <a:srgbClr val="000000"/>
                </a:solidFill>
              </a:rPr>
              <a:t>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measures</a:t>
            </a:r>
            <a:r>
              <a:rPr lang="en-CA" sz="2400">
                <a:solidFill>
                  <a:srgbClr val="000000"/>
                </a:solidFill>
              </a:rPr>
              <a:t> 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successful, but then</a:t>
            </a:r>
            <a:r>
              <a:rPr lang="en-CA" sz="2400">
                <a:solidFill>
                  <a:srgbClr val="000000"/>
                </a:solidFill>
              </a:rPr>
              <a:t>…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 TARIFF WARS</a:t>
            </a:r>
            <a:endParaRPr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i="0" lang="en-CA" sz="2400" u="none" cap="none" strike="noStrike">
                <a:solidFill>
                  <a:srgbClr val="000000"/>
                </a:solidFill>
              </a:rPr>
              <a:t>Democrats passed a high tariff (SMOOT HAWLEY) to protect U.S. industry</a:t>
            </a:r>
            <a:endParaRPr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FATAL ERROR</a:t>
            </a:r>
            <a:endParaRPr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i="0" lang="en-CA" sz="2400" u="none" cap="none" strike="noStrike">
                <a:solidFill>
                  <a:srgbClr val="000000"/>
                </a:solidFill>
              </a:rPr>
              <a:t>Congress did not understand that the world </a:t>
            </a:r>
            <a:r>
              <a:rPr lang="en-CA" sz="2400">
                <a:solidFill>
                  <a:srgbClr val="000000"/>
                </a:solidFill>
              </a:rPr>
              <a:t>=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 GLOBAL ECONOMY</a:t>
            </a:r>
            <a:endParaRPr>
              <a:solidFill>
                <a:srgbClr val="000000"/>
              </a:solidFill>
            </a:endParaRPr>
          </a:p>
          <a:p>
            <a:pPr indent="-382587" lvl="0" marL="447675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●"/>
            </a:pPr>
            <a:r>
              <a:rPr lang="en-CA" sz="2400">
                <a:solidFill>
                  <a:srgbClr val="000000"/>
                </a:solidFill>
              </a:rPr>
              <a:t>SO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 other countries</a:t>
            </a:r>
            <a:r>
              <a:rPr lang="en-CA" sz="2400">
                <a:solidFill>
                  <a:srgbClr val="000000"/>
                </a:solidFill>
              </a:rPr>
              <a:t> = H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igh tariffs</a:t>
            </a:r>
            <a:endParaRPr sz="2400">
              <a:solidFill>
                <a:srgbClr val="000000"/>
              </a:solidFill>
            </a:endParaRPr>
          </a:p>
          <a:p>
            <a:pPr indent="-250825" lvl="1" marL="822325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20"/>
              <a:buChar char="○"/>
            </a:pPr>
            <a:r>
              <a:rPr lang="en-CA" sz="2400">
                <a:solidFill>
                  <a:srgbClr val="000000"/>
                </a:solidFill>
              </a:rPr>
              <a:t>N</a:t>
            </a:r>
            <a:r>
              <a:rPr i="0" lang="en-CA" sz="2400" u="none" cap="none" strike="noStrike">
                <a:solidFill>
                  <a:srgbClr val="000000"/>
                </a:solidFill>
              </a:rPr>
              <a:t>o foreign markets purchased American goods, so U.S. productivity decreased again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ube"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6100" y="1529300"/>
            <a:ext cx="35179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