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media/audio2.bin" ContentType="audio/unknown"/>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embeddings/oleObject1.bin" ContentType="application/vnd.openxmlformats-officedocument.oleObject"/>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Override PartName="/ppt/notesSlides/notesSlide41.xml" ContentType="application/vnd.openxmlformats-officedocument.presentationml.notesSlide+xml"/>
  <Override PartName="/ppt/slideLayouts/slideLayout6.xml" ContentType="application/vnd.openxmlformats-officedocument.presentationml.slideLayout+xml"/>
  <Default Extension="xml" ContentType="application/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59.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media/audio1.bin" ContentType="audio/unknown"/>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0" r:id="rId1"/>
  </p:sldMasterIdLst>
  <p:notesMasterIdLst>
    <p:notesMasterId r:id="rId85"/>
  </p:notesMasterIdLst>
  <p:sldIdLst>
    <p:sldId id="256" r:id="rId2"/>
    <p:sldId id="363" r:id="rId3"/>
    <p:sldId id="362" r:id="rId4"/>
    <p:sldId id="360" r:id="rId5"/>
    <p:sldId id="361" r:id="rId6"/>
    <p:sldId id="257" r:id="rId7"/>
    <p:sldId id="260" r:id="rId8"/>
    <p:sldId id="364" r:id="rId9"/>
    <p:sldId id="262" r:id="rId10"/>
    <p:sldId id="263" r:id="rId11"/>
    <p:sldId id="266" r:id="rId12"/>
    <p:sldId id="267" r:id="rId13"/>
    <p:sldId id="365" r:id="rId14"/>
    <p:sldId id="366" r:id="rId15"/>
    <p:sldId id="269" r:id="rId16"/>
    <p:sldId id="271" r:id="rId17"/>
    <p:sldId id="369" r:id="rId18"/>
    <p:sldId id="277" r:id="rId19"/>
    <p:sldId id="278" r:id="rId20"/>
    <p:sldId id="279" r:id="rId21"/>
    <p:sldId id="280" r:id="rId22"/>
    <p:sldId id="281" r:id="rId23"/>
    <p:sldId id="371" r:id="rId24"/>
    <p:sldId id="282" r:id="rId25"/>
    <p:sldId id="283" r:id="rId26"/>
    <p:sldId id="284" r:id="rId27"/>
    <p:sldId id="286" r:id="rId28"/>
    <p:sldId id="285" r:id="rId29"/>
    <p:sldId id="287" r:id="rId30"/>
    <p:sldId id="372" r:id="rId31"/>
    <p:sldId id="291" r:id="rId32"/>
    <p:sldId id="293" r:id="rId33"/>
    <p:sldId id="310" r:id="rId34"/>
    <p:sldId id="375" r:id="rId35"/>
    <p:sldId id="463" r:id="rId36"/>
    <p:sldId id="464" r:id="rId37"/>
    <p:sldId id="462" r:id="rId38"/>
    <p:sldId id="313" r:id="rId39"/>
    <p:sldId id="314" r:id="rId40"/>
    <p:sldId id="305" r:id="rId41"/>
    <p:sldId id="308" r:id="rId42"/>
    <p:sldId id="315" r:id="rId43"/>
    <p:sldId id="319" r:id="rId44"/>
    <p:sldId id="318" r:id="rId45"/>
    <p:sldId id="317" r:id="rId46"/>
    <p:sldId id="377" r:id="rId47"/>
    <p:sldId id="322" r:id="rId48"/>
    <p:sldId id="323" r:id="rId49"/>
    <p:sldId id="326" r:id="rId50"/>
    <p:sldId id="327" r:id="rId51"/>
    <p:sldId id="328" r:id="rId52"/>
    <p:sldId id="378" r:id="rId53"/>
    <p:sldId id="329" r:id="rId54"/>
    <p:sldId id="330" r:id="rId55"/>
    <p:sldId id="331" r:id="rId56"/>
    <p:sldId id="333" r:id="rId57"/>
    <p:sldId id="336" r:id="rId58"/>
    <p:sldId id="337" r:id="rId59"/>
    <p:sldId id="348" r:id="rId60"/>
    <p:sldId id="342" r:id="rId61"/>
    <p:sldId id="344" r:id="rId62"/>
    <p:sldId id="465" r:id="rId63"/>
    <p:sldId id="467" r:id="rId64"/>
    <p:sldId id="338" r:id="rId65"/>
    <p:sldId id="357" r:id="rId66"/>
    <p:sldId id="343" r:id="rId67"/>
    <p:sldId id="347" r:id="rId68"/>
    <p:sldId id="507" r:id="rId69"/>
    <p:sldId id="379" r:id="rId70"/>
    <p:sldId id="468" r:id="rId71"/>
    <p:sldId id="504" r:id="rId72"/>
    <p:sldId id="471" r:id="rId73"/>
    <p:sldId id="473" r:id="rId74"/>
    <p:sldId id="475" r:id="rId75"/>
    <p:sldId id="478" r:id="rId76"/>
    <p:sldId id="480" r:id="rId77"/>
    <p:sldId id="502" r:id="rId78"/>
    <p:sldId id="498" r:id="rId79"/>
    <p:sldId id="503" r:id="rId80"/>
    <p:sldId id="500" r:id="rId81"/>
    <p:sldId id="505" r:id="rId82"/>
    <p:sldId id="501" r:id="rId83"/>
    <p:sldId id="506"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clrMode="bw"/>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4593" autoAdjust="0"/>
    <p:restoredTop sz="74597" autoAdjust="0"/>
  </p:normalViewPr>
  <p:slideViewPr>
    <p:cSldViewPr snapToGrid="0" snapToObjects="1">
      <p:cViewPr>
        <p:scale>
          <a:sx n="75" d="100"/>
          <a:sy n="75" d="100"/>
        </p:scale>
        <p:origin x="-1016" y="-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16"/>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995B94-97AA-8A4D-8166-11E8ADD70E68}" type="datetimeFigureOut">
              <a:rPr lang="en-US" smtClean="0"/>
              <a:pPr/>
              <a:t>11/29/11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9430E3-F5EB-EE43-AD8E-15675B50F98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www.loc.gov/exhibits/treasures/images/vc006195.jp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omenshistory.about.com/library/weekly/aa062899.htm" TargetMode="External"/><Relationship Id="rId4" Type="http://schemas.openxmlformats.org/officeDocument/2006/relationships/hyperlink" Target="http://womenshistory.about.com/library/bio/blbio_howe_julia_ward.htm" TargetMode="External"/><Relationship Id="rId5" Type="http://schemas.openxmlformats.org/officeDocument/2006/relationships/hyperlink" Target="http://womenshistory.about.com/library/bio/blanthony.htm" TargetMode="External"/><Relationship Id="rId6" Type="http://schemas.openxmlformats.org/officeDocument/2006/relationships/hyperlink" Target="http://womenshistory.about.com/library/bio/blstanton.htm" TargetMode="External"/><Relationship Id="rId7" Type="http://schemas.openxmlformats.org/officeDocument/2006/relationships/hyperlink" Target="http://womenshistory.about.com/cs/periodicals/p/p_womansjournal.htm" TargetMode="External"/><Relationship Id="rId8" Type="http://schemas.openxmlformats.org/officeDocument/2006/relationships/hyperlink" Target="http://womenshistory.about.com/od/laws/a/equal_protect_5.htm" TargetMode="External"/><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7.xml.rels><?xml version="1.0" encoding="UTF-8" standalone="yes"?>
<Relationships xmlns="http://schemas.openxmlformats.org/package/2006/relationships"><Relationship Id="rId9" Type="http://schemas.openxmlformats.org/officeDocument/2006/relationships/hyperlink" Target="http://en.wikipedia.org/wiki/Surrender_(military)" TargetMode="External"/><Relationship Id="rId20" Type="http://schemas.openxmlformats.org/officeDocument/2006/relationships/hyperlink" Target="http://en.wikipedia.org/wiki/Chief_Joseph%23cite_note-One-8" TargetMode="External"/><Relationship Id="rId21" Type="http://schemas.openxmlformats.org/officeDocument/2006/relationships/hyperlink" Target="http://en.wikipedia.org/wiki/Chief_Joseph%23cite_note-Two-9" TargetMode="External"/><Relationship Id="rId22" Type="http://schemas.openxmlformats.org/officeDocument/2006/relationships/hyperlink" Target="http://en.wikipedia.org/wiki/William_Tecumseh_Sherman" TargetMode="External"/><Relationship Id="rId23" Type="http://schemas.openxmlformats.org/officeDocument/2006/relationships/hyperlink" Target="http://en.wikipedia.org/wiki/Napoleon_I_of_France" TargetMode="External"/><Relationship Id="rId10" Type="http://schemas.openxmlformats.org/officeDocument/2006/relationships/hyperlink" Target="http://en.wikipedia.org/wiki/Nelson_A._Miles" TargetMode="External"/><Relationship Id="rId11" Type="http://schemas.openxmlformats.org/officeDocument/2006/relationships/hyperlink" Target="http://en.wikipedia.org/wiki/October_5" TargetMode="External"/><Relationship Id="rId12" Type="http://schemas.openxmlformats.org/officeDocument/2006/relationships/hyperlink" Target="http://en.wikipedia.org/wiki/1877" TargetMode="External"/><Relationship Id="rId13" Type="http://schemas.openxmlformats.org/officeDocument/2006/relationships/hyperlink" Target="http://en.wikipedia.org/wiki/Bear_Paw_Mountains" TargetMode="External"/><Relationship Id="rId14" Type="http://schemas.openxmlformats.org/officeDocument/2006/relationships/hyperlink" Target="http://en.wikipedia.org/wiki/Montana_Territory" TargetMode="External"/><Relationship Id="rId15" Type="http://schemas.openxmlformats.org/officeDocument/2006/relationships/hyperlink" Target="http://en.wikipedia.org/wiki/Canada" TargetMode="External"/><Relationship Id="rId16" Type="http://schemas.openxmlformats.org/officeDocument/2006/relationships/hyperlink" Target="http://en.wikipedia.org/wiki/Chinook,_Montana" TargetMode="External"/><Relationship Id="rId17" Type="http://schemas.openxmlformats.org/officeDocument/2006/relationships/hyperlink" Target="http://en.wikipedia.org/wiki/Blaine_County,_Montana" TargetMode="External"/><Relationship Id="rId18" Type="http://schemas.openxmlformats.org/officeDocument/2006/relationships/hyperlink" Target="http://en.wikipedia.org/wiki/Chief_Joseph%23cite_note-Leckie-7" TargetMode="External"/><Relationship Id="rId19" Type="http://schemas.openxmlformats.org/officeDocument/2006/relationships/hyperlink" Target="http://en.wikipedia.org/wiki/Charles_Erskine_Scott_Wood" TargetMode="External"/><Relationship Id="rId1" Type="http://schemas.openxmlformats.org/officeDocument/2006/relationships/notesMaster" Target="../notesMasters/notesMaster1.xml"/><Relationship Id="rId2" Type="http://schemas.openxmlformats.org/officeDocument/2006/relationships/slide" Target="../slides/slide80.xml"/><Relationship Id="rId3" Type="http://schemas.openxmlformats.org/officeDocument/2006/relationships/hyperlink" Target="http://en.wikipedia.org/wiki/Crow_nation" TargetMode="External"/><Relationship Id="rId4" Type="http://schemas.openxmlformats.org/officeDocument/2006/relationships/hyperlink" Target="http://en.wikipedia.org/wiki/Oregon" TargetMode="External"/><Relationship Id="rId5" Type="http://schemas.openxmlformats.org/officeDocument/2006/relationships/hyperlink" Target="http://en.wikipedia.org/wiki/Washington_(U.S._state)" TargetMode="External"/><Relationship Id="rId6" Type="http://schemas.openxmlformats.org/officeDocument/2006/relationships/hyperlink" Target="http://en.wikipedia.org/wiki/Idaho" TargetMode="External"/><Relationship Id="rId7" Type="http://schemas.openxmlformats.org/officeDocument/2006/relationships/hyperlink" Target="http://en.wikipedia.org/wiki/Wyoming" TargetMode="External"/><Relationship Id="rId8" Type="http://schemas.openxmlformats.org/officeDocument/2006/relationships/hyperlink" Target="http://en.wikipedia.org/wiki/Montana"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en.wikipedia.org/wiki/Chief_Joseph" TargetMode="External"/><Relationship Id="rId4" Type="http://schemas.openxmlformats.org/officeDocument/2006/relationships/hyperlink" Target="http://en.wikipedia.org/wiki/Leavenworth,_Kansas" TargetMode="External"/><Relationship Id="rId5" Type="http://schemas.openxmlformats.org/officeDocument/2006/relationships/hyperlink" Target="http://en.wikipedia.org/wiki/Wallowa_Valley" TargetMode="External"/><Relationship Id="rId6" Type="http://schemas.openxmlformats.org/officeDocument/2006/relationships/hyperlink" Target="http://en.wikipedia.org/wiki/O.O._Howard" TargetMode="External"/><Relationship Id="rId7" Type="http://schemas.openxmlformats.org/officeDocument/2006/relationships/hyperlink" Target="http://en.wikipedia.org/wiki/Charles_Erskine_Scott_Wood" TargetMode="External"/><Relationship Id="rId8" Type="http://schemas.openxmlformats.org/officeDocument/2006/relationships/hyperlink" Target="http://en.wikipedia.org/wiki/Chief_Joseph%23cite_note-One-8" TargetMode="External"/><Relationship Id="rId9" Type="http://schemas.openxmlformats.org/officeDocument/2006/relationships/hyperlink" Target="http://en.wikipedia.org/wiki/Chief_Joseph%23cite_note-Two-9" TargetMode="External"/><Relationship Id="rId10" Type="http://schemas.openxmlformats.org/officeDocument/2006/relationships/hyperlink" Target="http://en.wikipedia.org/wiki/William_Tecumseh_Sherman" TargetMode="External"/><Relationship Id="rId11" Type="http://schemas.openxmlformats.org/officeDocument/2006/relationships/hyperlink" Target="http://en.wikipedia.org/wiki/Napoleon_I_of_France"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19E5498-E9A2-C644-A22F-98F38751BF13}" type="slidenum">
              <a:rPr lang="en-US"/>
              <a:pPr/>
              <a:t>17</a:t>
            </a:fld>
            <a:endParaRPr lang="en-US"/>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p:spPr>
        <p:txBody>
          <a:bodyPr/>
          <a:lstStyle/>
          <a:p>
            <a:pPr eaLnBrk="1" hangingPunct="1"/>
            <a:r>
              <a:rPr lang="en-US" dirty="0"/>
              <a:t>Series of landmark decisions that restricted the scope of 14th amendment--a citizen had national rights, the national </a:t>
            </a:r>
            <a:r>
              <a:rPr lang="en-US" dirty="0" err="1"/>
              <a:t>gov’t</a:t>
            </a:r>
            <a:r>
              <a:rPr lang="en-US" dirty="0"/>
              <a:t> cannot control how the states interpret the laws.  </a:t>
            </a:r>
          </a:p>
          <a:p>
            <a:pPr eaLnBrk="1" hangingPunct="1"/>
            <a:r>
              <a:rPr lang="en-US" dirty="0"/>
              <a:t>US </a:t>
            </a:r>
            <a:r>
              <a:rPr lang="en-US" dirty="0" err="1"/>
              <a:t>vs</a:t>
            </a:r>
            <a:r>
              <a:rPr lang="en-US" dirty="0"/>
              <a:t> </a:t>
            </a:r>
            <a:r>
              <a:rPr lang="en-US" dirty="0" err="1"/>
              <a:t>Cruink</a:t>
            </a:r>
            <a:r>
              <a:rPr lang="en-US" dirty="0"/>
              <a:t>--you are protected only from the stats infringing not people</a:t>
            </a:r>
            <a:r>
              <a:rPr lang="en-US" dirty="0" smtClean="0"/>
              <a:t>.</a:t>
            </a:r>
          </a:p>
          <a:p>
            <a:pPr eaLnBrk="1" hangingPunct="1"/>
            <a:r>
              <a:rPr lang="en-US" dirty="0" smtClean="0"/>
              <a:t>http://faculty.polytechnic.org/gfeldmeth/0110201q.html</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Which of the following was a feature of the sharecropping system that developed in the South following the Civil War?</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(A) cotton prices rose quickly to their pre-war levels</a:t>
            </a:r>
            <a:r>
              <a:rPr lang="en-US" dirty="0" smtClean="0"/>
              <a:t/>
            </a:r>
            <a:br>
              <a:rPr lang="en-US" dirty="0" smtClean="0"/>
            </a:br>
            <a:r>
              <a:rPr lang="en-US" sz="1200" kern="1200" dirty="0" smtClean="0">
                <a:solidFill>
                  <a:schemeClr val="tx1"/>
                </a:solidFill>
                <a:latin typeface="+mn-lt"/>
                <a:ea typeface="+mn-ea"/>
                <a:cs typeface="+mn-cs"/>
              </a:rPr>
              <a:t>(B) the landowner was usually African-American and the sharecropper was usually white</a:t>
            </a:r>
            <a:r>
              <a:rPr lang="en-US" dirty="0" smtClean="0"/>
              <a:t/>
            </a:r>
            <a:br>
              <a:rPr lang="en-US" dirty="0" smtClean="0"/>
            </a:br>
            <a:r>
              <a:rPr lang="en-US" sz="1200" kern="1200" dirty="0" smtClean="0">
                <a:solidFill>
                  <a:schemeClr val="tx1"/>
                </a:solidFill>
                <a:latin typeface="+mn-lt"/>
                <a:ea typeface="+mn-ea"/>
                <a:cs typeface="+mn-cs"/>
              </a:rPr>
              <a:t>(C) at the end of the growing season landowners paid workers a share of the harvest's profit</a:t>
            </a:r>
            <a:r>
              <a:rPr lang="en-US" dirty="0" smtClean="0"/>
              <a:t/>
            </a:r>
            <a:br>
              <a:rPr lang="en-US" dirty="0" smtClean="0"/>
            </a:br>
            <a:r>
              <a:rPr lang="en-US" sz="1200" kern="1200" dirty="0" smtClean="0">
                <a:solidFill>
                  <a:schemeClr val="tx1"/>
                </a:solidFill>
                <a:latin typeface="+mn-lt"/>
                <a:ea typeface="+mn-ea"/>
                <a:cs typeface="+mn-cs"/>
              </a:rPr>
              <a:t>(D) landowners were consistently honest in their treatment of sharecroppers</a:t>
            </a:r>
            <a:r>
              <a:rPr lang="en-US" dirty="0" smtClean="0"/>
              <a:t/>
            </a:r>
            <a:br>
              <a:rPr lang="en-US" dirty="0" smtClean="0"/>
            </a:br>
            <a:r>
              <a:rPr lang="en-US" sz="1200" kern="1200" dirty="0" smtClean="0">
                <a:solidFill>
                  <a:schemeClr val="tx1"/>
                </a:solidFill>
                <a:latin typeface="+mn-lt"/>
                <a:ea typeface="+mn-ea"/>
                <a:cs typeface="+mn-cs"/>
              </a:rPr>
              <a:t>(E) ex-slaves quickly gained economic and social status in the new South</a:t>
            </a:r>
            <a:r>
              <a:rPr lang="en-US" dirty="0" smtClean="0"/>
              <a:t> </a:t>
            </a:r>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19E5498-E9A2-C644-A22F-98F38751BF13}" type="slidenum">
              <a:rPr lang="en-US"/>
              <a:pPr/>
              <a:t>18</a:t>
            </a:fld>
            <a:endParaRPr lang="en-US"/>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p:spPr>
        <p:txBody>
          <a:bodyPr/>
          <a:lstStyle/>
          <a:p>
            <a:pPr eaLnBrk="1" hangingPunct="1"/>
            <a:r>
              <a:rPr lang="en-US"/>
              <a:t>Series of landmark decisions that restricted the scope of 14th amendment--a citizen had national rights, the national gov’t cannot control how the states interpret the laws.  </a:t>
            </a:r>
          </a:p>
          <a:p>
            <a:pPr eaLnBrk="1" hangingPunct="1"/>
            <a:r>
              <a:rPr lang="en-US"/>
              <a:t>US vs Cruink--you are protected only from the stats infringing not people.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675C7FA-90C9-2545-8CEF-C5941F90E989}" type="slidenum">
              <a:rPr lang="en-US"/>
              <a:pPr/>
              <a:t>20</a:t>
            </a:fld>
            <a:endParaRPr lang="en-US"/>
          </a:p>
        </p:txBody>
      </p:sp>
      <p:sp>
        <p:nvSpPr>
          <p:cNvPr id="57347" name="Rectangle 1026"/>
          <p:cNvSpPr>
            <a:spLocks noGrp="1" noRot="1" noChangeAspect="1" noChangeArrowheads="1" noTextEdit="1"/>
          </p:cNvSpPr>
          <p:nvPr>
            <p:ph type="sldImg"/>
          </p:nvPr>
        </p:nvSpPr>
        <p:spPr>
          <a:ln/>
        </p:spPr>
      </p:sp>
      <p:sp>
        <p:nvSpPr>
          <p:cNvPr id="57348" name="Rectangle 1027"/>
          <p:cNvSpPr>
            <a:spLocks noGrp="1" noChangeArrowheads="1"/>
          </p:cNvSpPr>
          <p:nvPr>
            <p:ph type="body" idx="1"/>
          </p:nvPr>
        </p:nvSpPr>
        <p:spPr>
          <a:noFill/>
          <a:ln/>
        </p:spPr>
        <p:txBody>
          <a:bodyPr/>
          <a:lstStyle/>
          <a:p>
            <a:pPr eaLnBrk="1" hangingPunct="1"/>
            <a:r>
              <a:rPr lang="en-US" dirty="0"/>
              <a:t>These measures were also intended to prevent voting by Chinese immigrants in California--Democrats tried to use these ideas to gain </a:t>
            </a:r>
            <a:r>
              <a:rPr lang="en-US" dirty="0" err="1"/>
              <a:t>suport</a:t>
            </a:r>
            <a:r>
              <a:rPr lang="en-US" dirty="0"/>
              <a:t> gains the amendment.  Quotation from </a:t>
            </a:r>
            <a:r>
              <a:rPr lang="en-US" dirty="0" err="1"/>
              <a:t>Foner</a:t>
            </a:r>
            <a:r>
              <a:rPr lang="en-US" dirty="0"/>
              <a:t>  pg 135.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611F154-94B2-6342-9C27-C1E3C8E08FC6}" type="slidenum">
              <a:rPr lang="en-US"/>
              <a:pPr/>
              <a:t>21</a:t>
            </a:fld>
            <a:endParaRPr lang="en-US"/>
          </a:p>
        </p:txBody>
      </p:sp>
      <p:sp>
        <p:nvSpPr>
          <p:cNvPr id="59395" name="Rectangle 1026"/>
          <p:cNvSpPr>
            <a:spLocks noGrp="1" noRot="1" noChangeAspect="1" noChangeArrowheads="1" noTextEdit="1"/>
          </p:cNvSpPr>
          <p:nvPr>
            <p:ph type="sldImg"/>
          </p:nvPr>
        </p:nvSpPr>
        <p:spPr>
          <a:ln/>
        </p:spPr>
      </p:sp>
      <p:sp>
        <p:nvSpPr>
          <p:cNvPr id="59396" name="Rectangle 1027"/>
          <p:cNvSpPr>
            <a:spLocks noGrp="1" noChangeArrowheads="1"/>
          </p:cNvSpPr>
          <p:nvPr>
            <p:ph type="body" idx="1"/>
          </p:nvPr>
        </p:nvSpPr>
        <p:spPr>
          <a:noFill/>
          <a:ln/>
        </p:spPr>
        <p:txBody>
          <a:bodyPr/>
          <a:lstStyle/>
          <a:p>
            <a:pPr eaLnBrk="1" hangingPunct="1"/>
            <a:r>
              <a:rPr lang="en-US"/>
              <a:t>These measures were also intended to prevent voting by Chinese immigrants in California--Democrats tried to use these ideas to gain suport gains the amendment.  Quotation from Foner  pg 135.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2B3B91E8-085A-BB49-822C-4C1555243CEE}" type="slidenum">
              <a:rPr lang="en-US"/>
              <a:pPr/>
              <a:t>24</a:t>
            </a:fld>
            <a:endParaRPr lang="en-US"/>
          </a:p>
        </p:txBody>
      </p:sp>
      <p:sp>
        <p:nvSpPr>
          <p:cNvPr id="62467" name="Rectangle 1026"/>
          <p:cNvSpPr>
            <a:spLocks noGrp="1" noRot="1" noChangeAspect="1" noChangeArrowheads="1" noTextEdit="1"/>
          </p:cNvSpPr>
          <p:nvPr>
            <p:ph type="sldImg"/>
          </p:nvPr>
        </p:nvSpPr>
        <p:spPr>
          <a:ln/>
        </p:spPr>
      </p:sp>
      <p:sp>
        <p:nvSpPr>
          <p:cNvPr id="62468" name="Rectangle 1027"/>
          <p:cNvSpPr>
            <a:spLocks noGrp="1" noChangeArrowheads="1"/>
          </p:cNvSpPr>
          <p:nvPr>
            <p:ph type="body" idx="1"/>
          </p:nvPr>
        </p:nvSpPr>
        <p:spPr>
          <a:noFill/>
          <a:ln/>
        </p:spPr>
        <p:txBody>
          <a:bodyPr/>
          <a:lstStyle/>
          <a:p>
            <a:pPr eaLnBrk="1" hangingPunct="1"/>
            <a:r>
              <a:rPr lang="en-US" dirty="0"/>
              <a:t>Southern White Republicans are also there who all </a:t>
            </a:r>
            <a:r>
              <a:rPr lang="en-US" dirty="0" err="1"/>
              <a:t>pposed</a:t>
            </a:r>
            <a:r>
              <a:rPr lang="en-US" dirty="0"/>
              <a:t> secession ad have served in the </a:t>
            </a:r>
            <a:r>
              <a:rPr lang="en-US" dirty="0" err="1"/>
              <a:t>Unoin</a:t>
            </a:r>
            <a:r>
              <a:rPr lang="en-US" dirty="0"/>
              <a:t> army or been imprisoned for Union </a:t>
            </a:r>
            <a:r>
              <a:rPr lang="en-US" dirty="0" err="1"/>
              <a:t>beliefes</a:t>
            </a:r>
            <a:r>
              <a:rPr lang="en-US" dirty="0"/>
              <a:t> during the far--form </a:t>
            </a:r>
            <a:r>
              <a:rPr lang="en-US" dirty="0" err="1"/>
              <a:t>alrgest</a:t>
            </a:r>
            <a:r>
              <a:rPr lang="en-US" dirty="0"/>
              <a:t> number of delegates.  Some were </a:t>
            </a:r>
            <a:r>
              <a:rPr lang="en-US" dirty="0" err="1"/>
              <a:t>mercahnts</a:t>
            </a:r>
            <a:r>
              <a:rPr lang="en-US" dirty="0"/>
              <a:t>, </a:t>
            </a:r>
            <a:r>
              <a:rPr lang="en-US" dirty="0" err="1"/>
              <a:t>upcoutnry</a:t>
            </a:r>
            <a:r>
              <a:rPr lang="en-US" dirty="0"/>
              <a:t> famers, most had not serves in </a:t>
            </a:r>
            <a:r>
              <a:rPr lang="en-US" dirty="0" err="1"/>
              <a:t>policitcs</a:t>
            </a:r>
            <a:r>
              <a:rPr lang="en-US" dirty="0"/>
              <a:t>.  </a:t>
            </a:r>
          </a:p>
          <a:p>
            <a:pPr eaLnBrk="1" hangingPunct="1"/>
            <a:r>
              <a:rPr lang="en-US" dirty="0" err="1"/>
              <a:t>Carpetbagges</a:t>
            </a:r>
            <a:r>
              <a:rPr lang="en-US" dirty="0"/>
              <a:t> gain control in state </a:t>
            </a:r>
            <a:r>
              <a:rPr lang="en-US" dirty="0" err="1"/>
              <a:t>govermnents</a:t>
            </a:r>
            <a:r>
              <a:rPr lang="en-US" dirty="0"/>
              <a:t> during Recon.  They were usually the best educated Republican </a:t>
            </a:r>
            <a:r>
              <a:rPr lang="en-US" dirty="0" err="1"/>
              <a:t>delegrtes</a:t>
            </a:r>
            <a:r>
              <a:rPr lang="en-US" dirty="0"/>
              <a:t>, veterans of the Union army, lawyers, physicians, and other professionals.  They helped most to create the new Constitutions in the South.  </a:t>
            </a:r>
          </a:p>
          <a:p>
            <a:pPr eaLnBrk="1" hangingPunct="1"/>
            <a:r>
              <a:rPr lang="en-US" dirty="0"/>
              <a:t>Blacks (in places like LA where free blacks held such prestige had many </a:t>
            </a:r>
            <a:r>
              <a:rPr lang="en-US" dirty="0" err="1"/>
              <a:t>positiion</a:t>
            </a:r>
            <a:r>
              <a:rPr lang="en-US" dirty="0"/>
              <a:t> were able to gain representation and also in South </a:t>
            </a:r>
            <a:r>
              <a:rPr lang="en-US" dirty="0" err="1"/>
              <a:t>Caorline</a:t>
            </a:r>
            <a:r>
              <a:rPr lang="en-US" dirty="0"/>
              <a:t> were they the </a:t>
            </a:r>
            <a:r>
              <a:rPr lang="en-US" dirty="0" err="1"/>
              <a:t>majoirty</a:t>
            </a:r>
            <a:r>
              <a:rPr lang="en-US" dirty="0"/>
              <a:t>.   IN Florida they were 40% of the </a:t>
            </a:r>
            <a:r>
              <a:rPr lang="en-US" dirty="0" err="1"/>
              <a:t>attendess</a:t>
            </a:r>
            <a:r>
              <a:rPr lang="en-US" dirty="0"/>
              <a:t>.  </a:t>
            </a:r>
          </a:p>
          <a:p>
            <a:pPr eaLnBrk="1" hangingPunct="1"/>
            <a:r>
              <a:rPr lang="en-US" dirty="0"/>
              <a:t>New services:  </a:t>
            </a:r>
            <a:r>
              <a:rPr lang="en-US" dirty="0" err="1"/>
              <a:t>orphages</a:t>
            </a:r>
            <a:r>
              <a:rPr lang="en-US" dirty="0"/>
              <a:t>, </a:t>
            </a:r>
            <a:r>
              <a:rPr lang="en-US" dirty="0" err="1"/>
              <a:t>peniteniers</a:t>
            </a:r>
            <a:r>
              <a:rPr lang="en-US" dirty="0"/>
              <a:t>, homes for the </a:t>
            </a:r>
            <a:r>
              <a:rPr lang="en-US" dirty="0" err="1"/>
              <a:t>insance</a:t>
            </a:r>
            <a:r>
              <a:rPr lang="en-US" dirty="0"/>
              <a:t>, provision of poor </a:t>
            </a:r>
            <a:r>
              <a:rPr lang="en-US" dirty="0" err="1"/>
              <a:t>relieft</a:t>
            </a:r>
            <a:r>
              <a:rPr lang="en-US" dirty="0"/>
              <a:t>, </a:t>
            </a:r>
            <a:r>
              <a:rPr lang="en-US" dirty="0" err="1"/>
              <a:t>commpulsory</a:t>
            </a:r>
            <a:r>
              <a:rPr lang="en-US" dirty="0"/>
              <a:t> education in SC and TX.  Abolish whipping as a punishment for </a:t>
            </a:r>
            <a:r>
              <a:rPr lang="en-US" dirty="0" err="1"/>
              <a:t>cmie</a:t>
            </a:r>
            <a:r>
              <a:rPr lang="en-US" dirty="0"/>
              <a:t>, property </a:t>
            </a:r>
            <a:r>
              <a:rPr lang="en-US" dirty="0" err="1"/>
              <a:t>qualiifcations</a:t>
            </a:r>
            <a:r>
              <a:rPr lang="en-US" dirty="0"/>
              <a:t> for voting, </a:t>
            </a:r>
            <a:r>
              <a:rPr lang="en-US" dirty="0" err="1"/>
              <a:t>impsisonment</a:t>
            </a:r>
            <a:r>
              <a:rPr lang="en-US" dirty="0"/>
              <a:t> for debt, reduced the number of capital crimes, right of married women to </a:t>
            </a:r>
            <a:r>
              <a:rPr lang="en-US" dirty="0" err="1"/>
              <a:t>separet</a:t>
            </a:r>
            <a:r>
              <a:rPr lang="en-US" dirty="0"/>
              <a:t> property, SC first time to grant divorces.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AF8884A-925C-AD44-9063-B8A24394A2DA}" type="slidenum">
              <a:rPr lang="en-US"/>
              <a:pPr/>
              <a:t>25</a:t>
            </a:fld>
            <a:endParaRPr lang="en-US"/>
          </a:p>
        </p:txBody>
      </p:sp>
      <p:sp>
        <p:nvSpPr>
          <p:cNvPr id="64515" name="Rectangle 1026"/>
          <p:cNvSpPr>
            <a:spLocks noGrp="1" noRot="1" noChangeAspect="1" noChangeArrowheads="1" noTextEdit="1"/>
          </p:cNvSpPr>
          <p:nvPr>
            <p:ph type="sldImg"/>
          </p:nvPr>
        </p:nvSpPr>
        <p:spPr>
          <a:ln/>
        </p:spPr>
      </p:sp>
      <p:sp>
        <p:nvSpPr>
          <p:cNvPr id="64516" name="Rectangle 1027"/>
          <p:cNvSpPr>
            <a:spLocks noGrp="1" noChangeArrowheads="1"/>
          </p:cNvSpPr>
          <p:nvPr>
            <p:ph type="body" idx="1"/>
          </p:nvPr>
        </p:nvSpPr>
        <p:spPr>
          <a:noFill/>
          <a:ln/>
        </p:spPr>
        <p:txBody>
          <a:bodyPr/>
          <a:lstStyle/>
          <a:p>
            <a:pPr eaLnBrk="1" hangingPunct="1"/>
            <a:r>
              <a:rPr lang="en-US"/>
              <a:t>And not enforced:  failure to agree on what kind of schools and shold they be integrated, should their be social euqlaity as well?  Different states take different routes.  LA and SC forbade separet schools but none requried them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Slide Image Placeholder 1"/>
          <p:cNvSpPr>
            <a:spLocks noGrp="1" noRot="1" noChangeAspect="1"/>
          </p:cNvSpPr>
          <p:nvPr>
            <p:ph type="sldImg"/>
          </p:nvPr>
        </p:nvSpPr>
        <p:spPr>
          <a:ln/>
        </p:spPr>
      </p:sp>
      <p:sp>
        <p:nvSpPr>
          <p:cNvPr id="73731" name="Notes Placeholder 2"/>
          <p:cNvSpPr>
            <a:spLocks noGrp="1"/>
          </p:cNvSpPr>
          <p:nvPr>
            <p:ph type="body" idx="1"/>
          </p:nvPr>
        </p:nvSpPr>
        <p:spPr>
          <a:noFill/>
          <a:ln/>
        </p:spPr>
        <p:txBody>
          <a:bodyPr/>
          <a:lstStyle/>
          <a:p>
            <a:pPr>
              <a:lnSpc>
                <a:spcPct val="90000"/>
              </a:lnSpc>
            </a:pPr>
            <a:r>
              <a:rPr lang="en-US" smtClean="0"/>
              <a:t>The Election of 1876 virtually ended in a tie. Democrat Samuel Tilden, the governor of New York, narrowly won the popular vote but, with several states still in dispute, remained one vote shy of winning the electoral college vote. Republican Rutherford B. Hayes needed twenty electoral votes, a sweep of the disputed states, to win the election. As the term of President Grant was set to expire, a compromise was reached that handed Hayes the White House. In exchange, Hayes ended Reconstruction and returned the former Confederate states to home rule. As a practical matter, this ended federal supervision of race relations and ushered in the political and social system of white supremacy known as Jim Crow.</a:t>
            </a:r>
            <a:br>
              <a:rPr lang="en-US" smtClean="0"/>
            </a:br>
            <a:r>
              <a:rPr lang="en-US" smtClean="0"/>
              <a:t/>
            </a:r>
            <a:br>
              <a:rPr lang="en-US" smtClean="0"/>
            </a:br>
            <a:r>
              <a:rPr lang="en-US" smtClean="0"/>
              <a:t>The electoral map shows the discrepancy between the popular and electoral vote.</a:t>
            </a:r>
            <a:br>
              <a:rPr lang="en-US" smtClean="0"/>
            </a:br>
            <a:r>
              <a:rPr lang="en-US" smtClean="0"/>
              <a:t>Robert Smalls was an African American man, born a slave, who, after the Civil War, was elected to the House of Representatives five times from South Carolina. This essay decries the sorts of fraud practiced against Republicans in the state. Southern whites voted overwhelmingly Democratic while Southern African Americans voted heavily Republican. Smalls speaks of measures designed to discourage Republican voters, which disproportionately impact black voters. In the coming years, many of these same techniques were refined beyond party affiliation and concentrated exclusively on race. This, and other more drastic legal measures, disenfranchised nearly all black voters.</a:t>
            </a:r>
            <a:br>
              <a:rPr lang="en-US" smtClean="0"/>
            </a:br>
            <a:endParaRPr lang="en-US" smtClean="0"/>
          </a:p>
        </p:txBody>
      </p:sp>
      <p:sp>
        <p:nvSpPr>
          <p:cNvPr id="73732" name="Slide Number Placeholder 3"/>
          <p:cNvSpPr>
            <a:spLocks noGrp="1"/>
          </p:cNvSpPr>
          <p:nvPr>
            <p:ph type="sldNum" sz="quarter" idx="5"/>
          </p:nvPr>
        </p:nvSpPr>
        <p:spPr>
          <a:noFill/>
        </p:spPr>
        <p:txBody>
          <a:bodyPr/>
          <a:lstStyle/>
          <a:p>
            <a:fld id="{FC0D9E65-4D48-4D4F-9E9D-49FC2710B23C}" type="slidenum">
              <a:rPr lang="en-US" smtClean="0"/>
              <a:pPr/>
              <a:t>31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488F6EF-EAEF-2046-B039-1EFA65012FB0}" type="slidenum">
              <a:rPr lang="en-US"/>
              <a:pPr/>
              <a:t>32</a:t>
            </a:fld>
            <a:endParaRPr lang="en-US"/>
          </a:p>
        </p:txBody>
      </p:sp>
      <p:sp>
        <p:nvSpPr>
          <p:cNvPr id="77827" name="Rectangle 1026"/>
          <p:cNvSpPr>
            <a:spLocks noGrp="1" noRot="1" noChangeAspect="1" noChangeArrowheads="1" noTextEdit="1"/>
          </p:cNvSpPr>
          <p:nvPr>
            <p:ph type="sldImg"/>
          </p:nvPr>
        </p:nvSpPr>
        <p:spPr>
          <a:ln/>
        </p:spPr>
      </p:sp>
      <p:sp>
        <p:nvSpPr>
          <p:cNvPr id="77828" name="Rectangle 1027"/>
          <p:cNvSpPr>
            <a:spLocks noGrp="1" noChangeArrowheads="1"/>
          </p:cNvSpPr>
          <p:nvPr>
            <p:ph type="body" idx="1"/>
          </p:nvPr>
        </p:nvSpPr>
        <p:spPr>
          <a:noFill/>
          <a:ln/>
        </p:spPr>
        <p:txBody>
          <a:bodyPr/>
          <a:lstStyle/>
          <a:p>
            <a:pPr eaLnBrk="1" hangingPunct="1"/>
            <a:r>
              <a:rPr lang="en-US" dirty="0"/>
              <a:t>Notes:  own their own farms, more choices in occupation, </a:t>
            </a:r>
            <a:r>
              <a:rPr lang="en-US"/>
              <a:t>more</a:t>
            </a:r>
            <a:r>
              <a:rPr lang="en-US" smtClean="0"/>
              <a:t> literacy, </a:t>
            </a:r>
            <a:r>
              <a:rPr lang="en-US" dirty="0"/>
              <a:t>reunited families.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E23B7078-590A-0B40-99F8-BBD39ECF9391}" type="slidenum">
              <a:rPr lang="en-US"/>
              <a:pPr/>
              <a:t>33</a:t>
            </a:fld>
            <a:endParaRPr lang="en-US"/>
          </a:p>
        </p:txBody>
      </p:sp>
      <p:sp>
        <p:nvSpPr>
          <p:cNvPr id="98307" name="Rectangle 1026"/>
          <p:cNvSpPr>
            <a:spLocks noGrp="1" noRot="1" noChangeAspect="1" noChangeArrowheads="1" noTextEdit="1"/>
          </p:cNvSpPr>
          <p:nvPr>
            <p:ph type="sldImg"/>
          </p:nvPr>
        </p:nvSpPr>
        <p:spPr>
          <a:ln/>
        </p:spPr>
      </p:sp>
      <p:sp>
        <p:nvSpPr>
          <p:cNvPr id="98308" name="Rectangle 1027"/>
          <p:cNvSpPr>
            <a:spLocks noGrp="1" noChangeArrowheads="1"/>
          </p:cNvSpPr>
          <p:nvPr>
            <p:ph type="body" idx="1"/>
          </p:nvPr>
        </p:nvSpPr>
        <p:spPr>
          <a:noFill/>
          <a:ln/>
        </p:spPr>
        <p:txBody>
          <a:bodyPr/>
          <a:lstStyle/>
          <a:p>
            <a:pPr eaLnBrk="1" hangingPunct="1"/>
            <a:r>
              <a:rPr lang="en-US" dirty="0"/>
              <a:t>Majority opinion:</a:t>
            </a:r>
          </a:p>
          <a:p>
            <a:pPr eaLnBrk="1" hangingPunct="1"/>
            <a:endParaRPr lang="en-US" dirty="0"/>
          </a:p>
          <a:p>
            <a:pPr eaLnBrk="1" hangingPunct="1"/>
            <a:r>
              <a:rPr lang="en-US" dirty="0"/>
              <a:t>--</a:t>
            </a:r>
            <a:r>
              <a:rPr lang="en-US" dirty="0">
                <a:latin typeface="Times-Roman" charset="0"/>
              </a:rPr>
              <a:t>handpicked for the task by the </a:t>
            </a:r>
            <a:r>
              <a:rPr lang="en-US" b="1" i="1" dirty="0" err="1">
                <a:latin typeface="Times-Italic" charset="0"/>
              </a:rPr>
              <a:t>Comité</a:t>
            </a:r>
            <a:r>
              <a:rPr lang="en-US" b="1" i="1" dirty="0">
                <a:latin typeface="Times-Italic" charset="0"/>
              </a:rPr>
              <a:t> des </a:t>
            </a:r>
            <a:r>
              <a:rPr lang="en-US" b="1" i="1" dirty="0" err="1">
                <a:latin typeface="Times-Italic" charset="0"/>
              </a:rPr>
              <a:t>Citoyens</a:t>
            </a:r>
            <a:r>
              <a:rPr lang="en-US" dirty="0">
                <a:latin typeface="Times-Roman" charset="0"/>
              </a:rPr>
              <a:t>, an organization of prominent African-American civil libertarians who had already raised the funds necessary for his legal </a:t>
            </a:r>
            <a:r>
              <a:rPr lang="en-US" dirty="0" smtClean="0">
                <a:latin typeface="Times-Roman" charset="0"/>
              </a:rPr>
              <a:t>defense</a:t>
            </a:r>
          </a:p>
          <a:p>
            <a:pPr eaLnBrk="1" hangingPunct="1"/>
            <a:endParaRPr lang="en-US" dirty="0" smtClean="0">
              <a:latin typeface="Times-Roman" charset="0"/>
            </a:endParaRPr>
          </a:p>
          <a:p>
            <a:pPr eaLnBrk="1" hangingPunct="1"/>
            <a:r>
              <a:rPr lang="en-US" dirty="0" smtClean="0"/>
              <a:t>:  Constitution is color blind, mixing of races is inevitable</a:t>
            </a:r>
            <a:endParaRPr lang="en-US" dirty="0">
              <a:latin typeface="Times-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FF1EFBCA-4DB3-6A4A-B235-E1B5B08AA0C8}" type="slidenum">
              <a:rPr lang="en-US"/>
              <a:pPr/>
              <a:t>40</a:t>
            </a:fld>
            <a:endParaRPr lang="en-US"/>
          </a:p>
        </p:txBody>
      </p:sp>
      <p:sp>
        <p:nvSpPr>
          <p:cNvPr id="91139" name="Rectangle 1026"/>
          <p:cNvSpPr>
            <a:spLocks noGrp="1" noRot="1" noChangeAspect="1" noChangeArrowheads="1" noTextEdit="1"/>
          </p:cNvSpPr>
          <p:nvPr>
            <p:ph type="sldImg"/>
          </p:nvPr>
        </p:nvSpPr>
        <p:spPr>
          <a:ln/>
        </p:spPr>
      </p:sp>
      <p:sp>
        <p:nvSpPr>
          <p:cNvPr id="91140" name="Rectangle 1027"/>
          <p:cNvSpPr>
            <a:spLocks noGrp="1" noChangeArrowheads="1"/>
          </p:cNvSpPr>
          <p:nvPr>
            <p:ph type="body" idx="1"/>
          </p:nvPr>
        </p:nvSpPr>
        <p:spPr>
          <a:noFill/>
          <a:ln/>
        </p:spPr>
        <p:txBody>
          <a:bodyPr/>
          <a:lstStyle/>
          <a:p>
            <a:pPr lvl="1" eaLnBrk="1" hangingPunct="1"/>
            <a:r>
              <a:rPr lang="en-US" dirty="0"/>
              <a:t>Socializing with white women</a:t>
            </a:r>
          </a:p>
          <a:p>
            <a:pPr lvl="1" eaLnBrk="1" hangingPunct="1"/>
            <a:r>
              <a:rPr lang="en-US" dirty="0"/>
              <a:t>rape or murder</a:t>
            </a:r>
          </a:p>
          <a:p>
            <a:pPr lvl="1" eaLnBrk="1" hangingPunct="1"/>
            <a:r>
              <a:rPr lang="en-US" dirty="0"/>
              <a:t>Economic success</a:t>
            </a:r>
          </a:p>
          <a:p>
            <a:pPr lvl="1" eaLnBrk="1" hangingPunct="1"/>
            <a:r>
              <a:rPr lang="en-US" dirty="0"/>
              <a:t>Carry out quick justice</a:t>
            </a:r>
          </a:p>
          <a:p>
            <a:pPr lvl="1" eaLnBrk="1" hangingPunct="1"/>
            <a:r>
              <a:rPr lang="en-US" dirty="0"/>
              <a:t>Seen as vigilante</a:t>
            </a:r>
            <a:endParaRPr lang="en-US" dirty="0" smtClean="0"/>
          </a:p>
          <a:p>
            <a:pPr eaLnBrk="1" hangingPunct="1"/>
            <a:r>
              <a:rPr lang="en-US" b="1" dirty="0" smtClean="0"/>
              <a:t>Image:  Jesse Washington postcard</a:t>
            </a:r>
          </a:p>
          <a:p>
            <a:pPr eaLnBrk="1" hangingPunct="1"/>
            <a:r>
              <a:rPr lang="en-US" dirty="0"/>
              <a:t>Executed without due process of law</a:t>
            </a:r>
          </a:p>
          <a:p>
            <a:pPr eaLnBrk="1" hangingPunct="1"/>
            <a:r>
              <a:rPr lang="en-US" dirty="0"/>
              <a:t>Normally done by large mob</a:t>
            </a:r>
          </a:p>
          <a:p>
            <a:pPr eaLnBrk="1" hangingPunct="1"/>
            <a:r>
              <a:rPr lang="en-US" dirty="0"/>
              <a:t>Mobs killing and torturing</a:t>
            </a:r>
          </a:p>
          <a:p>
            <a:pPr eaLnBrk="1" hangingPunct="1"/>
            <a:r>
              <a:rPr lang="en-US" dirty="0"/>
              <a:t>Punishment of the crime by common man</a:t>
            </a:r>
          </a:p>
          <a:p>
            <a:pPr eaLnBrk="1" hangingPunct="1"/>
            <a:r>
              <a:rPr lang="en-US" dirty="0"/>
              <a:t>Very public</a:t>
            </a:r>
          </a:p>
          <a:p>
            <a:pPr eaLnBrk="1" hangingPunct="1"/>
            <a:r>
              <a:rPr lang="en-US" dirty="0"/>
              <a:t>Victim usually not proven guilty</a:t>
            </a:r>
          </a:p>
          <a:p>
            <a:pPr eaLnBrk="1" hangingPunct="1"/>
            <a:r>
              <a:rPr lang="en-US" dirty="0"/>
              <a:t>Mobs enforce own form of justice</a:t>
            </a:r>
          </a:p>
          <a:p>
            <a:pPr eaLnBrk="1" hangingPunct="1"/>
            <a:r>
              <a:rPr lang="en-US" dirty="0"/>
              <a:t>Sends message</a:t>
            </a:r>
          </a:p>
          <a:p>
            <a:pPr eaLnBrk="1" hangingPunct="1"/>
            <a:r>
              <a:rPr lang="en-US" dirty="0"/>
              <a:t>Children, entire community present</a:t>
            </a:r>
          </a:p>
          <a:p>
            <a:pPr eaLnBrk="1" hangingPunct="1"/>
            <a:r>
              <a:rPr lang="en-US" dirty="0" err="1"/>
              <a:t>Gov’t</a:t>
            </a:r>
            <a:r>
              <a:rPr lang="en-US" dirty="0"/>
              <a:t> involved--even as bystander</a:t>
            </a:r>
          </a:p>
          <a:p>
            <a:pPr eaLnBrk="1" hangingPunct="1"/>
            <a:r>
              <a:rPr lang="en-US" dirty="0"/>
              <a:t>Public event--school stops, stores </a:t>
            </a:r>
            <a:r>
              <a:rPr lang="en-US" dirty="0" smtClean="0"/>
              <a:t>close</a:t>
            </a:r>
          </a:p>
          <a:p>
            <a:pPr eaLnBrk="1" hangingPunct="1"/>
            <a:r>
              <a:rPr lang="en-US" dirty="0" smtClean="0"/>
              <a:t>Photographs are produced</a:t>
            </a:r>
          </a:p>
          <a:p>
            <a:pPr eaLnBrk="1" hangingPunct="1"/>
            <a:r>
              <a:rPr lang="en-US" dirty="0" smtClean="0"/>
              <a:t>Often mutilated body</a:t>
            </a:r>
          </a:p>
          <a:p>
            <a:pPr eaLnBrk="1" hangingPunct="1"/>
            <a:r>
              <a:rPr lang="en-US" dirty="0" smtClean="0"/>
              <a:t>Hung the bodies</a:t>
            </a:r>
          </a:p>
          <a:p>
            <a:pPr eaLnBrk="1" hangingPunct="1"/>
            <a:r>
              <a:rPr lang="en-US" dirty="0" smtClean="0"/>
              <a:t>Children and women lynched rarely</a:t>
            </a:r>
          </a:p>
          <a:p>
            <a:pPr eaLnBrk="1" hangingPunct="1"/>
            <a:r>
              <a:rPr lang="en-US" dirty="0" smtClean="0"/>
              <a:t>Most common in the South</a:t>
            </a:r>
          </a:p>
          <a:p>
            <a:pPr eaLnBrk="1" hangingPunct="1"/>
            <a:r>
              <a:rPr lang="en-US" dirty="0" smtClean="0"/>
              <a:t>Sale of mementos was common</a:t>
            </a:r>
          </a:p>
          <a:p>
            <a:pPr eaLnBrk="1" hangingPunct="1"/>
            <a:r>
              <a:rPr lang="en-US" dirty="0" smtClean="0"/>
              <a:t>Not all people lynched were black</a:t>
            </a:r>
          </a:p>
          <a:p>
            <a:pPr eaLnBrk="1" hangingPunct="1"/>
            <a:r>
              <a:rPr lang="en-US" dirty="0" smtClean="0"/>
              <a:t>Lynching is passed on through generations</a:t>
            </a:r>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a:p>
        </p:txBody>
      </p:sp>
      <p:sp>
        <p:nvSpPr>
          <p:cNvPr id="20484" name="Slide Number Placeholder 3"/>
          <p:cNvSpPr>
            <a:spLocks noGrp="1"/>
          </p:cNvSpPr>
          <p:nvPr>
            <p:ph type="sldNum" sz="quarter" idx="5"/>
          </p:nvPr>
        </p:nvSpPr>
        <p:spPr>
          <a:noFill/>
        </p:spPr>
        <p:txBody>
          <a:bodyPr/>
          <a:lstStyle/>
          <a:p>
            <a:fld id="{A69FC277-50A9-3C47-958F-ADF1F7F0BBC6}" type="slidenum">
              <a:rPr lang="en-US" smtClean="0"/>
              <a:pPr/>
              <a:t>6</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letter, Congressman </a:t>
            </a:r>
            <a:r>
              <a:rPr lang="en-US" dirty="0" err="1" smtClean="0"/>
              <a:t>Leonidas</a:t>
            </a:r>
            <a:r>
              <a:rPr lang="en-US" dirty="0" smtClean="0"/>
              <a:t> C. Dyer (R-Missouri) invites the NAACP to support a new federal anti-lynching bill. Dyer, who served a largely black constituency in St. Louis, had tried to advance a bill in Congress since 1911. He was reinvigorated by the testimonies of the many survivors of the 1917 East St. Louis riot who relocated to his district.  Dyer also asks NAACP Secretary John </a:t>
            </a:r>
            <a:r>
              <a:rPr lang="en-US" dirty="0" err="1" smtClean="0"/>
              <a:t>Shillady</a:t>
            </a:r>
            <a:r>
              <a:rPr lang="en-US" dirty="0" smtClean="0"/>
              <a:t> for recent data on </a:t>
            </a:r>
            <a:r>
              <a:rPr lang="en-US" dirty="0" err="1" smtClean="0"/>
              <a:t>lynchings</a:t>
            </a:r>
            <a:r>
              <a:rPr lang="en-US" dirty="0" smtClean="0"/>
              <a:t> that he might include in a speech. His request led to the publication of </a:t>
            </a:r>
            <a:r>
              <a:rPr lang="en-US" i="1" dirty="0" smtClean="0"/>
              <a:t>Thirty Years of Lynching, 1889–1918</a:t>
            </a:r>
            <a:r>
              <a:rPr lang="en-US" dirty="0" smtClean="0"/>
              <a:t> a year later.</a:t>
            </a:r>
          </a:p>
          <a:p>
            <a:r>
              <a:rPr lang="en-US" dirty="0" smtClean="0"/>
              <a:t>Congressman L.C. Dyer to John R. </a:t>
            </a:r>
            <a:r>
              <a:rPr lang="en-US" dirty="0" err="1" smtClean="0"/>
              <a:t>Shillady</a:t>
            </a:r>
            <a:r>
              <a:rPr lang="en-US" dirty="0" smtClean="0"/>
              <a:t> concerning an anti-lynching bill, April 6, 1918. Typed letter. NAACP Records, Manuscript Division, Library of Congress (047.00.00) Courtesy of the NAACP http://myloc.gov/Exhibitions/naacp/newnegromovement/ExhibitObjects/1918AntiLynchingBill.aspx</a:t>
            </a:r>
          </a:p>
          <a:p>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41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B3AFB4F-98B6-A343-A757-022A21E697B7}" type="slidenum">
              <a:rPr lang="en-US"/>
              <a:pPr/>
              <a:t>45</a:t>
            </a:fld>
            <a:endParaRPr lang="en-US"/>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dirty="0"/>
              <a:t>Niagara movement--1905-restore the </a:t>
            </a:r>
            <a:r>
              <a:rPr lang="en-US" dirty="0" smtClean="0"/>
              <a:t>vote</a:t>
            </a:r>
          </a:p>
          <a:p>
            <a:pPr eaLnBrk="1" hangingPunct="1"/>
            <a:endParaRPr lang="en-US" dirty="0" smtClean="0"/>
          </a:p>
          <a:p>
            <a:pPr eaLnBrk="1" hangingPunct="1"/>
            <a:r>
              <a:rPr lang="en-US" dirty="0" smtClean="0"/>
              <a:t>Response to lynching. Both white and black reformers, multi religion</a:t>
            </a:r>
          </a:p>
          <a:p>
            <a:pPr eaLnBrk="1" hangingPunct="1"/>
            <a:endParaRPr lang="en-US" dirty="0" smtClean="0"/>
          </a:p>
          <a:p>
            <a:pPr eaLnBrk="1" hangingPunct="1"/>
            <a:r>
              <a:rPr lang="en-US" dirty="0" smtClean="0"/>
              <a:t>One nation in</a:t>
            </a:r>
            <a:r>
              <a:rPr lang="en-US" baseline="0" dirty="0" smtClean="0"/>
              <a:t> which all </a:t>
            </a:r>
            <a:r>
              <a:rPr lang="en-US" baseline="0" dirty="0" err="1" smtClean="0"/>
              <a:t>citzens</a:t>
            </a:r>
            <a:r>
              <a:rPr lang="en-US" baseline="0" dirty="0" smtClean="0"/>
              <a:t> were ensured equality.</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endParaRPr lang="en-US"/>
          </a:p>
        </p:txBody>
      </p:sp>
      <p:sp>
        <p:nvSpPr>
          <p:cNvPr id="19460" name="Slide Number Placeholder 3"/>
          <p:cNvSpPr>
            <a:spLocks noGrp="1"/>
          </p:cNvSpPr>
          <p:nvPr>
            <p:ph type="sldNum" sz="quarter" idx="5"/>
          </p:nvPr>
        </p:nvSpPr>
        <p:spPr>
          <a:noFill/>
        </p:spPr>
        <p:txBody>
          <a:bodyPr/>
          <a:lstStyle/>
          <a:p>
            <a:fld id="{2E5899CB-267F-5443-B115-1CBED20AFC44}" type="slidenum">
              <a:rPr lang="en-US" smtClean="0"/>
              <a:pPr/>
              <a:t>47</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http://www.loc.gov/exhibits/treasures/trr040.html</a:t>
            </a:r>
          </a:p>
          <a:p>
            <a:endParaRPr lang="en-US" dirty="0" smtClean="0"/>
          </a:p>
          <a:p>
            <a:r>
              <a:rPr lang="en-US" dirty="0" smtClean="0"/>
              <a:t>Elizabeth Cady Stanton (1815-1902), </a:t>
            </a:r>
            <a:br>
              <a:rPr lang="en-US" dirty="0" smtClean="0"/>
            </a:br>
            <a:r>
              <a:rPr lang="en-US" dirty="0" smtClean="0">
                <a:hlinkClick r:id="rId3"/>
              </a:rPr>
              <a:t>Our roll of honor, signatures to the</a:t>
            </a:r>
            <a:br>
              <a:rPr lang="en-US" dirty="0" smtClean="0">
                <a:hlinkClick r:id="rId3"/>
              </a:rPr>
            </a:br>
            <a:r>
              <a:rPr lang="en-US" dirty="0" smtClean="0">
                <a:hlinkClick r:id="rId3"/>
              </a:rPr>
              <a:t>"Declaration of Sentiments" Set Forth</a:t>
            </a:r>
            <a:br>
              <a:rPr lang="en-US" dirty="0" smtClean="0">
                <a:hlinkClick r:id="rId3"/>
              </a:rPr>
            </a:br>
            <a:r>
              <a:rPr lang="en-US" dirty="0" smtClean="0">
                <a:hlinkClick r:id="rId3"/>
              </a:rPr>
              <a:t>by the First Woman's Rights Convention</a:t>
            </a:r>
            <a:br>
              <a:rPr lang="en-US" dirty="0" smtClean="0">
                <a:hlinkClick r:id="rId3"/>
              </a:rPr>
            </a:br>
            <a:r>
              <a:rPr lang="en-US" dirty="0" smtClean="0">
                <a:hlinkClick r:id="rId3"/>
              </a:rPr>
              <a:t>held at Seneca Falls, New York</a:t>
            </a:r>
            <a:br>
              <a:rPr lang="en-US" dirty="0" smtClean="0">
                <a:hlinkClick r:id="rId3"/>
              </a:rPr>
            </a:br>
            <a:r>
              <a:rPr lang="en-US" dirty="0" smtClean="0">
                <a:hlinkClick r:id="rId3"/>
              </a:rPr>
              <a:t>July 19-20, 1848.</a:t>
            </a:r>
            <a:r>
              <a:rPr lang="en-US" dirty="0" smtClean="0"/>
              <a:t/>
            </a:r>
            <a:br>
              <a:rPr lang="en-US" dirty="0" smtClean="0"/>
            </a:br>
            <a:r>
              <a:rPr lang="en-US" dirty="0" smtClean="0"/>
              <a:t>with emendations by her daughter</a:t>
            </a:r>
            <a:br>
              <a:rPr lang="en-US" dirty="0" smtClean="0"/>
            </a:br>
            <a:r>
              <a:rPr lang="en-US" dirty="0" err="1" smtClean="0"/>
              <a:t>Harriot</a:t>
            </a:r>
            <a:r>
              <a:rPr lang="en-US" dirty="0" smtClean="0"/>
              <a:t> Stanton </a:t>
            </a:r>
            <a:r>
              <a:rPr lang="en-US" dirty="0" err="1" smtClean="0"/>
              <a:t>Blatch</a:t>
            </a:r>
            <a:r>
              <a:rPr lang="en-US" dirty="0" smtClean="0"/>
              <a:t> (1856-1940)</a:t>
            </a:r>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49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7FB694D-930F-1245-856F-F19D74C7B5B5}" type="slidenum">
              <a:rPr lang="en-US"/>
              <a:pPr/>
              <a:t>51</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a:t>Refusal to pay taxes, vote anyway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F2B93B1-7BFA-6141-8F33-FE198A0CD9F4}" type="slidenum">
              <a:rPr lang="en-US"/>
              <a:pPr/>
              <a:t>54</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sz="1000">
                <a:solidFill>
                  <a:srgbClr val="333333"/>
                </a:solidFill>
                <a:latin typeface="Verdana" charset="0"/>
              </a:rPr>
              <a:t>Why was the Fourteenth Amendment controversial in women's rights circles? Because, for the first time, the proposed Amendment added the word "male" into the US Constitution. Section 2, which dealt explicitly with voting rights, used the term "male." And women's rights advocates, especially those who were promoting woman suffrage or the granting of the vote to women, were outraged.Some women's rights supporters, including </a:t>
            </a:r>
            <a:r>
              <a:rPr lang="en-US" sz="1000" u="sng">
                <a:solidFill>
                  <a:srgbClr val="4268C7"/>
                </a:solidFill>
                <a:hlinkClick r:id="rId3"/>
              </a:rPr>
              <a:t>Lucy Stone</a:t>
            </a:r>
            <a:r>
              <a:rPr lang="en-US" sz="1000">
                <a:solidFill>
                  <a:srgbClr val="333333"/>
                </a:solidFill>
                <a:latin typeface="Verdana" charset="0"/>
              </a:rPr>
              <a:t>, </a:t>
            </a:r>
            <a:r>
              <a:rPr lang="en-US" sz="1000" u="sng">
                <a:solidFill>
                  <a:srgbClr val="4268C7"/>
                </a:solidFill>
                <a:hlinkClick r:id="rId4"/>
              </a:rPr>
              <a:t>Julia Ward Howe</a:t>
            </a:r>
            <a:r>
              <a:rPr lang="en-US" sz="1000">
                <a:solidFill>
                  <a:srgbClr val="333333"/>
                </a:solidFill>
                <a:latin typeface="Verdana" charset="0"/>
              </a:rPr>
              <a:t>, and Frederick Douglass, supported the Fourteenth Amendment as essential to guaranteeing black equality and full citizenship, even though it was flawed in only applying voting rights to males. </a:t>
            </a:r>
            <a:r>
              <a:rPr lang="en-US" sz="1000" u="sng">
                <a:solidFill>
                  <a:srgbClr val="4268C7"/>
                </a:solidFill>
                <a:hlinkClick r:id="rId5"/>
              </a:rPr>
              <a:t>Susan B. Anthony</a:t>
            </a:r>
            <a:r>
              <a:rPr lang="en-US" sz="1000">
                <a:solidFill>
                  <a:srgbClr val="333333"/>
                </a:solidFill>
                <a:latin typeface="Verdana" charset="0"/>
              </a:rPr>
              <a:t> and </a:t>
            </a:r>
            <a:r>
              <a:rPr lang="en-US" sz="1000" u="sng">
                <a:solidFill>
                  <a:srgbClr val="4268C7"/>
                </a:solidFill>
                <a:hlinkClick r:id="rId6"/>
              </a:rPr>
              <a:t>Elizabeth Cady Stanton</a:t>
            </a:r>
            <a:r>
              <a:rPr lang="en-US" sz="1000">
                <a:solidFill>
                  <a:srgbClr val="333333"/>
                </a:solidFill>
                <a:latin typeface="Verdana" charset="0"/>
              </a:rPr>
              <a:t> led the efforts of some women's suffrage supporters to defeat both the Fourteenth and Fifteenth Amendments, because the Fourteenth Amendment included the offensive focus on male voters. When the Amendment was ratified, they advocated, without success, for a universal suffrage amendment.Each side of this controversy saw the others as betraying basic principles of equality: supporters of the 14th Amendment saw the opponents as betraying efforts for racial equality, and opponents saw the supporters as betraying efforts for the equality of the sexes. Stone and Howe founded the American Woman Suffrage Association and a paper, the </a:t>
            </a:r>
            <a:r>
              <a:rPr lang="en-US" sz="1000" u="sng">
                <a:solidFill>
                  <a:srgbClr val="4268C7"/>
                </a:solidFill>
                <a:hlinkClick r:id="rId7"/>
              </a:rPr>
              <a:t>Woman's Journal</a:t>
            </a:r>
            <a:r>
              <a:rPr lang="en-US" sz="1000">
                <a:solidFill>
                  <a:srgbClr val="333333"/>
                </a:solidFill>
                <a:latin typeface="Verdana" charset="0"/>
              </a:rPr>
              <a:t>. Anthony and Stanton founded the National Woman Suffrage Association and began publishing the Revolution.</a:t>
            </a:r>
          </a:p>
          <a:p>
            <a:pPr eaLnBrk="1" hangingPunct="1"/>
            <a:r>
              <a:rPr lang="en-US" sz="1000">
                <a:solidFill>
                  <a:srgbClr val="333333"/>
                </a:solidFill>
                <a:latin typeface="Verdana" charset="0"/>
              </a:rPr>
              <a:t>Though the second article of the </a:t>
            </a:r>
            <a:r>
              <a:rPr lang="en-US" sz="1000" u="sng">
                <a:solidFill>
                  <a:srgbClr val="4268C7"/>
                </a:solidFill>
                <a:hlinkClick r:id="rId8"/>
              </a:rPr>
              <a:t>Fourteenth Amendment</a:t>
            </a:r>
            <a:r>
              <a:rPr lang="en-US" sz="1000">
                <a:solidFill>
                  <a:srgbClr val="333333"/>
                </a:solidFill>
                <a:latin typeface="Verdana" charset="0"/>
              </a:rPr>
              <a:t> introduced the word "male" into the Constitution in respect to voting rights, nevertheless some women's rights advocates decided that they could make a case for women's rights including suffrage on the basis of the first article of the Amendment, which did not distinguish between males and females in granting citizenship rights.</a:t>
            </a:r>
            <a:endParaRPr lang="en-US">
              <a:solidFill>
                <a:srgbClr val="333333"/>
              </a:solidFill>
              <a:latin typeface="Verdana"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DCD61270-9374-9343-8D58-73621EACA451}" type="slidenum">
              <a:rPr lang="en-US"/>
              <a:pPr/>
              <a:t>55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mn-lt"/>
                <a:ea typeface="+mn-ea"/>
                <a:cs typeface="+mn-cs"/>
              </a:rPr>
              <a:t>The "Let's have tea" statue depicting Susan B. Anthony and Frederick Douglass having tea. The statue is about a block from the home of Susan B. Anthony in Rochester.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81417A3-0735-C84E-AAFC-173741ACE5A5}" type="slidenum">
              <a:rPr lang="en-US"/>
              <a:pPr/>
              <a:t>56</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a:t>Disagreement over the next steps to take led to a split in the women's rights movement in 1869. Elizabeth Cady Stanton and Susan B. Anthony, a temperance and antislavery advocate, formed the National Woman Suffrage Association (NWSA) in New York. Lucy Stone organized the American Woman Suffrage Association (AWSA) in Boston. The NWSA agitated for a woman-suffrage amendment to the Federal Constitution, while the AWSA worked for suffrage amendments to each state constitution. Eventually, in 1890, the two groups united as the National American Woman Suffrage Association (NAWSA). Lucy Stone became chairman of the executive committee and Elizabeth Cady Stanton served as the first president. Susan B. Anthony, Carrie Chapman Catt, and Dr. Anna Howard Shaw served as later presidents.</a:t>
            </a:r>
          </a:p>
          <a:p>
            <a:pPr eaLnBrk="1" hangingPunct="1"/>
            <a:r>
              <a:rPr lang="en-US"/>
              <a:t>Picture = luc stone</a:t>
            </a:r>
          </a:p>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1F81F47-DB97-C446-A47C-F11517D4C4E7}" type="slidenum">
              <a:rPr lang="en-US"/>
              <a:pPr/>
              <a:t>57</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a:t>1884 Grover Cleveland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8C2566E0-4ABD-A047-86C3-4706D718FE25}" type="slidenum">
              <a:rPr lang="en-US"/>
              <a:pPr/>
              <a:t>58</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a:t>Eventually, in 1890, the two groups united as the National American Woman Suffrage Association (NAWSA). Lucy Stone became chairman of the executive committee and Elizabeth Cady Stanton served as the first president. Susan B. Anthony, Carrie Chapman Catt, and Dr. Anna Howard Shaw served as later presidents.</a:t>
            </a:r>
          </a:p>
          <a:p>
            <a:pPr eaLnBrk="1" hangingPunct="1"/>
            <a:endParaRPr lang="en-US"/>
          </a:p>
          <a:p>
            <a:pPr eaLnBrk="1" hangingPunct="1"/>
            <a:r>
              <a:rPr lang="en-US"/>
              <a:t>The struggle to win the vote was slow and frustrating. Wyoming Territory in 1869, Utah Territory in 1870, and the states of Colorado in 1893 and Idaho in 1896 granted women the vote but the Eastern states resisted. A woman-suffrage amendment to the Federal Constitution, presented to every Congress since 1878, repeatedly failed to pass.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7B797BCF-F668-CA4F-BFB9-6FA10FAE61A9}" type="slidenum">
              <a:rPr lang="en-US"/>
              <a:pPr/>
              <a:t>9</a:t>
            </a:fld>
            <a:endParaRPr lang="en-US"/>
          </a:p>
        </p:txBody>
      </p:sp>
      <p:sp>
        <p:nvSpPr>
          <p:cNvPr id="29699" name="Rectangle 2050"/>
          <p:cNvSpPr>
            <a:spLocks noGrp="1" noRot="1" noChangeAspect="1" noChangeArrowheads="1" noTextEdit="1"/>
          </p:cNvSpPr>
          <p:nvPr>
            <p:ph type="sldImg"/>
          </p:nvPr>
        </p:nvSpPr>
        <p:spPr>
          <a:ln/>
        </p:spPr>
      </p:sp>
      <p:sp>
        <p:nvSpPr>
          <p:cNvPr id="29700" name="Rectangle 2051"/>
          <p:cNvSpPr>
            <a:spLocks noGrp="1" noChangeArrowheads="1"/>
          </p:cNvSpPr>
          <p:nvPr>
            <p:ph type="body" idx="1"/>
          </p:nvPr>
        </p:nvSpPr>
        <p:spPr>
          <a:noFill/>
          <a:ln/>
        </p:spPr>
        <p:txBody>
          <a:bodyPr/>
          <a:lstStyle/>
          <a:p>
            <a:pPr eaLnBrk="1" hangingPunct="1"/>
            <a:r>
              <a:rPr lang="en-US"/>
              <a:t>Remind student that federal means both the state and national level.  Have students use their homework to report on how different people feel the answer should be to these questions.</a:t>
            </a:r>
          </a:p>
          <a:p>
            <a:pPr eaLnBrk="1" hangingPunct="1"/>
            <a:r>
              <a:rPr lang="en-US"/>
              <a:t>They can consider the first questions in their essay.</a:t>
            </a:r>
          </a:p>
          <a:p>
            <a:pPr eaLnBrk="1" hangingPunct="1"/>
            <a:r>
              <a:rPr lang="en-US"/>
              <a:t>Bold questions equal the focus on the unit.</a:t>
            </a:r>
          </a:p>
          <a:p>
            <a:pPr eaLnBrk="1" hangingPunct="1"/>
            <a:r>
              <a:rPr lang="en-US"/>
              <a:t>We will focus on q’s 3 and 4.</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62D21B5-5F48-5649-8F00-6DB4ED2695CC}" type="slidenum">
              <a:rPr lang="en-US"/>
              <a:pPr/>
              <a:t>60</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sz="800">
                <a:solidFill>
                  <a:srgbClr val="333333"/>
                </a:solidFill>
                <a:latin typeface="Verdana" charset="0"/>
              </a:rPr>
              <a:t>Myra Bradwell's case was one of the first to advocate for use of the 14th Amendment to defend women's rights. Myra Bradwell had passed the Illinois law exam, and a circuit court judge and a state attorney had each signed a certificate of qualification, recommending that the state grant her a license to practice law.However, the Supreme Court of Illinois denied her application on October 6, 1869. The court took into consideration the legal status of a woman as a "femme covert" -- that is, as a married woman, Myra Bradwell was legally disabled. She was, under the common law of the time, prohibited from owning property or entering into legal agreements. As a married woman, she had no legal existence apart from her husband.Myra Bradwell challenged this decision. She took her case back to the Illinois Supreme Court, using the Fourteenth Amendment's equal protection language in the first article to defend her right to choose a livelihood. In her brief, Bradwell wrote "that it is one of the privileges and immunities of women as citizens to engage in any and every provision, occupation or employment in civil life."The Supreme Court found otherwise. In a much-quoted concurring opinion, While the Bradwell case raised the possibility that the 14th Amendment could justify women's equality, the courts were not ready to agree.</a:t>
            </a:r>
          </a:p>
          <a:p>
            <a:pPr eaLnBrk="1" hangingPunct="1"/>
            <a:r>
              <a:rPr lang="en-US" sz="800">
                <a:latin typeface="Helvetica" charset="0"/>
              </a:rPr>
              <a:t>One, women would not be allowed to practice the law. Two, this would open the flood gates and many more women would want to follow in Bradwell’s foot steps. Three, brutal cases would not be appropriate for a woman to handle. Finally, the state was worried about the effect women would have on the administration office. Bradwell felt that she was being treated unfairly. She decided to take her concerns to the United States Supreme Court. But in 1873 the Supreme Court also denied her to the bar because of her gender. In 1872, the Illinois legislature passes a law stating that “No person shall be precluded or debarred from any occupation, profession, or employment (except the military) on account of gender." Bradwell continued to work on the Chicago Legal News where she was the journals publisher, business manager, and editor in chief. In 1890, she was admitted to the Illinois Bar and in 1892 she had received her license to practice before the United States Supreme Court(Meezey).</a:t>
            </a:r>
            <a:endParaRPr lang="en-US">
              <a:latin typeface="Helvetica"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BB3DD548-AE8F-0345-8B99-29399622D7CC}" type="slidenum">
              <a:rPr lang="en-US"/>
              <a:pPr/>
              <a:t>61</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a:solidFill>
                  <a:srgbClr val="333333"/>
                </a:solidFill>
                <a:latin typeface="Verdana" charset="0"/>
              </a:rPr>
              <a:t>Another woman, Virginia Minor, was turned away from the St. Louis polls when she tried to vote -- and her husband, Frances Minor, sued Reese Happersett, the registrar. (Under "femme covert" presumptions in the law, Virginia Minor could not sue in her own right.) The Missouri state law said that men could vote.  The Minors' brief argued that "There can be no half-way citizenship. Woman, as a citizen in the United States, is entitled to all the benefits of that position, and liable to all its obligations, or to none."The unanimous decision of the US Supreme Court found that women born or naturalized in the United States were indeed American citizens, and that they always had been even before the Fourteenth Amendment. But, the Supreme Court also found that voting was not one of the "privileges and immunities of citizenship" and therefore states need not grant voting rights or suffrage to women.Once again, the Fourteenth Amendment was used to try to ground arguments for women's equality and the right as citizens to vote and hold office -- but the courts did not agree.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WOMAN ON THE AMERICAN FRONTIER.</a:t>
            </a:r>
          </a:p>
          <a:p>
            <a:r>
              <a:rPr lang="en-US" dirty="0" smtClean="0"/>
              <a:t>A Valuable and Authentic History</a:t>
            </a:r>
          </a:p>
          <a:p>
            <a:r>
              <a:rPr lang="en-US" b="1" dirty="0" smtClean="0"/>
              <a:t>OF THE HEROISM, ADVENTURES, PRIVATIONS, CAPTIVITIES, TRIALS, AND NOBLE LIVES AND DEATHS OF THE "PIONEER MOTHERS OF THE REPUBLIC."</a:t>
            </a:r>
          </a:p>
          <a:p>
            <a:r>
              <a:rPr lang="en-US" dirty="0" smtClean="0"/>
              <a:t>By WILLIAM W. FOWLER, M.A.</a:t>
            </a:r>
          </a:p>
          <a:p>
            <a:r>
              <a:rPr lang="en-US" b="1" dirty="0" smtClean="0"/>
              <a:t>ILLUSTRATED WITH NUMEROUS ENGRAVINGS.</a:t>
            </a:r>
          </a:p>
          <a:p>
            <a:r>
              <a:rPr lang="en-US" dirty="0" smtClean="0"/>
              <a:t>FROM 1923</a:t>
            </a:r>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62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9D01A62-064A-3E4F-8DDA-43FE5971F42F}" type="slidenum">
              <a:rPr lang="en-US"/>
              <a:pPr/>
              <a:t>65</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marL="228600" indent="-228600" eaLnBrk="1" hangingPunct="1"/>
            <a:r>
              <a:rPr lang="en-US" sz="800">
                <a:latin typeface="Times-Roman" charset="0"/>
              </a:rPr>
              <a:t>2.The other explanation to women's intellectual inferiority was related to the same basis for diagnosing hysteria. </a:t>
            </a:r>
          </a:p>
          <a:p>
            <a:pPr marL="228600" indent="-228600" eaLnBrk="1" hangingPunct="1"/>
            <a:r>
              <a:rPr lang="en-US" sz="800">
                <a:latin typeface="Times-Roman" charset="0"/>
              </a:rPr>
              <a:t>3. They argued that the women's thought process was less equipped to handle logical progressions than were men's. For example, an anti said that "women's mind arrives at conclusions on incomplete evidence; has a very imperfect sense of proportion; accepts the congenial as true and rejects the uncongenial as false; takes the imaginary which is desired for reality, and treats the undesired reality which is out of sight as non-existent-building up for itself in this way... a very unreal picture of the external world." </a:t>
            </a:r>
          </a:p>
          <a:p>
            <a:pPr marL="228600" indent="-228600" eaLnBrk="1" hangingPunct="1"/>
            <a:r>
              <a:rPr lang="en-US" sz="800">
                <a:latin typeface="Times-Roman" charset="0"/>
              </a:rPr>
              <a:t>4. Women in politics would mean corruption and irrationality." </a:t>
            </a:r>
          </a:p>
          <a:p>
            <a:pPr marL="228600" indent="-228600" eaLnBrk="1" hangingPunct="1"/>
            <a:r>
              <a:rPr lang="en-US" sz="800">
                <a:latin typeface="Times-Roman" charset="0"/>
              </a:rPr>
              <a:t>5. They warned that if women got the vote they would compete with men in the male sphere and lose the qualities which made them feminine. "'The question to be decided...is simply this: Is it desirable to have women become masculine, instead of retaining the characteristics of her own sex?" </a:t>
            </a:r>
          </a:p>
          <a:p>
            <a:pPr marL="228600" indent="-228600" eaLnBrk="1" hangingPunct="1"/>
            <a:r>
              <a:rPr lang="en-US" sz="800">
                <a:latin typeface="Times-Roman" charset="0"/>
              </a:rPr>
              <a:t>6.While women would become more masculine, antis argued that men would become more effeminate. Male antis saw women in politics as a threat to their masculinity.</a:t>
            </a:r>
          </a:p>
          <a:p>
            <a:pPr marL="228600" indent="-228600" eaLnBrk="1" hangingPunct="1">
              <a:buFontTx/>
              <a:buAutoNum type="arabicPeriod" startAt="7"/>
            </a:pPr>
            <a:r>
              <a:rPr lang="en-US" sz="800">
                <a:latin typeface="Times-Roman" charset="0"/>
              </a:rPr>
              <a:t>"Giving women the vote was views as a shirking rather than a sharing of responsibility, and therefore a resignation of manhood.".</a:t>
            </a:r>
          </a:p>
          <a:p>
            <a:pPr marL="228600" indent="-228600" eaLnBrk="1" hangingPunct="1">
              <a:buFontTx/>
              <a:buAutoNum type="arabicPeriod" startAt="7"/>
            </a:pPr>
            <a:r>
              <a:rPr lang="en-US" sz="800">
                <a:latin typeface="Times-Roman" charset="0"/>
              </a:rPr>
              <a:t> "Woman suffrage would produce a nation of transvestites." (Mayor, 69)3.Once traditional sex roles were tampered with the family structure would annihilate, argued antis. The antis argued that women had a separate but equal form of power. They could shape their children's growth. The antis argued that giving women political power was not the solution to women's dissatisfaction. 'They advocated that women use the power they had within the home to produce sons and husbands who were effective extensions of themselves." (Mayor, 71)</a:t>
            </a:r>
          </a:p>
          <a:p>
            <a:pPr marL="228600" indent="-228600" eaLnBrk="1" hangingPunct="1"/>
            <a:r>
              <a:rPr lang="en-US" sz="800">
                <a:latin typeface="Times-Roman" charset="0"/>
              </a:rPr>
              <a:t>9..Since all women suffragists bordered on hysteria there was no need to take their arguments seriously.</a:t>
            </a:r>
          </a:p>
          <a:p>
            <a:pPr marL="228600" indent="-228600" eaLnBrk="1" hangingPunct="1"/>
            <a:r>
              <a:rPr lang="en-US" sz="800">
                <a:latin typeface="Times-Roman" charset="0"/>
              </a:rPr>
              <a:t>10." Men had an obligation to protects other women from contamination of the suffragists.</a:t>
            </a:r>
          </a:p>
          <a:p>
            <a:pPr marL="228600" indent="-228600" eaLnBrk="1" hangingPunct="1"/>
            <a:r>
              <a:rPr lang="en-US" sz="800">
                <a:latin typeface="Times-Roman" charset="0"/>
              </a:rPr>
              <a:t>11..A women's emotional instability would make her a dangerous voter. She would let her feelings rather than her intellectual concerns be her primary reason for voting. "Since women obviously could not be trusted to behave rationally, they would be extremely dangerous in a political setting."</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Pro-Suffrage Cartoon</a:t>
            </a:r>
            <a:r>
              <a:rPr lang="en-US" dirty="0" smtClean="0"/>
              <a:t> A pro-suffrage cartoon in a Puck Magazine of 1915 depicts the western states carrying the torch of women's suffrage to the eastern states.</a:t>
            </a:r>
          </a:p>
          <a:p>
            <a:r>
              <a:rPr lang="en-US" dirty="0" smtClean="0"/>
              <a:t>http://www.corbisimages.com/stock-photo/rights-managed/IH165327/pro-suffrage-cartoon/?ext=1</a:t>
            </a:r>
          </a:p>
          <a:p>
            <a:pPr eaLnBrk="1" hangingPunct="1"/>
            <a:r>
              <a:rPr lang="en-US" sz="2800" dirty="0" smtClean="0"/>
              <a:t>1869-Utah</a:t>
            </a:r>
          </a:p>
          <a:p>
            <a:pPr eaLnBrk="1" hangingPunct="1"/>
            <a:r>
              <a:rPr lang="en-US" sz="2800" dirty="0" smtClean="0"/>
              <a:t>1870-Wyoming</a:t>
            </a:r>
          </a:p>
          <a:p>
            <a:pPr eaLnBrk="1" hangingPunct="1"/>
            <a:r>
              <a:rPr lang="en-US" sz="2800" dirty="0" smtClean="0"/>
              <a:t>Based on the map</a:t>
            </a:r>
          </a:p>
          <a:p>
            <a:pPr lvl="1" eaLnBrk="1" hangingPunct="1"/>
            <a:r>
              <a:rPr lang="en-US" sz="2400" dirty="0" smtClean="0"/>
              <a:t>Which part of the United States (geographically) first allowed women the rights to vote?</a:t>
            </a:r>
          </a:p>
          <a:p>
            <a:pPr lvl="1" eaLnBrk="1" hangingPunct="1"/>
            <a:r>
              <a:rPr lang="en-US" sz="2400" dirty="0" smtClean="0"/>
              <a:t>Which states were last to give women the right to vote?</a:t>
            </a:r>
          </a:p>
          <a:p>
            <a:pPr lvl="1" eaLnBrk="1" hangingPunct="1"/>
            <a:r>
              <a:rPr lang="en-US" sz="2400" dirty="0" smtClean="0"/>
              <a:t>Is this surprising?  Why or why not?</a:t>
            </a:r>
          </a:p>
          <a:p>
            <a:pPr lvl="1" eaLnBrk="1" hangingPunct="1"/>
            <a:r>
              <a:rPr lang="en-US" sz="2400" dirty="0" smtClean="0"/>
              <a:t>Read the section above the map:</a:t>
            </a:r>
          </a:p>
          <a:p>
            <a:pPr lvl="2" eaLnBrk="1" hangingPunct="1"/>
            <a:r>
              <a:rPr lang="en-US" dirty="0" smtClean="0"/>
              <a:t>How did states impact each other in granting women suffrage</a:t>
            </a:r>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66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68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69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endParaRPr lang="en-US"/>
          </a:p>
        </p:txBody>
      </p:sp>
      <p:sp>
        <p:nvSpPr>
          <p:cNvPr id="19460" name="Slide Number Placeholder 3"/>
          <p:cNvSpPr>
            <a:spLocks noGrp="1"/>
          </p:cNvSpPr>
          <p:nvPr>
            <p:ph type="sldNum" sz="quarter" idx="5"/>
          </p:nvPr>
        </p:nvSpPr>
        <p:spPr>
          <a:noFill/>
        </p:spPr>
        <p:txBody>
          <a:bodyPr/>
          <a:lstStyle/>
          <a:p>
            <a:fld id="{2E5899CB-267F-5443-B115-1CBED20AFC44}" type="slidenum">
              <a:rPr lang="en-US" smtClean="0"/>
              <a:pPr/>
              <a:t>70</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9430E3-F5EB-EE43-AD8E-15675B50F980}" type="slidenum">
              <a:rPr lang="en-US" smtClean="0"/>
              <a:pPr/>
              <a:t>71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357BBD4-C964-F241-BF2D-AB3A3A225FF8}" type="slidenum">
              <a:rPr lang="en-US">
                <a:latin typeface="Times" pitchFamily="-1" charset="0"/>
              </a:rPr>
              <a:pPr/>
              <a:t>72</a:t>
            </a:fld>
            <a:endParaRPr lang="en-US">
              <a:latin typeface="Times" pitchFamily="-1"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normAutofit fontScale="32500" lnSpcReduction="20000"/>
          </a:bodyPr>
          <a:lstStyle/>
          <a:p>
            <a:pPr eaLnBrk="1" hangingPunct="1"/>
            <a:r>
              <a:rPr lang="en-US" dirty="0">
                <a:latin typeface="Times" pitchFamily="-1" charset="0"/>
                <a:ea typeface="ＭＳ Ｐゴシック" pitchFamily="-1" charset="-128"/>
                <a:cs typeface="ＭＳ Ｐゴシック" pitchFamily="-1" charset="-128"/>
              </a:rPr>
              <a:t>“tribal authority was not created in the Constitution--tribal sovereignty predated the formation of the US--but the Constitution acknowledged the existence of tribes.”</a:t>
            </a:r>
          </a:p>
          <a:p>
            <a:pPr eaLnBrk="1" hangingPunct="1"/>
            <a:r>
              <a:rPr lang="en-US" dirty="0">
                <a:latin typeface="Times" pitchFamily="-1" charset="0"/>
                <a:ea typeface="ＭＳ Ｐゴシック" pitchFamily="-1" charset="-128"/>
                <a:cs typeface="ＭＳ Ｐゴシック" pitchFamily="-1" charset="-128"/>
              </a:rPr>
              <a:t>Still acknowledged as third source of sovereignty</a:t>
            </a:r>
          </a:p>
          <a:p>
            <a:pPr eaLnBrk="1" hangingPunct="1"/>
            <a:r>
              <a:rPr lang="en-US" dirty="0">
                <a:latin typeface="Times" pitchFamily="-1" charset="0"/>
                <a:ea typeface="ＭＳ Ｐゴシック" pitchFamily="-1" charset="-128"/>
                <a:cs typeface="ＭＳ Ｐゴシック" pitchFamily="-1" charset="-128"/>
              </a:rPr>
              <a:t>3x in Constitution--Indians not taxed used twice--of historical importance--intended as reference to non citizen Indians</a:t>
            </a:r>
            <a:endParaRPr lang="en-US" dirty="0" smtClean="0">
              <a:latin typeface="Times" pitchFamily="-1" charset="0"/>
              <a:ea typeface="ＭＳ Ｐゴシック" pitchFamily="-1" charset="-128"/>
              <a:cs typeface="ＭＳ Ｐゴシック" pitchFamily="-1" charset="-128"/>
            </a:endParaRPr>
          </a:p>
          <a:p>
            <a:r>
              <a:rPr lang="en-US" b="1" dirty="0" smtClean="0"/>
              <a:t>When the representatives of the thirteen colonies/states started drafting the United States Constitution, to form the United States government we now live under, the “Founding Fathers” of this nation had to carefully consider the role of Indian tribes in the political arrangement of the new nation. As James Madison pointed out, much of the trouble that England and the thirteen colonies had suffered with Indian tribes from the 1640’s forward arose when individual colonists or colonial governments tried to greedily take Indian lands. In those instances, the colonies and individual colonists would negotiate with tribes without the permission or the involvement of the English King or the American national leadership. The drafters of the U.S. Constitution tried to solve this problem by taking Indian affairs out of the hands of the colonies/states and individuals and placing the sole power to deal and negotiate with tribes into the hands of the U.S. Congress. Thus, Indian tribes and their people, and the United States relationship with tribes are addressed in the U.S. Constitution. </a:t>
            </a:r>
            <a:endParaRPr lang="en-US" dirty="0" smtClean="0"/>
          </a:p>
          <a:p>
            <a:r>
              <a:rPr lang="en-US" b="1" dirty="0" smtClean="0"/>
              <a:t>In Article I, the United States Constitution accomplishes the goal of excluding states and individuals from Indian affairs by stating that only Congress has the power “To regulate Commerce with foreign Nations, and among the several States, and with the Indian Tribes . . . .” The United States Supreme Court has interpreted this language to mean that the Congress was granted the exclusive right and power to regulate trade and affairs with the Indian tribes. The very first United States Congress formed under our new Constitution, in 1789-1791, immediately assumed this power and in the first five weeks of its existence it enacted four statutes concerning Indian affairs. In 1789, the new Congress, for example, established a Department of War with responsibility over Indian affairs, set aside money to negotiate Indian treaties, and appointed federal commissioners to negotiate treaties with tribes. In July 1790, this Congress passed a law which forbids states and individuals from dealing with tribes and from buying Indian lands. This law is still in effect today. </a:t>
            </a:r>
            <a:endParaRPr lang="en-US" dirty="0" smtClean="0"/>
          </a:p>
          <a:p>
            <a:r>
              <a:rPr lang="en-US" b="1" dirty="0" smtClean="0"/>
              <a:t>Indian tribes are also referred to, but are not expressly designated, in Article VI of the Constitution where it is made clear that all treaties entered by the United States “shall be the supreme Law of the Land.” In 1789, the United States had only entered a few treaties with European countries while it had already entered nine treaties with different Indian tribes. Consequently, this treaty provision of the U.S. Constitution states that the federal government’s treaties with Indian tribes are the supreme law of the United States. </a:t>
            </a:r>
            <a:endParaRPr lang="en-US" dirty="0" smtClean="0"/>
          </a:p>
          <a:p>
            <a:r>
              <a:rPr lang="en-US" b="1" dirty="0" smtClean="0"/>
              <a:t>Individual Indians are also mentioned in the Constitution of 1789, Article I, and again in the Fourteenth Amendment to the Constitution which was ratified in 1868. In counting the population of the states to determine how many representatives a state can have in Congress, Indians were expressly not to be counted unless they paid taxes. In effect, Indians were not considered to be federal or state citizens unless they paid taxes. After the Civil War when citizenship rights were extended through the Fourteenth Amendment to ex-slaves and to “[</a:t>
            </a:r>
            <a:r>
              <a:rPr lang="en-US" b="1" dirty="0" err="1" smtClean="0"/>
              <a:t>a]ll</a:t>
            </a:r>
            <a:r>
              <a:rPr lang="en-US" b="1" dirty="0" smtClean="0"/>
              <a:t> persons born or naturalized in the United States,” that Amendment still excluded individual Indians from citizenship rights and excluded them from being counted towards figuring congressional representation unless they paid taxes. This demonstrates that Congress still considered Indians to be citizens of other sovereign governments even in 1868 when the Fourteenth Amendment was adopted. This view was correct because most Indians did not become United States citizens until 1924 when Congress passed a law making all Indians United States citizens. For many years after 1924, states were still uncertain whether Indians were also citizens of the state where they lived and in many states Indians were not allowed to vote in state elections. </a:t>
            </a:r>
          </a:p>
          <a:p>
            <a:r>
              <a:rPr lang="en-US" dirty="0" smtClean="0"/>
              <a:t>http://</a:t>
            </a:r>
            <a:r>
              <a:rPr lang="en-US" dirty="0" err="1" smtClean="0"/>
              <a:t>www.flashpointmag.com/amindus.htm</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Glimpses at the Freedman's Bureau: Issuing Rations to the Old and Sick</a:t>
            </a:r>
            <a:br>
              <a:rPr lang="en-US" b="1" dirty="0" smtClean="0"/>
            </a:br>
            <a:r>
              <a:rPr lang="en-US" b="1" dirty="0" smtClean="0"/>
              <a:t>James E. Taylor</a:t>
            </a:r>
            <a:br>
              <a:rPr lang="en-US" b="1" dirty="0" smtClean="0"/>
            </a:br>
            <a:r>
              <a:rPr lang="en-US" b="1" dirty="0" smtClean="0"/>
              <a:t>September 22, 1866</a:t>
            </a:r>
            <a:br>
              <a:rPr lang="en-US" b="1" dirty="0" smtClean="0"/>
            </a:br>
            <a:r>
              <a:rPr lang="en-US" b="1" dirty="0" smtClean="0"/>
              <a:t>Reproduced from </a:t>
            </a:r>
            <a:r>
              <a:rPr lang="en-US" b="1" i="1" dirty="0" smtClean="0"/>
              <a:t>Frank Leslie's Illustrated Newspaper</a:t>
            </a:r>
          </a:p>
          <a:p>
            <a:r>
              <a:rPr lang="en-US" b="1" i="1" dirty="0" smtClean="0"/>
              <a:t>http://lsm.crt.state.la.us/cabildo/cab11.htm</a:t>
            </a:r>
          </a:p>
          <a:p>
            <a:pPr eaLnBrk="1" hangingPunct="1"/>
            <a:r>
              <a:rPr lang="en-US" dirty="0" smtClean="0"/>
              <a:t>Note--these Republicans are not under the same ideologies as Republicans today.  Republicans during Reconstruction believed in the increased role of the federal </a:t>
            </a:r>
            <a:r>
              <a:rPr lang="en-US" dirty="0" err="1" smtClean="0"/>
              <a:t>gov’t</a:t>
            </a:r>
            <a:r>
              <a:rPr lang="en-US" dirty="0" smtClean="0"/>
              <a:t> to help with newly freed slaves and establish free labor in the South.  Since the </a:t>
            </a:r>
            <a:r>
              <a:rPr lang="en-US" dirty="0" err="1" smtClean="0"/>
              <a:t>gov’t</a:t>
            </a:r>
            <a:r>
              <a:rPr lang="en-US" dirty="0" smtClean="0"/>
              <a:t> is controlled by Republicans and because most Southern state are not allowed representation and many are not allowed to vote, the Republicans are able to pass through legislation that they want.</a:t>
            </a:r>
          </a:p>
          <a:p>
            <a:pPr eaLnBrk="1" hangingPunct="1"/>
            <a:r>
              <a:rPr lang="en-US" dirty="0" smtClean="0"/>
              <a:t>Quotation from pg 134 </a:t>
            </a:r>
            <a:r>
              <a:rPr lang="en-US" dirty="0" err="1" smtClean="0"/>
              <a:t>Foner</a:t>
            </a:r>
            <a:r>
              <a:rPr lang="en-US" dirty="0" smtClean="0"/>
              <a:t>--In the face of so much aid to the freedman, whites, but also poor whites are angered. </a:t>
            </a:r>
          </a:p>
          <a:p>
            <a:pPr eaLnBrk="1" hangingPunct="1"/>
            <a:r>
              <a:rPr lang="en-US" dirty="0" err="1" smtClean="0"/>
              <a:t>Enfrocement</a:t>
            </a:r>
            <a:r>
              <a:rPr lang="en-US" dirty="0" smtClean="0"/>
              <a:t> acts---1870-1871--Cannot interfere with a person’s right to vote.</a:t>
            </a:r>
          </a:p>
          <a:p>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10</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19845360-E1C0-FB4C-A8C6-2656857980C7}" type="slidenum">
              <a:rPr lang="en-US">
                <a:latin typeface="Times" pitchFamily="-1" charset="0"/>
              </a:rPr>
              <a:pPr/>
              <a:t>73</a:t>
            </a:fld>
            <a:endParaRPr lang="en-US" dirty="0">
              <a:latin typeface="Times"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normAutofit fontScale="47500" lnSpcReduction="20000"/>
          </a:bodyPr>
          <a:lstStyle/>
          <a:p>
            <a:r>
              <a:rPr lang="en-US" u="sng" dirty="0" smtClean="0"/>
              <a:t>Marshall 1801-1835</a:t>
            </a:r>
            <a:r>
              <a:rPr lang="en-US" u="sng" baseline="0" dirty="0" smtClean="0"/>
              <a:t> as Supreme Court Justice</a:t>
            </a:r>
            <a:endParaRPr lang="en-US" u="sng" dirty="0" smtClean="0"/>
          </a:p>
          <a:p>
            <a:r>
              <a:rPr lang="en-US" u="sng" dirty="0" smtClean="0"/>
              <a:t>JOHNSON </a:t>
            </a:r>
            <a:r>
              <a:rPr lang="en-US" u="sng" dirty="0" err="1" smtClean="0"/>
              <a:t>v</a:t>
            </a:r>
            <a:r>
              <a:rPr lang="en-US" u="sng" dirty="0" smtClean="0"/>
              <a:t>. M'INTOSH</a:t>
            </a:r>
            <a:r>
              <a:rPr lang="en-US" dirty="0" smtClean="0"/>
              <a:t>, 21 U.S (8 Wheat) 543 (1823). This case involved a dispute between two white men who held conflicting titles to land sold within the reservation to them. Johnson held a title sold him by the Tribe within the reservation. Chief Justice Marshall, examined the history of how land was acquired during the European invasion and ultimately held that the tribe did not have an enforceable title to the land it sold. The Indians enjoyed a right of "occupancy" only. The ultimate title to land had passed to the United States government under a principle called "discovery." The "discovery doctrine" was developed by the Spanish philosopher, </a:t>
            </a:r>
            <a:r>
              <a:rPr lang="en-US" dirty="0" err="1" smtClean="0"/>
              <a:t>Vittorio</a:t>
            </a:r>
            <a:r>
              <a:rPr lang="en-US" dirty="0" smtClean="0"/>
              <a:t>, in an attempt to justify and explain the taking of land from aboriginal people. In its essence, </a:t>
            </a:r>
            <a:r>
              <a:rPr lang="en-US" dirty="0" err="1" smtClean="0"/>
              <a:t>Vittorio</a:t>
            </a:r>
            <a:r>
              <a:rPr lang="en-US" dirty="0" smtClean="0"/>
              <a:t> opined that it was the manner in which the civilized nations dealt with each other as it pertained to the land, that governed who had title. A European nation that discovered land occupied by aboriginal people, assumed certain rights over that land that were recognized by the other European nations. It was these "recognized" rights that were passed on to the United States when it won the War of Independence. I will not attempt to go on a further dissertation on the doctrine, except to say that, in it, Marshall found the rationale for asserting federal title power over the land versus state power. As a result, with the adoption of the "discovery doctrine," the Court held the title to land passed to the plaintiff by the Illinois and </a:t>
            </a:r>
            <a:r>
              <a:rPr lang="en-US" dirty="0" err="1" smtClean="0"/>
              <a:t>Piankeshaw</a:t>
            </a:r>
            <a:r>
              <a:rPr lang="en-US" dirty="0" smtClean="0"/>
              <a:t> tribes was invalid because Indians held only a title of occupancy, and not full title.</a:t>
            </a:r>
          </a:p>
          <a:p>
            <a:r>
              <a:rPr lang="en-US" dirty="0" smtClean="0"/>
              <a:t>This case primarily related to land issues and the interpretation of the Doctrine of Discovery in the United States. The case involved a man named Thomas Johnson who bought land from the </a:t>
            </a:r>
            <a:r>
              <a:rPr lang="en-US" dirty="0" err="1" smtClean="0"/>
              <a:t>Piankeshaw</a:t>
            </a:r>
            <a:r>
              <a:rPr lang="en-US" dirty="0" smtClean="0"/>
              <a:t> Indians and William </a:t>
            </a:r>
            <a:r>
              <a:rPr lang="en-US" dirty="0" err="1" smtClean="0"/>
              <a:t>M’Intosh</a:t>
            </a:r>
            <a:r>
              <a:rPr lang="en-US" dirty="0" smtClean="0"/>
              <a:t> who later obtained a patent to the same land from the United States federal government. The Court was asked to settle the dispute between the two men and sided with </a:t>
            </a:r>
            <a:r>
              <a:rPr lang="en-US" dirty="0" err="1" smtClean="0"/>
              <a:t>M’Intosh</a:t>
            </a:r>
            <a:r>
              <a:rPr lang="en-US" dirty="0" smtClean="0"/>
              <a:t>. The Court went on to say that the Indians did not own land outright, but that they had rights to occupy lands and only the discovering nation (U.S.) could settle those land rights. Indians could not sell lands to individuals and states do not have legal standing to settle aboriginal land claims. There was a case similar to this much later in Alaska called </a:t>
            </a:r>
            <a:r>
              <a:rPr lang="en-US" i="1" dirty="0" smtClean="0"/>
              <a:t>United States </a:t>
            </a:r>
            <a:r>
              <a:rPr lang="en-US" i="1" dirty="0" err="1" smtClean="0"/>
              <a:t>v</a:t>
            </a:r>
            <a:r>
              <a:rPr lang="en-US" i="1" dirty="0" smtClean="0"/>
              <a:t>. </a:t>
            </a:r>
            <a:r>
              <a:rPr lang="en-US" i="1" dirty="0" err="1" smtClean="0"/>
              <a:t>Berrigan</a:t>
            </a:r>
            <a:r>
              <a:rPr lang="en-US" dirty="0" smtClean="0"/>
              <a:t> (1905). That case involved gold seekers trying to purchase land from </a:t>
            </a:r>
            <a:r>
              <a:rPr lang="en-US" dirty="0" err="1" smtClean="0"/>
              <a:t>Athabascan</a:t>
            </a:r>
            <a:r>
              <a:rPr lang="en-US" dirty="0" smtClean="0"/>
              <a:t> people who were living in what is now Delta Junction. Judge Wickersham ruled that only the federal government could negotiate with Indians over land rights.</a:t>
            </a:r>
          </a:p>
          <a:p>
            <a:r>
              <a:rPr lang="en-US" b="1" dirty="0" smtClean="0"/>
              <a:t>In upholding this power of discovery over Indian tribes for the United States, the Supreme Court had to ignore its own opinion that Indians possessed natural rights to their lands. In fact, the Supreme Court refused to say why American farmers, “merchants and manufacturers have a right, on abstract principles, to expel hunters from the territory they possess” or to limit the tribal rights. Instead, in determining tribal rights to sell their lands, the Court relied on the doctrine of discovery and the fact that the United States had beaten some tribes in war to decide that only the United States could buy Indian lands. “Conquest gives a title [to the land] which the Courts of the conqueror cannot deny . . . .” Id. at 588.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u="sng" dirty="0" smtClean="0"/>
              <a:t>CHEROKEE NATION V. GEORGIA</a:t>
            </a:r>
            <a:r>
              <a:rPr lang="en-US" dirty="0" smtClean="0"/>
              <a:t>, 30 U.S. (5 Pet.) 1 (1831). State of GA tried to a </a:t>
            </a:r>
            <a:r>
              <a:rPr lang="en-US" dirty="0" err="1" smtClean="0"/>
              <a:t>cherokee</a:t>
            </a:r>
            <a:r>
              <a:rPr lang="en-US" dirty="0" smtClean="0"/>
              <a:t> fo</a:t>
            </a:r>
            <a:r>
              <a:rPr lang="en-US" baseline="0" dirty="0" smtClean="0"/>
              <a:t>r the murder of another </a:t>
            </a:r>
            <a:r>
              <a:rPr lang="en-US" baseline="0" dirty="0" err="1" smtClean="0"/>
              <a:t>cherkokee</a:t>
            </a:r>
            <a:r>
              <a:rPr lang="en-US" baseline="0" dirty="0" smtClean="0"/>
              <a:t>  within the boundaries of the treaty reserved lands of the </a:t>
            </a:r>
            <a:r>
              <a:rPr lang="en-US" baseline="0" dirty="0" err="1" smtClean="0"/>
              <a:t>Cheorkee</a:t>
            </a:r>
            <a:r>
              <a:rPr lang="en-US" baseline="0" dirty="0" smtClean="0"/>
              <a:t> nation.  GA ignores the writ of </a:t>
            </a:r>
            <a:r>
              <a:rPr lang="en-US" baseline="0" dirty="0" err="1" smtClean="0"/>
              <a:t>habeus</a:t>
            </a:r>
            <a:r>
              <a:rPr lang="en-US" baseline="0" dirty="0" smtClean="0"/>
              <a:t> corpus was based on the </a:t>
            </a:r>
            <a:r>
              <a:rPr lang="en-US" baseline="0" dirty="0" err="1" smtClean="0"/>
              <a:t>Chreokee</a:t>
            </a:r>
            <a:r>
              <a:rPr lang="en-US" baseline="0" dirty="0" smtClean="0"/>
              <a:t> entitlement to to their own courts. http://</a:t>
            </a:r>
            <a:r>
              <a:rPr lang="en-US" baseline="0" dirty="0" err="1" smtClean="0"/>
              <a:t>www.flashpointmag.com/amindus.htm</a:t>
            </a:r>
            <a:endParaRPr lang="en-US" baseline="0" dirty="0" smtClean="0"/>
          </a:p>
          <a:p>
            <a:r>
              <a:rPr lang="en-US" dirty="0" smtClean="0"/>
              <a:t> The Cherokee Nation sought review with the Supreme Court to impose an injunction on the State of Georgia prohibiting </a:t>
            </a:r>
            <a:r>
              <a:rPr lang="en-US" dirty="0" err="1" smtClean="0"/>
              <a:t>implentation</a:t>
            </a:r>
            <a:r>
              <a:rPr lang="en-US" dirty="0" smtClean="0"/>
              <a:t> of certain laws of that state on the Cherokee Nation reservation. Pursuant to the Constitution, all regulations concerning commerce with Indian nations were within the sole power of the federal government. In what is known as the Commerce Clause, the Founding Fathers empowered Congress to "regulate commerce with foreign nations, and among the several states, and with the Indian tribes." The Supreme Court was authorized to hear only matters of "original jurisdiction", that is, matters expressly provided for in the Constitution. The Supreme Court held that the Cherokee Nation was not a foreign nation, rather a "domestic dependent nation" subject to the sovereignty of the United States federal government. Since the tribe was not a "state" nor a "foreign nation", the Supreme Court's held that the motion for an injunction was not a matter of original jurisdiction and refused to grant the injunction.</a:t>
            </a:r>
            <a:endParaRPr lang="en-US" baseline="0" dirty="0" smtClean="0"/>
          </a:p>
          <a:p>
            <a:endParaRPr lang="en-US" baseline="0" dirty="0" smtClean="0"/>
          </a:p>
          <a:p>
            <a:r>
              <a:rPr lang="en-US" baseline="0" dirty="0" smtClean="0"/>
              <a:t>Is the CN a legal state </a:t>
            </a:r>
          </a:p>
          <a:p>
            <a:endParaRPr lang="en-US" baseline="0" dirty="0" smtClean="0"/>
          </a:p>
          <a:p>
            <a:r>
              <a:rPr lang="en-US" baseline="0" dirty="0" smtClean="0"/>
              <a:t>S.C. rules----they are not like France and England, they are a foreign country yes but a domestic dependent nation.  </a:t>
            </a:r>
          </a:p>
          <a:p>
            <a:endParaRPr lang="en-US" baseline="0" dirty="0" smtClean="0"/>
          </a:p>
          <a:p>
            <a:r>
              <a:rPr lang="en-US" baseline="0" dirty="0" smtClean="0"/>
              <a:t>Federal pre-emption: in an ideal world the federal authority would have pushed the state of GA out of the Cherokee nation---President Adams basically said the </a:t>
            </a:r>
            <a:r>
              <a:rPr lang="en-US" baseline="0" dirty="0" err="1" smtClean="0"/>
              <a:t>indiands</a:t>
            </a:r>
            <a:r>
              <a:rPr lang="en-US" baseline="0" dirty="0" smtClean="0"/>
              <a:t> are not worth going to war over.  </a:t>
            </a:r>
          </a:p>
          <a:p>
            <a:endParaRPr lang="en-US" baseline="0" dirty="0" smtClean="0"/>
          </a:p>
          <a:p>
            <a:pPr eaLnBrk="1" hangingPunct="1"/>
            <a:endParaRPr lang="en-US" dirty="0" smtClean="0">
              <a:latin typeface="Times" pitchFamily="-1" charset="0"/>
              <a:ea typeface="ＭＳ Ｐゴシック" pitchFamily="-1" charset="-128"/>
              <a:cs typeface="ＭＳ Ｐゴシック" pitchFamily="-1" charset="-128"/>
            </a:endParaRPr>
          </a:p>
          <a:p>
            <a:pPr eaLnBrk="1" hangingPunct="1"/>
            <a:r>
              <a:rPr lang="en-US" dirty="0" smtClean="0">
                <a:latin typeface="Times" pitchFamily="-1" charset="0"/>
                <a:ea typeface="ＭＳ Ｐゴシック" pitchFamily="-1" charset="-128"/>
                <a:cs typeface="ＭＳ Ｐゴシック" pitchFamily="-1" charset="-128"/>
              </a:rPr>
              <a:t>W </a:t>
            </a:r>
            <a:r>
              <a:rPr lang="en-US" dirty="0">
                <a:latin typeface="Times" pitchFamily="-1" charset="0"/>
                <a:ea typeface="ＭＳ Ｐゴシック" pitchFamily="-1" charset="-128"/>
                <a:cs typeface="ＭＳ Ｐゴシック" pitchFamily="-1" charset="-128"/>
              </a:rPr>
              <a:t>vs. G= state law tries to require permission from Governor to enter Cherokee territory--this is an explicitly violated the federal trade and intercourse act which allowed Congress to regulate travel.  Sam Worcester (a missionary) did not seek </a:t>
            </a:r>
            <a:r>
              <a:rPr lang="en-US" dirty="0" err="1">
                <a:latin typeface="Times" pitchFamily="-1" charset="0"/>
                <a:ea typeface="ＭＳ Ｐゴシック" pitchFamily="-1" charset="-128"/>
                <a:cs typeface="ＭＳ Ｐゴシック" pitchFamily="-1" charset="-128"/>
              </a:rPr>
              <a:t>gov’t</a:t>
            </a:r>
            <a:r>
              <a:rPr lang="en-US" dirty="0">
                <a:latin typeface="Times" pitchFamily="-1" charset="0"/>
                <a:ea typeface="ＭＳ Ｐゴシック" pitchFamily="-1" charset="-128"/>
                <a:cs typeface="ＭＳ Ｐゴシック" pitchFamily="-1" charset="-128"/>
              </a:rPr>
              <a:t> approval before entering, S.C. rules against states--law is </a:t>
            </a:r>
            <a:r>
              <a:rPr lang="en-US" dirty="0" smtClean="0">
                <a:latin typeface="Times" pitchFamily="-1" charset="0"/>
                <a:ea typeface="ＭＳ Ｐゴシック" pitchFamily="-1" charset="-128"/>
                <a:cs typeface="ＭＳ Ｐゴシック" pitchFamily="-1" charset="-128"/>
              </a:rPr>
              <a:t>unconstitutional</a:t>
            </a:r>
          </a:p>
          <a:p>
            <a:pPr eaLnBrk="1" hangingPunct="1"/>
            <a:r>
              <a:rPr lang="en-US" u="sng" dirty="0" smtClean="0"/>
              <a:t>WORCESTER V. GEORGIA</a:t>
            </a:r>
            <a:r>
              <a:rPr lang="en-US" dirty="0" smtClean="0"/>
              <a:t>, 31 U.S. 515, 8 </a:t>
            </a:r>
            <a:r>
              <a:rPr lang="en-US" dirty="0" err="1" smtClean="0"/>
              <a:t>L.Ed</a:t>
            </a:r>
            <a:r>
              <a:rPr lang="en-US" dirty="0" smtClean="0"/>
              <a:t>. 483 (1832). The State of Georgia attempted to force whites to register and pledge allegiance to Georgia law before entry onto the reservation was allowed. Worcester was a postmaster for the mail service and refused to register and pledge his allegiance. The State of Georgia charged him with a crime. The Supreme Court held that Indian tribes, as separate nations, had defined territorial boundaries within which state law was inoperative and ordered Worcester charges dismissed.</a:t>
            </a:r>
            <a:endParaRPr lang="en-US" dirty="0" smtClean="0">
              <a:latin typeface="Times" pitchFamily="-1" charset="0"/>
              <a:ea typeface="ＭＳ Ｐゴシック" pitchFamily="-1" charset="-128"/>
              <a:cs typeface="ＭＳ Ｐゴシック" pitchFamily="-1" charset="-128"/>
            </a:endParaRPr>
          </a:p>
          <a:p>
            <a:r>
              <a:rPr lang="en-US" dirty="0" smtClean="0"/>
              <a:t>In summary, the cases set out the following principles of federal Indian law:</a:t>
            </a:r>
          </a:p>
          <a:p>
            <a:r>
              <a:rPr lang="en-US" b="1" dirty="0" smtClean="0"/>
              <a:t>Aboriginal land claims</a:t>
            </a:r>
            <a:r>
              <a:rPr lang="en-US" dirty="0" smtClean="0"/>
              <a:t>: Aboriginal people had land use rights of occupancy and only the United States government can settle those claims.</a:t>
            </a:r>
          </a:p>
          <a:p>
            <a:r>
              <a:rPr lang="en-US" b="1" dirty="0" smtClean="0"/>
              <a:t>Tribal Sovereignty:</a:t>
            </a:r>
            <a:r>
              <a:rPr lang="en-US" dirty="0" smtClean="0"/>
              <a:t> Tribes are similar to sovereign nations with the authority to govern themselves. The source of their authority to govern is ‘inherent,’ meaning that it comes from tribes being self-governing long before explorers and settlers came to the New World.</a:t>
            </a:r>
          </a:p>
          <a:p>
            <a:r>
              <a:rPr lang="en-US" b="1" dirty="0" smtClean="0"/>
              <a:t>Federal Trust Responsibility</a:t>
            </a:r>
            <a:r>
              <a:rPr lang="en-US" dirty="0" smtClean="0"/>
              <a:t>: The Federal Government has a responsibility to protect Indian lands and resources, and to provide essential services to Indian people. This comes from the fact that the federal government took away the vast majority of Indian lands, and in return promised to provide these things.</a:t>
            </a:r>
          </a:p>
          <a:p>
            <a:pPr eaLnBrk="1" hangingPunct="1"/>
            <a:endParaRPr lang="en-US" dirty="0" smtClean="0">
              <a:latin typeface="Times" pitchFamily="-1" charset="0"/>
              <a:ea typeface="ＭＳ Ｐゴシック" pitchFamily="-1" charset="-128"/>
              <a:cs typeface="ＭＳ Ｐゴシック" pitchFamily="-1" charset="-128"/>
            </a:endParaRPr>
          </a:p>
          <a:p>
            <a:pPr eaLnBrk="1" hangingPunct="1"/>
            <a:endParaRPr lang="en-US" dirty="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Times" pitchFamily="-1" charset="0"/>
                <a:ea typeface="ＭＳ Ｐゴシック" pitchFamily="-1" charset="-128"/>
                <a:cs typeface="ＭＳ Ｐゴシック" pitchFamily="-1" charset="-128"/>
              </a:rPr>
              <a:t>What does this map show?2.  What were some of the advantages of the various methods of travel?3.  Why would the routes go through major cities and forts rather than a direct route?4. What kind of problems would they face on a </a:t>
            </a:r>
            <a:r>
              <a:rPr lang="en-US" b="1" dirty="0" err="1" smtClean="0">
                <a:latin typeface="Times" pitchFamily="-1" charset="0"/>
                <a:ea typeface="ＭＳ Ｐゴシック" pitchFamily="-1" charset="-128"/>
                <a:cs typeface="ＭＳ Ｐゴシック" pitchFamily="-1" charset="-128"/>
              </a:rPr>
              <a:t>jouney</a:t>
            </a:r>
            <a:r>
              <a:rPr lang="en-US" b="1" dirty="0" smtClean="0">
                <a:latin typeface="Times" pitchFamily="-1" charset="0"/>
                <a:ea typeface="ＭＳ Ｐゴシック" pitchFamily="-1" charset="-128"/>
                <a:cs typeface="ＭＳ Ｐゴシック" pitchFamily="-1" charset="-128"/>
              </a:rPr>
              <a:t> of this </a:t>
            </a:r>
            <a:r>
              <a:rPr lang="en-US" b="1" dirty="0" err="1" smtClean="0">
                <a:latin typeface="Times" pitchFamily="-1" charset="0"/>
                <a:ea typeface="ＭＳ Ｐゴシック" pitchFamily="-1" charset="-128"/>
                <a:cs typeface="ＭＳ Ｐゴシック" pitchFamily="-1" charset="-128"/>
              </a:rPr>
              <a:t>disance</a:t>
            </a:r>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74</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C3A67EB-4066-954D-B7EC-396E94D022ED}" type="slidenum">
              <a:rPr lang="en-US">
                <a:latin typeface="Times" pitchFamily="-1" charset="0"/>
              </a:rPr>
              <a:pPr/>
              <a:t>75</a:t>
            </a:fld>
            <a:endParaRPr lang="en-US">
              <a:latin typeface="Times" pitchFamily="-1"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dirty="0">
                <a:latin typeface="Times" pitchFamily="-1" charset="0"/>
                <a:ea typeface="ＭＳ Ｐゴシック" pitchFamily="-1" charset="-128"/>
                <a:cs typeface="ＭＳ Ｐゴシック" pitchFamily="-1" charset="-128"/>
              </a:rPr>
              <a:t>Jackson (1830s) moves them off their land to the Great </a:t>
            </a:r>
            <a:r>
              <a:rPr lang="en-US" dirty="0" smtClean="0">
                <a:latin typeface="Times" pitchFamily="-1" charset="0"/>
                <a:ea typeface="ＭＳ Ｐゴシック" pitchFamily="-1" charset="-128"/>
                <a:cs typeface="ＭＳ Ｐゴシック" pitchFamily="-1" charset="-128"/>
              </a:rPr>
              <a:t>Plains</a:t>
            </a:r>
            <a:endParaRPr lang="en-US" dirty="0">
              <a:latin typeface="Times" pitchFamily="-1" charset="0"/>
              <a:ea typeface="ＭＳ Ｐゴシック" pitchFamily="-1" charset="-128"/>
              <a:cs typeface="ＭＳ Ｐゴシック" pitchFamily="-1" charset="-128"/>
            </a:endParaRPr>
          </a:p>
          <a:p>
            <a:pPr eaLnBrk="1" hangingPunct="1"/>
            <a:r>
              <a:rPr lang="en-US" dirty="0">
                <a:latin typeface="Times" pitchFamily="-1" charset="0"/>
                <a:ea typeface="ＭＳ Ｐゴシック" pitchFamily="-1" charset="-128"/>
                <a:cs typeface="ＭＳ Ｐゴシック" pitchFamily="-1" charset="-128"/>
              </a:rPr>
              <a:t>Post Civil War:  Gold and silver are discovered, the US wants them.  Also, Americans want a transcontinental railroad.  Move the Native Americans onto reservations, faced poverty due to loss of land to hunt and find </a:t>
            </a:r>
            <a:r>
              <a:rPr lang="en-US" dirty="0" err="1">
                <a:latin typeface="Times" pitchFamily="-1" charset="0"/>
                <a:ea typeface="ＭＳ Ｐゴシック" pitchFamily="-1" charset="-128"/>
                <a:cs typeface="ＭＳ Ｐゴシック" pitchFamily="-1" charset="-128"/>
              </a:rPr>
              <a:t>ffod</a:t>
            </a:r>
            <a:r>
              <a:rPr lang="en-US" dirty="0">
                <a:latin typeface="Times" pitchFamily="-1" charset="0"/>
                <a:ea typeface="ＭＳ Ｐゴシック" pitchFamily="-1" charset="-128"/>
                <a:cs typeface="ＭＳ Ｐゴシック" pitchFamily="-1" charset="-128"/>
              </a:rPr>
              <a:t> one.  Buffalo </a:t>
            </a:r>
            <a:r>
              <a:rPr lang="en-US" dirty="0" err="1">
                <a:latin typeface="Times" pitchFamily="-1" charset="0"/>
                <a:ea typeface="ＭＳ Ｐゴシック" pitchFamily="-1" charset="-128"/>
                <a:cs typeface="ＭＳ Ｐゴシック" pitchFamily="-1" charset="-128"/>
              </a:rPr>
              <a:t>heards</a:t>
            </a:r>
            <a:r>
              <a:rPr lang="en-US" dirty="0">
                <a:latin typeface="Times" pitchFamily="-1" charset="0"/>
                <a:ea typeface="ＭＳ Ｐゴシック" pitchFamily="-1" charset="-128"/>
                <a:cs typeface="ＭＳ Ｐゴシック" pitchFamily="-1" charset="-128"/>
              </a:rPr>
              <a:t> are killed by diseases from the Americas.  Buffalo are also slaughtered, hunted for sport or hide. </a:t>
            </a:r>
          </a:p>
          <a:p>
            <a:pPr eaLnBrk="1" hangingPunct="1"/>
            <a:r>
              <a:rPr lang="en-US" dirty="0">
                <a:latin typeface="Times" pitchFamily="-1" charset="0"/>
                <a:ea typeface="ＭＳ Ｐゴシック" pitchFamily="-1" charset="-128"/>
                <a:cs typeface="ＭＳ Ｐゴシック" pitchFamily="-1" charset="-128"/>
              </a:rPr>
              <a:t>Dawes Act--at the time Americanization included religion and education, sports, homes, ideals, CITIZENSHIP</a:t>
            </a:r>
          </a:p>
          <a:p>
            <a:pPr eaLnBrk="1" hangingPunct="1"/>
            <a:r>
              <a:rPr lang="en-US" dirty="0">
                <a:latin typeface="Times" pitchFamily="-1" charset="0"/>
                <a:ea typeface="ＭＳ Ｐゴシック" pitchFamily="-1" charset="-128"/>
                <a:cs typeface="ＭＳ Ｐゴシック" pitchFamily="-1" charset="-128"/>
              </a:rPr>
              <a:t>Most land not given back to </a:t>
            </a:r>
            <a:r>
              <a:rPr lang="en-US" dirty="0" err="1">
                <a:latin typeface="Times" pitchFamily="-1" charset="0"/>
                <a:ea typeface="ＭＳ Ｐゴシック" pitchFamily="-1" charset="-128"/>
                <a:cs typeface="ＭＳ Ｐゴシック" pitchFamily="-1" charset="-128"/>
              </a:rPr>
              <a:t>n-a’s</a:t>
            </a:r>
            <a:r>
              <a:rPr lang="en-US" dirty="0">
                <a:latin typeface="Times" pitchFamily="-1" charset="0"/>
                <a:ea typeface="ＭＳ Ｐゴシック" pitchFamily="-1" charset="-128"/>
                <a:cs typeface="ＭＳ Ｐゴシック" pitchFamily="-1" charset="-128"/>
              </a:rPr>
              <a:t>, profits promised to them from sale of land was not given to them, much of the land given to western settlers.</a:t>
            </a:r>
          </a:p>
          <a:p>
            <a:pPr eaLnBrk="1" hangingPunct="1"/>
            <a:endParaRPr lang="en-US" dirty="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5CEB99C-B209-0648-838A-0D1DEF2B2A7B}" type="slidenum">
              <a:rPr lang="en-US">
                <a:latin typeface="Times" pitchFamily="-1" charset="0"/>
              </a:rPr>
              <a:pPr/>
              <a:t>76</a:t>
            </a:fld>
            <a:endParaRPr lang="en-US">
              <a:latin typeface="Times" pitchFamily="-1"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05CEB99C-B209-0648-838A-0D1DEF2B2A7B}" type="slidenum">
              <a:rPr lang="en-US">
                <a:latin typeface="Times" pitchFamily="-1" charset="0"/>
              </a:rPr>
              <a:pPr/>
              <a:t>77</a:t>
            </a:fld>
            <a:endParaRPr lang="en-US">
              <a:latin typeface="Times" pitchFamily="-1"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Slide Image Placeholder 1"/>
          <p:cNvSpPr>
            <a:spLocks noGrp="1" noRot="1" noChangeAspect="1"/>
          </p:cNvSpPr>
          <p:nvPr>
            <p:ph type="sldImg"/>
          </p:nvPr>
        </p:nvSpPr>
        <p:spPr>
          <a:ln/>
        </p:spPr>
      </p:sp>
      <p:sp>
        <p:nvSpPr>
          <p:cNvPr id="90115" name="Notes Placeholder 2"/>
          <p:cNvSpPr>
            <a:spLocks noGrp="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Nez Perce Indian expressed a quite different reaction.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Standing Bear, </a:t>
            </a:r>
            <a:r>
              <a:rPr lang="en-US" dirty="0" err="1" smtClean="0"/>
              <a:t>Tibbles</a:t>
            </a:r>
            <a:r>
              <a:rPr lang="en-US" dirty="0" smtClean="0"/>
              <a:t>, and other who participated in the lecture to the East to gain support for the Ponca cause specifically, and the Indian cause in general, did not foresee the problems that legislation like the Dawes Act would create. Land allotted to individual Indians was soon controlled by non-Indians. Indian lost much of their land and received very inadequate payment for the land they gave up. Indians, who received compensation for giving up their land, also quickly spent the money. They were unused to managing money. Few contemporary historians would judge the allotment policy of acts like the Dawes Act, successful.</a:t>
            </a:r>
          </a:p>
          <a:p>
            <a:endParaRPr lang="en-US" dirty="0">
              <a:latin typeface="Times" pitchFamily="-1" charset="0"/>
              <a:ea typeface="ＭＳ Ｐゴシック" pitchFamily="-1" charset="-128"/>
              <a:cs typeface="ＭＳ Ｐゴシック" pitchFamily="-1" charset="-128"/>
            </a:endParaRPr>
          </a:p>
        </p:txBody>
      </p:sp>
      <p:sp>
        <p:nvSpPr>
          <p:cNvPr id="90116" name="Slide Number Placeholder 3"/>
          <p:cNvSpPr>
            <a:spLocks noGrp="1"/>
          </p:cNvSpPr>
          <p:nvPr>
            <p:ph type="sldNum" sz="quarter" idx="5"/>
          </p:nvPr>
        </p:nvSpPr>
        <p:spPr>
          <a:noFill/>
        </p:spPr>
        <p:txBody>
          <a:bodyPr/>
          <a:lstStyle/>
          <a:p>
            <a:fld id="{349E2703-727E-EA4E-8A9F-B88FB3CA3A3A}" type="slidenum">
              <a:rPr lang="en-US" smtClean="0">
                <a:latin typeface="Times" pitchFamily="-1" charset="0"/>
              </a:rPr>
              <a:pPr/>
              <a:t>78</a:t>
            </a:fld>
            <a:endParaRPr lang="en-US" smtClean="0">
              <a:latin typeface="Times" pitchFamily="-1"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Treaties are not broken</a:t>
            </a:r>
            <a:r>
              <a:rPr lang="en-US" baseline="0" dirty="0" smtClean="0"/>
              <a:t> by the US—seen as a temporary measure.  </a:t>
            </a:r>
          </a:p>
          <a:p>
            <a:r>
              <a:rPr lang="en-US" dirty="0" smtClean="0"/>
              <a:t>http://</a:t>
            </a:r>
            <a:r>
              <a:rPr lang="en-US" dirty="0" err="1" smtClean="0"/>
              <a:t>www.lastoftheindependents.com/sandcreek.htm</a:t>
            </a:r>
            <a:endParaRPr lang="en-US" dirty="0" smtClean="0"/>
          </a:p>
          <a:p>
            <a:r>
              <a:rPr lang="en-US" b="1" dirty="0" smtClean="0"/>
              <a:t>Two Editorials from the Rocky Mountain News (1864)</a:t>
            </a:r>
            <a:endParaRPr lang="en-US" dirty="0" smtClean="0"/>
          </a:p>
          <a:p>
            <a:r>
              <a:rPr lang="en-US" dirty="0" smtClean="0"/>
              <a:t> </a:t>
            </a:r>
          </a:p>
          <a:p>
            <a:r>
              <a:rPr lang="en-US" b="1" dirty="0" smtClean="0"/>
              <a:t>The Battle of Sand Creek</a:t>
            </a:r>
            <a:r>
              <a:rPr lang="en-US" dirty="0" smtClean="0"/>
              <a:t/>
            </a:r>
            <a:br>
              <a:rPr lang="en-US" dirty="0" smtClean="0"/>
            </a:br>
            <a:r>
              <a:rPr lang="en-US" dirty="0" smtClean="0"/>
              <a:t>Among the brilliant feats of arms in Indian warfare, the recent campaign of our Colorado volunteers will stand in history with few rivals, and none to exceed it in final results. We are not prepared to write its history, which can only be done by some one who accompanied the expedition, but we have gathered from those who participated in it and from others who were in that part of the country, some facts which will doubtless interest many of our readers.</a:t>
            </a:r>
          </a:p>
          <a:p>
            <a:r>
              <a:rPr lang="en-US" dirty="0" smtClean="0"/>
              <a:t>The people of Colorado are well aware of the situation occupied by the third regiment during the great snow-storm which set in the last of October. Their rendezvous was in Bijou Basin, about eighty miles southeast of this city, and close up under the foot of the Divide. That point had been selected as the base for an Indian campaign. Many of the companies reached it after the storm set in; marching for days through the driving, blinding clouds of snow and deep drifts. Once there, they were exposed for weeks to an Arctic climate, surrounded by a treeless plain covered three feet deep with snow. Their animals suffered for food and with cold, and the men fared but little better. They were insufficiently supplied with tents and blankets, and their sufferings were intense. At the end of a month the snow had settled to the depth of two fee, and the command set out upon its long contemplated march. The rear guard left the Basin on the 23rd of November. Their course was southeast, crossing the Divide and thence heading for Fort Lyon. For one hundred miles the snow was quite two feet in depth, and for the next hundred it ranged from six to twelve inches. Beyond that the ground was almost bare and the snow no longer impeded their march.</a:t>
            </a:r>
          </a:p>
          <a:p>
            <a:r>
              <a:rPr lang="en-US" dirty="0" smtClean="0"/>
              <a:t>On the afternoon of the 28th the entire command reached Fort Lyon, a distance of two hundred and sixty miles, in less than six days, and so quietly and expeditiously had the march been made that the command at the fort was taken entirely by surprise. When the vanguard appeared in sight in was reported that a body of Indians were approaching, and precautions were taken for their reception. No one upon the route was permitted to go in advance of the column, and persons who it was suspected would spread the news of the advance were kept under surveillance until all danger from that source was past.</a:t>
            </a:r>
          </a:p>
          <a:p>
            <a:r>
              <a:rPr lang="en-US" dirty="0" smtClean="0"/>
              <a:t>At Fort Lyon the force was strengthened by about two hundred and fifty men of the first regiment, and at nine o'clock in the evening the command set out for the Indian village. The course was due north, and their guide was the Polar star. As daylight dawned they came in sight of the Indian camp, after a forced midnight march of forty-two miles, in eight hours, across the rough, unbroken plain. But little time was required for preparation. The forces had been divided and arranged for battle on the march, and just as the sun rose they dashed upon the enemy with yells that would put a Comanche army to blush. Although utterly surprised, the savages were not unprepared, and for a time their defense told terribly against our ranks. Their main force rallied and formed in line of battle on the bluffs beyond the creek, where they were protected by rudely constructed rifle-pits, from which they maintained a steady fire until the shells from company C's (third regiment) howitzers began dropping among them, when they scattered and fought each for himself in genuine Indian fashion. As the battle progressed the field of carriage widened until it extended over not less than twelve miles of territory. The Indians who could escaped or secreted themselves, and by three o'clock in the afternoon the carnage had ceased. It was estimated that between three and four hundred of the savages got away with their lives. Of the balance there were neither wounded nor prisoners. Their strength at the beginning of the action was estimated at nine hundred.</a:t>
            </a:r>
          </a:p>
          <a:p>
            <a:r>
              <a:rPr lang="en-US" dirty="0" smtClean="0"/>
              <a:t>Their village consisted of one hundred and thirty Cheyenne and with Arapahoe lodges. These, with their contents, were totally destroyed. Among their effects were large supplies of flour, sugar, coffee, tea, &amp;</a:t>
            </a:r>
            <a:r>
              <a:rPr lang="en-US" dirty="0" err="1" smtClean="0"/>
              <a:t>c</a:t>
            </a:r>
            <a:r>
              <a:rPr lang="en-US" dirty="0" smtClean="0"/>
              <a:t>. Women's and children's clothing were found; also books and many other articles which must have been taken from captured trains or houses. One white man's scalp was found which had evidently been taken but a few days before. The Chiefs fought with unparalleled bravery, falling in front of their men. One of them charged alone against a force of two or three hundred, and fell pierced with balls far in advance of his braves.</a:t>
            </a:r>
          </a:p>
          <a:p>
            <a:r>
              <a:rPr lang="en-US" dirty="0" smtClean="0"/>
              <a:t>Our attack was made by five battalions. The first regiment, Colonel </a:t>
            </a:r>
            <a:r>
              <a:rPr lang="en-US" dirty="0" err="1" smtClean="0"/>
              <a:t>Chivington</a:t>
            </a:r>
            <a:r>
              <a:rPr lang="en-US" dirty="0" smtClean="0"/>
              <a:t>, part of companies C,D,E,G, H and K, numbering altogether about two hundred and fifty men, was divided into two battalions; the first under command of Major Anthony, and the second under Lieutenant Wilson, until the latter was disabled, when the command devolved upon Lieutenant Dunn. The three battalions of the third, Colonel </a:t>
            </a:r>
            <a:r>
              <a:rPr lang="en-US" dirty="0" err="1" smtClean="0"/>
              <a:t>Shoup</a:t>
            </a:r>
            <a:r>
              <a:rPr lang="en-US" dirty="0" smtClean="0"/>
              <a:t>, were led, respectively, by Lieutenant Colonel Bowen, Major </a:t>
            </a:r>
            <a:r>
              <a:rPr lang="en-US" dirty="0" err="1" smtClean="0"/>
              <a:t>Sayr</a:t>
            </a:r>
            <a:r>
              <a:rPr lang="en-US" dirty="0" smtClean="0"/>
              <a:t>, and Captain Cree. The action was begun by the battalion of Lieutenant Wilson, who occupied the right, and by a quick and bold movement cut off the enemy from their herd of stock. From this circumstance we gained our great advantage. A few Indians secured horses, but the great majority of them had to fight or fly on foot. Major Anthony was on the left, and the third in the centre. </a:t>
            </a:r>
          </a:p>
          <a:p>
            <a:r>
              <a:rPr lang="en-US" dirty="0" smtClean="0"/>
              <a:t>Among the killed were all the Cheyenne chiefs, Black Kettle, White Antelope, Little Robe, Left Hand, Knock Knee, One Eye, and another, name unknown. Not a single prominent man of the tribe remains, and the tribe itself is almost annihilated. The </a:t>
            </a:r>
            <a:r>
              <a:rPr lang="en-US" dirty="0" err="1" smtClean="0"/>
              <a:t>Arapahoes</a:t>
            </a:r>
            <a:r>
              <a:rPr lang="en-US" dirty="0" smtClean="0"/>
              <a:t> probably suffered but little. It has been reported that the chief Left Hand, of that tribe, was killed, but Colonel </a:t>
            </a:r>
            <a:r>
              <a:rPr lang="en-US" dirty="0" err="1" smtClean="0"/>
              <a:t>Chivington</a:t>
            </a:r>
            <a:r>
              <a:rPr lang="en-US" dirty="0" smtClean="0"/>
              <a:t> is of the opinion that he was not. Among the stock captured were a number of government horses and mules, including the twenty or thirty stolen from the command of Lieutenant Chase at Jimmy's camp last summer.</a:t>
            </a:r>
          </a:p>
          <a:p>
            <a:r>
              <a:rPr lang="en-US" dirty="0" smtClean="0"/>
              <a:t>The Indian camp was well supplied with defensive works. For half a mile along the creek there was an almost continuous chain of rifle-pits, and another similar line of works crowned the adjacent bluff. Pits had been dug at all the salient points for miles. After the battle twenty-tree dead Indians were taken from one of these pits and twenty-seven from another.</a:t>
            </a:r>
          </a:p>
          <a:p>
            <a:r>
              <a:rPr lang="en-US" dirty="0" smtClean="0"/>
              <a:t>Whether viewed as a march or as a battle, the exploit has few, if any, parallels. A march of 260 miles in but a fraction more than five days, with deep snow, scanty forage, and no road, is a remarkable feat, whilst the utter surprise of a large Indian village is </a:t>
            </a:r>
            <a:r>
              <a:rPr lang="en-US" dirty="0" err="1" smtClean="0"/>
              <a:t>unprecendented</a:t>
            </a:r>
            <a:r>
              <a:rPr lang="en-US" dirty="0" smtClean="0"/>
              <a:t>. In no single battle in North America, we believe, have so many Indians been slain.</a:t>
            </a:r>
          </a:p>
          <a:p>
            <a:r>
              <a:rPr lang="en-US" dirty="0" smtClean="0"/>
              <a:t>It is said that a short time before the command reached the scene of battle of an old squaw partially alarmed the village by reporting that a great herd of buffalo were coming. She heard the rumbling of the artillery and tramp of the moving squadrons, but her people doubted. In a little time the doubt was dispelled, but not by buffaloes.</a:t>
            </a:r>
          </a:p>
          <a:p>
            <a:r>
              <a:rPr lang="en-US" dirty="0" smtClean="0"/>
              <a:t>A thousand incidents of individual daring and the passing events of the day might be told, but space forbids. We leave the task for eye-witnesses to chronicle. All acquitted themselves well, and Colorado soldiers have again covered themselves with glory.</a:t>
            </a:r>
          </a:p>
          <a:p>
            <a:r>
              <a:rPr lang="en-US" dirty="0" err="1" smtClean="0"/>
              <a:t>http://www.pbs.org/weta/thewest/resources/archives/four/sandcrk.htm</a:t>
            </a:r>
            <a:endParaRPr lang="en-US" dirty="0" smtClean="0"/>
          </a:p>
        </p:txBody>
      </p:sp>
      <p:sp>
        <p:nvSpPr>
          <p:cNvPr id="4" name="Slide Number Placeholder 3"/>
          <p:cNvSpPr>
            <a:spLocks noGrp="1"/>
          </p:cNvSpPr>
          <p:nvPr>
            <p:ph type="sldNum" sz="quarter" idx="10"/>
          </p:nvPr>
        </p:nvSpPr>
        <p:spPr/>
        <p:txBody>
          <a:bodyPr/>
          <a:lstStyle/>
          <a:p>
            <a:fld id="{229430E3-F5EB-EE43-AD8E-15675B50F980}" type="slidenum">
              <a:rPr lang="en-US" smtClean="0"/>
              <a:pPr/>
              <a:t>79</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DC2ADFD8-CB8C-1B43-8036-4FC65C31872C}" type="slidenum">
              <a:rPr lang="en-US">
                <a:latin typeface="Times" pitchFamily="-1" charset="0"/>
              </a:rPr>
              <a:pPr/>
              <a:t>80</a:t>
            </a:fld>
            <a:endParaRPr lang="en-US">
              <a:latin typeface="Times" pitchFamily="-1"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normAutofit fontScale="77500" lnSpcReduction="20000"/>
          </a:bodyPr>
          <a:lstStyle/>
          <a:p>
            <a:pPr eaLnBrk="1" hangingPunct="1"/>
            <a:r>
              <a:rPr lang="en-US" dirty="0">
                <a:latin typeface="Times" pitchFamily="-1" charset="0"/>
                <a:ea typeface="ＭＳ Ｐゴシック" pitchFamily="-1" charset="-128"/>
                <a:cs typeface="ＭＳ Ｐゴシック" pitchFamily="-1" charset="-128"/>
              </a:rPr>
              <a:t>LBH:  (1875)--Sitting Bull and Crazy horse drive out prospectors in the Sioux Valley (they were looking for animal hides and for gold).  When the </a:t>
            </a:r>
            <a:r>
              <a:rPr lang="en-US" dirty="0" err="1">
                <a:latin typeface="Times" pitchFamily="-1" charset="0"/>
                <a:ea typeface="ＭＳ Ｐゴシック" pitchFamily="-1" charset="-128"/>
                <a:cs typeface="ＭＳ Ｐゴシック" pitchFamily="-1" charset="-128"/>
              </a:rPr>
              <a:t>Nas</a:t>
            </a:r>
            <a:r>
              <a:rPr lang="en-US" dirty="0">
                <a:latin typeface="Times" pitchFamily="-1" charset="0"/>
                <a:ea typeface="ＭＳ Ｐゴシック" pitchFamily="-1" charset="-128"/>
                <a:cs typeface="ＭＳ Ｐゴシック" pitchFamily="-1" charset="-128"/>
              </a:rPr>
              <a:t> attack, the US </a:t>
            </a:r>
            <a:r>
              <a:rPr lang="en-US" dirty="0" err="1">
                <a:latin typeface="Times" pitchFamily="-1" charset="0"/>
                <a:ea typeface="ＭＳ Ｐゴシック" pitchFamily="-1" charset="-128"/>
                <a:cs typeface="ＭＳ Ｐゴシック" pitchFamily="-1" charset="-128"/>
              </a:rPr>
              <a:t>gov’t</a:t>
            </a:r>
            <a:r>
              <a:rPr lang="en-US" dirty="0">
                <a:latin typeface="Times" pitchFamily="-1" charset="0"/>
                <a:ea typeface="ＭＳ Ｐゴシック" pitchFamily="-1" charset="-128"/>
                <a:cs typeface="ＭＳ Ｐゴシック" pitchFamily="-1" charset="-128"/>
              </a:rPr>
              <a:t> sends in troops to stop the NAs.</a:t>
            </a:r>
          </a:p>
          <a:p>
            <a:pPr eaLnBrk="1" hangingPunct="1"/>
            <a:r>
              <a:rPr lang="en-US" dirty="0">
                <a:latin typeface="Times" pitchFamily="-1" charset="0"/>
                <a:ea typeface="ＭＳ Ｐゴシック" pitchFamily="-1" charset="-128"/>
                <a:cs typeface="ＭＳ Ｐゴシック" pitchFamily="-1" charset="-128"/>
              </a:rPr>
              <a:t>Colonel Custer led the charge against the Native Americans and meet 200 Indians who charge and kill all of them.  </a:t>
            </a:r>
          </a:p>
          <a:p>
            <a:r>
              <a:rPr lang="en-US" dirty="0">
                <a:latin typeface="Times" pitchFamily="-1" charset="0"/>
                <a:ea typeface="ＭＳ Ｐゴシック" pitchFamily="-1" charset="-128"/>
                <a:cs typeface="ＭＳ Ｐゴシック" pitchFamily="-1" charset="-128"/>
              </a:rPr>
              <a:t>Chief </a:t>
            </a:r>
            <a:r>
              <a:rPr lang="en-US" dirty="0" err="1" smtClean="0">
                <a:latin typeface="Times" pitchFamily="-1" charset="0"/>
                <a:ea typeface="ＭＳ Ｐゴシック" pitchFamily="-1" charset="-128"/>
                <a:cs typeface="ＭＳ Ｐゴシック" pitchFamily="-1" charset="-128"/>
              </a:rPr>
              <a:t>Joesph</a:t>
            </a:r>
            <a:r>
              <a:rPr lang="en-US" dirty="0" smtClean="0">
                <a:latin typeface="Times" pitchFamily="-1" charset="0"/>
                <a:ea typeface="ＭＳ Ｐゴシック" pitchFamily="-1" charset="-128"/>
                <a:cs typeface="ＭＳ Ｐゴシック" pitchFamily="-1" charset="-128"/>
              </a:rPr>
              <a:t> (Nez Perce (accent on </a:t>
            </a:r>
            <a:r>
              <a:rPr lang="en-US" dirty="0" err="1" smtClean="0">
                <a:latin typeface="Times" pitchFamily="-1" charset="0"/>
                <a:ea typeface="ＭＳ Ｐゴシック" pitchFamily="-1" charset="-128"/>
                <a:cs typeface="ＭＳ Ｐゴシック" pitchFamily="-1" charset="-128"/>
              </a:rPr>
              <a:t>e</a:t>
            </a:r>
            <a:r>
              <a:rPr lang="en-US" dirty="0" smtClean="0">
                <a:latin typeface="Times" pitchFamily="-1" charset="0"/>
                <a:ea typeface="ＭＳ Ｐゴシック" pitchFamily="-1" charset="-128"/>
                <a:cs typeface="ＭＳ Ｐゴシック" pitchFamily="-1" charset="-128"/>
              </a:rPr>
              <a:t> don’t pronounce </a:t>
            </a:r>
            <a:r>
              <a:rPr lang="en-US" dirty="0" err="1" smtClean="0">
                <a:latin typeface="Times" pitchFamily="-1" charset="0"/>
                <a:ea typeface="ＭＳ Ｐゴシック" pitchFamily="-1" charset="-128"/>
                <a:cs typeface="ＭＳ Ｐゴシック" pitchFamily="-1" charset="-128"/>
              </a:rPr>
              <a:t>z</a:t>
            </a:r>
            <a:r>
              <a:rPr lang="en-US" dirty="0" smtClean="0">
                <a:latin typeface="Times" pitchFamily="-1" charset="0"/>
                <a:ea typeface="ＭＳ Ｐゴシック" pitchFamily="-1" charset="-128"/>
                <a:cs typeface="ＭＳ Ｐゴシック" pitchFamily="-1" charset="-128"/>
              </a:rPr>
              <a:t> = </a:t>
            </a:r>
            <a:r>
              <a:rPr lang="en-US" dirty="0" err="1" smtClean="0">
                <a:latin typeface="Times" pitchFamily="-1" charset="0"/>
                <a:ea typeface="ＭＳ Ｐゴシック" pitchFamily="-1" charset="-128"/>
                <a:cs typeface="ＭＳ Ｐゴシック" pitchFamily="-1" charset="-128"/>
              </a:rPr>
              <a:t>french</a:t>
            </a:r>
            <a:r>
              <a:rPr lang="en-US" dirty="0" smtClean="0">
                <a:latin typeface="Times" pitchFamily="-1" charset="0"/>
                <a:ea typeface="ＭＳ Ｐゴシック" pitchFamily="-1" charset="-128"/>
                <a:cs typeface="ＭＳ Ｐゴシック" pitchFamily="-1" charset="-128"/>
              </a:rPr>
              <a:t> pierce</a:t>
            </a:r>
            <a:r>
              <a:rPr lang="en-US" baseline="0" dirty="0" smtClean="0">
                <a:latin typeface="Times" pitchFamily="-1" charset="0"/>
                <a:ea typeface="ＭＳ Ｐゴシック" pitchFamily="-1" charset="-128"/>
                <a:cs typeface="ＭＳ Ｐゴシック" pitchFamily="-1" charset="-128"/>
              </a:rPr>
              <a:t>d nose) </a:t>
            </a:r>
            <a:r>
              <a:rPr lang="en-US" dirty="0" smtClean="0">
                <a:latin typeface="Times" pitchFamily="-1" charset="0"/>
                <a:ea typeface="ＭＳ Ｐゴシック" pitchFamily="-1" charset="-128"/>
                <a:cs typeface="ＭＳ Ｐゴシック" pitchFamily="-1" charset="-128"/>
              </a:rPr>
              <a:t> </a:t>
            </a:r>
            <a:r>
              <a:rPr lang="en-US" dirty="0">
                <a:latin typeface="Times" pitchFamily="-1" charset="0"/>
                <a:ea typeface="ＭＳ Ｐゴシック" pitchFamily="-1" charset="-128"/>
                <a:cs typeface="ＭＳ Ｐゴシック" pitchFamily="-1" charset="-128"/>
              </a:rPr>
              <a:t>in Idaho and his group the Nez </a:t>
            </a:r>
            <a:r>
              <a:rPr lang="en-US" dirty="0" err="1">
                <a:latin typeface="Times" pitchFamily="-1" charset="0"/>
                <a:ea typeface="ＭＳ Ｐゴシック" pitchFamily="-1" charset="-128"/>
                <a:cs typeface="ＭＳ Ｐゴシック" pitchFamily="-1" charset="-128"/>
              </a:rPr>
              <a:t>Perces</a:t>
            </a:r>
            <a:r>
              <a:rPr lang="en-US" dirty="0">
                <a:latin typeface="Times" pitchFamily="-1" charset="0"/>
                <a:ea typeface="ＭＳ Ｐゴシック" pitchFamily="-1" charset="-128"/>
                <a:cs typeface="ＭＳ Ｐゴシック" pitchFamily="-1" charset="-128"/>
              </a:rPr>
              <a:t> are forced to leave their land and are given land in OK.  He tried to avoid the order by taking everyone on a trip which stopped just short of Canada.  They were Christians and had settled down and become successful horse and cattle breeders.  They were being </a:t>
            </a:r>
            <a:r>
              <a:rPr lang="en-US" dirty="0" err="1">
                <a:latin typeface="Times" pitchFamily="-1" charset="0"/>
                <a:ea typeface="ＭＳ Ｐゴシック" pitchFamily="-1" charset="-128"/>
                <a:cs typeface="ＭＳ Ｐゴシック" pitchFamily="-1" charset="-128"/>
              </a:rPr>
              <a:t>mvoed</a:t>
            </a:r>
            <a:r>
              <a:rPr lang="en-US" dirty="0">
                <a:latin typeface="Times" pitchFamily="-1" charset="0"/>
                <a:ea typeface="ＭＳ Ｐゴシック" pitchFamily="-1" charset="-128"/>
                <a:cs typeface="ＭＳ Ｐゴシック" pitchFamily="-1" charset="-128"/>
              </a:rPr>
              <a:t> so whites could settle</a:t>
            </a:r>
            <a:r>
              <a:rPr lang="en-US" dirty="0" smtClean="0">
                <a:latin typeface="Times" pitchFamily="-1" charset="0"/>
                <a:ea typeface="ＭＳ Ｐゴシック" pitchFamily="-1" charset="-128"/>
                <a:cs typeface="ＭＳ Ｐゴシック" pitchFamily="-1" charset="-128"/>
              </a:rPr>
              <a:t>. </a:t>
            </a:r>
            <a:r>
              <a:rPr lang="en-US" dirty="0" err="1" smtClean="0"/>
              <a:t>ith</a:t>
            </a:r>
            <a:r>
              <a:rPr lang="en-US" dirty="0" smtClean="0"/>
              <a:t> 2,000 U.S. soldiers in pursuit, over 800 Nez Perce fled east, hoping to take refuge with the </a:t>
            </a:r>
            <a:r>
              <a:rPr lang="en-US" dirty="0" smtClean="0">
                <a:hlinkClick r:id="rId3" tooltip="Crow nation"/>
              </a:rPr>
              <a:t>Crow nation</a:t>
            </a:r>
            <a:r>
              <a:rPr lang="en-US" dirty="0" smtClean="0"/>
              <a:t>, but when the Crow refused to grant them asylum, the Nez Perce went north in an attempt to reach Canada. For over three months, the Nez Perce outmaneuvered and battled their pursuers traveling 1,300 miles (2,100 km) across </a:t>
            </a:r>
            <a:r>
              <a:rPr lang="en-US" dirty="0" smtClean="0">
                <a:hlinkClick r:id="rId4" tooltip="Oregon"/>
              </a:rPr>
              <a:t>Oregon</a:t>
            </a:r>
            <a:r>
              <a:rPr lang="en-US" dirty="0" smtClean="0"/>
              <a:t>, </a:t>
            </a:r>
            <a:r>
              <a:rPr lang="en-US" dirty="0" smtClean="0">
                <a:hlinkClick r:id="rId5" tooltip="Washington (U.S. state)"/>
              </a:rPr>
              <a:t>Washington</a:t>
            </a:r>
            <a:r>
              <a:rPr lang="en-US" dirty="0" smtClean="0"/>
              <a:t>, </a:t>
            </a:r>
            <a:r>
              <a:rPr lang="en-US" dirty="0" smtClean="0">
                <a:hlinkClick r:id="rId6" tooltip="Idaho"/>
              </a:rPr>
              <a:t>Idaho</a:t>
            </a:r>
            <a:r>
              <a:rPr lang="en-US" dirty="0" smtClean="0"/>
              <a:t>, </a:t>
            </a:r>
            <a:r>
              <a:rPr lang="en-US" dirty="0" smtClean="0">
                <a:hlinkClick r:id="rId7" tooltip="Wyoming"/>
              </a:rPr>
              <a:t>Wyoming</a:t>
            </a:r>
            <a:r>
              <a:rPr lang="en-US" dirty="0" smtClean="0"/>
              <a:t>, and </a:t>
            </a:r>
            <a:r>
              <a:rPr lang="en-US" dirty="0" smtClean="0">
                <a:hlinkClick r:id="rId8" tooltip="Montana"/>
              </a:rPr>
              <a:t>Montana</a:t>
            </a:r>
            <a:r>
              <a:rPr lang="en-US" dirty="0" smtClean="0"/>
              <a:t>. General Howard, leading the opposing cavalry, was impressed with the skill with which the Nez Perce fought, using advance and rear guards, skirmish lines, and field fortifications. Finally, after a devastating five-day battle during freezing weather conditions with no food or blankets, with the major war leaders dead, Joseph formally </a:t>
            </a:r>
            <a:r>
              <a:rPr lang="en-US" dirty="0" smtClean="0">
                <a:hlinkClick r:id="rId9" tooltip="Surrender (military)"/>
              </a:rPr>
              <a:t>surrendered</a:t>
            </a:r>
            <a:r>
              <a:rPr lang="en-US" dirty="0" smtClean="0"/>
              <a:t> to General </a:t>
            </a:r>
            <a:r>
              <a:rPr lang="en-US" dirty="0" smtClean="0">
                <a:hlinkClick r:id="rId10" tooltip="Nelson A. Miles"/>
              </a:rPr>
              <a:t>Nelson Appleton Miles</a:t>
            </a:r>
            <a:r>
              <a:rPr lang="en-US" dirty="0" smtClean="0"/>
              <a:t> on </a:t>
            </a:r>
            <a:r>
              <a:rPr lang="en-US" dirty="0" smtClean="0">
                <a:hlinkClick r:id="rId11" tooltip="October 5"/>
              </a:rPr>
              <a:t>October 5</a:t>
            </a:r>
            <a:r>
              <a:rPr lang="en-US" dirty="0" smtClean="0"/>
              <a:t>, </a:t>
            </a:r>
            <a:r>
              <a:rPr lang="en-US" dirty="0" smtClean="0">
                <a:hlinkClick r:id="rId12" tooltip="1877"/>
              </a:rPr>
              <a:t>1877</a:t>
            </a:r>
            <a:r>
              <a:rPr lang="en-US" dirty="0" smtClean="0"/>
              <a:t> in the </a:t>
            </a:r>
            <a:r>
              <a:rPr lang="en-US" dirty="0" smtClean="0">
                <a:hlinkClick r:id="rId13" tooltip="Bear Paw Mountains"/>
              </a:rPr>
              <a:t>Bear Paw Mountains</a:t>
            </a:r>
            <a:r>
              <a:rPr lang="en-US" dirty="0" smtClean="0"/>
              <a:t> of the </a:t>
            </a:r>
            <a:r>
              <a:rPr lang="en-US" dirty="0" smtClean="0">
                <a:hlinkClick r:id="rId14" tooltip="Montana Territory"/>
              </a:rPr>
              <a:t>Montana Territory</a:t>
            </a:r>
            <a:r>
              <a:rPr lang="en-US" dirty="0" smtClean="0"/>
              <a:t>, less than 40 miles (60 km) south of </a:t>
            </a:r>
            <a:r>
              <a:rPr lang="en-US" dirty="0" smtClean="0">
                <a:hlinkClick r:id="rId15" tooltip="Canada"/>
              </a:rPr>
              <a:t>Canada</a:t>
            </a:r>
            <a:r>
              <a:rPr lang="en-US" dirty="0" smtClean="0"/>
              <a:t> in a place close to the present-day </a:t>
            </a:r>
            <a:r>
              <a:rPr lang="en-US" dirty="0" smtClean="0">
                <a:hlinkClick r:id="rId16" tooltip="Chinook, Montana"/>
              </a:rPr>
              <a:t>Chinook</a:t>
            </a:r>
            <a:r>
              <a:rPr lang="en-US" dirty="0" smtClean="0"/>
              <a:t> in </a:t>
            </a:r>
            <a:r>
              <a:rPr lang="en-US" dirty="0" smtClean="0">
                <a:hlinkClick r:id="rId17" tooltip="Blaine County, Montana"/>
              </a:rPr>
              <a:t>Blaine County</a:t>
            </a:r>
            <a:r>
              <a:rPr lang="en-US" dirty="0" smtClean="0"/>
              <a:t>. The battle is remembered in popular history by the words attributed to Joseph at the formal surrender:</a:t>
            </a:r>
          </a:p>
          <a:p>
            <a:r>
              <a:rPr lang="en-US" dirty="0" smtClean="0"/>
              <a:t>Tell General Howard I know his heart. What he told me before, I have it in my heart. I am tired of fighting. Our chiefs are killed; Looking Glass is dead, Too-</a:t>
            </a:r>
            <a:r>
              <a:rPr lang="en-US" dirty="0" err="1" smtClean="0"/>
              <a:t>hul-hul-sote</a:t>
            </a:r>
            <a:r>
              <a:rPr lang="en-US" dirty="0" smtClean="0"/>
              <a:t> is dead. The old men are all dead. It is the young men who say yes or no. He who led on the young men is dead. It is cold, and we have no blankets; the little children are freezing to death. My people, some of them, have run away to the hills, and have no blankets, no food. No one knows where they are—perhaps freezing to death. I want to have time to look for my children, and see how many of them I can find. Maybe I shall find them among the dead. Hear me, my chiefs! I am tired; my heart is sick and sad. From where the sun now stands, I will fight no more forever.</a:t>
            </a:r>
            <a:r>
              <a:rPr lang="en-US" baseline="30000" dirty="0" smtClean="0">
                <a:hlinkClick r:id="rId18"/>
              </a:rPr>
              <a:t>[8]</a:t>
            </a:r>
            <a:endParaRPr lang="en-US" dirty="0" smtClean="0"/>
          </a:p>
          <a:p>
            <a:r>
              <a:rPr lang="en-US" dirty="0" smtClean="0"/>
              <a:t>The popular legend deflated, however, when the original pencil draft of the report was revealed to show the handwriting of the later poet and lawyer Lieutenant </a:t>
            </a:r>
            <a:r>
              <a:rPr lang="en-US" dirty="0" smtClean="0">
                <a:hlinkClick r:id="rId19" tooltip="Charles Erskine Scott Wood"/>
              </a:rPr>
              <a:t>Charles Erskine Scott Wood</a:t>
            </a:r>
            <a:r>
              <a:rPr lang="en-US" dirty="0" smtClean="0"/>
              <a:t>, who claimed to have taken down the great chief's words on the spot. In the margin it read, "Here insert Joseph's reply to the demand for surrender"</a:t>
            </a:r>
            <a:r>
              <a:rPr lang="en-US" baseline="30000" dirty="0" smtClean="0">
                <a:hlinkClick r:id="rId20"/>
              </a:rPr>
              <a:t>[9]</a:t>
            </a:r>
            <a:r>
              <a:rPr lang="en-US" baseline="30000" dirty="0" smtClean="0">
                <a:hlinkClick r:id="rId21"/>
              </a:rPr>
              <a:t>[10]</a:t>
            </a:r>
            <a:r>
              <a:rPr lang="en-US" dirty="0" smtClean="0"/>
              <a:t> Although Joseph was not technically a war chief and probably did not command the retreat, many of the chiefs who did had died. His speech brought attention - and therefore credit - his way. He earned the praise of General </a:t>
            </a:r>
            <a:r>
              <a:rPr lang="en-US" dirty="0" smtClean="0">
                <a:hlinkClick r:id="rId22" tooltip="William Tecumseh Sherman"/>
              </a:rPr>
              <a:t>William Tecumseh Sherman</a:t>
            </a:r>
            <a:r>
              <a:rPr lang="en-US" dirty="0" smtClean="0"/>
              <a:t> and became known in the press as "The Red </a:t>
            </a:r>
            <a:r>
              <a:rPr lang="en-US" dirty="0" smtClean="0">
                <a:hlinkClick r:id="rId23" tooltip="Napoleon I of France"/>
              </a:rPr>
              <a:t>Napoleon</a:t>
            </a:r>
            <a:r>
              <a:rPr lang="en-US" dirty="0" smtClean="0"/>
              <a:t>".</a:t>
            </a:r>
          </a:p>
          <a:p>
            <a:pPr eaLnBrk="1" hangingPunct="1"/>
            <a:endParaRPr lang="en-US" dirty="0" smtClean="0">
              <a:latin typeface="Times" pitchFamily="-1" charset="0"/>
              <a:ea typeface="ＭＳ Ｐゴシック" pitchFamily="-1" charset="-128"/>
              <a:cs typeface="ＭＳ Ｐゴシック" pitchFamily="-1" charset="-128"/>
            </a:endParaRPr>
          </a:p>
          <a:p>
            <a:pPr eaLnBrk="1" hangingPunct="1"/>
            <a:r>
              <a:rPr lang="en-US" dirty="0">
                <a:latin typeface="Times" pitchFamily="-1" charset="0"/>
                <a:ea typeface="ＭＳ Ｐゴシック" pitchFamily="-1" charset="-128"/>
                <a:cs typeface="ＭＳ Ｐゴシック" pitchFamily="-1" charset="-128"/>
              </a:rPr>
              <a:t>Battle of Wounded Knee (1890):  Sitting Bull is arrested due to the popularity of ritual dances and </a:t>
            </a:r>
            <a:r>
              <a:rPr lang="en-US" dirty="0" err="1">
                <a:latin typeface="Times" pitchFamily="-1" charset="0"/>
                <a:ea typeface="ＭＳ Ｐゴシック" pitchFamily="-1" charset="-128"/>
                <a:cs typeface="ＭＳ Ｐゴシック" pitchFamily="-1" charset="-128"/>
              </a:rPr>
              <a:t>ceremonties</a:t>
            </a:r>
            <a:r>
              <a:rPr lang="en-US" dirty="0">
                <a:latin typeface="Times" pitchFamily="-1" charset="0"/>
                <a:ea typeface="ＭＳ Ｐゴシック" pitchFamily="-1" charset="-128"/>
                <a:cs typeface="ＭＳ Ｐゴシック" pitchFamily="-1" charset="-128"/>
              </a:rPr>
              <a:t> and revived the Ghost Dance.  They believed the ritual would help </a:t>
            </a:r>
            <a:r>
              <a:rPr lang="en-US" dirty="0" err="1">
                <a:latin typeface="Times" pitchFamily="-1" charset="0"/>
                <a:ea typeface="ＭＳ Ｐゴシック" pitchFamily="-1" charset="-128"/>
                <a:cs typeface="ＭＳ Ｐゴシック" pitchFamily="-1" charset="-128"/>
              </a:rPr>
              <a:t>aidsh</a:t>
            </a:r>
            <a:r>
              <a:rPr lang="en-US" dirty="0">
                <a:latin typeface="Times" pitchFamily="-1" charset="0"/>
                <a:ea typeface="ＭＳ Ｐゴシック" pitchFamily="-1" charset="-128"/>
                <a:cs typeface="ＭＳ Ｐゴシック" pitchFamily="-1" charset="-128"/>
              </a:rPr>
              <a:t> the white and restore the buffalo.  </a:t>
            </a:r>
            <a:r>
              <a:rPr lang="en-US" dirty="0" err="1">
                <a:latin typeface="Times" pitchFamily="-1" charset="0"/>
                <a:ea typeface="ＭＳ Ｐゴシック" pitchFamily="-1" charset="-128"/>
                <a:cs typeface="ＭＳ Ｐゴシック" pitchFamily="-1" charset="-128"/>
              </a:rPr>
              <a:t>Gov’t</a:t>
            </a:r>
            <a:r>
              <a:rPr lang="en-US" dirty="0">
                <a:latin typeface="Times" pitchFamily="-1" charset="0"/>
                <a:ea typeface="ＭＳ Ｐゴシック" pitchFamily="-1" charset="-128"/>
                <a:cs typeface="ＭＳ Ｐゴシック" pitchFamily="-1" charset="-128"/>
              </a:rPr>
              <a:t> officials are </a:t>
            </a:r>
            <a:r>
              <a:rPr lang="en-US" dirty="0" err="1">
                <a:latin typeface="Times" pitchFamily="-1" charset="0"/>
                <a:ea typeface="ＭＳ Ｐゴシック" pitchFamily="-1" charset="-128"/>
                <a:cs typeface="ＭＳ Ｐゴシック" pitchFamily="-1" charset="-128"/>
              </a:rPr>
              <a:t>concered</a:t>
            </a:r>
            <a:r>
              <a:rPr lang="en-US" dirty="0">
                <a:latin typeface="Times" pitchFamily="-1" charset="0"/>
                <a:ea typeface="ＭＳ Ｐゴシック" pitchFamily="-1" charset="-128"/>
                <a:cs typeface="ＭＳ Ｐゴシック" pitchFamily="-1" charset="-128"/>
              </a:rPr>
              <a:t> and hostility breaks out at the battle of wounded knee in South Dakota.  100 men and women children die.  </a:t>
            </a:r>
          </a:p>
          <a:p>
            <a:pPr eaLnBrk="1" hangingPunct="1"/>
            <a:r>
              <a:rPr lang="en-US" dirty="0">
                <a:latin typeface="Times" pitchFamily="-1" charset="0"/>
                <a:ea typeface="ＭＳ Ｐゴシック" pitchFamily="-1" charset="-128"/>
                <a:cs typeface="ＭＳ Ｐゴシック" pitchFamily="-1" charset="-128"/>
              </a:rPr>
              <a:t>End of the Native American </a:t>
            </a:r>
            <a:r>
              <a:rPr lang="en-US" dirty="0" err="1">
                <a:latin typeface="Times" pitchFamily="-1" charset="0"/>
                <a:ea typeface="ＭＳ Ｐゴシック" pitchFamily="-1" charset="-128"/>
                <a:cs typeface="ＭＳ Ｐゴシック" pitchFamily="-1" charset="-128"/>
              </a:rPr>
              <a:t>fighitng</a:t>
            </a:r>
            <a:r>
              <a:rPr lang="en-US" dirty="0">
                <a:latin typeface="Times" pitchFamily="-1" charset="0"/>
                <a:ea typeface="ＭＳ Ｐゴシック" pitchFamily="-1" charset="-128"/>
                <a:cs typeface="ＭＳ Ｐゴシック" pitchFamily="-1" charset="-128"/>
              </a:rPr>
              <a:t>, the </a:t>
            </a:r>
            <a:r>
              <a:rPr lang="en-US" dirty="0" err="1">
                <a:latin typeface="Times" pitchFamily="-1" charset="0"/>
                <a:ea typeface="ＭＳ Ｐゴシック" pitchFamily="-1" charset="-128"/>
                <a:cs typeface="ＭＳ Ｐゴシック" pitchFamily="-1" charset="-128"/>
              </a:rPr>
              <a:t>fightign</a:t>
            </a:r>
            <a:r>
              <a:rPr lang="en-US" dirty="0">
                <a:latin typeface="Times" pitchFamily="-1" charset="0"/>
                <a:ea typeface="ＭＳ Ｐゴシック" pitchFamily="-1" charset="-128"/>
                <a:cs typeface="ＭＳ Ｐゴシック" pitchFamily="-1" charset="-128"/>
              </a:rPr>
              <a:t> becomes </a:t>
            </a:r>
            <a:r>
              <a:rPr lang="en-US" dirty="0" err="1">
                <a:latin typeface="Times" pitchFamily="-1" charset="0"/>
                <a:ea typeface="ＭＳ Ｐゴシック" pitchFamily="-1" charset="-128"/>
                <a:cs typeface="ＭＳ Ｐゴシック" pitchFamily="-1" charset="-128"/>
              </a:rPr>
              <a:t>poltical</a:t>
            </a:r>
            <a:r>
              <a:rPr lang="en-US" dirty="0">
                <a:latin typeface="Times" pitchFamily="-1" charset="0"/>
                <a:ea typeface="ＭＳ Ｐゴシック" pitchFamily="-1" charset="-128"/>
                <a:cs typeface="ＭＳ Ｐゴシック" pitchFamily="-1" charset="-128"/>
              </a:rPr>
              <a:t> rather than war.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English:</a:t>
            </a:r>
            <a:r>
              <a:rPr lang="en-US" dirty="0" smtClean="0"/>
              <a:t> Description by museum: This photograph is historically significant and has great human interest as well. It may be the only extant copy in existence of F. M. </a:t>
            </a:r>
            <a:r>
              <a:rPr lang="en-US" dirty="0" err="1" smtClean="0"/>
              <a:t>Sargent's</a:t>
            </a:r>
            <a:r>
              <a:rPr lang="en-US" dirty="0" smtClean="0"/>
              <a:t> cabinet card of Nez Perce </a:t>
            </a:r>
            <a:r>
              <a:rPr lang="en-US" dirty="0" smtClean="0">
                <a:hlinkClick r:id="rId3" tooltip="w:Chief Joseph"/>
              </a:rPr>
              <a:t>Chief Joseph</a:t>
            </a:r>
            <a:r>
              <a:rPr lang="en-US" dirty="0" smtClean="0"/>
              <a:t> and his family in </a:t>
            </a:r>
            <a:r>
              <a:rPr lang="en-US" dirty="0" smtClean="0">
                <a:hlinkClick r:id="rId4" tooltip="w:Leavenworth, Kansas"/>
              </a:rPr>
              <a:t>Leavenworth</a:t>
            </a:r>
            <a:r>
              <a:rPr lang="en-US" dirty="0" smtClean="0"/>
              <a:t> where they were exiled from 1877 to 1885. Chief and his band of Nez Perce lived peacefully in the </a:t>
            </a:r>
            <a:r>
              <a:rPr lang="en-US" dirty="0" smtClean="0">
                <a:hlinkClick r:id="rId5" tooltip="w:Wallowa Valley"/>
              </a:rPr>
              <a:t>Wallowa Valley</a:t>
            </a:r>
            <a:r>
              <a:rPr lang="en-US" dirty="0" smtClean="0"/>
              <a:t> of Eastern Oregon until 1877 when the U.S. government decided to move the band to a small reservation in Idaho. When General </a:t>
            </a:r>
            <a:r>
              <a:rPr lang="en-US" dirty="0" smtClean="0">
                <a:hlinkClick r:id="rId6" tooltip="w:O.O. Howard"/>
              </a:rPr>
              <a:t>O.O. Howard</a:t>
            </a:r>
            <a:r>
              <a:rPr lang="en-US" dirty="0" smtClean="0"/>
              <a:t> threatened a cavalry attack, a few dissatisfied warriors raided a settlement and killed several whites. Fearing retaliation, Joseph fled with his band of 700 men, women and children in a retreat towards Canada that covered 1400 miles. They finally gave up 40 miles from the Canadian border where Joseph uttered the famous words "From where the sun now stands, I will fight no more forever." Curator's statement: Look into Chief </a:t>
            </a:r>
            <a:r>
              <a:rPr lang="en-US" dirty="0" err="1" smtClean="0"/>
              <a:t>Josephs's</a:t>
            </a:r>
            <a:r>
              <a:rPr lang="en-US" dirty="0" smtClean="0"/>
              <a:t> face. What was he thinking and feeling at that moment? I believe this photograph is one of the most revealing portraits in our collection. You can see great dignity, pride, intelligence, and sadness in Joseph's face and body language as well as tension, and perhaps some anger.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Elaine Miller (1880) Unsure if these are his words:  The popular legend deflated, however, when the original pencil draft of the report was revealed to show the handwriting of the later poet and lawyer Lieutenant </a:t>
            </a:r>
            <a:r>
              <a:rPr lang="en-US" dirty="0" smtClean="0">
                <a:hlinkClick r:id="rId7" tooltip="Charles Erskine Scott Wood"/>
              </a:rPr>
              <a:t>Charles Erskine Scott Wood</a:t>
            </a:r>
            <a:r>
              <a:rPr lang="en-US" dirty="0" smtClean="0"/>
              <a:t>, who claimed to have taken down the great chief's words on the spot. In the margin it read, "Here insert Joseph's reply to the demand for surrender"</a:t>
            </a:r>
            <a:r>
              <a:rPr lang="en-US" baseline="30000" dirty="0" smtClean="0">
                <a:hlinkClick r:id="rId8"/>
              </a:rPr>
              <a:t>[9]</a:t>
            </a:r>
            <a:r>
              <a:rPr lang="en-US" baseline="30000" dirty="0" smtClean="0">
                <a:hlinkClick r:id="rId9"/>
              </a:rPr>
              <a:t>[10]</a:t>
            </a:r>
            <a:r>
              <a:rPr lang="en-US" dirty="0" smtClean="0"/>
              <a:t> Although Joseph was not technically a war chief and probably did not command the retreat, many of the chiefs who did had died. His speech brought attention - and therefore credit - his way. He earned the praise of General </a:t>
            </a:r>
            <a:r>
              <a:rPr lang="en-US" dirty="0" smtClean="0">
                <a:hlinkClick r:id="rId10" tooltip="William Tecumseh Sherman"/>
              </a:rPr>
              <a:t>William Tecumseh Sherman</a:t>
            </a:r>
            <a:r>
              <a:rPr lang="en-US" dirty="0" smtClean="0"/>
              <a:t> and became known in the press as "The Red </a:t>
            </a:r>
            <a:r>
              <a:rPr lang="en-US" dirty="0" smtClean="0">
                <a:hlinkClick r:id="rId11" tooltip="Napoleon I of France"/>
              </a:rPr>
              <a:t>Napoleon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81</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eaLnBrk="1" hangingPunct="1"/>
            <a:r>
              <a:rPr lang="en-US" dirty="0" err="1" smtClean="0">
                <a:latin typeface="Times" pitchFamily="-1" charset="0"/>
                <a:ea typeface="ＭＳ Ｐゴシック" pitchFamily="-1" charset="-128"/>
                <a:cs typeface="ＭＳ Ｐゴシック" pitchFamily="-1" charset="-128"/>
              </a:rPr>
              <a:t>Talton</a:t>
            </a:r>
            <a:r>
              <a:rPr lang="en-US" dirty="0" smtClean="0">
                <a:latin typeface="Times" pitchFamily="-1" charset="0"/>
                <a:ea typeface="ＭＳ Ｐゴシック" pitchFamily="-1" charset="-128"/>
                <a:cs typeface="ＭＳ Ｐゴシック" pitchFamily="-1" charset="-128"/>
              </a:rPr>
              <a:t> </a:t>
            </a:r>
            <a:r>
              <a:rPr lang="en-US" dirty="0" err="1" smtClean="0">
                <a:latin typeface="Times" pitchFamily="-1" charset="0"/>
                <a:ea typeface="ＭＳ Ｐゴシック" pitchFamily="-1" charset="-128"/>
                <a:cs typeface="ＭＳ Ｐゴシック" pitchFamily="-1" charset="-128"/>
              </a:rPr>
              <a:t>vs</a:t>
            </a:r>
            <a:r>
              <a:rPr lang="en-US" dirty="0" smtClean="0">
                <a:latin typeface="Times" pitchFamily="-1" charset="0"/>
                <a:ea typeface="ＭＳ Ｐゴシック" pitchFamily="-1" charset="-128"/>
                <a:cs typeface="ＭＳ Ｐゴシック" pitchFamily="-1" charset="-128"/>
              </a:rPr>
              <a:t> Mayes--Indian believed his 5th amendment right was violated, court determines that those laws do not apply to Indian tribes because they are </a:t>
            </a:r>
            <a:r>
              <a:rPr lang="en-US" dirty="0" err="1" smtClean="0">
                <a:latin typeface="Times" pitchFamily="-1" charset="0"/>
                <a:ea typeface="ＭＳ Ｐゴシック" pitchFamily="-1" charset="-128"/>
                <a:cs typeface="ＭＳ Ｐゴシック" pitchFamily="-1" charset="-128"/>
              </a:rPr>
              <a:t>soverign</a:t>
            </a:r>
            <a:r>
              <a:rPr lang="en-US" dirty="0" smtClean="0">
                <a:latin typeface="Times" pitchFamily="-1" charset="0"/>
                <a:ea typeface="ＭＳ Ｐゴシック" pitchFamily="-1" charset="-128"/>
                <a:cs typeface="ＭＳ Ｐゴシック" pitchFamily="-1" charset="-128"/>
              </a:rPr>
              <a:t>. U.S.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Holiday (70 U.S. 407, 1866): Holding that a Congressional ban on selling liquor to the Indians was Constitutional. In re </a:t>
            </a:r>
            <a:r>
              <a:rPr lang="en-US" dirty="0" err="1" smtClean="0">
                <a:latin typeface="Times" pitchFamily="-1" charset="0"/>
                <a:ea typeface="ＭＳ Ｐゴシック" pitchFamily="-1" charset="-128"/>
                <a:cs typeface="ＭＳ Ｐゴシック" pitchFamily="-1" charset="-128"/>
              </a:rPr>
              <a:t>Heff</a:t>
            </a:r>
            <a:r>
              <a:rPr lang="en-US" dirty="0" smtClean="0">
                <a:latin typeface="Times" pitchFamily="-1" charset="0"/>
                <a:ea typeface="ＭＳ Ｐゴシック" pitchFamily="-1" charset="-128"/>
                <a:cs typeface="ＭＳ Ｐゴシック" pitchFamily="-1" charset="-128"/>
              </a:rPr>
              <a:t> (197 U.S. 488, 1905): Holding that Congress has the power to place the Indians under state law if it chooses, and the ban on selling liquor does not apply to Indians subject to the Allotment acts. Iron Crow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Ogallala Sioux Tribe (129 F. Supp. 15, 1955): Holding that tribes have power to create and change their court system and that power is limited only by Congress, not the courts. Wisconsin </a:t>
            </a:r>
            <a:r>
              <a:rPr lang="en-US" dirty="0" err="1" smtClean="0">
                <a:latin typeface="Times" pitchFamily="-1" charset="0"/>
                <a:ea typeface="ＭＳ Ｐゴシック" pitchFamily="-1" charset="-128"/>
                <a:cs typeface="ＭＳ Ｐゴシック" pitchFamily="-1" charset="-128"/>
              </a:rPr>
              <a:t>Potowatomies</a:t>
            </a:r>
            <a:r>
              <a:rPr lang="en-US" dirty="0" smtClean="0">
                <a:latin typeface="Times" pitchFamily="-1" charset="0"/>
                <a:ea typeface="ＭＳ Ｐゴシック" pitchFamily="-1" charset="-128"/>
                <a:cs typeface="ＭＳ Ｐゴシック" pitchFamily="-1" charset="-128"/>
              </a:rPr>
              <a:t> of Hannahville Indian Community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Houston (393 F. Supp. 719): Holding that tribal law and not state law governs the custody of children domiciled on reservation land. </a:t>
            </a:r>
            <a:r>
              <a:rPr lang="en-US" dirty="0" err="1" smtClean="0">
                <a:latin typeface="Times" pitchFamily="-1" charset="0"/>
                <a:ea typeface="ＭＳ Ｐゴシック" pitchFamily="-1" charset="-128"/>
                <a:cs typeface="ＭＳ Ｐゴシック" pitchFamily="-1" charset="-128"/>
              </a:rPr>
              <a:t>Merrion</a:t>
            </a:r>
            <a:r>
              <a:rPr lang="en-US" dirty="0" smtClean="0">
                <a:latin typeface="Times" pitchFamily="-1" charset="0"/>
                <a:ea typeface="ＭＳ Ｐゴシック" pitchFamily="-1" charset="-128"/>
                <a:cs typeface="ＭＳ Ｐゴシック" pitchFamily="-1" charset="-128"/>
              </a:rPr>
              <a:t>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Jicarilla Apache Tribe (455 U.S. 130, 1982): Holding that Indian Nations have the power to tax Non-Native Americans based on their power as a nation and treaty rights to exclude others. This right can be curtailed only by Congress.  American Indian Agricultural Credit Consortium, Inc.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Fredericks (551 F. Supp. 1020, 1982): Holding that federal, not state courts have jurisdiction over tribal members. Maynard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a:t>
            </a:r>
            <a:r>
              <a:rPr lang="en-US" dirty="0" err="1" smtClean="0">
                <a:latin typeface="Times" pitchFamily="-1" charset="0"/>
                <a:ea typeface="ＭＳ Ｐゴシック" pitchFamily="-1" charset="-128"/>
                <a:cs typeface="ＭＳ Ｐゴシック" pitchFamily="-1" charset="-128"/>
              </a:rPr>
              <a:t>Narrangansett</a:t>
            </a:r>
            <a:r>
              <a:rPr lang="en-US" dirty="0" smtClean="0">
                <a:latin typeface="Times" pitchFamily="-1" charset="0"/>
                <a:ea typeface="ＭＳ Ｐゴシック" pitchFamily="-1" charset="-128"/>
                <a:cs typeface="ＭＳ Ｐゴシック" pitchFamily="-1" charset="-128"/>
              </a:rPr>
              <a:t> Indian Tribe (798 F. Supp. 94, 1992): Holding that tribes have sovereign immunity against state tort claims. </a:t>
            </a:r>
            <a:r>
              <a:rPr lang="en-US" dirty="0" err="1" smtClean="0">
                <a:latin typeface="Times" pitchFamily="-1" charset="0"/>
                <a:ea typeface="ＭＳ Ｐゴシック" pitchFamily="-1" charset="-128"/>
                <a:cs typeface="ＭＳ Ｐゴシック" pitchFamily="-1" charset="-128"/>
              </a:rPr>
              <a:t>Venetie</a:t>
            </a:r>
            <a:r>
              <a:rPr lang="en-US" dirty="0" smtClean="0">
                <a:latin typeface="Times" pitchFamily="-1" charset="0"/>
                <a:ea typeface="ＭＳ Ｐゴシック" pitchFamily="-1" charset="-128"/>
                <a:cs typeface="ＭＳ Ｐゴシック" pitchFamily="-1" charset="-128"/>
              </a:rPr>
              <a:t> I.R.A. Council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Alaska (798 F. Supp. 94): Holding that tribes have power to recognize and legislate adoptions. Native American Church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Navajo Tribal Council (272 F.2d 131): Holding that the First Amendment does not apply to Indian nations unless it is applied by Congress. Teague </a:t>
            </a:r>
            <a:r>
              <a:rPr lang="en-US" dirty="0" err="1" smtClean="0">
                <a:latin typeface="Times" pitchFamily="-1" charset="0"/>
                <a:ea typeface="ＭＳ Ｐゴシック" pitchFamily="-1" charset="-128"/>
                <a:cs typeface="ＭＳ Ｐゴシック" pitchFamily="-1" charset="-128"/>
              </a:rPr>
              <a:t>v</a:t>
            </a:r>
            <a:r>
              <a:rPr lang="en-US" dirty="0" smtClean="0">
                <a:latin typeface="Times" pitchFamily="-1" charset="0"/>
                <a:ea typeface="ＭＳ Ｐゴシック" pitchFamily="-1" charset="-128"/>
                <a:cs typeface="ＭＳ Ｐゴシック" pitchFamily="-1" charset="-128"/>
              </a:rPr>
              <a:t>. Bad River Band (236 Wis. 2d 384, 2000): Holding that tribal courts deserve full faith and credit since they are the court of an independent sovereign; however, in order to end confusion, cases that are filed in state and tribal courts require consultation of both courts before they are decided. </a:t>
            </a:r>
            <a:r>
              <a:rPr lang="en-US" dirty="0" smtClean="0"/>
              <a:t>The U.S. Constitution does not apply to tribes because the tribes' authority does not come from the U.S. Constitution, rather their inherent authority that pre-dates the U.S. Constitution.</a:t>
            </a:r>
            <a:endParaRPr lang="en-US" dirty="0" smtClean="0">
              <a:latin typeface="Times" pitchFamily="-1" charset="0"/>
              <a:ea typeface="ＭＳ Ｐゴシック" pitchFamily="-1" charset="-128"/>
              <a:cs typeface="ＭＳ Ｐゴシック" pitchFamily="-1" charset="-128"/>
            </a:endParaRPr>
          </a:p>
          <a:p>
            <a:pPr eaLnBrk="1" hangingPunct="1"/>
            <a:r>
              <a:rPr lang="en-US" dirty="0" smtClean="0">
                <a:latin typeface="Times" pitchFamily="-1" charset="0"/>
                <a:ea typeface="ＭＳ Ｐゴシック" pitchFamily="-1" charset="-128"/>
                <a:cs typeface="ＭＳ Ｐゴシック" pitchFamily="-1" charset="-128"/>
              </a:rPr>
              <a:t>Burke Act: 1906—</a:t>
            </a:r>
            <a:r>
              <a:rPr lang="en-US" dirty="0" err="1" smtClean="0">
                <a:latin typeface="Times" pitchFamily="-1" charset="0"/>
                <a:ea typeface="ＭＳ Ｐゴシック" pitchFamily="-1" charset="-128"/>
                <a:cs typeface="ＭＳ Ｐゴシック" pitchFamily="-1" charset="-128"/>
              </a:rPr>
              <a:t>indiands</a:t>
            </a:r>
            <a:r>
              <a:rPr lang="en-US" dirty="0" smtClean="0">
                <a:latin typeface="Times" pitchFamily="-1" charset="0"/>
                <a:ea typeface="ＭＳ Ｐゴシック" pitchFamily="-1" charset="-128"/>
                <a:cs typeface="ＭＳ Ｐゴシック" pitchFamily="-1" charset="-128"/>
              </a:rPr>
              <a:t> </a:t>
            </a:r>
            <a:r>
              <a:rPr lang="en-US" dirty="0" err="1" smtClean="0">
                <a:latin typeface="Times" pitchFamily="-1" charset="0"/>
                <a:ea typeface="ＭＳ Ｐゴシック" pitchFamily="-1" charset="-128"/>
                <a:cs typeface="ＭＳ Ｐゴシック" pitchFamily="-1" charset="-128"/>
              </a:rPr>
              <a:t>whotook</a:t>
            </a:r>
            <a:r>
              <a:rPr lang="en-US" dirty="0" smtClean="0">
                <a:latin typeface="Times" pitchFamily="-1" charset="0"/>
                <a:ea typeface="ＭＳ Ｐゴシック" pitchFamily="-1" charset="-128"/>
                <a:cs typeface="ＭＳ Ｐゴシック" pitchFamily="-1" charset="-128"/>
              </a:rPr>
              <a:t> up life away from tribes became citizens </a:t>
            </a:r>
            <a:r>
              <a:rPr lang="en-US" dirty="0" err="1" smtClean="0">
                <a:latin typeface="Times" pitchFamily="-1" charset="0"/>
                <a:ea typeface="ＭＳ Ｐゴシック" pitchFamily="-1" charset="-128"/>
                <a:cs typeface="ＭＳ Ｐゴシック" pitchFamily="-1" charset="-128"/>
              </a:rPr>
              <a:t>immediataly</a:t>
            </a:r>
            <a:endParaRPr lang="en-US" dirty="0" smtClean="0">
              <a:latin typeface="Times" pitchFamily="-1" charset="0"/>
              <a:ea typeface="ＭＳ Ｐゴシック" pitchFamily="-1" charset="-128"/>
              <a:cs typeface="ＭＳ Ｐゴシック" pitchFamily="-1" charset="-128"/>
            </a:endParaRPr>
          </a:p>
          <a:p>
            <a:pPr eaLnBrk="1" hangingPunct="1"/>
            <a:r>
              <a:rPr lang="en-US" dirty="0" smtClean="0">
                <a:latin typeface="Times" pitchFamily="-1" charset="0"/>
                <a:ea typeface="ＭＳ Ｐゴシック" pitchFamily="-1" charset="-128"/>
                <a:cs typeface="ＭＳ Ｐゴシック" pitchFamily="-1" charset="-128"/>
              </a:rPr>
              <a:t>1901: Tribes extended to the Five</a:t>
            </a:r>
            <a:r>
              <a:rPr lang="en-US" baseline="0" dirty="0" smtClean="0">
                <a:latin typeface="Times" pitchFamily="-1" charset="0"/>
                <a:ea typeface="ＭＳ Ｐゴシック" pitchFamily="-1" charset="-128"/>
                <a:cs typeface="ＭＳ Ｐゴシック" pitchFamily="-1" charset="-128"/>
              </a:rPr>
              <a:t> Civilized </a:t>
            </a:r>
            <a:r>
              <a:rPr lang="en-US" baseline="0" dirty="0" err="1" smtClean="0">
                <a:latin typeface="Times" pitchFamily="-1" charset="0"/>
                <a:ea typeface="ＭＳ Ｐゴシック" pitchFamily="-1" charset="-128"/>
                <a:cs typeface="ＭＳ Ｐゴシック" pitchFamily="-1" charset="-128"/>
              </a:rPr>
              <a:t>Tribesby</a:t>
            </a:r>
            <a:r>
              <a:rPr lang="en-US" baseline="0" dirty="0" smtClean="0">
                <a:latin typeface="Times" pitchFamily="-1" charset="0"/>
                <a:ea typeface="ＭＳ Ｐゴシック" pitchFamily="-1" charset="-128"/>
                <a:cs typeface="ＭＳ Ｐゴシック" pitchFamily="-1" charset="-128"/>
              </a:rPr>
              <a:t> 1924—to all</a:t>
            </a:r>
            <a:endParaRPr lang="en-US" dirty="0">
              <a:latin typeface="Times" pitchFamily="-1" charset="0"/>
              <a:ea typeface="ＭＳ Ｐゴシック" pitchFamily="-1" charset="-128"/>
              <a:cs typeface="ＭＳ Ｐゴシック" pitchFamily="-1" charset="-128"/>
            </a:endParaRPr>
          </a:p>
        </p:txBody>
      </p:sp>
      <p:sp>
        <p:nvSpPr>
          <p:cNvPr id="4" name="Slide Number Placeholder 3"/>
          <p:cNvSpPr>
            <a:spLocks noGrp="1"/>
          </p:cNvSpPr>
          <p:nvPr>
            <p:ph type="sldNum" sz="quarter" idx="10"/>
          </p:nvPr>
        </p:nvSpPr>
        <p:spPr/>
        <p:txBody>
          <a:bodyPr/>
          <a:lstStyle/>
          <a:p>
            <a:fld id="{229430E3-F5EB-EE43-AD8E-15675B50F980}" type="slidenum">
              <a:rPr lang="en-US" smtClean="0"/>
              <a:pPr/>
              <a:t>82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BE9A5177-AB26-C244-802F-0D9548F5A835}" type="slidenum">
              <a:rPr lang="en-US"/>
              <a:pPr/>
              <a:t>11</a:t>
            </a:fld>
            <a:endParaRPr lang="en-US"/>
          </a:p>
        </p:txBody>
      </p:sp>
      <p:sp>
        <p:nvSpPr>
          <p:cNvPr id="34819" name="Rectangle 2050"/>
          <p:cNvSpPr>
            <a:spLocks noGrp="1" noRot="1" noChangeAspect="1" noChangeArrowheads="1" noTextEdit="1"/>
          </p:cNvSpPr>
          <p:nvPr>
            <p:ph type="sldImg"/>
          </p:nvPr>
        </p:nvSpPr>
        <p:spPr>
          <a:ln/>
        </p:spPr>
      </p:sp>
      <p:sp>
        <p:nvSpPr>
          <p:cNvPr id="34820" name="Rectangle 2051"/>
          <p:cNvSpPr>
            <a:spLocks noGrp="1" noChangeArrowheads="1"/>
          </p:cNvSpPr>
          <p:nvPr>
            <p:ph type="body" idx="1"/>
          </p:nvPr>
        </p:nvSpPr>
        <p:spPr>
          <a:noFill/>
          <a:ln/>
        </p:spPr>
        <p:txBody>
          <a:bodyPr/>
          <a:lstStyle/>
          <a:p>
            <a:pPr eaLnBrk="1" hangingPunct="1"/>
            <a:r>
              <a:rPr lang="en-US"/>
              <a:t>Laissez-faire economics--influenced by Adam Smith--Free labor, just simply ask the slaves to work as free laborers.</a:t>
            </a:r>
          </a:p>
          <a:p>
            <a:pPr eaLnBrk="1" hangingPunct="1"/>
            <a:r>
              <a:rPr lang="en-US"/>
              <a:t>Redistribute land to encourage small farms and people (blacks).  </a:t>
            </a:r>
          </a:p>
          <a:p>
            <a:pPr eaLnBrk="1" hangingPunct="1"/>
            <a:r>
              <a:rPr lang="en-US"/>
              <a:t>South’s share of the wealth has decline from 30% to 12%--half of the regions livestock and farms machinery is destroyed.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71D21DF-31A5-2D41-AB6C-241F123F8243}" type="slidenum">
              <a:rPr lang="en-US"/>
              <a:pPr/>
              <a:t>12</a:t>
            </a:fld>
            <a:endParaRPr lang="en-US"/>
          </a:p>
        </p:txBody>
      </p:sp>
      <p:sp>
        <p:nvSpPr>
          <p:cNvPr id="36867" name="Rectangle 1026"/>
          <p:cNvSpPr>
            <a:spLocks noGrp="1" noRot="1" noChangeAspect="1" noChangeArrowheads="1" noTextEdit="1"/>
          </p:cNvSpPr>
          <p:nvPr>
            <p:ph type="sldImg"/>
          </p:nvPr>
        </p:nvSpPr>
        <p:spPr>
          <a:ln/>
        </p:spPr>
      </p:sp>
      <p:sp>
        <p:nvSpPr>
          <p:cNvPr id="36868" name="Rectangle 1027"/>
          <p:cNvSpPr>
            <a:spLocks noGrp="1" noChangeArrowheads="1"/>
          </p:cNvSpPr>
          <p:nvPr>
            <p:ph type="body" idx="1"/>
          </p:nvPr>
        </p:nvSpPr>
        <p:spPr>
          <a:noFill/>
          <a:ln/>
        </p:spPr>
        <p:txBody>
          <a:bodyPr/>
          <a:lstStyle/>
          <a:p>
            <a:pPr eaLnBrk="1" hangingPunct="1"/>
            <a:r>
              <a:rPr lang="en-US"/>
              <a:t>Set the context--Severe crops failures.  Quotation=pg 64 (Foner)--optimistic quotation but the weather and disruption of the South’s farms and equipment set a tense time for race relations to begin.  </a:t>
            </a:r>
          </a:p>
          <a:p>
            <a:pPr eaLnBrk="1" hangingPunct="1"/>
            <a:r>
              <a:rPr lang="en-US"/>
              <a:t>2.d quotations:  Blacks AND poor white who had been working for a share f the crop to use and later sell were left with nothing.  Many blacks--with few rights (thousands) were evicted before anything could be harvested.</a:t>
            </a:r>
          </a:p>
          <a:p>
            <a:pPr eaLnBrk="1" hangingPunct="1"/>
            <a:r>
              <a:rPr lang="en-US"/>
              <a:t>Northerners and the gov’t saw the transition to free labor as something that would come naturally b/c of the obvious benefits but it was clear that the plantation owners were not going to give up their power so early.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question most closely connected to our unit!</a:t>
            </a:r>
          </a:p>
          <a:p>
            <a:r>
              <a:rPr lang="en-US" dirty="0" smtClean="0"/>
              <a:t>1862 Homestead Act - each family given 160 acres of land as long as they farmed it for five years </a:t>
            </a:r>
          </a:p>
          <a:p>
            <a:r>
              <a:rPr lang="en-US" dirty="0" smtClean="0"/>
              <a:t>1873 Timber Culture Act - a further 160 acres of land was given as long as 40 acres was planted with trees </a:t>
            </a:r>
          </a:p>
          <a:p>
            <a:r>
              <a:rPr lang="en-US" dirty="0" smtClean="0"/>
              <a:t>1877 Desert Land Act - 640 acres of very cheap land was made available in areas with low rainfall </a:t>
            </a:r>
          </a:p>
          <a:p>
            <a:endParaRPr lang="en-US" dirty="0"/>
          </a:p>
        </p:txBody>
      </p:sp>
      <p:sp>
        <p:nvSpPr>
          <p:cNvPr id="4" name="Slide Number Placeholder 3"/>
          <p:cNvSpPr>
            <a:spLocks noGrp="1"/>
          </p:cNvSpPr>
          <p:nvPr>
            <p:ph type="sldNum" sz="quarter" idx="10"/>
          </p:nvPr>
        </p:nvSpPr>
        <p:spPr/>
        <p:txBody>
          <a:bodyPr/>
          <a:lstStyle/>
          <a:p>
            <a:fld id="{229430E3-F5EB-EE43-AD8E-15675B50F980}"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72DF359-3A24-224E-ABCD-006E440EAD0C}" type="slidenum">
              <a:rPr lang="en-US"/>
              <a:pPr/>
              <a:t>15</a:t>
            </a:fld>
            <a:endParaRPr lang="en-US"/>
          </a:p>
        </p:txBody>
      </p:sp>
      <p:sp>
        <p:nvSpPr>
          <p:cNvPr id="40963" name="Rectangle 1026"/>
          <p:cNvSpPr>
            <a:spLocks noGrp="1" noRot="1" noChangeAspect="1" noChangeArrowheads="1" noTextEdit="1"/>
          </p:cNvSpPr>
          <p:nvPr>
            <p:ph type="sldImg"/>
          </p:nvPr>
        </p:nvSpPr>
        <p:spPr>
          <a:ln/>
        </p:spPr>
      </p:sp>
      <p:sp>
        <p:nvSpPr>
          <p:cNvPr id="40964" name="Rectangle 1027"/>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873FE112-00BE-DF45-A26B-106F04479C9A}" type="slidenum">
              <a:rPr lang="en-US"/>
              <a:pPr/>
              <a:t>16</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b="1" smtClean="0"/>
              <a:t>African American line up at the Freedmens' Bureau office.</a:t>
            </a:r>
            <a:r>
              <a:rPr lang="en-US" smtClean="0"/>
              <a:t> </a:t>
            </a:r>
          </a:p>
          <a:p>
            <a:pPr eaLnBrk="1" hangingPunct="1"/>
            <a:r>
              <a:rPr lang="en-US" smtClean="0"/>
              <a:t>Quote from Foner  pg 64.</a:t>
            </a:r>
          </a:p>
          <a:p>
            <a:pPr eaLnBrk="1" hangingPunct="1"/>
            <a:r>
              <a:rPr lang="en-US" smtClean="0"/>
              <a:t>Have students read the section from Foner for homework (either Jigsaw or all) and have them fill in the slide</a:t>
            </a:r>
          </a:p>
          <a:p>
            <a:pPr eaLnBrk="1" hangingPunct="1"/>
            <a:r>
              <a:rPr lang="en-US" smtClean="0"/>
              <a:t>Repsonsibliites contradict each other.  For example, they wanted blacks to be put back on the plantations in a system of free labor but outlawed labor discipline and wanted to protect blacks against violence and give them an education.  They want o help both the planter and the emancipated ppls.  These would also help poor ehites supposedly.  </a:t>
            </a:r>
          </a:p>
          <a:p>
            <a:pPr eaLnBrk="1" hangingPunct="1"/>
            <a:r>
              <a:rPr lang="en-US" smtClean="0"/>
              <a:t>Education as the great equalizer..true or false?--FB helps to form the foundation of black schools in the Souht.  Fist black colleges open in the Souht, volunteers as school teachers live in the South to helpthem and train teechers.  Belief that education could teach nlacks frugality, temperance, honesty, dignity of labor--problem as blacks advance econmically it leads to class conflict.</a:t>
            </a:r>
          </a:p>
          <a:p>
            <a:pPr eaLnBrk="1" hangingPunct="1"/>
            <a:r>
              <a:rPr lang="en-US" smtClean="0"/>
              <a:t>Most other meausres were looked at as temporary measures that would be removed or the control of the gov’t removed after awhile like hospitals, courts, orphanages---there is a fear that blacks will become dependent on the gov’t.</a:t>
            </a:r>
          </a:p>
          <a:p>
            <a:pPr eaLnBrk="1" hangingPunct="1"/>
            <a:r>
              <a:rPr lang="en-US" smtClean="0"/>
              <a:t>They also heard court cases.</a:t>
            </a:r>
          </a:p>
          <a:p>
            <a:pPr eaLnBrk="1" hangingPunct="1"/>
            <a:r>
              <a:rPr lang="en-US" smtClean="0"/>
              <a:t>“ A man who can work has not right to support by the government.  No really respectable person wishes to be supported by others.”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CB24292-4E0E-9849-82B9-A22A4202EA1E}" type="datetimeFigureOut">
              <a:rPr lang="en-US" smtClean="0"/>
              <a:pPr/>
              <a:t>11/29/11</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A037252-72F3-474F-8582-32D765D3064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B24292-4E0E-9849-82B9-A22A4202EA1E}" type="datetimeFigureOut">
              <a:rPr lang="en-US" smtClean="0"/>
              <a:pPr/>
              <a:t>11/29/11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BDA56-39A3-7C43-802A-F0420054390D}" type="slidenum">
              <a:rPr lang="en-US" smtClean="0"/>
              <a:pPr/>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CB24292-4E0E-9849-82B9-A22A4202EA1E}" type="datetimeFigureOut">
              <a:rPr lang="en-US" smtClean="0"/>
              <a:pPr/>
              <a:t>11/29/11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CB24292-4E0E-9849-82B9-A22A4202EA1E}" type="datetimeFigureOut">
              <a:rPr lang="en-US" smtClean="0"/>
              <a:pPr/>
              <a:t>11/29/11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1CB24292-4E0E-9849-82B9-A22A4202EA1E}" type="datetimeFigureOut">
              <a:rPr lang="en-US" smtClean="0"/>
              <a:pPr/>
              <a:t>11/29/11</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C8ABDA56-39A3-7C43-802A-F0420054390D}"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dirty="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4D4227B9-DF16-3B4A-9929-EACBD79FB7B5}"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CB24292-4E0E-9849-82B9-A22A4202EA1E}" type="datetimeFigureOut">
              <a:rPr lang="en-US" smtClean="0"/>
              <a:pPr/>
              <a:t>11/29/11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1CB24292-4E0E-9849-82B9-A22A4202EA1E}" type="datetimeFigureOut">
              <a:rPr lang="en-US" smtClean="0"/>
              <a:pPr/>
              <a:t>11/29/11</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D99619C8-A375-448C-891B-9999C6BE8E64}" type="slidenum">
              <a:rPr lang="en-US" smtClean="0"/>
              <a:pPr/>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Click icon to add picture</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CB24292-4E0E-9849-82B9-A22A4202EA1E}" type="datetimeFigureOut">
              <a:rPr lang="en-US" smtClean="0"/>
              <a:pPr/>
              <a:t>11/29/11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CB24292-4E0E-9849-82B9-A22A4202EA1E}" type="datetimeFigureOut">
              <a:rPr lang="en-US" smtClean="0"/>
              <a:pPr/>
              <a:t>11/29/11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CB24292-4E0E-9849-82B9-A22A4202EA1E}" type="datetimeFigureOut">
              <a:rPr lang="en-US" smtClean="0"/>
              <a:pPr/>
              <a:t>11/29/11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ABDA56-39A3-7C43-802A-F0420054390D}" type="slidenum">
              <a:rPr lang="en-US" smtClean="0"/>
              <a:pPr/>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CB24292-4E0E-9849-82B9-A22A4202EA1E}" type="datetimeFigureOut">
              <a:rPr lang="en-US" smtClean="0"/>
              <a:pPr/>
              <a:t>11/29/11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B24292-4E0E-9849-82B9-A22A4202EA1E}" type="datetimeFigureOut">
              <a:rPr lang="en-US" smtClean="0"/>
              <a:pPr/>
              <a:t>11/29/11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B24292-4E0E-9849-82B9-A22A4202EA1E}" type="datetimeFigureOut">
              <a:rPr lang="en-US" smtClean="0"/>
              <a:pPr/>
              <a:t>11/29/11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ABDA56-39A3-7C43-802A-F042005439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1CB24292-4E0E-9849-82B9-A22A4202EA1E}" type="datetimeFigureOut">
              <a:rPr lang="en-US" smtClean="0"/>
              <a:pPr/>
              <a:t>11/29/11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C8ABDA56-39A3-7C43-802A-F042005439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audio" Target="../media/audio2.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audio" Target="../media/audio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audio" Target="../media/audio2.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audio" Target="../media/audio2.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adl.org/hate_symbols/ORION.asp" TargetMode="External"/><Relationship Id="rId4" Type="http://schemas.openxmlformats.org/officeDocument/2006/relationships/hyperlink" Target="http://www.adl.org/learn/ext_us/kkk/new_groups.asp?LEARN_Cat=Extremism&amp;LEARN_SubCat=Extremism_in_America&amp;xpicked=4&amp;item=kkk" TargetMode="External"/><Relationship Id="rId5" Type="http://schemas.openxmlformats.org/officeDocument/2006/relationships/hyperlink" Target="http://www.adl.org/learn/ext_us/kkk/changes.asp?LEARN_Cat=Extremism&amp;LEARN_SubCat=Extremism_in_America&amp;xpicked=4&amp;item=kkk" TargetMode="External"/><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adl.org/learn/ext_us/kkk/changes.asp?LEARN_Cat=Extremism&amp;LEARN_SubCat=Extremism_in_America&amp;xpicked=4&amp;item=kkk"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audio" Target="../media/audio2.bin"/></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2.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audio" Target="../media/audio2.bin"/></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8.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audio" Target="../media/audio1.bin"/></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audio" Target="../media/audio2.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audio" Target="../media/audio2.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audio" Target="../media/audio2.bin"/></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audio" Target="../media/audio2.bin"/></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Equality and </a:t>
            </a:r>
            <a:r>
              <a:rPr lang="en-US" dirty="0" err="1" smtClean="0"/>
              <a:t>Hiearchy</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1800-1915</a:t>
            </a:r>
          </a:p>
          <a:p>
            <a:r>
              <a:rPr lang="en-US" dirty="0" smtClean="0"/>
              <a:t>Privilege and Agency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879105"/>
          </a:xfrm>
        </p:spPr>
        <p:txBody>
          <a:bodyPr/>
          <a:lstStyle/>
          <a:p>
            <a:pPr>
              <a:defRPr/>
            </a:pPr>
            <a:r>
              <a:rPr lang="en-US" dirty="0" smtClean="0"/>
              <a:t>Approaches</a:t>
            </a:r>
            <a:endParaRPr lang="en-US" dirty="0"/>
          </a:p>
        </p:txBody>
      </p:sp>
      <p:sp>
        <p:nvSpPr>
          <p:cNvPr id="30723" name="Content Placeholder 2"/>
          <p:cNvSpPr>
            <a:spLocks noGrp="1"/>
          </p:cNvSpPr>
          <p:nvPr>
            <p:ph idx="1"/>
          </p:nvPr>
        </p:nvSpPr>
        <p:spPr>
          <a:xfrm>
            <a:off x="0" y="1286648"/>
            <a:ext cx="7924800" cy="5187177"/>
          </a:xfrm>
        </p:spPr>
        <p:txBody>
          <a:bodyPr/>
          <a:lstStyle/>
          <a:p>
            <a:r>
              <a:rPr lang="en-US" dirty="0" smtClean="0"/>
              <a:t>Was equality on people’s minds?</a:t>
            </a:r>
          </a:p>
          <a:p>
            <a:pPr lvl="1"/>
            <a:r>
              <a:rPr lang="en-US" dirty="0" smtClean="0"/>
              <a:t>Lincoln</a:t>
            </a:r>
          </a:p>
          <a:p>
            <a:pPr lvl="1"/>
            <a:r>
              <a:rPr lang="en-US" dirty="0" smtClean="0"/>
              <a:t>Johnson</a:t>
            </a:r>
          </a:p>
          <a:p>
            <a:pPr lvl="1"/>
            <a:r>
              <a:rPr lang="en-US" dirty="0" smtClean="0"/>
              <a:t>Radical Congress</a:t>
            </a:r>
          </a:p>
          <a:p>
            <a:pPr lvl="1"/>
            <a:r>
              <a:rPr lang="en-US" dirty="0" smtClean="0"/>
              <a:t>State Government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88771" name="Rectangle 2051"/>
          <p:cNvSpPr>
            <a:spLocks noGrp="1" noChangeArrowheads="1"/>
          </p:cNvSpPr>
          <p:nvPr>
            <p:ph idx="1"/>
          </p:nvPr>
        </p:nvSpPr>
        <p:spPr>
          <a:xfrm>
            <a:off x="0" y="1603375"/>
            <a:ext cx="5159375" cy="4873625"/>
          </a:xfrm>
        </p:spPr>
        <p:txBody>
          <a:bodyPr/>
          <a:lstStyle/>
          <a:p>
            <a:pPr eaLnBrk="1" hangingPunct="1"/>
            <a:r>
              <a:rPr lang="en-US" sz="2800" dirty="0" smtClean="0"/>
              <a:t>What economic system do Northerners want the South to use? (picture is a clue)</a:t>
            </a:r>
          </a:p>
          <a:p>
            <a:pPr eaLnBrk="1" hangingPunct="1"/>
            <a:r>
              <a:rPr lang="en-US" sz="2800" dirty="0" smtClean="0"/>
              <a:t>Does capitalism promote equality?</a:t>
            </a:r>
          </a:p>
          <a:p>
            <a:pPr eaLnBrk="1" hangingPunct="1"/>
            <a:endParaRPr lang="en-US" dirty="0" smtClean="0"/>
          </a:p>
        </p:txBody>
      </p:sp>
      <p:pic>
        <p:nvPicPr>
          <p:cNvPr id="4" name="Picture 3"/>
          <p:cNvPicPr>
            <a:picLocks noChangeAspect="1"/>
          </p:cNvPicPr>
          <p:nvPr/>
        </p:nvPicPr>
        <p:blipFill>
          <a:blip r:embed="rId4"/>
          <a:srcRect/>
          <a:stretch>
            <a:fillRect/>
          </a:stretch>
        </p:blipFill>
        <p:spPr bwMode="auto">
          <a:xfrm>
            <a:off x="5551169" y="1603375"/>
            <a:ext cx="3592831" cy="3984625"/>
          </a:xfrm>
          <a:prstGeom prst="rect">
            <a:avLst/>
          </a:prstGeom>
          <a:noFill/>
          <a:ln w="9525">
            <a:noFill/>
            <a:miter lim="800000"/>
            <a:headEnd/>
            <a:tailEnd/>
          </a:ln>
        </p:spPr>
      </p:pic>
      <p:sp>
        <p:nvSpPr>
          <p:cNvPr id="5" name="TextBox 4"/>
          <p:cNvSpPr txBox="1"/>
          <p:nvPr/>
        </p:nvSpPr>
        <p:spPr>
          <a:xfrm>
            <a:off x="6307138" y="523875"/>
            <a:ext cx="1483887" cy="369332"/>
          </a:xfrm>
          <a:prstGeom prst="rect">
            <a:avLst/>
          </a:prstGeom>
          <a:noFill/>
        </p:spPr>
        <p:txBody>
          <a:bodyPr wrap="none">
            <a:spAutoFit/>
          </a:bodyPr>
          <a:lstStyle/>
          <a:p>
            <a:pPr>
              <a:defRPr/>
            </a:pPr>
            <a:r>
              <a:rPr lang="en-US" dirty="0">
                <a:solidFill>
                  <a:srgbClr val="AC6416"/>
                </a:solidFill>
                <a:latin typeface="+mj-lt"/>
              </a:rPr>
              <a:t>Adam Smith</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8771">
                                            <p:txEl>
                                              <p:pRg st="0" end="0"/>
                                            </p:txEl>
                                          </p:spTgt>
                                        </p:tgtEl>
                                        <p:attrNameLst>
                                          <p:attrName>style.visibility</p:attrName>
                                        </p:attrNameLst>
                                      </p:cBhvr>
                                      <p:to>
                                        <p:strVal val="visible"/>
                                      </p:to>
                                    </p:set>
                                    <p:anim calcmode="lin" valueType="num">
                                      <p:cBhvr additive="base">
                                        <p:cTn id="7" dur="500" fill="hold"/>
                                        <p:tgtEl>
                                          <p:spTgt spid="288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87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8771">
                                            <p:txEl>
                                              <p:pRg st="1" end="1"/>
                                            </p:txEl>
                                          </p:spTgt>
                                        </p:tgtEl>
                                        <p:attrNameLst>
                                          <p:attrName>style.visibility</p:attrName>
                                        </p:attrNameLst>
                                      </p:cBhvr>
                                      <p:to>
                                        <p:strVal val="visible"/>
                                      </p:to>
                                    </p:set>
                                    <p:anim calcmode="lin" valueType="num">
                                      <p:cBhvr additive="base">
                                        <p:cTn id="13" dur="500" fill="hold"/>
                                        <p:tgtEl>
                                          <p:spTgt spid="2887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87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1" grpId="0" build="p" autoUpdateAnimBg="0"/>
      <p:bldP spid="5" grpId="0"/>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a:xfrm>
            <a:off x="609600" y="285750"/>
            <a:ext cx="7772400" cy="1390650"/>
          </a:xfrm>
        </p:spPr>
        <p:txBody>
          <a:bodyPr/>
          <a:lstStyle/>
          <a:p>
            <a:pPr eaLnBrk="1" fontAlgn="auto" hangingPunct="1">
              <a:spcAft>
                <a:spcPts val="0"/>
              </a:spcAft>
              <a:defRPr/>
            </a:pPr>
            <a:r>
              <a:rPr lang="en-US" dirty="0">
                <a:ea typeface="+mj-ea"/>
                <a:cs typeface="+mj-cs"/>
              </a:rPr>
              <a:t>Plantation System to Wage </a:t>
            </a:r>
            <a:r>
              <a:rPr lang="en-US" dirty="0" smtClean="0">
                <a:ea typeface="+mj-ea"/>
                <a:cs typeface="+mj-cs"/>
              </a:rPr>
              <a:t>Labor (the idea)</a:t>
            </a:r>
            <a:endParaRPr lang="en-US" dirty="0">
              <a:ea typeface="+mj-ea"/>
              <a:cs typeface="+mj-cs"/>
            </a:endParaRPr>
          </a:p>
        </p:txBody>
      </p:sp>
      <p:sp>
        <p:nvSpPr>
          <p:cNvPr id="277507" name="Rectangle 3"/>
          <p:cNvSpPr>
            <a:spLocks noGrp="1" noChangeArrowheads="1"/>
          </p:cNvSpPr>
          <p:nvPr>
            <p:ph idx="1"/>
          </p:nvPr>
        </p:nvSpPr>
        <p:spPr>
          <a:xfrm>
            <a:off x="0" y="1676400"/>
            <a:ext cx="9144000" cy="5181600"/>
          </a:xfrm>
        </p:spPr>
        <p:txBody>
          <a:bodyPr>
            <a:normAutofit/>
          </a:bodyPr>
          <a:lstStyle/>
          <a:p>
            <a:pPr eaLnBrk="1" hangingPunct="1"/>
            <a:r>
              <a:rPr lang="en-US" dirty="0"/>
              <a:t>Free labor</a:t>
            </a:r>
          </a:p>
          <a:p>
            <a:pPr lvl="1" eaLnBrk="1" hangingPunct="1"/>
            <a:r>
              <a:rPr lang="en-US" dirty="0"/>
              <a:t>Most important goal of the national government during </a:t>
            </a:r>
            <a:r>
              <a:rPr lang="en-US" dirty="0" smtClean="0"/>
              <a:t>Reconstruction (</a:t>
            </a:r>
            <a:r>
              <a:rPr lang="en-US" dirty="0" err="1" smtClean="0"/>
              <a:t>Foner</a:t>
            </a:r>
            <a:r>
              <a:rPr lang="en-US" dirty="0" smtClean="0"/>
              <a:t>)</a:t>
            </a:r>
          </a:p>
          <a:p>
            <a:pPr lvl="1" eaLnBrk="1" hangingPunct="1"/>
            <a:r>
              <a:rPr lang="en-US" dirty="0"/>
              <a:t>How would free labor help the emancipated </a:t>
            </a:r>
            <a:r>
              <a:rPr lang="en-US" dirty="0" smtClean="0"/>
              <a:t>peoples obtain equality and undermine hierarchy?</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7507">
                                            <p:txEl>
                                              <p:pRg st="0" end="0"/>
                                            </p:txEl>
                                          </p:spTgt>
                                        </p:tgtEl>
                                        <p:attrNameLst>
                                          <p:attrName>style.visibility</p:attrName>
                                        </p:attrNameLst>
                                      </p:cBhvr>
                                      <p:to>
                                        <p:strVal val="visible"/>
                                      </p:to>
                                    </p:set>
                                    <p:anim calcmode="lin" valueType="num">
                                      <p:cBhvr additive="base">
                                        <p:cTn id="7" dur="500" fill="hold"/>
                                        <p:tgtEl>
                                          <p:spTgt spid="2775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75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277507">
                                            <p:txEl>
                                              <p:pRg st="1" end="1"/>
                                            </p:txEl>
                                          </p:spTgt>
                                        </p:tgtEl>
                                        <p:attrNameLst>
                                          <p:attrName>style.visibility</p:attrName>
                                        </p:attrNameLst>
                                      </p:cBhvr>
                                      <p:to>
                                        <p:strVal val="visible"/>
                                      </p:to>
                                    </p:set>
                                    <p:anim calcmode="lin" valueType="num">
                                      <p:cBhvr additive="base">
                                        <p:cTn id="11" dur="500" fill="hold"/>
                                        <p:tgtEl>
                                          <p:spTgt spid="27750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75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277507">
                                            <p:txEl>
                                              <p:pRg st="2" end="2"/>
                                            </p:txEl>
                                          </p:spTgt>
                                        </p:tgtEl>
                                        <p:attrNameLst>
                                          <p:attrName>style.visibility</p:attrName>
                                        </p:attrNameLst>
                                      </p:cBhvr>
                                      <p:to>
                                        <p:strVal val="visible"/>
                                      </p:to>
                                    </p:set>
                                    <p:anim calcmode="lin" valueType="num">
                                      <p:cBhvr additive="base">
                                        <p:cTn id="15" dur="500" fill="hold"/>
                                        <p:tgtEl>
                                          <p:spTgt spid="27750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775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build="p" autoUpdateAnimBg="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Sharecropping and tenant farming (what happened)</a:t>
            </a:r>
            <a:endParaRPr lang="en-US" dirty="0"/>
          </a:p>
        </p:txBody>
      </p:sp>
      <p:sp>
        <p:nvSpPr>
          <p:cNvPr id="3" name="Content Placeholder 2"/>
          <p:cNvSpPr>
            <a:spLocks noGrp="1"/>
          </p:cNvSpPr>
          <p:nvPr>
            <p:ph idx="1"/>
          </p:nvPr>
        </p:nvSpPr>
        <p:spPr>
          <a:xfrm>
            <a:off x="0" y="1761565"/>
            <a:ext cx="8147051" cy="4364598"/>
          </a:xfrm>
        </p:spPr>
        <p:txBody>
          <a:bodyPr/>
          <a:lstStyle/>
          <a:p>
            <a:r>
              <a:rPr lang="en-US" dirty="0" smtClean="0"/>
              <a:t>“We didn’t get no half.  We didn’t </a:t>
            </a:r>
            <a:r>
              <a:rPr lang="en-US" dirty="0" err="1" smtClean="0"/>
              <a:t>git</a:t>
            </a:r>
            <a:r>
              <a:rPr lang="en-US" dirty="0" smtClean="0"/>
              <a:t> </a:t>
            </a:r>
            <a:r>
              <a:rPr lang="en-US" dirty="0" err="1" smtClean="0"/>
              <a:t>nothin</a:t>
            </a:r>
            <a:r>
              <a:rPr lang="en-US" dirty="0" smtClean="0"/>
              <a:t>’…We hadn’t done </a:t>
            </a:r>
            <a:r>
              <a:rPr lang="en-US" dirty="0" err="1" smtClean="0"/>
              <a:t>nothin</a:t>
            </a:r>
            <a:r>
              <a:rPr lang="en-US" dirty="0" smtClean="0"/>
              <a:t>’ to him.  He just wanted the crop for </a:t>
            </a:r>
            <a:r>
              <a:rPr lang="en-US" dirty="0" err="1" smtClean="0"/>
              <a:t>hisself</a:t>
            </a:r>
            <a:r>
              <a:rPr lang="en-US" dirty="0" smtClean="0"/>
              <a:t> and he run us off.  That’s all.”</a:t>
            </a:r>
          </a:p>
          <a:p>
            <a:endParaRPr lang="en-US" dirty="0"/>
          </a:p>
        </p:txBody>
      </p:sp>
      <p:pic>
        <p:nvPicPr>
          <p:cNvPr id="4" name="Picture 3"/>
          <p:cNvPicPr>
            <a:picLocks noChangeAspect="1"/>
          </p:cNvPicPr>
          <p:nvPr/>
        </p:nvPicPr>
        <p:blipFill>
          <a:blip r:embed="rId2"/>
          <a:srcRect/>
          <a:stretch>
            <a:fillRect/>
          </a:stretch>
        </p:blipFill>
        <p:spPr bwMode="auto">
          <a:xfrm>
            <a:off x="1778000" y="3036094"/>
            <a:ext cx="5540375" cy="41552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normAutofit lnSpcReduction="10000"/>
          </a:bodyPr>
          <a:lstStyle/>
          <a:p>
            <a:r>
              <a:rPr lang="en-US" dirty="0" smtClean="0"/>
              <a:t>“If Providence had smiled on this region in 1866, by giving it a reasonable crop, injustice to the negro and the new-comer, bitterness of heart and hatred of the government would have all but disappeared.  In the absence of a good crop…all these were intensified.”</a:t>
            </a:r>
          </a:p>
          <a:p>
            <a:r>
              <a:rPr lang="en-US" dirty="0" smtClean="0"/>
              <a:t>Enough land to share?</a:t>
            </a:r>
          </a:p>
          <a:p>
            <a:r>
              <a:rPr lang="en-US" dirty="0" smtClean="0"/>
              <a:t>National vs. state/local levels</a:t>
            </a:r>
          </a:p>
          <a:p>
            <a:r>
              <a:rPr lang="en-US" dirty="0" smtClean="0"/>
              <a:t>Does the new economic system of the South create equality or hierarchy?</a:t>
            </a:r>
          </a:p>
          <a:p>
            <a:r>
              <a:rPr lang="en-US" dirty="0" smtClean="0"/>
              <a:t>Who gets the privilege? Who loses?</a:t>
            </a:r>
          </a:p>
          <a:p>
            <a:endParaRPr lang="en-US" dirty="0"/>
          </a:p>
        </p:txBody>
      </p:sp>
      <p:sp>
        <p:nvSpPr>
          <p:cNvPr id="4" name="Isosceles Triangle 3"/>
          <p:cNvSpPr/>
          <p:nvPr/>
        </p:nvSpPr>
        <p:spPr>
          <a:xfrm>
            <a:off x="6056312" y="4984750"/>
            <a:ext cx="1127125" cy="1873250"/>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69314" name="Rectangle 2050"/>
          <p:cNvSpPr>
            <a:spLocks noGrp="1" noChangeArrowheads="1"/>
          </p:cNvSpPr>
          <p:nvPr>
            <p:ph type="title"/>
          </p:nvPr>
        </p:nvSpPr>
        <p:spPr>
          <a:xfrm>
            <a:off x="685800" y="0"/>
            <a:ext cx="7772400" cy="1143000"/>
          </a:xfrm>
        </p:spPr>
        <p:txBody>
          <a:bodyPr/>
          <a:lstStyle/>
          <a:p>
            <a:pPr eaLnBrk="1" fontAlgn="auto" hangingPunct="1">
              <a:spcAft>
                <a:spcPts val="0"/>
              </a:spcAft>
              <a:defRPr/>
            </a:pPr>
            <a:r>
              <a:rPr lang="en-US" dirty="0">
                <a:ea typeface="+mj-ea"/>
                <a:cs typeface="+mj-cs"/>
              </a:rPr>
              <a:t>National Government</a:t>
            </a:r>
          </a:p>
        </p:txBody>
      </p:sp>
      <p:sp>
        <p:nvSpPr>
          <p:cNvPr id="269315" name="Rectangle 2051"/>
          <p:cNvSpPr>
            <a:spLocks noGrp="1" noChangeArrowheads="1"/>
          </p:cNvSpPr>
          <p:nvPr>
            <p:ph idx="1"/>
          </p:nvPr>
        </p:nvSpPr>
        <p:spPr>
          <a:xfrm>
            <a:off x="304800" y="1428750"/>
            <a:ext cx="8382000" cy="5429250"/>
          </a:xfrm>
        </p:spPr>
        <p:txBody>
          <a:bodyPr>
            <a:normAutofit fontScale="92500" lnSpcReduction="10000"/>
          </a:bodyPr>
          <a:lstStyle/>
          <a:p>
            <a:r>
              <a:rPr lang="en-US" sz="2800" dirty="0" smtClean="0"/>
              <a:t>Q 2. How will freedmen be treated? </a:t>
            </a:r>
          </a:p>
          <a:p>
            <a:r>
              <a:rPr lang="en-US" sz="2800" dirty="0" smtClean="0"/>
              <a:t>13</a:t>
            </a:r>
            <a:r>
              <a:rPr lang="en-US" sz="2800" baseline="30000" dirty="0" smtClean="0"/>
              <a:t>th</a:t>
            </a:r>
            <a:r>
              <a:rPr lang="en-US" sz="2800" dirty="0" smtClean="0"/>
              <a:t> amendment</a:t>
            </a:r>
          </a:p>
          <a:p>
            <a:r>
              <a:rPr lang="en-US" sz="2800" dirty="0" smtClean="0"/>
              <a:t>14</a:t>
            </a:r>
            <a:r>
              <a:rPr lang="en-US" sz="2800" baseline="30000" dirty="0" smtClean="0"/>
              <a:t>th</a:t>
            </a:r>
            <a:r>
              <a:rPr lang="en-US" sz="2800" dirty="0" smtClean="0"/>
              <a:t> amendment</a:t>
            </a:r>
          </a:p>
          <a:p>
            <a:r>
              <a:rPr lang="en-US" sz="2800" dirty="0" smtClean="0"/>
              <a:t>15</a:t>
            </a:r>
            <a:r>
              <a:rPr lang="en-US" sz="2800" baseline="30000" dirty="0" smtClean="0"/>
              <a:t>th</a:t>
            </a:r>
            <a:r>
              <a:rPr lang="en-US" sz="2800" dirty="0" smtClean="0"/>
              <a:t> amendment</a:t>
            </a:r>
          </a:p>
          <a:p>
            <a:r>
              <a:rPr lang="en-US" sz="2800" dirty="0" smtClean="0"/>
              <a:t>Provided homesteads</a:t>
            </a:r>
          </a:p>
          <a:p>
            <a:pPr lvl="1"/>
            <a:r>
              <a:rPr lang="en-US" sz="2400" dirty="0" smtClean="0"/>
              <a:t>Forty acres (mule is a myth!)</a:t>
            </a:r>
          </a:p>
          <a:p>
            <a:pPr lvl="1"/>
            <a:r>
              <a:rPr lang="en-US" sz="2400" dirty="0" smtClean="0"/>
              <a:t>Radical Henry Wilson: “That is more than we do for white men.”</a:t>
            </a:r>
          </a:p>
          <a:p>
            <a:pPr lvl="1"/>
            <a:r>
              <a:rPr lang="en-US" sz="2400" dirty="0" smtClean="0"/>
              <a:t>Charles Sumner Response:  “White men have never been in slavery.”</a:t>
            </a:r>
          </a:p>
          <a:p>
            <a:r>
              <a:rPr lang="en-US" sz="2800" dirty="0" smtClean="0"/>
              <a:t>Enforcement Acts (Ku Klux Klan acts) (1870-1871)</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additive="base">
                                        <p:cTn id="7" dur="500" fill="hold"/>
                                        <p:tgtEl>
                                          <p:spTgt spid="269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931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9315">
                                            <p:txEl>
                                              <p:pRg st="1" end="1"/>
                                            </p:txEl>
                                          </p:spTgt>
                                        </p:tgtEl>
                                        <p:attrNameLst>
                                          <p:attrName>style.visibility</p:attrName>
                                        </p:attrNameLst>
                                      </p:cBhvr>
                                      <p:to>
                                        <p:strVal val="visible"/>
                                      </p:to>
                                    </p:set>
                                    <p:anim calcmode="lin" valueType="num">
                                      <p:cBhvr additive="base">
                                        <p:cTn id="13" dur="500" fill="hold"/>
                                        <p:tgtEl>
                                          <p:spTgt spid="269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931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9315">
                                            <p:txEl>
                                              <p:pRg st="2" end="2"/>
                                            </p:txEl>
                                          </p:spTgt>
                                        </p:tgtEl>
                                        <p:attrNameLst>
                                          <p:attrName>style.visibility</p:attrName>
                                        </p:attrNameLst>
                                      </p:cBhvr>
                                      <p:to>
                                        <p:strVal val="visible"/>
                                      </p:to>
                                    </p:set>
                                    <p:anim calcmode="lin" valueType="num">
                                      <p:cBhvr additive="base">
                                        <p:cTn id="19" dur="500" fill="hold"/>
                                        <p:tgtEl>
                                          <p:spTgt spid="269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931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9315">
                                            <p:txEl>
                                              <p:pRg st="3" end="3"/>
                                            </p:txEl>
                                          </p:spTgt>
                                        </p:tgtEl>
                                        <p:attrNameLst>
                                          <p:attrName>style.visibility</p:attrName>
                                        </p:attrNameLst>
                                      </p:cBhvr>
                                      <p:to>
                                        <p:strVal val="visible"/>
                                      </p:to>
                                    </p:set>
                                    <p:anim calcmode="lin" valueType="num">
                                      <p:cBhvr additive="base">
                                        <p:cTn id="25" dur="500" fill="hold"/>
                                        <p:tgtEl>
                                          <p:spTgt spid="2693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931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9315">
                                            <p:txEl>
                                              <p:pRg st="4" end="4"/>
                                            </p:txEl>
                                          </p:spTgt>
                                        </p:tgtEl>
                                        <p:attrNameLst>
                                          <p:attrName>style.visibility</p:attrName>
                                        </p:attrNameLst>
                                      </p:cBhvr>
                                      <p:to>
                                        <p:strVal val="visible"/>
                                      </p:to>
                                    </p:set>
                                    <p:anim calcmode="lin" valueType="num">
                                      <p:cBhvr additive="base">
                                        <p:cTn id="31" dur="500" fill="hold"/>
                                        <p:tgtEl>
                                          <p:spTgt spid="2693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931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par>
                                <p:cTn id="33" presetID="2" presetClass="entr" presetSubtype="8" fill="hold" grpId="0" nodeType="withEffect">
                                  <p:stCondLst>
                                    <p:cond delay="0"/>
                                  </p:stCondLst>
                                  <p:childTnLst>
                                    <p:set>
                                      <p:cBhvr>
                                        <p:cTn id="34" dur="1" fill="hold">
                                          <p:stCondLst>
                                            <p:cond delay="0"/>
                                          </p:stCondLst>
                                        </p:cTn>
                                        <p:tgtEl>
                                          <p:spTgt spid="269315">
                                            <p:txEl>
                                              <p:pRg st="5" end="5"/>
                                            </p:txEl>
                                          </p:spTgt>
                                        </p:tgtEl>
                                        <p:attrNameLst>
                                          <p:attrName>style.visibility</p:attrName>
                                        </p:attrNameLst>
                                      </p:cBhvr>
                                      <p:to>
                                        <p:strVal val="visible"/>
                                      </p:to>
                                    </p:set>
                                    <p:anim calcmode="lin" valueType="num">
                                      <p:cBhvr additive="base">
                                        <p:cTn id="35" dur="500" fill="hold"/>
                                        <p:tgtEl>
                                          <p:spTgt spid="269315">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6931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par>
                                <p:cTn id="37" presetID="2" presetClass="entr" presetSubtype="8" fill="hold" grpId="0" nodeType="withEffect">
                                  <p:stCondLst>
                                    <p:cond delay="0"/>
                                  </p:stCondLst>
                                  <p:childTnLst>
                                    <p:set>
                                      <p:cBhvr>
                                        <p:cTn id="38" dur="1" fill="hold">
                                          <p:stCondLst>
                                            <p:cond delay="0"/>
                                          </p:stCondLst>
                                        </p:cTn>
                                        <p:tgtEl>
                                          <p:spTgt spid="269315">
                                            <p:txEl>
                                              <p:pRg st="6" end="6"/>
                                            </p:txEl>
                                          </p:spTgt>
                                        </p:tgtEl>
                                        <p:attrNameLst>
                                          <p:attrName>style.visibility</p:attrName>
                                        </p:attrNameLst>
                                      </p:cBhvr>
                                      <p:to>
                                        <p:strVal val="visible"/>
                                      </p:to>
                                    </p:set>
                                    <p:anim calcmode="lin" valueType="num">
                                      <p:cBhvr additive="base">
                                        <p:cTn id="39" dur="500" fill="hold"/>
                                        <p:tgtEl>
                                          <p:spTgt spid="269315">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26931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Whoosh"/>
                                        </p:tgtEl>
                                      </p:cMediaNode>
                                    </p:audio>
                                  </p:subTnLst>
                                </p:cTn>
                              </p:par>
                              <p:par>
                                <p:cTn id="41" presetID="2" presetClass="entr" presetSubtype="8" fill="hold" grpId="0" nodeType="withEffect">
                                  <p:stCondLst>
                                    <p:cond delay="0"/>
                                  </p:stCondLst>
                                  <p:childTnLst>
                                    <p:set>
                                      <p:cBhvr>
                                        <p:cTn id="42" dur="1" fill="hold">
                                          <p:stCondLst>
                                            <p:cond delay="0"/>
                                          </p:stCondLst>
                                        </p:cTn>
                                        <p:tgtEl>
                                          <p:spTgt spid="269315">
                                            <p:txEl>
                                              <p:pRg st="7" end="7"/>
                                            </p:txEl>
                                          </p:spTgt>
                                        </p:tgtEl>
                                        <p:attrNameLst>
                                          <p:attrName>style.visibility</p:attrName>
                                        </p:attrNameLst>
                                      </p:cBhvr>
                                      <p:to>
                                        <p:strVal val="visible"/>
                                      </p:to>
                                    </p:set>
                                    <p:anim calcmode="lin" valueType="num">
                                      <p:cBhvr additive="base">
                                        <p:cTn id="43" dur="500" fill="hold"/>
                                        <p:tgtEl>
                                          <p:spTgt spid="269315">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931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9315">
                                            <p:txEl>
                                              <p:pRg st="8" end="8"/>
                                            </p:txEl>
                                          </p:spTgt>
                                        </p:tgtEl>
                                        <p:attrNameLst>
                                          <p:attrName>style.visibility</p:attrName>
                                        </p:attrNameLst>
                                      </p:cBhvr>
                                      <p:to>
                                        <p:strVal val="visible"/>
                                      </p:to>
                                    </p:set>
                                    <p:anim calcmode="lin" valueType="num">
                                      <p:cBhvr additive="base">
                                        <p:cTn id="49" dur="500" fill="hold"/>
                                        <p:tgtEl>
                                          <p:spTgt spid="269315">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9315">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autoUpdateAnimBg="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274638"/>
            <a:ext cx="7467600" cy="411162"/>
          </a:xfrm>
        </p:spPr>
        <p:txBody>
          <a:bodyPr>
            <a:normAutofit fontScale="90000"/>
          </a:bodyPr>
          <a:lstStyle/>
          <a:p>
            <a:pPr eaLnBrk="1" fontAlgn="auto" hangingPunct="1">
              <a:spcAft>
                <a:spcPts val="0"/>
              </a:spcAft>
              <a:defRPr/>
            </a:pPr>
            <a:r>
              <a:rPr lang="en-US" dirty="0">
                <a:ea typeface="+mj-ea"/>
                <a:cs typeface="+mj-cs"/>
              </a:rPr>
              <a:t>Freedman’s Bureau</a:t>
            </a:r>
          </a:p>
        </p:txBody>
      </p:sp>
      <p:sp>
        <p:nvSpPr>
          <p:cNvPr id="44035" name="Rectangle 3"/>
          <p:cNvSpPr>
            <a:spLocks noGrp="1" noChangeArrowheads="1"/>
          </p:cNvSpPr>
          <p:nvPr>
            <p:ph idx="1"/>
          </p:nvPr>
        </p:nvSpPr>
        <p:spPr>
          <a:xfrm>
            <a:off x="0" y="685800"/>
            <a:ext cx="8840918" cy="5671395"/>
          </a:xfrm>
        </p:spPr>
        <p:txBody>
          <a:bodyPr>
            <a:normAutofit/>
          </a:bodyPr>
          <a:lstStyle/>
          <a:p>
            <a:pPr eaLnBrk="1" hangingPunct="1"/>
            <a:r>
              <a:rPr lang="en-US" dirty="0"/>
              <a:t>Responsibilities:  </a:t>
            </a:r>
          </a:p>
          <a:p>
            <a:pPr lvl="1" eaLnBrk="1" hangingPunct="1"/>
            <a:r>
              <a:rPr lang="en-US" dirty="0"/>
              <a:t>“…introducing a workable system of free labor in the South, establishing schools for the freedman, providing aid to the destitute, aged, ill and insane, adjudicating disputes among black and between races, and attempting to secure for blacks and white Unionists equal justice from the state and and local governments…</a:t>
            </a:r>
            <a:r>
              <a:rPr lang="en-US" dirty="0" smtClean="0"/>
              <a:t>”</a:t>
            </a:r>
            <a:endParaRPr lang="en-US" dirty="0"/>
          </a:p>
        </p:txBody>
      </p:sp>
      <p:sp>
        <p:nvSpPr>
          <p:cNvPr id="44036" name="Rectangle 4"/>
          <p:cNvSpPr>
            <a:spLocks noChangeArrowheads="1"/>
          </p:cNvSpPr>
          <p:nvPr/>
        </p:nvSpPr>
        <p:spPr bwMode="auto">
          <a:xfrm>
            <a:off x="11222038" y="4894263"/>
            <a:ext cx="184150" cy="457200"/>
          </a:xfrm>
          <a:prstGeom prst="rect">
            <a:avLst/>
          </a:prstGeom>
          <a:noFill/>
          <a:ln w="9525">
            <a:noFill/>
            <a:miter lim="800000"/>
            <a:headEnd/>
            <a:tailEnd/>
          </a:ln>
        </p:spPr>
        <p:txBody>
          <a:bodyPr wrap="none">
            <a:prstTxWarp prst="textNoShape">
              <a:avLst/>
            </a:prstTxWarp>
            <a:spAutoFit/>
          </a:bodyPr>
          <a:lstStyle/>
          <a:p>
            <a:endParaRPr lang="en-US"/>
          </a:p>
        </p:txBody>
      </p:sp>
      <p:cxnSp>
        <p:nvCxnSpPr>
          <p:cNvPr id="6" name="Straight Arrow Connector 5"/>
          <p:cNvCxnSpPr/>
          <p:nvPr/>
        </p:nvCxnSpPr>
        <p:spPr>
          <a:xfrm>
            <a:off x="395111" y="6429375"/>
            <a:ext cx="8156222" cy="1588"/>
          </a:xfrm>
          <a:prstGeom prst="straightConnector1">
            <a:avLst/>
          </a:prstGeom>
          <a:ln w="79375">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29885" y="5987863"/>
            <a:ext cx="377026" cy="369332"/>
          </a:xfrm>
          <a:prstGeom prst="rect">
            <a:avLst/>
          </a:prstGeom>
          <a:noFill/>
        </p:spPr>
        <p:txBody>
          <a:bodyPr wrap="none" rtlCol="0">
            <a:spAutoFit/>
          </a:bodyPr>
          <a:lstStyle/>
          <a:p>
            <a:r>
              <a:rPr lang="en-US" dirty="0" smtClean="0"/>
              <a:t>H</a:t>
            </a:r>
            <a:endParaRPr lang="en-US" dirty="0"/>
          </a:p>
        </p:txBody>
      </p:sp>
      <p:sp>
        <p:nvSpPr>
          <p:cNvPr id="8" name="TextBox 7"/>
          <p:cNvSpPr txBox="1"/>
          <p:nvPr/>
        </p:nvSpPr>
        <p:spPr>
          <a:xfrm>
            <a:off x="8225665" y="5896242"/>
            <a:ext cx="325668" cy="369332"/>
          </a:xfrm>
          <a:prstGeom prst="rect">
            <a:avLst/>
          </a:prstGeom>
          <a:noFill/>
        </p:spPr>
        <p:txBody>
          <a:bodyPr wrap="none" rtlCol="0">
            <a:spAutoFit/>
          </a:bodyPr>
          <a:lstStyle/>
          <a:p>
            <a:r>
              <a:rPr lang="en-US" dirty="0" smtClean="0"/>
              <a:t>E</a:t>
            </a:r>
            <a:endParaRPr lang="en-US" dirty="0"/>
          </a:p>
        </p:txBody>
      </p:sp>
    </p:spTree>
  </p:cSld>
  <p:clrMapOvr>
    <a:masterClrMapping/>
  </p:clrMapOvr>
  <p:transition>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1842" name="Rectangle 1026"/>
          <p:cNvSpPr>
            <a:spLocks noGrp="1" noChangeArrowheads="1"/>
          </p:cNvSpPr>
          <p:nvPr>
            <p:ph type="title"/>
          </p:nvPr>
        </p:nvSpPr>
        <p:spPr>
          <a:xfrm>
            <a:off x="1" y="0"/>
            <a:ext cx="4343400" cy="1452283"/>
          </a:xfrm>
        </p:spPr>
        <p:txBody>
          <a:bodyPr wrap="square" lIns="91440" tIns="45720" rIns="91440" bIns="45720" numCol="1" anchorCtr="0" compatLnSpc="1">
            <a:prstTxWarp prst="textNoShape">
              <a:avLst/>
            </a:prstTxWarp>
          </a:bodyPr>
          <a:lstStyle/>
          <a:p>
            <a:pPr eaLnBrk="1" hangingPunct="1">
              <a:defRPr/>
            </a:pPr>
            <a:r>
              <a:rPr lang="en-US" sz="3200" cap="none" dirty="0" smtClean="0"/>
              <a:t>EFFECTIVENESS?</a:t>
            </a:r>
            <a:br>
              <a:rPr lang="en-US" sz="3200" cap="none" dirty="0" smtClean="0"/>
            </a:br>
            <a:r>
              <a:rPr lang="en-US" sz="3200" cap="none" dirty="0" smtClean="0"/>
              <a:t>13</a:t>
            </a:r>
            <a:r>
              <a:rPr lang="en-US" sz="3200" cap="none" baseline="30000" dirty="0" smtClean="0"/>
              <a:t>th</a:t>
            </a:r>
            <a:r>
              <a:rPr lang="en-US" sz="3200" cap="none" dirty="0" smtClean="0"/>
              <a:t> amendment</a:t>
            </a:r>
          </a:p>
        </p:txBody>
      </p:sp>
      <p:sp>
        <p:nvSpPr>
          <p:cNvPr id="53251" name="Rectangle 1027"/>
          <p:cNvSpPr>
            <a:spLocks noGrp="1" noChangeArrowheads="1"/>
          </p:cNvSpPr>
          <p:nvPr>
            <p:ph idx="1"/>
          </p:nvPr>
        </p:nvSpPr>
        <p:spPr>
          <a:xfrm>
            <a:off x="457200" y="1600200"/>
            <a:ext cx="7467600" cy="4873625"/>
          </a:xfrm>
        </p:spPr>
        <p:txBody>
          <a:bodyPr/>
          <a:lstStyle/>
          <a:p>
            <a:pPr eaLnBrk="1" hangingPunct="1"/>
            <a:r>
              <a:rPr lang="en-US" dirty="0" smtClean="0"/>
              <a:t>Sharecropping</a:t>
            </a:r>
          </a:p>
          <a:p>
            <a:pPr lvl="1" eaLnBrk="1" hangingPunct="1"/>
            <a:endParaRPr lang="en-US" dirty="0" smtClean="0"/>
          </a:p>
        </p:txBody>
      </p:sp>
      <p:cxnSp>
        <p:nvCxnSpPr>
          <p:cNvPr id="7" name="Straight Arrow Connector 6"/>
          <p:cNvCxnSpPr/>
          <p:nvPr/>
        </p:nvCxnSpPr>
        <p:spPr>
          <a:xfrm rot="5400000">
            <a:off x="1247775" y="2784475"/>
            <a:ext cx="121761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889375" y="1095375"/>
            <a:ext cx="8350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4724400" y="65088"/>
            <a:ext cx="4419600" cy="1841500"/>
          </a:xfrm>
          <a:prstGeom prst="rect">
            <a:avLst/>
          </a:prstGeom>
        </p:spPr>
      </p:pic>
      <p:sp>
        <p:nvSpPr>
          <p:cNvPr id="11" name="TextBox 10"/>
          <p:cNvSpPr txBox="1"/>
          <p:nvPr/>
        </p:nvSpPr>
        <p:spPr>
          <a:xfrm>
            <a:off x="6581205" y="4165501"/>
            <a:ext cx="2325689" cy="1569660"/>
          </a:xfrm>
          <a:prstGeom prst="rect">
            <a:avLst/>
          </a:prstGeom>
          <a:noFill/>
        </p:spPr>
        <p:txBody>
          <a:bodyPr wrap="square" rtlCol="0">
            <a:spAutoFit/>
          </a:bodyPr>
          <a:lstStyle/>
          <a:p>
            <a:r>
              <a:rPr lang="en-US" sz="2400" dirty="0" smtClean="0">
                <a:solidFill>
                  <a:srgbClr val="AC6416"/>
                </a:solidFill>
              </a:rPr>
              <a:t>Who else is losing privilege through sharecropping?</a:t>
            </a:r>
            <a:endParaRPr lang="en-US" sz="2400" dirty="0">
              <a:solidFill>
                <a:srgbClr val="AC6416"/>
              </a:solidFill>
            </a:endParaRPr>
          </a:p>
        </p:txBody>
      </p:sp>
    </p:spTree>
  </p:cSld>
  <p:clrMapOvr>
    <a:masterClrMapping/>
  </p:clrMapOvr>
  <p:transition>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1842" name="Rectangle 1026"/>
          <p:cNvSpPr>
            <a:spLocks noGrp="1" noChangeArrowheads="1"/>
          </p:cNvSpPr>
          <p:nvPr>
            <p:ph type="title"/>
          </p:nvPr>
        </p:nvSpPr>
        <p:spPr>
          <a:xfrm>
            <a:off x="1" y="0"/>
            <a:ext cx="4343400" cy="1222375"/>
          </a:xfrm>
        </p:spPr>
        <p:txBody>
          <a:bodyPr wrap="square" lIns="91440" tIns="45720" rIns="91440" bIns="45720" numCol="1" anchorCtr="0" compatLnSpc="1">
            <a:prstTxWarp prst="textNoShape">
              <a:avLst/>
            </a:prstTxWarp>
          </a:bodyPr>
          <a:lstStyle/>
          <a:p>
            <a:pPr eaLnBrk="1" hangingPunct="1">
              <a:defRPr/>
            </a:pPr>
            <a:r>
              <a:rPr lang="en-US" sz="3200" cap="none" dirty="0" smtClean="0"/>
              <a:t>EFFECTIVENESS?</a:t>
            </a:r>
            <a:br>
              <a:rPr lang="en-US" sz="3200" cap="none" dirty="0" smtClean="0"/>
            </a:br>
            <a:r>
              <a:rPr lang="en-US" sz="3200" cap="none" dirty="0" smtClean="0"/>
              <a:t>14</a:t>
            </a:r>
            <a:r>
              <a:rPr lang="en-US" sz="3200" cap="none" baseline="30000" dirty="0" smtClean="0"/>
              <a:t>th</a:t>
            </a:r>
            <a:r>
              <a:rPr lang="en-US" sz="3200" cap="none" dirty="0" smtClean="0"/>
              <a:t> amendment</a:t>
            </a:r>
          </a:p>
        </p:txBody>
      </p:sp>
      <p:sp>
        <p:nvSpPr>
          <p:cNvPr id="53251" name="Rectangle 1027"/>
          <p:cNvSpPr>
            <a:spLocks noGrp="1" noChangeArrowheads="1"/>
          </p:cNvSpPr>
          <p:nvPr>
            <p:ph idx="1"/>
          </p:nvPr>
        </p:nvSpPr>
        <p:spPr>
          <a:xfrm>
            <a:off x="1" y="1222376"/>
            <a:ext cx="7924799" cy="5251450"/>
          </a:xfrm>
        </p:spPr>
        <p:txBody>
          <a:bodyPr/>
          <a:lstStyle/>
          <a:p>
            <a:pPr eaLnBrk="1" hangingPunct="1"/>
            <a:r>
              <a:rPr lang="en-US" dirty="0" smtClean="0"/>
              <a:t>National level</a:t>
            </a:r>
          </a:p>
          <a:p>
            <a:pPr lvl="1" eaLnBrk="1" hangingPunct="1"/>
            <a:r>
              <a:rPr lang="en-US" dirty="0" smtClean="0"/>
              <a:t>Supreme Court:</a:t>
            </a:r>
          </a:p>
          <a:p>
            <a:pPr lvl="2" eaLnBrk="1" hangingPunct="1"/>
            <a:r>
              <a:rPr lang="en-US" dirty="0" smtClean="0"/>
              <a:t>US </a:t>
            </a:r>
            <a:r>
              <a:rPr lang="en-US" dirty="0" err="1" smtClean="0"/>
              <a:t>v</a:t>
            </a:r>
            <a:r>
              <a:rPr lang="en-US" dirty="0" smtClean="0"/>
              <a:t> Cruikshank</a:t>
            </a:r>
          </a:p>
          <a:p>
            <a:pPr lvl="2" eaLnBrk="1" hangingPunct="1"/>
            <a:r>
              <a:rPr lang="en-US" dirty="0" smtClean="0"/>
              <a:t>Slaughterhouse cases-1873</a:t>
            </a:r>
          </a:p>
          <a:p>
            <a:pPr eaLnBrk="1" hangingPunct="1"/>
            <a:r>
              <a:rPr lang="en-US" dirty="0" smtClean="0"/>
              <a:t>State level:</a:t>
            </a:r>
          </a:p>
          <a:p>
            <a:pPr lvl="1" eaLnBrk="1" hangingPunct="1"/>
            <a:r>
              <a:rPr lang="en-US" dirty="0" smtClean="0"/>
              <a:t>Jim Crow Laws</a:t>
            </a:r>
          </a:p>
          <a:p>
            <a:pPr eaLnBrk="1" hangingPunct="1"/>
            <a:r>
              <a:rPr lang="en-US" dirty="0" smtClean="0"/>
              <a:t>Local Level</a:t>
            </a:r>
          </a:p>
          <a:p>
            <a:pPr lvl="1" eaLnBrk="1" hangingPunct="1"/>
            <a:r>
              <a:rPr lang="en-US" dirty="0" smtClean="0"/>
              <a:t>KKK = terrorism</a:t>
            </a:r>
          </a:p>
          <a:p>
            <a:pPr lvl="1" eaLnBrk="1" hangingPunct="1"/>
            <a:endParaRPr lang="en-US" dirty="0" smtClean="0"/>
          </a:p>
        </p:txBody>
      </p:sp>
      <p:pic>
        <p:nvPicPr>
          <p:cNvPr id="53252" name="Picture 3"/>
          <p:cNvPicPr>
            <a:picLocks noChangeAspect="1"/>
          </p:cNvPicPr>
          <p:nvPr/>
        </p:nvPicPr>
        <p:blipFill>
          <a:blip r:embed="rId3"/>
          <a:srcRect/>
          <a:stretch>
            <a:fillRect/>
          </a:stretch>
        </p:blipFill>
        <p:spPr bwMode="auto">
          <a:xfrm>
            <a:off x="4343400" y="0"/>
            <a:ext cx="4800600" cy="2000250"/>
          </a:xfrm>
          <a:prstGeom prst="rect">
            <a:avLst/>
          </a:prstGeom>
          <a:noFill/>
          <a:ln w="9525">
            <a:noFill/>
            <a:miter lim="800000"/>
            <a:headEnd/>
            <a:tailEnd/>
          </a:ln>
        </p:spPr>
      </p:pic>
      <p:cxnSp>
        <p:nvCxnSpPr>
          <p:cNvPr id="7" name="Straight Arrow Connector 6"/>
          <p:cNvCxnSpPr/>
          <p:nvPr/>
        </p:nvCxnSpPr>
        <p:spPr>
          <a:xfrm rot="5400000">
            <a:off x="5411788" y="2514600"/>
            <a:ext cx="1217612"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200400" y="3581400"/>
            <a:ext cx="1066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95111" y="6429375"/>
            <a:ext cx="8156222" cy="1588"/>
          </a:xfrm>
          <a:prstGeom prst="straightConnector1">
            <a:avLst/>
          </a:prstGeom>
          <a:ln w="79375">
            <a:solidFill>
              <a:schemeClr val="accent2"/>
            </a:solidFill>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381000"/>
            <a:ext cx="7772400" cy="457200"/>
          </a:xfrm>
        </p:spPr>
        <p:txBody>
          <a:bodyPr>
            <a:normAutofit fontScale="90000"/>
          </a:bodyPr>
          <a:lstStyle/>
          <a:p>
            <a:pPr eaLnBrk="1" fontAlgn="auto" hangingPunct="1">
              <a:spcAft>
                <a:spcPts val="0"/>
              </a:spcAft>
              <a:defRPr/>
            </a:pPr>
            <a:r>
              <a:rPr lang="en-US" dirty="0">
                <a:ea typeface="+mj-ea"/>
                <a:cs typeface="+mj-cs"/>
              </a:rPr>
              <a:t>Jim Crow Laws</a:t>
            </a:r>
          </a:p>
        </p:txBody>
      </p:sp>
      <p:sp>
        <p:nvSpPr>
          <p:cNvPr id="22531" name="Rectangle 3"/>
          <p:cNvSpPr>
            <a:spLocks noGrp="1" noChangeArrowheads="1"/>
          </p:cNvSpPr>
          <p:nvPr>
            <p:ph sz="half" idx="1"/>
          </p:nvPr>
        </p:nvSpPr>
        <p:spPr>
          <a:xfrm>
            <a:off x="0" y="990600"/>
            <a:ext cx="4572000" cy="5867400"/>
          </a:xfrm>
        </p:spPr>
        <p:txBody>
          <a:bodyPr>
            <a:normAutofit/>
          </a:bodyPr>
          <a:lstStyle/>
          <a:p>
            <a:pPr eaLnBrk="1" hangingPunct="1">
              <a:lnSpc>
                <a:spcPct val="90000"/>
              </a:lnSpc>
            </a:pPr>
            <a:r>
              <a:rPr lang="en-US" sz="1400" b="1" dirty="0"/>
              <a:t>Amateur Baseball</a:t>
            </a:r>
            <a:r>
              <a:rPr lang="en-US" sz="1400" dirty="0"/>
              <a:t>  It shall be unlawful for any amateur white baseball team to  play baseball on any vacant lot or baseball diamond within  two blocks of a playground devoted to the Negro race, and it shall be unlawful for any amateur colored baseball team to  play baseball in any vacant lot or baseball diamond within  two blocks of any playground devoted to the white race. </a:t>
            </a:r>
            <a:r>
              <a:rPr lang="en-US" sz="1400" i="1" dirty="0"/>
              <a:t>Georgia</a:t>
            </a:r>
            <a:r>
              <a:rPr lang="en-US" sz="1400" dirty="0"/>
              <a:t> </a:t>
            </a:r>
          </a:p>
          <a:p>
            <a:pPr eaLnBrk="1" hangingPunct="1">
              <a:lnSpc>
                <a:spcPct val="90000"/>
              </a:lnSpc>
            </a:pPr>
            <a:r>
              <a:rPr lang="en-US" sz="1400" b="1" dirty="0"/>
              <a:t>Wine and Beer</a:t>
            </a:r>
            <a:r>
              <a:rPr lang="en-US" sz="1400" dirty="0"/>
              <a:t>  All persons licensed to conduct the business of selling beer  or wine...shall serve either white people exclusively or colored people exclusively and shall not sell to the two  races within the same room at any time. </a:t>
            </a:r>
            <a:r>
              <a:rPr lang="en-US" sz="1400" i="1" dirty="0"/>
              <a:t>Georgia</a:t>
            </a:r>
            <a:r>
              <a:rPr lang="en-US" sz="1400" dirty="0"/>
              <a:t> </a:t>
            </a:r>
          </a:p>
          <a:p>
            <a:pPr eaLnBrk="1" hangingPunct="1">
              <a:lnSpc>
                <a:spcPct val="90000"/>
              </a:lnSpc>
            </a:pPr>
            <a:r>
              <a:rPr lang="en-US" sz="1400" b="1" dirty="0"/>
              <a:t>Housing</a:t>
            </a:r>
            <a:r>
              <a:rPr lang="en-US" sz="1400" dirty="0"/>
              <a:t>  Any person...who shall rent any part of any such building to a negro person or a negro family when such building is  already in whole or in part in occupancy by a white person  or white family, or vice versa when the building is in  occupancy by a negro person or negro family, shall be guilty  of a misdemeanor and on conviction thereof shall be punished  by a fine of not less than twenty-five ($25.00) nor more  than one hundred ($100.00) dollars or be imprisoned not less than 10, or more than 60 days, or both such fine and  imprisonment in the discretion of the court. </a:t>
            </a:r>
            <a:r>
              <a:rPr lang="en-US" sz="1400" i="1" dirty="0"/>
              <a:t>Louisiana</a:t>
            </a:r>
            <a:r>
              <a:rPr lang="en-US" sz="1400" dirty="0"/>
              <a:t> </a:t>
            </a:r>
          </a:p>
        </p:txBody>
      </p:sp>
      <p:sp>
        <p:nvSpPr>
          <p:cNvPr id="22532" name="Rectangle 4"/>
          <p:cNvSpPr>
            <a:spLocks noGrp="1" noChangeArrowheads="1"/>
          </p:cNvSpPr>
          <p:nvPr>
            <p:ph sz="half" idx="2"/>
          </p:nvPr>
        </p:nvSpPr>
        <p:spPr>
          <a:xfrm>
            <a:off x="4572000" y="762000"/>
            <a:ext cx="4572000" cy="5683250"/>
          </a:xfrm>
        </p:spPr>
        <p:txBody>
          <a:bodyPr>
            <a:normAutofit/>
          </a:bodyPr>
          <a:lstStyle/>
          <a:p>
            <a:pPr eaLnBrk="1" hangingPunct="1">
              <a:lnSpc>
                <a:spcPct val="90000"/>
              </a:lnSpc>
            </a:pPr>
            <a:endParaRPr lang="en-US" sz="1400" dirty="0"/>
          </a:p>
          <a:p>
            <a:pPr eaLnBrk="1" hangingPunct="1">
              <a:lnSpc>
                <a:spcPct val="90000"/>
              </a:lnSpc>
            </a:pPr>
            <a:r>
              <a:rPr lang="en-US" sz="1400" b="1" dirty="0"/>
              <a:t>Promotion of  Equality</a:t>
            </a:r>
            <a:r>
              <a:rPr lang="en-US" sz="1400" dirty="0"/>
              <a:t> Any person...who shall be guilty of  printing, publishing or circulating printed, typewritten or  written matter urging or presenting for public acceptance or  general information, arguments or suggestions in favor of  social equality or of intermarriage between whites and  negroes, shall be guilty of a misdemeanor and subject to fine or not exceeding five hundred (500.00) dollars or  imprisonment not exceeding six (6) months or both. </a:t>
            </a:r>
            <a:r>
              <a:rPr lang="en-US" sz="1400" i="1" dirty="0"/>
              <a:t>Mississippi</a:t>
            </a:r>
            <a:r>
              <a:rPr lang="en-US" sz="1400" dirty="0"/>
              <a:t> </a:t>
            </a:r>
          </a:p>
          <a:p>
            <a:pPr eaLnBrk="1" hangingPunct="1">
              <a:lnSpc>
                <a:spcPct val="90000"/>
              </a:lnSpc>
            </a:pPr>
            <a:r>
              <a:rPr lang="en-US" sz="1400" b="1" dirty="0"/>
              <a:t>Intermarriage</a:t>
            </a:r>
            <a:r>
              <a:rPr lang="en-US" sz="1400" dirty="0"/>
              <a:t>  The marriage of a white person with a negro or mulatto or  person who shall have one-eighth or more of negro blood, shall be unlawful and void. </a:t>
            </a:r>
            <a:r>
              <a:rPr lang="en-US" sz="1400" i="1" dirty="0"/>
              <a:t>Mississippi</a:t>
            </a:r>
            <a:r>
              <a:rPr lang="en-US" sz="1400" dirty="0"/>
              <a:t> </a:t>
            </a:r>
          </a:p>
          <a:p>
            <a:pPr eaLnBrk="1" hangingPunct="1">
              <a:lnSpc>
                <a:spcPct val="90000"/>
              </a:lnSpc>
            </a:pPr>
            <a:r>
              <a:rPr lang="en-US" sz="1400" b="1" dirty="0"/>
              <a:t>Hospital Entrances</a:t>
            </a:r>
            <a:r>
              <a:rPr lang="en-US" sz="1400" dirty="0"/>
              <a:t>  There shall be maintained by the governing authorities of  every hospital maintained by the state for treatment of white and colored patients separate entrances for white and  colored patients and visitors, and such entrances shall be  used by the race only for which they are prepared. </a:t>
            </a:r>
            <a:r>
              <a:rPr lang="en-US" sz="1400" i="1" dirty="0"/>
              <a:t>Mississippi</a:t>
            </a:r>
            <a:r>
              <a:rPr lang="en-US" sz="1400" dirty="0"/>
              <a:t> </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2">
                                            <p:txEl>
                                              <p:pRg st="1" end="1"/>
                                            </p:txEl>
                                          </p:spTgt>
                                        </p:tgtEl>
                                        <p:attrNameLst>
                                          <p:attrName>style.visibility</p:attrName>
                                        </p:attrNameLst>
                                      </p:cBhvr>
                                      <p:to>
                                        <p:strVal val="visible"/>
                                      </p:to>
                                    </p:set>
                                    <p:anim calcmode="lin" valueType="num">
                                      <p:cBhvr additive="base">
                                        <p:cTn id="7"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2">
                                            <p:txEl>
                                              <p:pRg st="2" end="2"/>
                                            </p:txEl>
                                          </p:spTgt>
                                        </p:tgtEl>
                                        <p:attrNameLst>
                                          <p:attrName>style.visibility</p:attrName>
                                        </p:attrNameLst>
                                      </p:cBhvr>
                                      <p:to>
                                        <p:strVal val="visible"/>
                                      </p:to>
                                    </p:set>
                                    <p:anim calcmode="lin" valueType="num">
                                      <p:cBhvr additive="base">
                                        <p:cTn id="13"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2">
                                            <p:txEl>
                                              <p:pRg st="3" end="3"/>
                                            </p:txEl>
                                          </p:spTgt>
                                        </p:tgtEl>
                                        <p:attrNameLst>
                                          <p:attrName>style.visibility</p:attrName>
                                        </p:attrNameLst>
                                      </p:cBhvr>
                                      <p:to>
                                        <p:strVal val="visible"/>
                                      </p:to>
                                    </p:set>
                                    <p:anim calcmode="lin" valueType="num">
                                      <p:cBhvr additive="base">
                                        <p:cTn id="19"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531">
                                            <p:txEl>
                                              <p:pRg st="0" end="0"/>
                                            </p:txEl>
                                          </p:spTgt>
                                        </p:tgtEl>
                                        <p:attrNameLst>
                                          <p:attrName>style.visibility</p:attrName>
                                        </p:attrNameLst>
                                      </p:cBhvr>
                                      <p:to>
                                        <p:strVal val="visible"/>
                                      </p:to>
                                    </p:set>
                                    <p:anim calcmode="lin" valueType="num">
                                      <p:cBhvr additive="base">
                                        <p:cTn id="25"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531">
                                            <p:txEl>
                                              <p:pRg st="1" end="1"/>
                                            </p:txEl>
                                          </p:spTgt>
                                        </p:tgtEl>
                                        <p:attrNameLst>
                                          <p:attrName>style.visibility</p:attrName>
                                        </p:attrNameLst>
                                      </p:cBhvr>
                                      <p:to>
                                        <p:strVal val="visible"/>
                                      </p:to>
                                    </p:set>
                                    <p:anim calcmode="lin" valueType="num">
                                      <p:cBhvr additive="base">
                                        <p:cTn id="31" dur="500" fill="hold"/>
                                        <p:tgtEl>
                                          <p:spTgt spid="22531">
                                            <p:txEl>
                                              <p:pRg st="1" end="1"/>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2531">
                                            <p:txEl>
                                              <p:pRg st="2" end="2"/>
                                            </p:txEl>
                                          </p:spTgt>
                                        </p:tgtEl>
                                        <p:attrNameLst>
                                          <p:attrName>style.visibility</p:attrName>
                                        </p:attrNameLst>
                                      </p:cBhvr>
                                      <p:to>
                                        <p:strVal val="visible"/>
                                      </p:to>
                                    </p:set>
                                    <p:anim calcmode="lin" valueType="num">
                                      <p:cBhvr additive="base">
                                        <p:cTn id="37" dur="500" fill="hold"/>
                                        <p:tgtEl>
                                          <p:spTgt spid="22531">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P spid="22532" grpId="0" build="p" autoUpdateAnimBg="0"/>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Conduct</a:t>
            </a:r>
            <a:endParaRPr lang="en-US" dirty="0"/>
          </a:p>
        </p:txBody>
      </p:sp>
      <p:sp>
        <p:nvSpPr>
          <p:cNvPr id="3" name="Content Placeholder 2"/>
          <p:cNvSpPr>
            <a:spLocks noGrp="1"/>
          </p:cNvSpPr>
          <p:nvPr>
            <p:ph idx="1"/>
          </p:nvPr>
        </p:nvSpPr>
        <p:spPr/>
        <p:txBody>
          <a:bodyPr/>
          <a:lstStyle/>
          <a:p>
            <a:r>
              <a:rPr lang="en-US" dirty="0" smtClean="0"/>
              <a:t>Remember…</a:t>
            </a:r>
          </a:p>
          <a:p>
            <a:pPr lvl="1"/>
            <a:r>
              <a:rPr lang="en-US" dirty="0" smtClean="0"/>
              <a:t>Intent vs. impact</a:t>
            </a:r>
          </a:p>
          <a:p>
            <a:pPr lvl="1"/>
            <a:r>
              <a:rPr lang="en-US" dirty="0" smtClean="0"/>
              <a:t>Use Qualifiers</a:t>
            </a:r>
          </a:p>
          <a:p>
            <a:pPr lvl="1"/>
            <a:r>
              <a:rPr lang="en-US" dirty="0" smtClean="0"/>
              <a:t>Use AND instead of But</a:t>
            </a:r>
          </a:p>
          <a:p>
            <a:pPr lvl="1"/>
            <a:r>
              <a:rPr lang="en-US" dirty="0" smtClean="0"/>
              <a:t>We are all learners and have good intentions</a:t>
            </a:r>
          </a:p>
          <a:p>
            <a:pPr lvl="1"/>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11" name="Rectangle 1027"/>
          <p:cNvSpPr>
            <a:spLocks noGrp="1" noChangeArrowheads="1"/>
          </p:cNvSpPr>
          <p:nvPr>
            <p:ph idx="1"/>
          </p:nvPr>
        </p:nvSpPr>
        <p:spPr>
          <a:xfrm>
            <a:off x="253999" y="2238374"/>
            <a:ext cx="8683625" cy="3857625"/>
          </a:xfrm>
        </p:spPr>
        <p:txBody>
          <a:bodyPr>
            <a:normAutofit/>
          </a:bodyPr>
          <a:lstStyle/>
          <a:p>
            <a:pPr marL="274320" indent="-274320" eaLnBrk="1" fontAlgn="auto" hangingPunct="1">
              <a:lnSpc>
                <a:spcPct val="90000"/>
              </a:lnSpc>
              <a:spcAft>
                <a:spcPts val="0"/>
              </a:spcAft>
              <a:buFont typeface="Wingdings"/>
              <a:buChar char=""/>
              <a:defRPr/>
            </a:pPr>
            <a:r>
              <a:rPr lang="en-US" sz="2800" dirty="0">
                <a:ea typeface="+mn-ea"/>
                <a:cs typeface="+mn-cs"/>
              </a:rPr>
              <a:t>A way to guarantee universal equality for all races (not women!)</a:t>
            </a:r>
          </a:p>
          <a:p>
            <a:pPr marL="640080" lvl="1" indent="-274320" eaLnBrk="1" fontAlgn="auto" hangingPunct="1">
              <a:lnSpc>
                <a:spcPct val="90000"/>
              </a:lnSpc>
              <a:spcAft>
                <a:spcPts val="0"/>
              </a:spcAft>
              <a:buFont typeface="Wingdings 2"/>
              <a:buChar char=""/>
              <a:defRPr/>
            </a:pPr>
            <a:r>
              <a:rPr lang="en-US" sz="2400" dirty="0">
                <a:ea typeface="+mn-ea"/>
              </a:rPr>
              <a:t>Democrat Response: “Asiatic influx and control of the state by an alliance of the Mongolian and Indian and African.”</a:t>
            </a:r>
          </a:p>
          <a:p>
            <a:pPr marL="640080" lvl="1" indent="-274320" eaLnBrk="1" fontAlgn="auto" hangingPunct="1">
              <a:lnSpc>
                <a:spcPct val="90000"/>
              </a:lnSpc>
              <a:spcAft>
                <a:spcPts val="0"/>
              </a:spcAft>
              <a:buFont typeface="Wingdings 2"/>
              <a:buChar char=""/>
              <a:defRPr/>
            </a:pPr>
            <a:r>
              <a:rPr lang="en-US" sz="2400" dirty="0">
                <a:ea typeface="+mn-ea"/>
              </a:rPr>
              <a:t>Republican Response:  “The same God created both Europeans and Asiatic.</a:t>
            </a:r>
            <a:r>
              <a:rPr lang="en-US" sz="2400" dirty="0" smtClean="0">
                <a:ea typeface="+mn-ea"/>
              </a:rPr>
              <a:t>”</a:t>
            </a:r>
            <a:endParaRPr lang="en-US" sz="2400" dirty="0">
              <a:ea typeface="+mn-ea"/>
            </a:endParaRPr>
          </a:p>
        </p:txBody>
      </p:sp>
      <p:sp>
        <p:nvSpPr>
          <p:cNvPr id="5" name="Title 4"/>
          <p:cNvSpPr>
            <a:spLocks noGrp="1"/>
          </p:cNvSpPr>
          <p:nvPr>
            <p:ph type="title"/>
          </p:nvPr>
        </p:nvSpPr>
        <p:spPr/>
        <p:txBody>
          <a:bodyPr/>
          <a:lstStyle/>
          <a:p>
            <a:endParaRPr lang="en-US" dirty="0"/>
          </a:p>
        </p:txBody>
      </p:sp>
    </p:spTree>
  </p:cSld>
  <p:clrMapOvr>
    <a:masterClrMapping/>
  </p:clrMapOvr>
  <p:transition>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3410" name="Rectangle 1026"/>
          <p:cNvSpPr>
            <a:spLocks noGrp="1" noChangeArrowheads="1"/>
          </p:cNvSpPr>
          <p:nvPr>
            <p:ph type="title"/>
          </p:nvPr>
        </p:nvSpPr>
        <p:spPr>
          <a:xfrm>
            <a:off x="0" y="800100"/>
            <a:ext cx="3733800" cy="1143000"/>
          </a:xfrm>
        </p:spPr>
        <p:txBody>
          <a:bodyPr wrap="square" lIns="91440" tIns="45720" rIns="91440" bIns="45720" numCol="1" anchorCtr="0" compatLnSpc="1">
            <a:prstTxWarp prst="textNoShape">
              <a:avLst/>
            </a:prstTxWarp>
          </a:bodyPr>
          <a:lstStyle/>
          <a:p>
            <a:pPr eaLnBrk="1" hangingPunct="1">
              <a:defRPr/>
            </a:pPr>
            <a:r>
              <a:rPr lang="en-US" sz="3200" cap="none" dirty="0" smtClean="0"/>
              <a:t>EFFECTIVENESS?</a:t>
            </a:r>
            <a:br>
              <a:rPr lang="en-US" sz="3200" cap="none" dirty="0" smtClean="0"/>
            </a:br>
            <a:r>
              <a:rPr lang="en-US" sz="3200" dirty="0" smtClean="0"/>
              <a:t>15</a:t>
            </a:r>
            <a:r>
              <a:rPr lang="en-US" sz="3200" baseline="30000" dirty="0" smtClean="0"/>
              <a:t>th</a:t>
            </a:r>
            <a:r>
              <a:rPr lang="en-US" sz="3200" dirty="0" smtClean="0"/>
              <a:t> Amendment</a:t>
            </a:r>
          </a:p>
        </p:txBody>
      </p:sp>
      <p:sp>
        <p:nvSpPr>
          <p:cNvPr id="43011" name="Rectangle 1027"/>
          <p:cNvSpPr>
            <a:spLocks noGrp="1" noChangeArrowheads="1"/>
          </p:cNvSpPr>
          <p:nvPr>
            <p:ph idx="1"/>
          </p:nvPr>
        </p:nvSpPr>
        <p:spPr>
          <a:xfrm>
            <a:off x="304800" y="2514600"/>
            <a:ext cx="7924800" cy="4343400"/>
          </a:xfrm>
        </p:spPr>
        <p:txBody>
          <a:bodyPr/>
          <a:lstStyle/>
          <a:p>
            <a:pPr>
              <a:lnSpc>
                <a:spcPct val="90000"/>
              </a:lnSpc>
              <a:defRPr/>
            </a:pPr>
            <a:r>
              <a:rPr lang="en-US" sz="2600" dirty="0" smtClean="0"/>
              <a:t>National Level</a:t>
            </a:r>
          </a:p>
          <a:p>
            <a:pPr lvl="1">
              <a:lnSpc>
                <a:spcPct val="90000"/>
              </a:lnSpc>
              <a:defRPr/>
            </a:pPr>
            <a:r>
              <a:rPr lang="en-US" dirty="0" smtClean="0"/>
              <a:t>US </a:t>
            </a:r>
            <a:r>
              <a:rPr lang="en-US" dirty="0" err="1" smtClean="0"/>
              <a:t>v</a:t>
            </a:r>
            <a:r>
              <a:rPr lang="en-US" dirty="0" smtClean="0"/>
              <a:t> Reese</a:t>
            </a:r>
            <a:endParaRPr lang="en-US" sz="2800" dirty="0" smtClean="0"/>
          </a:p>
          <a:p>
            <a:pPr eaLnBrk="1" hangingPunct="1">
              <a:lnSpc>
                <a:spcPct val="90000"/>
              </a:lnSpc>
              <a:defRPr/>
            </a:pPr>
            <a:r>
              <a:rPr lang="en-US" sz="2800" dirty="0" smtClean="0"/>
              <a:t>State</a:t>
            </a:r>
          </a:p>
          <a:p>
            <a:pPr lvl="1" eaLnBrk="1" hangingPunct="1">
              <a:lnSpc>
                <a:spcPct val="90000"/>
              </a:lnSpc>
              <a:defRPr/>
            </a:pPr>
            <a:r>
              <a:rPr lang="en-US" sz="2400" dirty="0" smtClean="0"/>
              <a:t>Poll taxes</a:t>
            </a:r>
          </a:p>
          <a:p>
            <a:pPr lvl="1" eaLnBrk="1" hangingPunct="1">
              <a:lnSpc>
                <a:spcPct val="90000"/>
              </a:lnSpc>
              <a:defRPr/>
            </a:pPr>
            <a:r>
              <a:rPr lang="en-US" sz="2400" dirty="0" smtClean="0"/>
              <a:t>Literacy tests</a:t>
            </a:r>
          </a:p>
          <a:p>
            <a:pPr>
              <a:lnSpc>
                <a:spcPct val="90000"/>
              </a:lnSpc>
              <a:defRPr/>
            </a:pPr>
            <a:r>
              <a:rPr lang="en-US" sz="2600" dirty="0" smtClean="0"/>
              <a:t>Local level (including government)</a:t>
            </a:r>
          </a:p>
          <a:p>
            <a:pPr lvl="1">
              <a:lnSpc>
                <a:spcPct val="90000"/>
              </a:lnSpc>
              <a:defRPr/>
            </a:pPr>
            <a:r>
              <a:rPr lang="en-US" dirty="0" smtClean="0"/>
              <a:t>KKK (fear and intimidation)</a:t>
            </a:r>
          </a:p>
          <a:p>
            <a:pPr eaLnBrk="1" hangingPunct="1">
              <a:lnSpc>
                <a:spcPct val="90000"/>
              </a:lnSpc>
              <a:defRPr/>
            </a:pPr>
            <a:endParaRPr lang="en-US" dirty="0" smtClean="0"/>
          </a:p>
        </p:txBody>
      </p:sp>
    </p:spTree>
  </p:cSld>
  <p:clrMapOvr>
    <a:masterClrMapping/>
  </p:clrMapOvr>
  <p:transition>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76200"/>
            <a:ext cx="7772400" cy="838200"/>
          </a:xfrm>
        </p:spPr>
        <p:txBody>
          <a:bodyPr>
            <a:normAutofit/>
          </a:bodyPr>
          <a:lstStyle/>
          <a:p>
            <a:pPr eaLnBrk="1" fontAlgn="auto" hangingPunct="1">
              <a:spcAft>
                <a:spcPts val="0"/>
              </a:spcAft>
              <a:defRPr/>
            </a:pPr>
            <a:r>
              <a:rPr lang="en-US" sz="3200">
                <a:ea typeface="+mj-ea"/>
                <a:cs typeface="+mj-cs"/>
              </a:rPr>
              <a:t>Sample Questions from a Literacy Test</a:t>
            </a:r>
          </a:p>
        </p:txBody>
      </p:sp>
      <p:sp>
        <p:nvSpPr>
          <p:cNvPr id="93187" name="Rectangle 3"/>
          <p:cNvSpPr>
            <a:spLocks noGrp="1" noChangeArrowheads="1"/>
          </p:cNvSpPr>
          <p:nvPr>
            <p:ph idx="1"/>
          </p:nvPr>
        </p:nvSpPr>
        <p:spPr>
          <a:xfrm>
            <a:off x="609600" y="762000"/>
            <a:ext cx="7924800" cy="5867400"/>
          </a:xfrm>
        </p:spPr>
        <p:txBody>
          <a:bodyPr>
            <a:normAutofit fontScale="92500" lnSpcReduction="20000"/>
          </a:bodyPr>
          <a:lstStyle/>
          <a:p>
            <a:pPr marL="609600" indent="-609600" algn="ctr" eaLnBrk="1" hangingPunct="1">
              <a:lnSpc>
                <a:spcPct val="90000"/>
              </a:lnSpc>
              <a:spcBef>
                <a:spcPct val="50000"/>
              </a:spcBef>
              <a:buFontTx/>
              <a:buNone/>
            </a:pPr>
            <a:r>
              <a:rPr lang="en-US"/>
              <a:t>State of Louisiana</a:t>
            </a:r>
          </a:p>
          <a:p>
            <a:pPr marL="609600" indent="-609600" algn="ctr" eaLnBrk="1" hangingPunct="1">
              <a:lnSpc>
                <a:spcPct val="90000"/>
              </a:lnSpc>
              <a:spcBef>
                <a:spcPct val="50000"/>
              </a:spcBef>
              <a:buFontTx/>
              <a:buNone/>
            </a:pPr>
            <a:r>
              <a:rPr lang="en-US" sz="2000" u="sng"/>
              <a:t>One wrong answer denotes failure of the test</a:t>
            </a:r>
            <a:r>
              <a:rPr lang="en-US" sz="2000"/>
              <a:t>. (10 min) </a:t>
            </a:r>
          </a:p>
          <a:p>
            <a:pPr marL="609600" indent="-609600" eaLnBrk="1" hangingPunct="1">
              <a:lnSpc>
                <a:spcPct val="90000"/>
              </a:lnSpc>
              <a:spcBef>
                <a:spcPct val="50000"/>
              </a:spcBef>
              <a:buFontTx/>
              <a:buAutoNum type="arabicPeriod"/>
            </a:pPr>
            <a:r>
              <a:rPr lang="en-US" sz="1800"/>
              <a:t>Draw a line around the number or letter of this sentence. </a:t>
            </a:r>
          </a:p>
          <a:p>
            <a:pPr marL="609600" indent="-609600" eaLnBrk="1" hangingPunct="1">
              <a:lnSpc>
                <a:spcPct val="90000"/>
              </a:lnSpc>
              <a:spcBef>
                <a:spcPct val="50000"/>
              </a:spcBef>
              <a:buFontTx/>
              <a:buAutoNum type="arabicPeriod"/>
            </a:pPr>
            <a:r>
              <a:rPr lang="en-US" sz="1800"/>
              <a:t>Draw a line under the last word in this line.</a:t>
            </a:r>
          </a:p>
          <a:p>
            <a:pPr marL="609600" indent="-609600" eaLnBrk="1" hangingPunct="1">
              <a:lnSpc>
                <a:spcPct val="90000"/>
              </a:lnSpc>
              <a:buFontTx/>
              <a:buAutoNum type="arabicPeriod"/>
            </a:pPr>
            <a:r>
              <a:rPr lang="en-US" sz="1800"/>
              <a:t>Cross out the longest word in this line.</a:t>
            </a:r>
          </a:p>
          <a:p>
            <a:pPr marL="609600" indent="-609600" eaLnBrk="1" hangingPunct="1">
              <a:lnSpc>
                <a:spcPct val="90000"/>
              </a:lnSpc>
              <a:buFontTx/>
              <a:buAutoNum type="arabicPeriod"/>
            </a:pPr>
            <a:r>
              <a:rPr lang="en-US" sz="1800"/>
              <a:t>Draw a line around the shortest word in this line.</a:t>
            </a:r>
          </a:p>
          <a:p>
            <a:pPr marL="609600" indent="-609600" eaLnBrk="1" hangingPunct="1">
              <a:lnSpc>
                <a:spcPct val="90000"/>
              </a:lnSpc>
              <a:buFontTx/>
              <a:buAutoNum type="arabicPeriod"/>
            </a:pPr>
            <a:r>
              <a:rPr lang="en-US" sz="1800"/>
              <a:t>Circle the first, first letter of the alphabet in this line.</a:t>
            </a:r>
          </a:p>
          <a:p>
            <a:pPr marL="609600" indent="-609600" eaLnBrk="1" hangingPunct="1">
              <a:lnSpc>
                <a:spcPct val="90000"/>
              </a:lnSpc>
              <a:buFontTx/>
              <a:buAutoNum type="arabicPeriod"/>
            </a:pPr>
            <a:r>
              <a:rPr lang="en-US" sz="1800"/>
              <a:t>In the space below draw three circles, one inside the other.</a:t>
            </a:r>
          </a:p>
          <a:p>
            <a:pPr marL="609600" indent="-609600" eaLnBrk="1" hangingPunct="1">
              <a:lnSpc>
                <a:spcPct val="90000"/>
              </a:lnSpc>
              <a:buFontTx/>
              <a:buAutoNum type="arabicPeriod"/>
            </a:pPr>
            <a:r>
              <a:rPr lang="en-US" sz="1800"/>
              <a:t>Above the letter X make a small cross.</a:t>
            </a:r>
          </a:p>
          <a:p>
            <a:pPr marL="609600" indent="-609600" eaLnBrk="1" hangingPunct="1">
              <a:lnSpc>
                <a:spcPct val="90000"/>
              </a:lnSpc>
              <a:buFontTx/>
              <a:buAutoNum type="arabicPeriod"/>
            </a:pPr>
            <a:r>
              <a:rPr lang="en-US" sz="1800"/>
              <a:t>Draw a line through the letter below that comes earliest in the alphabet.  ZVSEDGMKYTPHC</a:t>
            </a:r>
          </a:p>
          <a:p>
            <a:pPr marL="609600" indent="-609600" eaLnBrk="1" hangingPunct="1">
              <a:lnSpc>
                <a:spcPct val="90000"/>
              </a:lnSpc>
              <a:buFontTx/>
              <a:buAutoNum type="arabicPeriod"/>
            </a:pPr>
            <a:r>
              <a:rPr lang="en-US" sz="1800"/>
              <a:t>Draw a line through the letter below that comes last in the alphabet. ZVSEDGMKYTPHC</a:t>
            </a:r>
          </a:p>
          <a:p>
            <a:pPr marL="609600" indent="-609600" eaLnBrk="1" hangingPunct="1">
              <a:lnSpc>
                <a:spcPct val="90000"/>
              </a:lnSpc>
              <a:buFontTx/>
              <a:buAutoNum type="arabicPeriod"/>
            </a:pPr>
            <a:r>
              <a:rPr lang="en-US" sz="1800"/>
              <a:t>In the space below write the word noise backwards and place a dot over what would be its second letter should it have been written forward.</a:t>
            </a:r>
          </a:p>
          <a:p>
            <a:pPr marL="609600" indent="-609600" eaLnBrk="1" hangingPunct="1">
              <a:lnSpc>
                <a:spcPct val="90000"/>
              </a:lnSpc>
              <a:buFontTx/>
              <a:buAutoNum type="arabicPeriod"/>
            </a:pPr>
            <a:r>
              <a:rPr lang="en-US" sz="1800"/>
              <a:t>Give your age in days.</a:t>
            </a:r>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3187">
                                            <p:txEl>
                                              <p:pRg st="3" end="3"/>
                                            </p:txEl>
                                          </p:spTgt>
                                        </p:tgtEl>
                                        <p:attrNameLst>
                                          <p:attrName>style.visibility</p:attrName>
                                        </p:attrNameLst>
                                      </p:cBhvr>
                                      <p:to>
                                        <p:strVal val="visible"/>
                                      </p:to>
                                    </p:set>
                                    <p:anim calcmode="lin" valueType="num">
                                      <p:cBhvr additive="base">
                                        <p:cTn id="25" dur="500" fill="hold"/>
                                        <p:tgtEl>
                                          <p:spTgt spid="931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318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3187">
                                            <p:txEl>
                                              <p:pRg st="4" end="4"/>
                                            </p:txEl>
                                          </p:spTgt>
                                        </p:tgtEl>
                                        <p:attrNameLst>
                                          <p:attrName>style.visibility</p:attrName>
                                        </p:attrNameLst>
                                      </p:cBhvr>
                                      <p:to>
                                        <p:strVal val="visible"/>
                                      </p:to>
                                    </p:set>
                                    <p:anim calcmode="lin" valueType="num">
                                      <p:cBhvr additive="base">
                                        <p:cTn id="31" dur="500" fill="hold"/>
                                        <p:tgtEl>
                                          <p:spTgt spid="931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318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3187">
                                            <p:txEl>
                                              <p:pRg st="5" end="5"/>
                                            </p:txEl>
                                          </p:spTgt>
                                        </p:tgtEl>
                                        <p:attrNameLst>
                                          <p:attrName>style.visibility</p:attrName>
                                        </p:attrNameLst>
                                      </p:cBhvr>
                                      <p:to>
                                        <p:strVal val="visible"/>
                                      </p:to>
                                    </p:set>
                                    <p:anim calcmode="lin" valueType="num">
                                      <p:cBhvr additive="base">
                                        <p:cTn id="37" dur="500" fill="hold"/>
                                        <p:tgtEl>
                                          <p:spTgt spid="931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318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3187">
                                            <p:txEl>
                                              <p:pRg st="6" end="6"/>
                                            </p:txEl>
                                          </p:spTgt>
                                        </p:tgtEl>
                                        <p:attrNameLst>
                                          <p:attrName>style.visibility</p:attrName>
                                        </p:attrNameLst>
                                      </p:cBhvr>
                                      <p:to>
                                        <p:strVal val="visible"/>
                                      </p:to>
                                    </p:set>
                                    <p:anim calcmode="lin" valueType="num">
                                      <p:cBhvr additive="base">
                                        <p:cTn id="43" dur="500" fill="hold"/>
                                        <p:tgtEl>
                                          <p:spTgt spid="9318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318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Whoosh"/>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3187">
                                            <p:txEl>
                                              <p:pRg st="7" end="7"/>
                                            </p:txEl>
                                          </p:spTgt>
                                        </p:tgtEl>
                                        <p:attrNameLst>
                                          <p:attrName>style.visibility</p:attrName>
                                        </p:attrNameLst>
                                      </p:cBhvr>
                                      <p:to>
                                        <p:strVal val="visible"/>
                                      </p:to>
                                    </p:set>
                                    <p:anim calcmode="lin" valueType="num">
                                      <p:cBhvr additive="base">
                                        <p:cTn id="49" dur="500" fill="hold"/>
                                        <p:tgtEl>
                                          <p:spTgt spid="93187">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9318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Whoosh"/>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93187">
                                            <p:txEl>
                                              <p:pRg st="8" end="8"/>
                                            </p:txEl>
                                          </p:spTgt>
                                        </p:tgtEl>
                                        <p:attrNameLst>
                                          <p:attrName>style.visibility</p:attrName>
                                        </p:attrNameLst>
                                      </p:cBhvr>
                                      <p:to>
                                        <p:strVal val="visible"/>
                                      </p:to>
                                    </p:set>
                                    <p:anim calcmode="lin" valueType="num">
                                      <p:cBhvr additive="base">
                                        <p:cTn id="55" dur="500" fill="hold"/>
                                        <p:tgtEl>
                                          <p:spTgt spid="93187">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9318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Whoosh"/>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93187">
                                            <p:txEl>
                                              <p:pRg st="9" end="9"/>
                                            </p:txEl>
                                          </p:spTgt>
                                        </p:tgtEl>
                                        <p:attrNameLst>
                                          <p:attrName>style.visibility</p:attrName>
                                        </p:attrNameLst>
                                      </p:cBhvr>
                                      <p:to>
                                        <p:strVal val="visible"/>
                                      </p:to>
                                    </p:set>
                                    <p:anim calcmode="lin" valueType="num">
                                      <p:cBhvr additive="base">
                                        <p:cTn id="61" dur="500" fill="hold"/>
                                        <p:tgtEl>
                                          <p:spTgt spid="93187">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9318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Whoosh"/>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93187">
                                            <p:txEl>
                                              <p:pRg st="10" end="10"/>
                                            </p:txEl>
                                          </p:spTgt>
                                        </p:tgtEl>
                                        <p:attrNameLst>
                                          <p:attrName>style.visibility</p:attrName>
                                        </p:attrNameLst>
                                      </p:cBhvr>
                                      <p:to>
                                        <p:strVal val="visible"/>
                                      </p:to>
                                    </p:set>
                                    <p:anim calcmode="lin" valueType="num">
                                      <p:cBhvr additive="base">
                                        <p:cTn id="67" dur="500" fill="hold"/>
                                        <p:tgtEl>
                                          <p:spTgt spid="93187">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93187">
                                            <p:txEl>
                                              <p:pRg st="10" end="1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2" name="Whoosh"/>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93187">
                                            <p:txEl>
                                              <p:pRg st="11" end="11"/>
                                            </p:txEl>
                                          </p:spTgt>
                                        </p:tgtEl>
                                        <p:attrNameLst>
                                          <p:attrName>style.visibility</p:attrName>
                                        </p:attrNameLst>
                                      </p:cBhvr>
                                      <p:to>
                                        <p:strVal val="visible"/>
                                      </p:to>
                                    </p:set>
                                    <p:anim calcmode="lin" valueType="num">
                                      <p:cBhvr additive="base">
                                        <p:cTn id="73" dur="500" fill="hold"/>
                                        <p:tgtEl>
                                          <p:spTgt spid="93187">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93187">
                                            <p:txEl>
                                              <p:pRg st="11" end="1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2" name="Whoosh"/>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93187">
                                            <p:txEl>
                                              <p:pRg st="12" end="12"/>
                                            </p:txEl>
                                          </p:spTgt>
                                        </p:tgtEl>
                                        <p:attrNameLst>
                                          <p:attrName>style.visibility</p:attrName>
                                        </p:attrNameLst>
                                      </p:cBhvr>
                                      <p:to>
                                        <p:strVal val="visible"/>
                                      </p:to>
                                    </p:set>
                                    <p:anim calcmode="lin" valueType="num">
                                      <p:cBhvr additive="base">
                                        <p:cTn id="79" dur="500" fill="hold"/>
                                        <p:tgtEl>
                                          <p:spTgt spid="93187">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93187">
                                            <p:txEl>
                                              <p:pRg st="12" end="1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autoUpdateAnimBg="0"/>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968" y="94129"/>
            <a:ext cx="3513558" cy="6358440"/>
          </a:xfrm>
        </p:spPr>
        <p:txBody>
          <a:bodyPr/>
          <a:lstStyle/>
          <a:p>
            <a:r>
              <a:rPr lang="en-US" dirty="0" smtClean="0"/>
              <a:t>Who is a the top?</a:t>
            </a:r>
          </a:p>
          <a:p>
            <a:r>
              <a:rPr lang="en-US" dirty="0" smtClean="0"/>
              <a:t>What privileges do people at the top get?</a:t>
            </a:r>
          </a:p>
          <a:p>
            <a:pPr>
              <a:buNone/>
            </a:pPr>
            <a:endParaRPr lang="en-US" dirty="0" smtClean="0"/>
          </a:p>
          <a:p>
            <a:pPr>
              <a:buNone/>
            </a:pPr>
            <a:endParaRPr lang="en-US" dirty="0" smtClean="0"/>
          </a:p>
          <a:p>
            <a:pPr>
              <a:buNone/>
            </a:pPr>
            <a:endParaRPr lang="en-US" dirty="0" smtClean="0"/>
          </a:p>
          <a:p>
            <a:r>
              <a:rPr lang="en-US" dirty="0" smtClean="0"/>
              <a:t>Who is not at the top?</a:t>
            </a:r>
          </a:p>
          <a:p>
            <a:r>
              <a:rPr lang="en-US" dirty="0" smtClean="0"/>
              <a:t>What don’t they have?</a:t>
            </a:r>
            <a:endParaRPr lang="en-US" dirty="0"/>
          </a:p>
        </p:txBody>
      </p:sp>
      <p:sp>
        <p:nvSpPr>
          <p:cNvPr id="4" name="Isosceles Triangle 3"/>
          <p:cNvSpPr/>
          <p:nvPr/>
        </p:nvSpPr>
        <p:spPr>
          <a:xfrm>
            <a:off x="205965" y="94129"/>
            <a:ext cx="5131968" cy="6358440"/>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4896557" y="4543778"/>
            <a:ext cx="1890887" cy="6914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3513667" y="578556"/>
            <a:ext cx="1382890" cy="6208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23333" y="508000"/>
            <a:ext cx="1107996" cy="646331"/>
          </a:xfrm>
          <a:prstGeom prst="rect">
            <a:avLst/>
          </a:prstGeom>
          <a:noFill/>
        </p:spPr>
        <p:txBody>
          <a:bodyPr wrap="none" rtlCol="0">
            <a:spAutoFit/>
          </a:bodyPr>
          <a:lstStyle/>
          <a:p>
            <a:r>
              <a:rPr lang="en-US" sz="3600" dirty="0" smtClean="0">
                <a:solidFill>
                  <a:schemeClr val="tx2"/>
                </a:solidFill>
              </a:rPr>
              <a:t>1877</a:t>
            </a:r>
            <a:endParaRPr lang="en-US" sz="3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0"/>
            <a:ext cx="7772400" cy="1143000"/>
          </a:xfrm>
        </p:spPr>
        <p:txBody>
          <a:bodyPr wrap="square" lIns="91440" tIns="45720" rIns="91440" bIns="45720" numCol="1" anchorCtr="0" compatLnSpc="1">
            <a:prstTxWarp prst="textNoShape">
              <a:avLst/>
            </a:prstTxWarp>
          </a:bodyPr>
          <a:lstStyle/>
          <a:p>
            <a:pPr eaLnBrk="1" hangingPunct="1"/>
            <a:r>
              <a:rPr lang="en-US" sz="3600" cap="none" dirty="0"/>
              <a:t>STATE GOVERNMENTS DURING RECONSTRUCTION</a:t>
            </a:r>
          </a:p>
        </p:txBody>
      </p:sp>
      <p:sp>
        <p:nvSpPr>
          <p:cNvPr id="270339" name="Rectangle 3"/>
          <p:cNvSpPr>
            <a:spLocks noGrp="1" noChangeArrowheads="1"/>
          </p:cNvSpPr>
          <p:nvPr>
            <p:ph idx="1"/>
          </p:nvPr>
        </p:nvSpPr>
        <p:spPr>
          <a:xfrm>
            <a:off x="0" y="1487327"/>
            <a:ext cx="4610100" cy="5097021"/>
          </a:xfrm>
        </p:spPr>
        <p:txBody>
          <a:bodyPr/>
          <a:lstStyle/>
          <a:p>
            <a:pPr eaLnBrk="1" hangingPunct="1"/>
            <a:r>
              <a:rPr lang="en-US" dirty="0" smtClean="0"/>
              <a:t>New </a:t>
            </a:r>
            <a:r>
              <a:rPr lang="en-US" dirty="0"/>
              <a:t>State Constitutions (pass the laws)</a:t>
            </a:r>
          </a:p>
          <a:p>
            <a:pPr lvl="1" eaLnBrk="1" hangingPunct="1"/>
            <a:r>
              <a:rPr lang="en-US" dirty="0"/>
              <a:t>Who’s in charge?</a:t>
            </a:r>
          </a:p>
          <a:p>
            <a:pPr lvl="2" eaLnBrk="1" hangingPunct="1"/>
            <a:r>
              <a:rPr lang="en-US" dirty="0"/>
              <a:t>Southern White Republicans</a:t>
            </a:r>
          </a:p>
          <a:p>
            <a:pPr lvl="2" eaLnBrk="1" hangingPunct="1"/>
            <a:r>
              <a:rPr lang="en-US" dirty="0"/>
              <a:t>Carpetbaggers</a:t>
            </a:r>
          </a:p>
          <a:p>
            <a:pPr lvl="2" eaLnBrk="1" hangingPunct="1"/>
            <a:r>
              <a:rPr lang="en-US" dirty="0"/>
              <a:t>Blacks (depending on location)</a:t>
            </a:r>
          </a:p>
          <a:p>
            <a:pPr eaLnBrk="1" hangingPunct="1"/>
            <a:r>
              <a:rPr lang="en-US" dirty="0"/>
              <a:t>Results</a:t>
            </a:r>
          </a:p>
          <a:p>
            <a:pPr lvl="1" eaLnBrk="1" hangingPunct="1"/>
            <a:r>
              <a:rPr lang="en-US" dirty="0"/>
              <a:t>Free public education</a:t>
            </a:r>
          </a:p>
          <a:p>
            <a:pPr lvl="1" eaLnBrk="1" hangingPunct="1"/>
            <a:r>
              <a:rPr lang="en-US" dirty="0"/>
              <a:t>New services</a:t>
            </a:r>
          </a:p>
          <a:p>
            <a:pPr lvl="1" eaLnBrk="1" hangingPunct="1"/>
            <a:r>
              <a:rPr lang="en-US" dirty="0"/>
              <a:t>“Completed the Equal Rights Revolution” (TX newspaper)</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0339">
                                            <p:txEl>
                                              <p:pRg st="0" end="0"/>
                                            </p:txEl>
                                          </p:spTgt>
                                        </p:tgtEl>
                                        <p:attrNameLst>
                                          <p:attrName>style.visibility</p:attrName>
                                        </p:attrNameLst>
                                      </p:cBhvr>
                                      <p:to>
                                        <p:strVal val="visible"/>
                                      </p:to>
                                    </p:set>
                                    <p:anim calcmode="lin" valueType="num">
                                      <p:cBhvr additive="base">
                                        <p:cTn id="7" dur="500" fill="hold"/>
                                        <p:tgtEl>
                                          <p:spTgt spid="2703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033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270339">
                                            <p:txEl>
                                              <p:pRg st="1" end="1"/>
                                            </p:txEl>
                                          </p:spTgt>
                                        </p:tgtEl>
                                        <p:attrNameLst>
                                          <p:attrName>style.visibility</p:attrName>
                                        </p:attrNameLst>
                                      </p:cBhvr>
                                      <p:to>
                                        <p:strVal val="visible"/>
                                      </p:to>
                                    </p:set>
                                    <p:anim calcmode="lin" valueType="num">
                                      <p:cBhvr additive="base">
                                        <p:cTn id="11" dur="500" fill="hold"/>
                                        <p:tgtEl>
                                          <p:spTgt spid="27033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7033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270339">
                                            <p:txEl>
                                              <p:pRg st="2" end="2"/>
                                            </p:txEl>
                                          </p:spTgt>
                                        </p:tgtEl>
                                        <p:attrNameLst>
                                          <p:attrName>style.visibility</p:attrName>
                                        </p:attrNameLst>
                                      </p:cBhvr>
                                      <p:to>
                                        <p:strVal val="visible"/>
                                      </p:to>
                                    </p:set>
                                    <p:anim calcmode="lin" valueType="num">
                                      <p:cBhvr additive="base">
                                        <p:cTn id="15" dur="500" fill="hold"/>
                                        <p:tgtEl>
                                          <p:spTgt spid="27033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7033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par>
                                <p:cTn id="17" presetID="2" presetClass="entr" presetSubtype="8" fill="hold" grpId="0" nodeType="withEffect">
                                  <p:stCondLst>
                                    <p:cond delay="0"/>
                                  </p:stCondLst>
                                  <p:childTnLst>
                                    <p:set>
                                      <p:cBhvr>
                                        <p:cTn id="18" dur="1" fill="hold">
                                          <p:stCondLst>
                                            <p:cond delay="0"/>
                                          </p:stCondLst>
                                        </p:cTn>
                                        <p:tgtEl>
                                          <p:spTgt spid="270339">
                                            <p:txEl>
                                              <p:pRg st="3" end="3"/>
                                            </p:txEl>
                                          </p:spTgt>
                                        </p:tgtEl>
                                        <p:attrNameLst>
                                          <p:attrName>style.visibility</p:attrName>
                                        </p:attrNameLst>
                                      </p:cBhvr>
                                      <p:to>
                                        <p:strVal val="visible"/>
                                      </p:to>
                                    </p:set>
                                    <p:anim calcmode="lin" valueType="num">
                                      <p:cBhvr additive="base">
                                        <p:cTn id="19" dur="500" fill="hold"/>
                                        <p:tgtEl>
                                          <p:spTgt spid="27033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033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270339">
                                            <p:txEl>
                                              <p:pRg st="4" end="4"/>
                                            </p:txEl>
                                          </p:spTgt>
                                        </p:tgtEl>
                                        <p:attrNameLst>
                                          <p:attrName>style.visibility</p:attrName>
                                        </p:attrNameLst>
                                      </p:cBhvr>
                                      <p:to>
                                        <p:strVal val="visible"/>
                                      </p:to>
                                    </p:set>
                                    <p:anim calcmode="lin" valueType="num">
                                      <p:cBhvr additive="base">
                                        <p:cTn id="23" dur="500" fill="hold"/>
                                        <p:tgtEl>
                                          <p:spTgt spid="270339">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7033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270339">
                                            <p:txEl>
                                              <p:pRg st="5" end="5"/>
                                            </p:txEl>
                                          </p:spTgt>
                                        </p:tgtEl>
                                        <p:attrNameLst>
                                          <p:attrName>style.visibility</p:attrName>
                                        </p:attrNameLst>
                                      </p:cBhvr>
                                      <p:to>
                                        <p:strVal val="visible"/>
                                      </p:to>
                                    </p:set>
                                    <p:anim calcmode="lin" valueType="num">
                                      <p:cBhvr additive="base">
                                        <p:cTn id="29" dur="500" fill="hold"/>
                                        <p:tgtEl>
                                          <p:spTgt spid="270339">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7033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
                                        </p:tgtEl>
                                      </p:cMediaNode>
                                    </p:audio>
                                  </p:subTnLst>
                                </p:cTn>
                              </p:par>
                              <p:par>
                                <p:cTn id="31" presetID="2" presetClass="entr" presetSubtype="8" fill="hold" grpId="0" nodeType="withEffect">
                                  <p:stCondLst>
                                    <p:cond delay="0"/>
                                  </p:stCondLst>
                                  <p:childTnLst>
                                    <p:set>
                                      <p:cBhvr>
                                        <p:cTn id="32" dur="1" fill="hold">
                                          <p:stCondLst>
                                            <p:cond delay="0"/>
                                          </p:stCondLst>
                                        </p:cTn>
                                        <p:tgtEl>
                                          <p:spTgt spid="270339">
                                            <p:txEl>
                                              <p:pRg st="6" end="6"/>
                                            </p:txEl>
                                          </p:spTgt>
                                        </p:tgtEl>
                                        <p:attrNameLst>
                                          <p:attrName>style.visibility</p:attrName>
                                        </p:attrNameLst>
                                      </p:cBhvr>
                                      <p:to>
                                        <p:strVal val="visible"/>
                                      </p:to>
                                    </p:set>
                                    <p:anim calcmode="lin" valueType="num">
                                      <p:cBhvr additive="base">
                                        <p:cTn id="33" dur="500" fill="hold"/>
                                        <p:tgtEl>
                                          <p:spTgt spid="270339">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7033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
                                        </p:tgtEl>
                                      </p:cMediaNode>
                                    </p:audio>
                                  </p:subTnLst>
                                </p:cTn>
                              </p:par>
                              <p:par>
                                <p:cTn id="35" presetID="2" presetClass="entr" presetSubtype="8" fill="hold" grpId="0" nodeType="withEffect">
                                  <p:stCondLst>
                                    <p:cond delay="0"/>
                                  </p:stCondLst>
                                  <p:childTnLst>
                                    <p:set>
                                      <p:cBhvr>
                                        <p:cTn id="36" dur="1" fill="hold">
                                          <p:stCondLst>
                                            <p:cond delay="0"/>
                                          </p:stCondLst>
                                        </p:cTn>
                                        <p:tgtEl>
                                          <p:spTgt spid="270339">
                                            <p:txEl>
                                              <p:pRg st="7" end="7"/>
                                            </p:txEl>
                                          </p:spTgt>
                                        </p:tgtEl>
                                        <p:attrNameLst>
                                          <p:attrName>style.visibility</p:attrName>
                                        </p:attrNameLst>
                                      </p:cBhvr>
                                      <p:to>
                                        <p:strVal val="visible"/>
                                      </p:to>
                                    </p:set>
                                    <p:anim calcmode="lin" valueType="num">
                                      <p:cBhvr additive="base">
                                        <p:cTn id="37" dur="500" fill="hold"/>
                                        <p:tgtEl>
                                          <p:spTgt spid="270339">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70339">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par>
                                <p:cTn id="39" presetID="2" presetClass="entr" presetSubtype="8" fill="hold" grpId="0" nodeType="withEffect">
                                  <p:stCondLst>
                                    <p:cond delay="0"/>
                                  </p:stCondLst>
                                  <p:childTnLst>
                                    <p:set>
                                      <p:cBhvr>
                                        <p:cTn id="40" dur="1" fill="hold">
                                          <p:stCondLst>
                                            <p:cond delay="0"/>
                                          </p:stCondLst>
                                        </p:cTn>
                                        <p:tgtEl>
                                          <p:spTgt spid="270339">
                                            <p:txEl>
                                              <p:pRg st="8" end="8"/>
                                            </p:txEl>
                                          </p:spTgt>
                                        </p:tgtEl>
                                        <p:attrNameLst>
                                          <p:attrName>style.visibility</p:attrName>
                                        </p:attrNameLst>
                                      </p:cBhvr>
                                      <p:to>
                                        <p:strVal val="visible"/>
                                      </p:to>
                                    </p:set>
                                    <p:anim calcmode="lin" valueType="num">
                                      <p:cBhvr additive="base">
                                        <p:cTn id="41" dur="500" fill="hold"/>
                                        <p:tgtEl>
                                          <p:spTgt spid="270339">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70339">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9" grpId="0" build="p" autoUpdateAnimBg="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4674" name="Rectangle 1026"/>
          <p:cNvSpPr>
            <a:spLocks noGrp="1" noChangeArrowheads="1"/>
          </p:cNvSpPr>
          <p:nvPr>
            <p:ph type="title"/>
          </p:nvPr>
        </p:nvSpPr>
        <p:spPr/>
        <p:txBody>
          <a:bodyPr/>
          <a:lstStyle/>
          <a:p>
            <a:pPr eaLnBrk="1" fontAlgn="auto" hangingPunct="1">
              <a:spcAft>
                <a:spcPts val="0"/>
              </a:spcAft>
              <a:defRPr/>
            </a:pPr>
            <a:r>
              <a:rPr lang="en-US">
                <a:ea typeface="+mj-ea"/>
                <a:cs typeface="+mj-cs"/>
              </a:rPr>
              <a:t>State Governments</a:t>
            </a:r>
          </a:p>
        </p:txBody>
      </p:sp>
      <p:sp>
        <p:nvSpPr>
          <p:cNvPr id="63491" name="Rectangle 1027"/>
          <p:cNvSpPr>
            <a:spLocks noGrp="1" noChangeArrowheads="1"/>
          </p:cNvSpPr>
          <p:nvPr>
            <p:ph idx="1"/>
          </p:nvPr>
        </p:nvSpPr>
        <p:spPr>
          <a:xfrm>
            <a:off x="457200" y="1600200"/>
            <a:ext cx="7467600" cy="4873625"/>
          </a:xfrm>
        </p:spPr>
        <p:txBody>
          <a:bodyPr/>
          <a:lstStyle/>
          <a:p>
            <a:pPr eaLnBrk="1" hangingPunct="1"/>
            <a:r>
              <a:rPr lang="en-US" dirty="0" smtClean="0"/>
              <a:t>Enforce </a:t>
            </a:r>
            <a:r>
              <a:rPr lang="en-US" dirty="0"/>
              <a:t>the laws</a:t>
            </a:r>
          </a:p>
          <a:p>
            <a:pPr lvl="1" eaLnBrk="1" hangingPunct="1"/>
            <a:r>
              <a:rPr lang="en-US" dirty="0"/>
              <a:t>Provide homesteads for blacks</a:t>
            </a:r>
          </a:p>
          <a:p>
            <a:pPr lvl="1" eaLnBrk="1" hangingPunct="1"/>
            <a:r>
              <a:rPr lang="en-US" dirty="0"/>
              <a:t>Credit for purchases</a:t>
            </a:r>
          </a:p>
          <a:p>
            <a:pPr lvl="1" eaLnBrk="1" hangingPunct="1"/>
            <a:r>
              <a:rPr lang="en-US" dirty="0"/>
              <a:t>…and not enforced</a:t>
            </a:r>
          </a:p>
          <a:p>
            <a:pPr lvl="2" eaLnBrk="1" hangingPunct="1"/>
            <a:r>
              <a:rPr lang="en-US" dirty="0"/>
              <a:t>Fear of blacks dominating the government</a:t>
            </a:r>
          </a:p>
        </p:txBody>
      </p:sp>
    </p:spTree>
  </p:cSld>
  <p:clrMapOvr>
    <a:masterClrMapping/>
  </p:clrMapOvr>
  <p:transition>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357040" cy="1066800"/>
          </a:xfrm>
        </p:spPr>
        <p:txBody>
          <a:bodyPr/>
          <a:lstStyle/>
          <a:p>
            <a:pPr eaLnBrk="1" fontAlgn="auto" hangingPunct="1">
              <a:spcAft>
                <a:spcPts val="0"/>
              </a:spcAft>
              <a:defRPr/>
            </a:pPr>
            <a:r>
              <a:rPr lang="en-US" sz="4000" dirty="0" smtClean="0">
                <a:ea typeface="+mj-ea"/>
                <a:cs typeface="+mj-cs"/>
              </a:rPr>
              <a:t>Klan: Local Level and local government</a:t>
            </a:r>
            <a:endParaRPr lang="en-US" sz="4000" dirty="0">
              <a:ea typeface="+mj-ea"/>
              <a:cs typeface="+mj-cs"/>
            </a:endParaRPr>
          </a:p>
        </p:txBody>
      </p:sp>
      <p:sp>
        <p:nvSpPr>
          <p:cNvPr id="4099" name="Rectangle 3"/>
          <p:cNvSpPr>
            <a:spLocks noGrp="1" noChangeArrowheads="1"/>
          </p:cNvSpPr>
          <p:nvPr>
            <p:ph idx="1"/>
          </p:nvPr>
        </p:nvSpPr>
        <p:spPr>
          <a:xfrm>
            <a:off x="200507" y="1066800"/>
            <a:ext cx="8738807" cy="5407025"/>
          </a:xfrm>
        </p:spPr>
        <p:txBody>
          <a:bodyPr/>
          <a:lstStyle/>
          <a:p>
            <a:r>
              <a:rPr lang="en-US" dirty="0" smtClean="0"/>
              <a:t>The KKK emerged to prevent blacks and other groups from gaining access to the rights they felt belonged to their racial group.</a:t>
            </a:r>
            <a:endParaRPr lang="en-US" dirty="0" smtClean="0">
              <a:latin typeface="ArialMT" charset="0"/>
            </a:endParaRPr>
          </a:p>
          <a:p>
            <a:pPr eaLnBrk="1" hangingPunct="1"/>
            <a:r>
              <a:rPr lang="en-US" dirty="0" smtClean="0">
                <a:latin typeface="ArialMT" charset="0"/>
              </a:rPr>
              <a:t>"</a:t>
            </a:r>
            <a:r>
              <a:rPr lang="en-US" i="1" dirty="0">
                <a:latin typeface="Arial-ItalicMT" charset="0"/>
              </a:rPr>
              <a:t>We must secure the existence of our people and a future for white children."</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7467600" cy="639762"/>
          </a:xfrm>
        </p:spPr>
        <p:txBody>
          <a:bodyPr/>
          <a:lstStyle/>
          <a:p>
            <a:pPr eaLnBrk="1" fontAlgn="auto" hangingPunct="1">
              <a:spcAft>
                <a:spcPts val="0"/>
              </a:spcAft>
              <a:defRPr/>
            </a:pPr>
            <a:r>
              <a:rPr lang="en-US" dirty="0" smtClean="0">
                <a:ea typeface="+mj-ea"/>
                <a:cs typeface="+mj-cs"/>
              </a:rPr>
              <a:t>KKK</a:t>
            </a:r>
            <a:endParaRPr lang="en-US" dirty="0">
              <a:ea typeface="+mj-ea"/>
              <a:cs typeface="+mj-cs"/>
            </a:endParaRPr>
          </a:p>
        </p:txBody>
      </p:sp>
      <p:sp>
        <p:nvSpPr>
          <p:cNvPr id="7171" name="Rectangle 3"/>
          <p:cNvSpPr>
            <a:spLocks noGrp="1" noChangeArrowheads="1"/>
          </p:cNvSpPr>
          <p:nvPr>
            <p:ph idx="1"/>
          </p:nvPr>
        </p:nvSpPr>
        <p:spPr>
          <a:xfrm>
            <a:off x="381000" y="1143000"/>
            <a:ext cx="7543800" cy="5330825"/>
          </a:xfrm>
        </p:spPr>
        <p:txBody>
          <a:bodyPr/>
          <a:lstStyle/>
          <a:p>
            <a:pPr eaLnBrk="1" hangingPunct="1"/>
            <a:r>
              <a:rPr lang="en-US" dirty="0"/>
              <a:t>Involved in the (corrupt) government</a:t>
            </a:r>
          </a:p>
          <a:p>
            <a:pPr eaLnBrk="1" hangingPunct="1"/>
            <a:r>
              <a:rPr lang="en-US" dirty="0"/>
              <a:t>Often avoided punishment in the early years</a:t>
            </a:r>
          </a:p>
          <a:p>
            <a:pPr eaLnBrk="1" hangingPunct="1"/>
            <a:r>
              <a:rPr lang="en-US" dirty="0"/>
              <a:t>Supporters in both the north and the south</a:t>
            </a:r>
          </a:p>
          <a:p>
            <a:pPr eaLnBrk="1" hangingPunct="1"/>
            <a:r>
              <a:rPr lang="en-US" dirty="0"/>
              <a:t>Arranged lynching and pull blacks out of jail to provide their own form of justice</a:t>
            </a:r>
          </a:p>
          <a:p>
            <a:pPr eaLnBrk="1" hangingPunct="1"/>
            <a:r>
              <a:rPr lang="en-US" dirty="0"/>
              <a:t>Still in existence today</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500" fill="hold"/>
                                        <p:tgtEl>
                                          <p:spTgt spid="71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1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500" fill="hold"/>
                                        <p:tgtEl>
                                          <p:spTgt spid="71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1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500" fill="hold"/>
                                        <p:tgtEl>
                                          <p:spTgt spid="71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1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500" fill="hold"/>
                                        <p:tgtEl>
                                          <p:spTgt spid="71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17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 calcmode="lin" valueType="num">
                                      <p:cBhvr additive="base">
                                        <p:cTn id="31" dur="500" fill="hold"/>
                                        <p:tgtEl>
                                          <p:spTgt spid="71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1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3" name="Rectangle 1027"/>
          <p:cNvSpPr>
            <a:spLocks noGrp="1" noChangeArrowheads="1"/>
          </p:cNvSpPr>
          <p:nvPr>
            <p:ph idx="1"/>
          </p:nvPr>
        </p:nvSpPr>
        <p:spPr>
          <a:xfrm>
            <a:off x="457200" y="1600200"/>
            <a:ext cx="8188326" cy="4873625"/>
          </a:xfrm>
        </p:spPr>
        <p:txBody>
          <a:bodyPr/>
          <a:lstStyle/>
          <a:p>
            <a:r>
              <a:rPr lang="en-US" sz="2600" dirty="0" smtClean="0"/>
              <a:t>“I saw them kill my husband, he was shot in the head while he was in bed sick, there were between twenty and thirty men, they came into the room, then one, put the pistol to his head and shot him three times, then one of them kick him and another shot him again when he was down, he never spoke after he fell.”</a:t>
            </a:r>
          </a:p>
          <a:p>
            <a:r>
              <a:rPr lang="en-US" sz="2600" dirty="0" smtClean="0"/>
              <a:t>Response by National Government</a:t>
            </a:r>
          </a:p>
          <a:p>
            <a:pPr lvl="1"/>
            <a:r>
              <a:rPr lang="en-US" sz="2400" dirty="0" smtClean="0"/>
              <a:t>Enforcement acts (1870-1871)</a:t>
            </a:r>
          </a:p>
          <a:p>
            <a:pPr lvl="1"/>
            <a:r>
              <a:rPr lang="en-US" sz="2400" dirty="0" smtClean="0"/>
              <a:t>Limited Success</a:t>
            </a:r>
          </a:p>
        </p:txBody>
      </p:sp>
      <p:sp>
        <p:nvSpPr>
          <p:cNvPr id="4" name="Title 3"/>
          <p:cNvSpPr>
            <a:spLocks noGrp="1"/>
          </p:cNvSpPr>
          <p:nvPr>
            <p:ph type="title"/>
          </p:nvPr>
        </p:nvSpPr>
        <p:spPr/>
        <p:txBody>
          <a:bodyPr/>
          <a:lstStyle/>
          <a:p>
            <a:endParaRPr lang="en-US"/>
          </a:p>
        </p:txBody>
      </p:sp>
    </p:spTree>
  </p:cSld>
  <p:clrMapOvr>
    <a:masterClrMapping/>
  </p:clrMapOvr>
  <p:transition>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075" name="Rectangle 3"/>
          <p:cNvSpPr>
            <a:spLocks noGrp="1" noChangeArrowheads="1"/>
          </p:cNvSpPr>
          <p:nvPr>
            <p:ph idx="1"/>
          </p:nvPr>
        </p:nvSpPr>
        <p:spPr>
          <a:xfrm>
            <a:off x="0" y="0"/>
            <a:ext cx="9144000" cy="6858000"/>
          </a:xfrm>
        </p:spPr>
        <p:txBody>
          <a:bodyPr>
            <a:noAutofit/>
          </a:bodyPr>
          <a:lstStyle/>
          <a:p>
            <a:pPr>
              <a:lnSpc>
                <a:spcPct val="90000"/>
              </a:lnSpc>
              <a:buNone/>
            </a:pPr>
            <a:r>
              <a:rPr lang="en-US" sz="1400" b="1" dirty="0" smtClean="0"/>
              <a:t>Alabama</a:t>
            </a:r>
            <a:r>
              <a:rPr lang="en-US" sz="1400" dirty="0" smtClean="0"/>
              <a:t>:  </a:t>
            </a:r>
            <a:r>
              <a:rPr lang="en-US" sz="1400" b="1" dirty="0" smtClean="0">
                <a:hlinkClick r:id="rId3"/>
              </a:rPr>
              <a:t>ORION (Our Race Is Our Nation) Knights of the Ku Klux Klan</a:t>
            </a:r>
            <a:r>
              <a:rPr lang="en-US" sz="1400" b="1" dirty="0" smtClean="0"/>
              <a:t> </a:t>
            </a:r>
            <a:r>
              <a:rPr lang="en-US" sz="1400" dirty="0" smtClean="0"/>
              <a:t>- Once a large and active group, the ORION Knights have mostly disappeared, with a remnant in Alabama. White Knights of the Ku Klux Klan - A small Alabama Klan group. </a:t>
            </a:r>
            <a:r>
              <a:rPr lang="en-US" sz="1400" b="1" dirty="0" smtClean="0"/>
              <a:t>Arkansas</a:t>
            </a:r>
            <a:r>
              <a:rPr lang="en-US" sz="1400" dirty="0" smtClean="0"/>
              <a:t> Bayou Knights of the Ku Klux Klan - An active regional Klan group, with a presence primarily in Louisiana, Arkansas, Texas, and Oklahoma. International Keystone Knights of the Ku Klux Klan - Once a larger group, the Keystone Knights are much smaller today, with active members in Pennsylvania and Arkansas. Knights of the Ku Klux Klan - An Arkansas-based Klan group with chapters in around seven states. Ku Klux Klan, LLC - A small Arkansas Klan group. Southern Arkansas Knights of the Ku Klux Klan - A small Klan group based in Smackover. </a:t>
            </a:r>
            <a:r>
              <a:rPr lang="en-US" sz="1400" b="1" dirty="0" smtClean="0"/>
              <a:t>California</a:t>
            </a:r>
            <a:r>
              <a:rPr lang="en-US" sz="1400" dirty="0" smtClean="0"/>
              <a:t> </a:t>
            </a:r>
            <a:r>
              <a:rPr lang="en-US" sz="1400" dirty="0" err="1" smtClean="0"/>
              <a:t>Kalifornia</a:t>
            </a:r>
            <a:r>
              <a:rPr lang="en-US" sz="1400" dirty="0" smtClean="0"/>
              <a:t> </a:t>
            </a:r>
            <a:r>
              <a:rPr lang="en-US" sz="1400" dirty="0" err="1" smtClean="0"/>
              <a:t>Knightsof</a:t>
            </a:r>
            <a:r>
              <a:rPr lang="en-US" sz="1400" dirty="0" smtClean="0"/>
              <a:t> the Ku Klux Klan - A small California Klan group. White Legion Knights of the Ku Klux Klan- A small southern California Klan group. </a:t>
            </a:r>
            <a:r>
              <a:rPr lang="en-US" sz="1400" b="1" dirty="0" smtClean="0"/>
              <a:t>Florida</a:t>
            </a:r>
            <a:r>
              <a:rPr lang="en-US" sz="1400" dirty="0" smtClean="0"/>
              <a:t>  Empire Knights of the Ku Klux Klan - A growing Klan group based in Florida, claiming chapters in some 18 states, mostly in the South, the Northeast, and the West Coast. National Aryan Knights of the Ku Klux Klan - A small Klan group with chapters in Florida and Louisiana.  United White Knights of the Ku Klux Klan - A small Florida Klan group. </a:t>
            </a:r>
            <a:r>
              <a:rPr lang="en-US" sz="1400" b="1" dirty="0" smtClean="0"/>
              <a:t>Georgia: </a:t>
            </a:r>
            <a:r>
              <a:rPr lang="en-US" sz="1400" dirty="0" smtClean="0"/>
              <a:t>American White Knights of the Ku Klux Klan - A small Klan group with chapters in Georgia and Texas. Georgia Knight Riders of the Ku Klux Klan - A Georgia-based Klan group. North Georgia White Knights of the Ku Klux Klan - A Georgia-based Klan group.  </a:t>
            </a:r>
            <a:r>
              <a:rPr lang="en-US" sz="1400" b="1" dirty="0" smtClean="0"/>
              <a:t>Indiana: </a:t>
            </a:r>
            <a:r>
              <a:rPr lang="en-US" sz="1400" dirty="0" smtClean="0">
                <a:hlinkClick r:id="rId4"/>
              </a:rPr>
              <a:t>American Knights of the Ku Klux Klan</a:t>
            </a:r>
            <a:r>
              <a:rPr lang="en-US" sz="1400" dirty="0" smtClean="0"/>
              <a:t> - Possibly the most active Klan group in the 1990s, the American Knights are now nearly dead, with only a few members in Indiana. </a:t>
            </a:r>
            <a:r>
              <a:rPr lang="en-US" sz="1400" dirty="0" smtClean="0">
                <a:hlinkClick r:id="rId5"/>
              </a:rPr>
              <a:t>Church of the National Knights of the Ku Klux Klan</a:t>
            </a:r>
            <a:r>
              <a:rPr lang="en-US" sz="1400" dirty="0" smtClean="0"/>
              <a:t> - Headquartered near South Bend, Indiana. It claims chapters in around 20 different states, in all parts of the country. United Knights of the Ku Klux Klan - A small Indiana Klan group. </a:t>
            </a:r>
            <a:r>
              <a:rPr lang="en-US" sz="1400" b="1" dirty="0" smtClean="0"/>
              <a:t>Iowa</a:t>
            </a:r>
            <a:r>
              <a:rPr lang="en-US" sz="1400" dirty="0" smtClean="0"/>
              <a:t>: Fraternal White Knights of the Ku Klux Klan- A small Iowa Klan group.  </a:t>
            </a:r>
            <a:r>
              <a:rPr lang="en-US" sz="1400" b="1" dirty="0" smtClean="0"/>
              <a:t>Kentucky</a:t>
            </a:r>
            <a:r>
              <a:rPr lang="en-US" sz="1400" dirty="0" smtClean="0"/>
              <a:t>: Imperial </a:t>
            </a:r>
            <a:r>
              <a:rPr lang="en-US" sz="1400" dirty="0" err="1" smtClean="0"/>
              <a:t>Klans</a:t>
            </a:r>
            <a:r>
              <a:rPr lang="en-US" sz="1400" dirty="0" smtClean="0"/>
              <a:t> of America - A prominent Klan group based in Kentucky with chapters in eight states.  White Mountain Knights of the Ku Klux Klan - A small Kentucky Klan group. </a:t>
            </a:r>
            <a:r>
              <a:rPr lang="en-US" sz="1400" b="1" dirty="0" smtClean="0"/>
              <a:t>Louisiana: </a:t>
            </a:r>
            <a:r>
              <a:rPr lang="en-US" sz="1400" dirty="0" smtClean="0"/>
              <a:t>Bayou Knights of the Ku Klux Klan - An active regional Klan group, with a presence primarily in Louisiana, Arkansas, Texas, and Oklahoma. Louisiana White Knights of the Ku Klux Klan - A Louisiana Klan group. National Aryan Knights of the Ku Klux Klan - A small Klan group with chapters in Florida and Louisiana. </a:t>
            </a:r>
            <a:br>
              <a:rPr lang="en-US" sz="1400" dirty="0" smtClean="0"/>
            </a:br>
            <a:r>
              <a:rPr lang="en-US" sz="1400" dirty="0" smtClean="0"/>
              <a:t>Southern White Knights of the Ku Klux Klan- A small Louisiana Klan group. </a:t>
            </a:r>
            <a:r>
              <a:rPr lang="en-US" sz="1400" b="1" dirty="0" err="1" smtClean="0"/>
              <a:t>Michigan</a:t>
            </a:r>
            <a:r>
              <a:rPr lang="en-US" sz="1400" dirty="0" err="1" smtClean="0">
                <a:hlinkClick r:id="rId4"/>
              </a:rPr>
              <a:t>United</a:t>
            </a:r>
            <a:r>
              <a:rPr lang="en-US" sz="1400" dirty="0" smtClean="0">
                <a:hlinkClick r:id="rId4"/>
              </a:rPr>
              <a:t> Northern and Southern Knights of the Ku Klux Klan</a:t>
            </a:r>
            <a:r>
              <a:rPr lang="en-US" sz="1400" dirty="0" smtClean="0"/>
              <a:t> - A Klan group with chapters in nine states, mostly in the Midwest. It is based in Michigan. </a:t>
            </a:r>
            <a:r>
              <a:rPr lang="en-US" sz="1400" b="1" dirty="0" smtClean="0"/>
              <a:t>Mississippi</a:t>
            </a:r>
            <a:r>
              <a:rPr lang="en-US" sz="1400" dirty="0" smtClean="0"/>
              <a:t> </a:t>
            </a:r>
            <a:r>
              <a:rPr lang="en-US" sz="1400" dirty="0" smtClean="0">
                <a:hlinkClick r:id="rId5"/>
              </a:rPr>
              <a:t>Mississippi White Knights of the Ku Klux Klan</a:t>
            </a:r>
            <a:r>
              <a:rPr lang="en-US" sz="1400" dirty="0" smtClean="0"/>
              <a:t>- A Klan group with a number of chapters in Mississippi. </a:t>
            </a:r>
            <a:r>
              <a:rPr lang="en-US" sz="1400" b="1" dirty="0" smtClean="0"/>
              <a:t>New Jersey: </a:t>
            </a:r>
            <a:r>
              <a:rPr lang="en-US" sz="1400" dirty="0" smtClean="0"/>
              <a:t> Confederate Knights of the Ku Klux Klan - A small New Jersey Klan group headquartered in Millville. </a:t>
            </a:r>
            <a:r>
              <a:rPr lang="en-US" sz="1400" b="1" dirty="0" smtClean="0"/>
              <a:t>North Carolina</a:t>
            </a:r>
            <a:r>
              <a:rPr lang="en-US" sz="1400" dirty="0" smtClean="0"/>
              <a:t>  Cleveland Knights of the Ku Klux Klan - A small North Carolina Klan group. </a:t>
            </a:r>
            <a:r>
              <a:rPr lang="en-US" sz="1400" b="1" dirty="0" smtClean="0"/>
              <a:t>Ohio</a:t>
            </a:r>
            <a:r>
              <a:rPr lang="en-US" sz="1400" dirty="0" smtClean="0"/>
              <a:t>  </a:t>
            </a:r>
            <a:r>
              <a:rPr lang="en-US" sz="1400" dirty="0" smtClean="0">
                <a:hlinkClick r:id="rId5"/>
              </a:rPr>
              <a:t>Brotherhood of Klans</a:t>
            </a:r>
            <a:r>
              <a:rPr lang="en-US" sz="1400" dirty="0" smtClean="0"/>
              <a:t> - One of the larger and more active Klan groups in 2006, headquartered in Tennessee until the late 2006 death of its leader. It appears its new headquarters will be in Marion, Ohio. It claims chapters in some 15 states, from all around the country.  Mystic Knights of the Ku Klux Klan - An Ohio-based Klan group that claims to be active in eight states, mostly in the Midwest, although it lost much of its membership to the United Northern &amp; Southern Knights. </a:t>
            </a:r>
            <a:br>
              <a:rPr lang="en-US" sz="1400" dirty="0" smtClean="0"/>
            </a:br>
            <a:r>
              <a:rPr lang="en-US" sz="1400" dirty="0" smtClean="0"/>
              <a:t/>
            </a:r>
            <a:br>
              <a:rPr lang="en-US" sz="1400" dirty="0" smtClean="0"/>
            </a:br>
            <a:endParaRPr lang="en-US" sz="14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Define:</a:t>
            </a:r>
          </a:p>
          <a:p>
            <a:pPr lvl="1"/>
            <a:r>
              <a:rPr lang="en-US" dirty="0" smtClean="0"/>
              <a:t>Equality:</a:t>
            </a:r>
          </a:p>
          <a:p>
            <a:pPr lvl="1"/>
            <a:r>
              <a:rPr lang="en-US" dirty="0" smtClean="0"/>
              <a:t>Hierarchy:</a:t>
            </a:r>
          </a:p>
          <a:p>
            <a:pPr lvl="1"/>
            <a:r>
              <a:rPr lang="en-US" dirty="0" smtClean="0"/>
              <a:t>Privilege:</a:t>
            </a:r>
          </a:p>
          <a:p>
            <a:pPr lvl="1"/>
            <a:r>
              <a:rPr lang="en-US" dirty="0" smtClean="0"/>
              <a:t>Agency:</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3415406"/>
            <a:ext cx="8147051" cy="1452283"/>
          </a:xfrm>
        </p:spPr>
        <p:txBody>
          <a:bodyPr/>
          <a:lstStyle/>
          <a:p>
            <a:endParaRPr lang="en-US" sz="1400"/>
          </a:p>
        </p:txBody>
      </p:sp>
      <p:sp>
        <p:nvSpPr>
          <p:cNvPr id="3" name="Content Placeholder 2"/>
          <p:cNvSpPr>
            <a:spLocks noGrp="1"/>
          </p:cNvSpPr>
          <p:nvPr>
            <p:ph idx="1"/>
          </p:nvPr>
        </p:nvSpPr>
        <p:spPr>
          <a:xfrm>
            <a:off x="498475" y="5082842"/>
            <a:ext cx="8147051" cy="4364598"/>
          </a:xfrm>
        </p:spPr>
        <p:txBody>
          <a:bodyPr/>
          <a:lstStyle/>
          <a:p>
            <a:endParaRPr lang="en-US" sz="1400"/>
          </a:p>
        </p:txBody>
      </p:sp>
      <p:sp>
        <p:nvSpPr>
          <p:cNvPr id="4" name="Rectangle 3"/>
          <p:cNvSpPr/>
          <p:nvPr/>
        </p:nvSpPr>
        <p:spPr>
          <a:xfrm>
            <a:off x="0" y="0"/>
            <a:ext cx="9144000" cy="6340195"/>
          </a:xfrm>
          <a:prstGeom prst="rect">
            <a:avLst/>
          </a:prstGeom>
        </p:spPr>
        <p:txBody>
          <a:bodyPr wrap="square">
            <a:spAutoFit/>
          </a:bodyPr>
          <a:lstStyle/>
          <a:p>
            <a:r>
              <a:rPr lang="en-US" sz="1400" b="1" dirty="0" smtClean="0"/>
              <a:t>Oklahoma</a:t>
            </a:r>
            <a:r>
              <a:rPr lang="en-US" sz="1400" dirty="0" smtClean="0"/>
              <a:t/>
            </a:r>
            <a:br>
              <a:rPr lang="en-US" sz="1400" dirty="0" smtClean="0"/>
            </a:br>
            <a:r>
              <a:rPr lang="en-US" sz="1400" dirty="0" smtClean="0">
                <a:hlinkClick r:id="rId2"/>
              </a:rPr>
              <a:t>Bayou Knights of the Ku Klux Klan</a:t>
            </a:r>
            <a:r>
              <a:rPr lang="en-US" sz="1400" dirty="0" smtClean="0"/>
              <a:t> - An active regional Klan group, with a presence primarily in Louisiana, Arkansas, Texas, and Oklahoma. </a:t>
            </a:r>
            <a:br>
              <a:rPr lang="en-US" sz="1400" dirty="0" smtClean="0"/>
            </a:br>
            <a:r>
              <a:rPr lang="en-US" sz="1400" b="1" dirty="0" smtClean="0"/>
              <a:t>Pennsylvania</a:t>
            </a:r>
            <a:r>
              <a:rPr lang="en-US" sz="1400" dirty="0" smtClean="0"/>
              <a:t/>
            </a:r>
            <a:br>
              <a:rPr lang="en-US" sz="1400" dirty="0" smtClean="0"/>
            </a:br>
            <a:r>
              <a:rPr lang="en-US" sz="1400" dirty="0" smtClean="0"/>
              <a:t>International Keystone Knights of the Ku Klux Klan- Once a larger group, the Keystone Knights are much smaller today, with active members in Pennsylvania and Arkansas. </a:t>
            </a:r>
            <a:br>
              <a:rPr lang="en-US" sz="1400" dirty="0" smtClean="0"/>
            </a:br>
            <a:r>
              <a:rPr lang="en-US" sz="1400" b="1" dirty="0" smtClean="0"/>
              <a:t>South Carolina</a:t>
            </a:r>
            <a:r>
              <a:rPr lang="en-US" sz="1400" dirty="0" smtClean="0"/>
              <a:t/>
            </a:r>
            <a:br>
              <a:rPr lang="en-US" sz="1400" dirty="0" smtClean="0"/>
            </a:br>
            <a:r>
              <a:rPr lang="en-US" sz="1400" dirty="0" smtClean="0"/>
              <a:t>International Knights of the Ku Klux Klan - A small South Carolina Klan group. </a:t>
            </a:r>
            <a:br>
              <a:rPr lang="en-US" sz="1400" dirty="0" smtClean="0"/>
            </a:br>
            <a:r>
              <a:rPr lang="en-US" sz="1400" b="1" dirty="0" smtClean="0"/>
              <a:t>Tennessee</a:t>
            </a:r>
            <a:r>
              <a:rPr lang="en-US" sz="1400" dirty="0" smtClean="0"/>
              <a:t/>
            </a:r>
            <a:br>
              <a:rPr lang="en-US" sz="1400" dirty="0" smtClean="0"/>
            </a:br>
            <a:r>
              <a:rPr lang="en-US" sz="1400" dirty="0" smtClean="0"/>
              <a:t>Great Tennessee Knights of the Ku Klux Klan - A small Tennessee Klan group. </a:t>
            </a:r>
            <a:br>
              <a:rPr lang="en-US" sz="1400" dirty="0" smtClean="0"/>
            </a:br>
            <a:r>
              <a:rPr lang="en-US" sz="1400" dirty="0" smtClean="0"/>
              <a:t>Knights of Bedford Forest - A small Tennessee Klan group. </a:t>
            </a:r>
            <a:br>
              <a:rPr lang="en-US" sz="1400" dirty="0" smtClean="0"/>
            </a:br>
            <a:r>
              <a:rPr lang="en-US" sz="1400" dirty="0" smtClean="0"/>
              <a:t>Knights of the Golden Circle - A small Tennessee Klan group. </a:t>
            </a:r>
            <a:br>
              <a:rPr lang="en-US" sz="1400" dirty="0" smtClean="0"/>
            </a:br>
            <a:r>
              <a:rPr lang="en-US" sz="1400" dirty="0" smtClean="0"/>
              <a:t/>
            </a:r>
            <a:br>
              <a:rPr lang="en-US" sz="1400" dirty="0" smtClean="0"/>
            </a:br>
            <a:r>
              <a:rPr lang="en-US" sz="1400" dirty="0" smtClean="0"/>
              <a:t>Knights of Yahweh - A small Klan group based in Dandridge, Tennessee. </a:t>
            </a:r>
            <a:br>
              <a:rPr lang="en-US" sz="1400" dirty="0" smtClean="0"/>
            </a:br>
            <a:r>
              <a:rPr lang="en-US" sz="1400" b="1" dirty="0" smtClean="0"/>
              <a:t>Texas</a:t>
            </a:r>
            <a:r>
              <a:rPr lang="en-US" sz="1400" dirty="0" smtClean="0"/>
              <a:t/>
            </a:r>
            <a:br>
              <a:rPr lang="en-US" sz="1400" dirty="0" smtClean="0"/>
            </a:br>
            <a:r>
              <a:rPr lang="en-US" sz="1400" dirty="0" smtClean="0"/>
              <a:t>American White Knights of the Ku Klux Klan - A small Klan group with chapters in Georgia and Texas. </a:t>
            </a:r>
            <a:br>
              <a:rPr lang="en-US" sz="1400" dirty="0" smtClean="0"/>
            </a:br>
            <a:r>
              <a:rPr lang="en-US" sz="1400" dirty="0" smtClean="0"/>
              <a:t/>
            </a:r>
            <a:br>
              <a:rPr lang="en-US" sz="1400" dirty="0" smtClean="0"/>
            </a:br>
            <a:r>
              <a:rPr lang="en-US" sz="1400" dirty="0" smtClean="0"/>
              <a:t>Bayou Knights of the Ku Klux Klan - An active regional Klan group, with a presence primarily in Louisiana, Arkansas, Texas, and Oklahoma. </a:t>
            </a:r>
            <a:br>
              <a:rPr lang="en-US" sz="1400" dirty="0" smtClean="0"/>
            </a:br>
            <a:r>
              <a:rPr lang="en-US" sz="1400" dirty="0" smtClean="0"/>
              <a:t/>
            </a:r>
            <a:br>
              <a:rPr lang="en-US" sz="1400" dirty="0" smtClean="0"/>
            </a:br>
            <a:r>
              <a:rPr lang="en-US" sz="1400" dirty="0" smtClean="0"/>
              <a:t>White </a:t>
            </a:r>
            <a:r>
              <a:rPr lang="en-US" sz="1400" dirty="0" err="1" smtClean="0"/>
              <a:t>Camelia</a:t>
            </a:r>
            <a:r>
              <a:rPr lang="en-US" sz="1400" dirty="0" smtClean="0"/>
              <a:t> Knights of the Ku Klux Klan- A Texas Klan group based in Cleveland, Texas. </a:t>
            </a:r>
            <a:br>
              <a:rPr lang="en-US" sz="1400" dirty="0" smtClean="0"/>
            </a:br>
            <a:r>
              <a:rPr lang="en-US" sz="1400" dirty="0" smtClean="0"/>
              <a:t/>
            </a:r>
            <a:br>
              <a:rPr lang="en-US" sz="1400" dirty="0" smtClean="0"/>
            </a:br>
            <a:r>
              <a:rPr lang="en-US" sz="1400" b="1" dirty="0" smtClean="0"/>
              <a:t>Virginia</a:t>
            </a:r>
            <a:r>
              <a:rPr lang="en-US" sz="1400" dirty="0" smtClean="0"/>
              <a:t/>
            </a:r>
            <a:br>
              <a:rPr lang="en-US" sz="1400" dirty="0" smtClean="0"/>
            </a:br>
            <a:r>
              <a:rPr lang="en-US" sz="1400" dirty="0" smtClean="0"/>
              <a:t>Victory Knights of the Ku Klux Klan- A small Virginia Klan group. </a:t>
            </a:r>
            <a:br>
              <a:rPr lang="en-US" sz="1400" dirty="0" smtClean="0"/>
            </a:br>
            <a:r>
              <a:rPr lang="en-US" sz="1400" dirty="0" smtClean="0"/>
              <a:t/>
            </a:r>
            <a:br>
              <a:rPr lang="en-US" sz="1400" dirty="0" smtClean="0"/>
            </a:br>
            <a:r>
              <a:rPr lang="en-US" sz="1400" dirty="0" smtClean="0"/>
              <a:t>Virginia Knights of the Ku Klux Klan - A small Virginia Klan group. </a:t>
            </a:r>
            <a:br>
              <a:rPr lang="en-US" sz="1400" dirty="0" smtClean="0"/>
            </a:br>
            <a:r>
              <a:rPr lang="en-US" sz="1400" b="1" dirty="0" smtClean="0"/>
              <a:t/>
            </a:r>
            <a:br>
              <a:rPr lang="en-US" sz="1400" b="1" dirty="0" smtClean="0"/>
            </a:br>
            <a:r>
              <a:rPr lang="en-US" sz="1400" b="1" dirty="0" smtClean="0"/>
              <a:t>West Virginia</a:t>
            </a:r>
            <a:r>
              <a:rPr lang="en-US" sz="1400" dirty="0" smtClean="0"/>
              <a:t/>
            </a:r>
            <a:br>
              <a:rPr lang="en-US" sz="1400" dirty="0" smtClean="0"/>
            </a:br>
            <a:r>
              <a:rPr lang="en-US" sz="1400" dirty="0" smtClean="0"/>
              <a:t>Knight Riders of the Ku Klux Klan - A small West Virginia Klan group.</a:t>
            </a:r>
            <a:endParaRPr lang="en-US" sz="1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The End?</a:t>
            </a:r>
            <a:endParaRPr lang="en-US" dirty="0"/>
          </a:p>
        </p:txBody>
      </p:sp>
      <p:sp>
        <p:nvSpPr>
          <p:cNvPr id="72707" name="Content Placeholder 2"/>
          <p:cNvSpPr>
            <a:spLocks noGrp="1"/>
          </p:cNvSpPr>
          <p:nvPr>
            <p:ph idx="1"/>
          </p:nvPr>
        </p:nvSpPr>
        <p:spPr>
          <a:xfrm>
            <a:off x="381000" y="1447800"/>
            <a:ext cx="7543800" cy="5026025"/>
          </a:xfrm>
        </p:spPr>
        <p:txBody>
          <a:bodyPr/>
          <a:lstStyle/>
          <a:p>
            <a:pPr eaLnBrk="1" hangingPunct="1"/>
            <a:r>
              <a:rPr lang="en-US" smtClean="0"/>
              <a:t>Carpetbaggers and scalawags---Redeemers</a:t>
            </a:r>
          </a:p>
          <a:p>
            <a:pPr eaLnBrk="1" hangingPunct="1"/>
            <a:r>
              <a:rPr lang="en-US" smtClean="0"/>
              <a:t>Grant (scandals and economic troubles)</a:t>
            </a:r>
          </a:p>
          <a:p>
            <a:pPr eaLnBrk="1" hangingPunct="1"/>
            <a:r>
              <a:rPr lang="en-US" smtClean="0"/>
              <a:t>Compromise of 1877</a:t>
            </a:r>
          </a:p>
          <a:p>
            <a:pPr eaLnBrk="1" hangingPunct="1"/>
            <a:endParaRPr lang="en-US" smtClean="0"/>
          </a:p>
          <a:p>
            <a:pPr eaLnBrk="1" hangingPunct="1"/>
            <a:endParaRPr lang="en-US" smtClean="0"/>
          </a:p>
          <a:p>
            <a:pPr eaLnBrk="1" hangingPunct="1"/>
            <a:endParaRPr lang="en-US"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2386" name="Rectangle 1026"/>
          <p:cNvSpPr>
            <a:spLocks noGrp="1" noChangeArrowheads="1"/>
          </p:cNvSpPr>
          <p:nvPr>
            <p:ph type="title"/>
          </p:nvPr>
        </p:nvSpPr>
        <p:spPr/>
        <p:txBody>
          <a:bodyPr/>
          <a:lstStyle/>
          <a:p>
            <a:pPr eaLnBrk="1" fontAlgn="auto" hangingPunct="1">
              <a:spcAft>
                <a:spcPts val="0"/>
              </a:spcAft>
              <a:defRPr/>
            </a:pPr>
            <a:r>
              <a:rPr lang="en-US">
                <a:ea typeface="+mj-ea"/>
                <a:cs typeface="+mj-cs"/>
              </a:rPr>
              <a:t>Post-Reconstruction (1877)</a:t>
            </a:r>
          </a:p>
        </p:txBody>
      </p:sp>
      <p:sp>
        <p:nvSpPr>
          <p:cNvPr id="76803" name="Rectangle 1027"/>
          <p:cNvSpPr>
            <a:spLocks noGrp="1" noChangeArrowheads="1"/>
          </p:cNvSpPr>
          <p:nvPr>
            <p:ph idx="1"/>
          </p:nvPr>
        </p:nvSpPr>
        <p:spPr>
          <a:xfrm>
            <a:off x="0" y="1009367"/>
            <a:ext cx="8305800" cy="4169915"/>
          </a:xfrm>
        </p:spPr>
        <p:txBody>
          <a:bodyPr>
            <a:normAutofit/>
          </a:bodyPr>
          <a:lstStyle/>
          <a:p>
            <a:pPr eaLnBrk="1" hangingPunct="1"/>
            <a:endParaRPr lang="en-US" dirty="0" smtClean="0"/>
          </a:p>
          <a:p>
            <a:r>
              <a:rPr lang="en-US" dirty="0" smtClean="0"/>
              <a:t>Post Reconstruction, how are blacks lives different?</a:t>
            </a:r>
          </a:p>
          <a:p>
            <a:r>
              <a:rPr lang="en-US" dirty="0" smtClean="0"/>
              <a:t>Post Reconstruction, what challenges do blacks face?</a:t>
            </a:r>
          </a:p>
          <a:p>
            <a:pPr eaLnBrk="1" hangingPunct="1"/>
            <a:r>
              <a:rPr lang="en-US" dirty="0" smtClean="0"/>
              <a:t>At </a:t>
            </a:r>
            <a:r>
              <a:rPr lang="en-US" dirty="0"/>
              <a:t>the end of Reconstruction, where do blacks fall on our spectrum</a:t>
            </a:r>
            <a:r>
              <a:rPr lang="en-US" dirty="0" smtClean="0"/>
              <a:t>?</a:t>
            </a:r>
          </a:p>
          <a:p>
            <a:pPr eaLnBrk="1" hangingPunct="1"/>
            <a:r>
              <a:rPr lang="en-US" dirty="0" smtClean="0"/>
              <a:t>What other groups have been pushed to the bottom?</a:t>
            </a:r>
          </a:p>
          <a:p>
            <a:pPr eaLnBrk="1" hangingPunct="1"/>
            <a:r>
              <a:rPr lang="en-US" dirty="0" smtClean="0"/>
              <a:t>How has the </a:t>
            </a:r>
            <a:r>
              <a:rPr lang="en-US" b="1" dirty="0" smtClean="0"/>
              <a:t>system </a:t>
            </a:r>
            <a:r>
              <a:rPr lang="en-US" dirty="0" smtClean="0"/>
              <a:t>pushed people to the bottom?</a:t>
            </a:r>
          </a:p>
          <a:p>
            <a:pPr eaLnBrk="1" hangingPunct="1"/>
            <a:endParaRPr lang="en-US" dirty="0"/>
          </a:p>
        </p:txBody>
      </p:sp>
      <p:cxnSp>
        <p:nvCxnSpPr>
          <p:cNvPr id="5" name="Straight Arrow Connector 4"/>
          <p:cNvCxnSpPr/>
          <p:nvPr/>
        </p:nvCxnSpPr>
        <p:spPr>
          <a:xfrm>
            <a:off x="498475" y="6492591"/>
            <a:ext cx="75438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 name="Isosceles Triangle 5"/>
          <p:cNvSpPr/>
          <p:nvPr/>
        </p:nvSpPr>
        <p:spPr>
          <a:xfrm>
            <a:off x="6568099" y="2661768"/>
            <a:ext cx="2575901" cy="310834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5014649" y="4216551"/>
            <a:ext cx="1351350" cy="11884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cover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0"/>
            <a:ext cx="8839200" cy="762000"/>
          </a:xfrm>
        </p:spPr>
        <p:txBody>
          <a:bodyPr/>
          <a:lstStyle/>
          <a:p>
            <a:pPr eaLnBrk="1" fontAlgn="auto" hangingPunct="1">
              <a:spcAft>
                <a:spcPts val="0"/>
              </a:spcAft>
              <a:defRPr/>
            </a:pPr>
            <a:r>
              <a:rPr lang="en-US" sz="4000" dirty="0" err="1">
                <a:solidFill>
                  <a:schemeClr val="tx2"/>
                </a:solidFill>
                <a:ea typeface="+mj-ea"/>
                <a:cs typeface="+mj-cs"/>
              </a:rPr>
              <a:t>Plessy</a:t>
            </a:r>
            <a:r>
              <a:rPr lang="en-US" sz="4000" dirty="0">
                <a:solidFill>
                  <a:schemeClr val="tx2"/>
                </a:solidFill>
                <a:ea typeface="+mj-ea"/>
                <a:cs typeface="+mj-cs"/>
              </a:rPr>
              <a:t> vs. Ferguson: Supreme Court</a:t>
            </a:r>
          </a:p>
        </p:txBody>
      </p:sp>
      <p:sp>
        <p:nvSpPr>
          <p:cNvPr id="6147" name="Rectangle 3"/>
          <p:cNvSpPr>
            <a:spLocks noGrp="1" noChangeArrowheads="1"/>
          </p:cNvSpPr>
          <p:nvPr>
            <p:ph idx="1"/>
          </p:nvPr>
        </p:nvSpPr>
        <p:spPr>
          <a:xfrm>
            <a:off x="0" y="762000"/>
            <a:ext cx="9144000" cy="5181600"/>
          </a:xfrm>
        </p:spPr>
        <p:txBody>
          <a:bodyPr/>
          <a:lstStyle/>
          <a:p>
            <a:pPr>
              <a:lnSpc>
                <a:spcPct val="90000"/>
              </a:lnSpc>
            </a:pPr>
            <a:r>
              <a:rPr lang="en-US" dirty="0" smtClean="0">
                <a:latin typeface="Times-Roman" charset="0"/>
              </a:rPr>
              <a:t>Through what means are blacks seeking to gain Civil Rights: </a:t>
            </a:r>
            <a:r>
              <a:rPr lang="en-US" cap="small" dirty="0" smtClean="0">
                <a:latin typeface="Times-Roman" charset="0"/>
              </a:rPr>
              <a:t>Agency</a:t>
            </a:r>
          </a:p>
          <a:p>
            <a:pPr lvl="1">
              <a:lnSpc>
                <a:spcPct val="90000"/>
              </a:lnSpc>
            </a:pPr>
            <a:r>
              <a:rPr lang="en-US" dirty="0" smtClean="0"/>
              <a:t>Deliberate action!</a:t>
            </a:r>
          </a:p>
          <a:p>
            <a:pPr eaLnBrk="1" hangingPunct="1">
              <a:lnSpc>
                <a:spcPct val="90000"/>
              </a:lnSpc>
            </a:pPr>
            <a:r>
              <a:rPr lang="en-US" dirty="0" smtClean="0"/>
              <a:t>Supreme Court creates doctrine of “Separate but equal”</a:t>
            </a:r>
          </a:p>
          <a:p>
            <a:pPr eaLnBrk="1" hangingPunct="1">
              <a:lnSpc>
                <a:spcPct val="90000"/>
              </a:lnSpc>
            </a:pPr>
            <a:r>
              <a:rPr lang="en-US" dirty="0" smtClean="0"/>
              <a:t>“separate does not imply inferiority”</a:t>
            </a:r>
          </a:p>
          <a:p>
            <a:pPr lvl="1" eaLnBrk="1" hangingPunct="1">
              <a:lnSpc>
                <a:spcPct val="90000"/>
              </a:lnSpc>
            </a:pPr>
            <a:r>
              <a:rPr lang="en-US" dirty="0" smtClean="0"/>
              <a:t>Does it?</a:t>
            </a:r>
          </a:p>
          <a:p>
            <a:pPr eaLnBrk="1" hangingPunct="1">
              <a:lnSpc>
                <a:spcPct val="90000"/>
              </a:lnSpc>
            </a:pPr>
            <a:r>
              <a:rPr lang="en-US" dirty="0" smtClean="0"/>
              <a:t>Lone dissent (Harlan)</a:t>
            </a:r>
          </a:p>
          <a:p>
            <a:pPr eaLnBrk="1" hangingPunct="1">
              <a:lnSpc>
                <a:spcPct val="90000"/>
              </a:lnSpc>
            </a:pPr>
            <a:r>
              <a:rPr lang="en-US" dirty="0" smtClean="0">
                <a:latin typeface="Times-Roman" charset="0"/>
              </a:rPr>
              <a:t>When does Reconstruction end?</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additive="base">
                                        <p:cTn id="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14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anim calcmode="lin" valueType="num">
                                      <p:cBhvr additive="base">
                                        <p:cTn id="11"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14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 calcmode="lin" valueType="num">
                                      <p:cBhvr additive="base">
                                        <p:cTn id="17"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4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anim calcmode="lin" valueType="num">
                                      <p:cBhvr additive="base">
                                        <p:cTn id="23" dur="500" fill="hold"/>
                                        <p:tgtEl>
                                          <p:spTgt spid="614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14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par>
                                <p:cTn id="25" presetID="2" presetClass="entr" presetSubtype="8" fill="hold" grpId="0" nodeType="with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 calcmode="lin" valueType="num">
                                      <p:cBhvr additive="base">
                                        <p:cTn id="27"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614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6147">
                                            <p:txEl>
                                              <p:pRg st="5" end="5"/>
                                            </p:txEl>
                                          </p:spTgt>
                                        </p:tgtEl>
                                        <p:attrNameLst>
                                          <p:attrName>style.visibility</p:attrName>
                                        </p:attrNameLst>
                                      </p:cBhvr>
                                      <p:to>
                                        <p:strVal val="visible"/>
                                      </p:to>
                                    </p:set>
                                    <p:anim calcmode="lin" valueType="num">
                                      <p:cBhvr additive="base">
                                        <p:cTn id="33" dur="500" fill="hold"/>
                                        <p:tgtEl>
                                          <p:spTgt spid="6147">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14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6147">
                                            <p:txEl>
                                              <p:pRg st="6" end="6"/>
                                            </p:txEl>
                                          </p:spTgt>
                                        </p:tgtEl>
                                        <p:attrNameLst>
                                          <p:attrName>style.visibility</p:attrName>
                                        </p:attrNameLst>
                                      </p:cBhvr>
                                      <p:to>
                                        <p:strVal val="visible"/>
                                      </p:to>
                                    </p:set>
                                    <p:anim calcmode="lin" valueType="num">
                                      <p:cBhvr additive="base">
                                        <p:cTn id="39" dur="500" fill="hold"/>
                                        <p:tgtEl>
                                          <p:spTgt spid="6147">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614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Jim Crow</a:t>
            </a:r>
            <a:endParaRPr lang="en-US" dirty="0"/>
          </a:p>
        </p:txBody>
      </p:sp>
      <p:sp>
        <p:nvSpPr>
          <p:cNvPr id="3" name="Content Placeholder 2"/>
          <p:cNvSpPr>
            <a:spLocks noGrp="1"/>
          </p:cNvSpPr>
          <p:nvPr>
            <p:ph idx="1"/>
          </p:nvPr>
        </p:nvSpPr>
        <p:spPr>
          <a:xfrm>
            <a:off x="4835554" y="1761565"/>
            <a:ext cx="3809972" cy="4364598"/>
          </a:xfrm>
        </p:spPr>
        <p:txBody>
          <a:bodyPr/>
          <a:lstStyle/>
          <a:p>
            <a:r>
              <a:rPr lang="en-US" dirty="0" smtClean="0"/>
              <a:t>What </a:t>
            </a:r>
            <a:r>
              <a:rPr lang="en-US" b="1" dirty="0" smtClean="0"/>
              <a:t>system </a:t>
            </a:r>
            <a:r>
              <a:rPr lang="en-US" dirty="0" smtClean="0"/>
              <a:t>does Jim Crow Laws create?</a:t>
            </a:r>
          </a:p>
          <a:p>
            <a:r>
              <a:rPr lang="en-US" dirty="0" smtClean="0"/>
              <a:t>Who benefits?</a:t>
            </a:r>
          </a:p>
          <a:p>
            <a:r>
              <a:rPr lang="en-US" dirty="0" smtClean="0"/>
              <a:t>Long-term impacts of this system?</a:t>
            </a:r>
            <a:endParaRPr lang="en-US" dirty="0"/>
          </a:p>
        </p:txBody>
      </p:sp>
      <p:cxnSp>
        <p:nvCxnSpPr>
          <p:cNvPr id="4" name="Straight Arrow Connector 3"/>
          <p:cNvCxnSpPr/>
          <p:nvPr/>
        </p:nvCxnSpPr>
        <p:spPr>
          <a:xfrm>
            <a:off x="758976" y="6492591"/>
            <a:ext cx="75438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 name="Isosceles Triangle 4"/>
          <p:cNvSpPr/>
          <p:nvPr/>
        </p:nvSpPr>
        <p:spPr>
          <a:xfrm>
            <a:off x="498475" y="1421208"/>
            <a:ext cx="3597473" cy="4704955"/>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rot="10800000">
            <a:off x="2898077" y="2051295"/>
            <a:ext cx="1660695" cy="7814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687069" y="6126163"/>
            <a:ext cx="325668" cy="369332"/>
          </a:xfrm>
          <a:prstGeom prst="rect">
            <a:avLst/>
          </a:prstGeom>
          <a:noFill/>
        </p:spPr>
        <p:txBody>
          <a:bodyPr wrap="none" rtlCol="0">
            <a:spAutoFit/>
          </a:bodyPr>
          <a:lstStyle/>
          <a:p>
            <a:r>
              <a:rPr lang="en-US" dirty="0" smtClean="0"/>
              <a:t>E</a:t>
            </a:r>
            <a:endParaRPr lang="en-US" dirty="0"/>
          </a:p>
        </p:txBody>
      </p:sp>
      <p:sp>
        <p:nvSpPr>
          <p:cNvPr id="9" name="TextBox 8"/>
          <p:cNvSpPr txBox="1"/>
          <p:nvPr/>
        </p:nvSpPr>
        <p:spPr>
          <a:xfrm>
            <a:off x="1073134" y="6249409"/>
            <a:ext cx="377026" cy="369332"/>
          </a:xfrm>
          <a:prstGeom prst="rect">
            <a:avLst/>
          </a:prstGeom>
          <a:noFill/>
        </p:spPr>
        <p:txBody>
          <a:bodyPr wrap="none" rtlCol="0">
            <a:spAutoFit/>
          </a:bodyPr>
          <a:lstStyle/>
          <a:p>
            <a:r>
              <a:rPr lang="en-US" dirty="0" smtClean="0"/>
              <a:t>H</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err="1" smtClean="0"/>
              <a:t>Parchman</a:t>
            </a:r>
            <a:r>
              <a:rPr lang="en-US" sz="4800" dirty="0" smtClean="0"/>
              <a:t> Farms</a:t>
            </a:r>
            <a:endParaRPr lang="en-US" dirty="0"/>
          </a:p>
        </p:txBody>
      </p:sp>
      <p:sp>
        <p:nvSpPr>
          <p:cNvPr id="3" name="Content Placeholder 2"/>
          <p:cNvSpPr>
            <a:spLocks noGrp="1"/>
          </p:cNvSpPr>
          <p:nvPr>
            <p:ph idx="1"/>
          </p:nvPr>
        </p:nvSpPr>
        <p:spPr>
          <a:xfrm>
            <a:off x="4835554" y="1761565"/>
            <a:ext cx="3809972" cy="4364598"/>
          </a:xfrm>
        </p:spPr>
        <p:txBody>
          <a:bodyPr/>
          <a:lstStyle/>
          <a:p>
            <a:r>
              <a:rPr lang="en-US" dirty="0" smtClean="0"/>
              <a:t>What </a:t>
            </a:r>
            <a:r>
              <a:rPr lang="en-US" b="1" dirty="0" smtClean="0"/>
              <a:t>system </a:t>
            </a:r>
            <a:r>
              <a:rPr lang="en-US" dirty="0" smtClean="0"/>
              <a:t>is created?</a:t>
            </a:r>
          </a:p>
          <a:p>
            <a:r>
              <a:rPr lang="en-US" dirty="0" smtClean="0"/>
              <a:t>Who benefits?</a:t>
            </a:r>
          </a:p>
          <a:p>
            <a:r>
              <a:rPr lang="en-US" dirty="0" smtClean="0"/>
              <a:t>Long-term impacts of this system?</a:t>
            </a:r>
            <a:endParaRPr lang="en-US" dirty="0"/>
          </a:p>
        </p:txBody>
      </p:sp>
      <p:cxnSp>
        <p:nvCxnSpPr>
          <p:cNvPr id="4" name="Straight Arrow Connector 3"/>
          <p:cNvCxnSpPr/>
          <p:nvPr/>
        </p:nvCxnSpPr>
        <p:spPr>
          <a:xfrm>
            <a:off x="758976" y="6492591"/>
            <a:ext cx="75438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 name="Isosceles Triangle 4"/>
          <p:cNvSpPr/>
          <p:nvPr/>
        </p:nvSpPr>
        <p:spPr>
          <a:xfrm>
            <a:off x="498475" y="1421208"/>
            <a:ext cx="3597473" cy="4704955"/>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rot="10800000">
            <a:off x="2898077" y="2051295"/>
            <a:ext cx="1660695" cy="7814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180448" y="6296749"/>
            <a:ext cx="377026" cy="369332"/>
          </a:xfrm>
          <a:prstGeom prst="rect">
            <a:avLst/>
          </a:prstGeom>
          <a:noFill/>
        </p:spPr>
        <p:txBody>
          <a:bodyPr wrap="none" rtlCol="0">
            <a:spAutoFit/>
          </a:bodyPr>
          <a:lstStyle/>
          <a:p>
            <a:r>
              <a:rPr lang="en-US" dirty="0" smtClean="0"/>
              <a:t>H</a:t>
            </a:r>
            <a:endParaRPr lang="en-US" dirty="0"/>
          </a:p>
        </p:txBody>
      </p:sp>
      <p:sp>
        <p:nvSpPr>
          <p:cNvPr id="9" name="TextBox 8"/>
          <p:cNvSpPr txBox="1"/>
          <p:nvPr/>
        </p:nvSpPr>
        <p:spPr>
          <a:xfrm>
            <a:off x="7690797" y="6278860"/>
            <a:ext cx="325668" cy="369332"/>
          </a:xfrm>
          <a:prstGeom prst="rect">
            <a:avLst/>
          </a:prstGeom>
          <a:noFill/>
        </p:spPr>
        <p:txBody>
          <a:bodyPr wrap="none" rtlCol="0">
            <a:spAutoFit/>
          </a:bodyPr>
          <a:lstStyle/>
          <a:p>
            <a:r>
              <a:rPr lang="en-US" dirty="0" smtClean="0"/>
              <a:t>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1050734"/>
          </a:xfrm>
        </p:spPr>
        <p:txBody>
          <a:bodyPr/>
          <a:lstStyle/>
          <a:p>
            <a:r>
              <a:rPr lang="en-US" sz="4800" dirty="0" smtClean="0"/>
              <a:t>Agency</a:t>
            </a:r>
            <a:endParaRPr lang="en-US" dirty="0"/>
          </a:p>
        </p:txBody>
      </p:sp>
      <p:sp>
        <p:nvSpPr>
          <p:cNvPr id="3" name="Content Placeholder 2"/>
          <p:cNvSpPr>
            <a:spLocks noGrp="1"/>
          </p:cNvSpPr>
          <p:nvPr>
            <p:ph idx="1"/>
          </p:nvPr>
        </p:nvSpPr>
        <p:spPr>
          <a:xfrm>
            <a:off x="4835554" y="1761565"/>
            <a:ext cx="3809972" cy="4364598"/>
          </a:xfrm>
        </p:spPr>
        <p:txBody>
          <a:bodyPr>
            <a:normAutofit fontScale="92500"/>
          </a:bodyPr>
          <a:lstStyle/>
          <a:p>
            <a:r>
              <a:rPr lang="en-US" dirty="0" smtClean="0"/>
              <a:t>How do people (usually in the group pushed to the periphery) attempt to gain civil rights and move toward equality?</a:t>
            </a:r>
          </a:p>
          <a:p>
            <a:r>
              <a:rPr lang="en-US" dirty="0" smtClean="0"/>
              <a:t>Civil Rights: P</a:t>
            </a:r>
            <a:r>
              <a:rPr lang="en-US" sz="2400" dirty="0" smtClean="0"/>
              <a:t>ositive acts governments take to protect against arbitrary or discriminatory treatment by government or individuals.</a:t>
            </a:r>
          </a:p>
          <a:p>
            <a:endParaRPr lang="en-US" dirty="0"/>
          </a:p>
        </p:txBody>
      </p:sp>
      <p:sp>
        <p:nvSpPr>
          <p:cNvPr id="5" name="Isosceles Triangle 4"/>
          <p:cNvSpPr/>
          <p:nvPr/>
        </p:nvSpPr>
        <p:spPr>
          <a:xfrm>
            <a:off x="498475" y="1421208"/>
            <a:ext cx="3597473" cy="4704955"/>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rot="10800000">
            <a:off x="2898077" y="2051295"/>
            <a:ext cx="1660695" cy="7814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a:off x="4016365" y="4098846"/>
            <a:ext cx="989514" cy="8303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Booker T Washington</a:t>
            </a:r>
            <a:endParaRPr lang="en-US" dirty="0"/>
          </a:p>
        </p:txBody>
      </p:sp>
      <p:sp>
        <p:nvSpPr>
          <p:cNvPr id="3" name="Content Placeholder 2"/>
          <p:cNvSpPr>
            <a:spLocks noGrp="1"/>
          </p:cNvSpPr>
          <p:nvPr>
            <p:ph sz="half" idx="1"/>
          </p:nvPr>
        </p:nvSpPr>
        <p:spPr/>
        <p:txBody>
          <a:bodyPr/>
          <a:lstStyle/>
          <a:p>
            <a:r>
              <a:rPr lang="en-US" dirty="0" smtClean="0"/>
              <a:t>Washington’s Beliefs:</a:t>
            </a:r>
            <a:endParaRPr lang="en-US" dirty="0"/>
          </a:p>
        </p:txBody>
      </p:sp>
      <p:sp>
        <p:nvSpPr>
          <p:cNvPr id="4" name="Content Placeholder 3"/>
          <p:cNvSpPr>
            <a:spLocks noGrp="1"/>
          </p:cNvSpPr>
          <p:nvPr>
            <p:ph sz="half" idx="2"/>
          </p:nvPr>
        </p:nvSpPr>
        <p:spPr/>
        <p:txBody>
          <a:bodyPr/>
          <a:lstStyle/>
          <a:p>
            <a:r>
              <a:rPr lang="en-US" dirty="0" smtClean="0"/>
              <a:t>Dubois’s Beliefs: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209800" y="0"/>
            <a:ext cx="7772400" cy="762000"/>
          </a:xfrm>
        </p:spPr>
        <p:txBody>
          <a:bodyPr/>
          <a:lstStyle/>
          <a:p>
            <a:pPr eaLnBrk="1" fontAlgn="auto" hangingPunct="1">
              <a:spcAft>
                <a:spcPts val="0"/>
              </a:spcAft>
              <a:defRPr/>
            </a:pPr>
            <a:r>
              <a:rPr lang="en-US" dirty="0" smtClean="0">
                <a:ea typeface="+mj-ea"/>
                <a:cs typeface="+mj-cs"/>
              </a:rPr>
              <a:t>Agency</a:t>
            </a:r>
            <a:endParaRPr lang="en-US" dirty="0">
              <a:ea typeface="+mj-ea"/>
              <a:cs typeface="+mj-cs"/>
            </a:endParaRPr>
          </a:p>
        </p:txBody>
      </p:sp>
      <p:sp>
        <p:nvSpPr>
          <p:cNvPr id="8195" name="Rectangle 3"/>
          <p:cNvSpPr>
            <a:spLocks noGrp="1" noChangeArrowheads="1"/>
          </p:cNvSpPr>
          <p:nvPr>
            <p:ph idx="1"/>
          </p:nvPr>
        </p:nvSpPr>
        <p:spPr>
          <a:xfrm>
            <a:off x="4114800" y="1143000"/>
            <a:ext cx="5029200" cy="5257800"/>
          </a:xfrm>
        </p:spPr>
        <p:txBody>
          <a:bodyPr>
            <a:normAutofit fontScale="92500" lnSpcReduction="10000"/>
          </a:bodyPr>
          <a:lstStyle/>
          <a:p>
            <a:pPr eaLnBrk="1" hangingPunct="1">
              <a:lnSpc>
                <a:spcPct val="90000"/>
              </a:lnSpc>
            </a:pPr>
            <a:r>
              <a:rPr lang="en-US" sz="2800" b="1" dirty="0"/>
              <a:t>Booker T Washington</a:t>
            </a:r>
            <a:r>
              <a:rPr lang="en-US" sz="2800" dirty="0"/>
              <a:t>-Former slave</a:t>
            </a:r>
          </a:p>
          <a:p>
            <a:pPr eaLnBrk="1" hangingPunct="1">
              <a:lnSpc>
                <a:spcPct val="90000"/>
              </a:lnSpc>
            </a:pPr>
            <a:r>
              <a:rPr lang="en-US" sz="2800" dirty="0"/>
              <a:t>“Cast down your bucket”</a:t>
            </a:r>
          </a:p>
          <a:p>
            <a:pPr eaLnBrk="1" hangingPunct="1">
              <a:lnSpc>
                <a:spcPct val="90000"/>
              </a:lnSpc>
            </a:pPr>
            <a:r>
              <a:rPr lang="en-US" sz="2800" dirty="0"/>
              <a:t>“In all things that are purely social we can be as separate as the fingers, yet one as the hand in all things essential to mutual progress”</a:t>
            </a:r>
          </a:p>
          <a:p>
            <a:pPr eaLnBrk="1" hangingPunct="1">
              <a:lnSpc>
                <a:spcPct val="90000"/>
              </a:lnSpc>
            </a:pPr>
            <a:r>
              <a:rPr lang="en-US" sz="2800" dirty="0"/>
              <a:t>Economic success, wait for whites to accept blacks</a:t>
            </a:r>
          </a:p>
          <a:p>
            <a:pPr eaLnBrk="1" hangingPunct="1">
              <a:lnSpc>
                <a:spcPct val="90000"/>
              </a:lnSpc>
            </a:pPr>
            <a:r>
              <a:rPr lang="en-US" sz="2800" dirty="0"/>
              <a:t>Don’t deal with discrimination now--it will fade over time</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500" fill="hold"/>
                                        <p:tgtEl>
                                          <p:spTgt spid="81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1" end="1"/>
                                            </p:txEl>
                                          </p:spTgt>
                                        </p:tgtEl>
                                        <p:attrNameLst>
                                          <p:attrName>style.visibility</p:attrName>
                                        </p:attrNameLst>
                                      </p:cBhvr>
                                      <p:to>
                                        <p:strVal val="visible"/>
                                      </p:to>
                                    </p:set>
                                    <p:anim calcmode="lin" valueType="num">
                                      <p:cBhvr additive="base">
                                        <p:cTn id="13"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2" end="2"/>
                                            </p:txEl>
                                          </p:spTgt>
                                        </p:tgtEl>
                                        <p:attrNameLst>
                                          <p:attrName>style.visibility</p:attrName>
                                        </p:attrNameLst>
                                      </p:cBhvr>
                                      <p:to>
                                        <p:strVal val="visible"/>
                                      </p:to>
                                    </p:set>
                                    <p:anim calcmode="lin" valueType="num">
                                      <p:cBhvr additive="base">
                                        <p:cTn id="19"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3" end="3"/>
                                            </p:txEl>
                                          </p:spTgt>
                                        </p:tgtEl>
                                        <p:attrNameLst>
                                          <p:attrName>style.visibility</p:attrName>
                                        </p:attrNameLst>
                                      </p:cBhvr>
                                      <p:to>
                                        <p:strVal val="visible"/>
                                      </p:to>
                                    </p:set>
                                    <p:anim calcmode="lin" valueType="num">
                                      <p:cBhvr additive="base">
                                        <p:cTn id="25"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4" end="4"/>
                                            </p:txEl>
                                          </p:spTgt>
                                        </p:tgtEl>
                                        <p:attrNameLst>
                                          <p:attrName>style.visibility</p:attrName>
                                        </p:attrNameLst>
                                      </p:cBhvr>
                                      <p:to>
                                        <p:strVal val="visible"/>
                                      </p:to>
                                    </p:set>
                                    <p:anim calcmode="lin" valueType="num">
                                      <p:cBhvr additive="base">
                                        <p:cTn id="31"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152400"/>
            <a:ext cx="7772400" cy="1143000"/>
          </a:xfrm>
        </p:spPr>
        <p:txBody>
          <a:bodyPr/>
          <a:lstStyle/>
          <a:p>
            <a:pPr eaLnBrk="1" fontAlgn="auto" hangingPunct="1">
              <a:spcAft>
                <a:spcPts val="0"/>
              </a:spcAft>
              <a:defRPr/>
            </a:pPr>
            <a:r>
              <a:rPr lang="en-US" dirty="0" smtClean="0"/>
              <a:t>Agency</a:t>
            </a:r>
            <a:endParaRPr lang="en-US" dirty="0">
              <a:ea typeface="+mj-ea"/>
              <a:cs typeface="+mj-cs"/>
            </a:endParaRPr>
          </a:p>
        </p:txBody>
      </p:sp>
      <p:sp>
        <p:nvSpPr>
          <p:cNvPr id="9219" name="Rectangle 3"/>
          <p:cNvSpPr>
            <a:spLocks noGrp="1" noChangeArrowheads="1"/>
          </p:cNvSpPr>
          <p:nvPr>
            <p:ph idx="1"/>
          </p:nvPr>
        </p:nvSpPr>
        <p:spPr>
          <a:xfrm>
            <a:off x="4114800" y="1406525"/>
            <a:ext cx="5029200" cy="4572000"/>
          </a:xfrm>
        </p:spPr>
        <p:txBody>
          <a:bodyPr>
            <a:normAutofit fontScale="77500" lnSpcReduction="20000"/>
          </a:bodyPr>
          <a:lstStyle/>
          <a:p>
            <a:pPr eaLnBrk="1" hangingPunct="1">
              <a:lnSpc>
                <a:spcPct val="90000"/>
              </a:lnSpc>
            </a:pPr>
            <a:r>
              <a:rPr lang="en-US" sz="2800" b="1" dirty="0"/>
              <a:t>WEB Dubois</a:t>
            </a:r>
          </a:p>
          <a:p>
            <a:pPr eaLnBrk="1" hangingPunct="1">
              <a:lnSpc>
                <a:spcPct val="90000"/>
              </a:lnSpc>
            </a:pPr>
            <a:r>
              <a:rPr lang="en-US" sz="2800" dirty="0"/>
              <a:t>“Exceptional men-the talented tenth.”</a:t>
            </a:r>
          </a:p>
          <a:p>
            <a:pPr eaLnBrk="1" hangingPunct="1">
              <a:lnSpc>
                <a:spcPct val="90000"/>
              </a:lnSpc>
            </a:pPr>
            <a:r>
              <a:rPr lang="en-US" sz="2800" dirty="0"/>
              <a:t>“Can the masses of the Negro people be in any possible way more quickly raised than by the effort and example of this aristocracy of talent and character?”</a:t>
            </a:r>
          </a:p>
          <a:p>
            <a:pPr eaLnBrk="1" hangingPunct="1">
              <a:lnSpc>
                <a:spcPct val="90000"/>
              </a:lnSpc>
            </a:pPr>
            <a:r>
              <a:rPr lang="en-US" sz="2800" dirty="0"/>
              <a:t>Niagara movement</a:t>
            </a:r>
          </a:p>
          <a:p>
            <a:pPr eaLnBrk="1" hangingPunct="1">
              <a:lnSpc>
                <a:spcPct val="90000"/>
              </a:lnSpc>
            </a:pPr>
            <a:r>
              <a:rPr lang="en-US" sz="2800" dirty="0"/>
              <a:t>Take freedom now--do not wait</a:t>
            </a:r>
          </a:p>
          <a:p>
            <a:pPr eaLnBrk="1" hangingPunct="1">
              <a:lnSpc>
                <a:spcPct val="90000"/>
              </a:lnSpc>
            </a:pPr>
            <a:r>
              <a:rPr lang="en-US" sz="2800" dirty="0"/>
              <a:t>Use education in college to rise up</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utoUpdateAnimBg="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968" y="94129"/>
            <a:ext cx="3513558" cy="6358440"/>
          </a:xfrm>
        </p:spPr>
        <p:txBody>
          <a:bodyPr/>
          <a:lstStyle/>
          <a:p>
            <a:r>
              <a:rPr lang="en-US" dirty="0" smtClean="0"/>
              <a:t>Who is a the top?</a:t>
            </a:r>
          </a:p>
          <a:p>
            <a:r>
              <a:rPr lang="en-US" dirty="0" smtClean="0"/>
              <a:t>What privileges do people at the top get?</a:t>
            </a:r>
          </a:p>
          <a:p>
            <a:pPr>
              <a:buNone/>
            </a:pPr>
            <a:endParaRPr lang="en-US" dirty="0" smtClean="0"/>
          </a:p>
          <a:p>
            <a:pPr>
              <a:buNone/>
            </a:pPr>
            <a:endParaRPr lang="en-US" dirty="0" smtClean="0"/>
          </a:p>
          <a:p>
            <a:pPr>
              <a:buNone/>
            </a:pPr>
            <a:endParaRPr lang="en-US" dirty="0" smtClean="0"/>
          </a:p>
          <a:p>
            <a:r>
              <a:rPr lang="en-US" dirty="0" smtClean="0"/>
              <a:t>Who is not at the top?</a:t>
            </a:r>
          </a:p>
          <a:p>
            <a:r>
              <a:rPr lang="en-US" dirty="0" smtClean="0"/>
              <a:t>What don’t they have?</a:t>
            </a:r>
            <a:endParaRPr lang="en-US" dirty="0"/>
          </a:p>
        </p:txBody>
      </p:sp>
      <p:sp>
        <p:nvSpPr>
          <p:cNvPr id="4" name="Isosceles Triangle 3"/>
          <p:cNvSpPr/>
          <p:nvPr/>
        </p:nvSpPr>
        <p:spPr>
          <a:xfrm>
            <a:off x="205965" y="94129"/>
            <a:ext cx="5131968" cy="6358440"/>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4896557" y="4543778"/>
            <a:ext cx="1890887" cy="6914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3513667" y="578556"/>
            <a:ext cx="1382890" cy="6208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23333" y="508000"/>
            <a:ext cx="1107996" cy="646331"/>
          </a:xfrm>
          <a:prstGeom prst="rect">
            <a:avLst/>
          </a:prstGeom>
          <a:noFill/>
        </p:spPr>
        <p:txBody>
          <a:bodyPr wrap="none" rtlCol="0">
            <a:spAutoFit/>
          </a:bodyPr>
          <a:lstStyle/>
          <a:p>
            <a:r>
              <a:rPr lang="en-US" sz="3600" dirty="0" smtClean="0">
                <a:solidFill>
                  <a:schemeClr val="tx2"/>
                </a:solidFill>
              </a:rPr>
              <a:t>1800</a:t>
            </a:r>
            <a:endParaRPr lang="en-US" sz="3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0"/>
            <a:ext cx="7772400" cy="914400"/>
          </a:xfrm>
        </p:spPr>
        <p:txBody>
          <a:bodyPr/>
          <a:lstStyle/>
          <a:p>
            <a:pPr eaLnBrk="1" fontAlgn="auto" hangingPunct="1">
              <a:spcAft>
                <a:spcPts val="0"/>
              </a:spcAft>
              <a:defRPr/>
            </a:pPr>
            <a:r>
              <a:rPr lang="en-US" dirty="0" smtClean="0">
                <a:ea typeface="+mj-ea"/>
                <a:cs typeface="+mj-cs"/>
              </a:rPr>
              <a:t>Lynching</a:t>
            </a:r>
            <a:endParaRPr lang="en-US" dirty="0">
              <a:ea typeface="+mj-ea"/>
              <a:cs typeface="+mj-cs"/>
            </a:endParaRPr>
          </a:p>
        </p:txBody>
      </p:sp>
      <p:sp>
        <p:nvSpPr>
          <p:cNvPr id="90115" name="Rectangle 3"/>
          <p:cNvSpPr>
            <a:spLocks noGrp="1" noChangeArrowheads="1"/>
          </p:cNvSpPr>
          <p:nvPr>
            <p:ph idx="1"/>
          </p:nvPr>
        </p:nvSpPr>
        <p:spPr>
          <a:xfrm>
            <a:off x="276783" y="1204728"/>
            <a:ext cx="8333817" cy="5196071"/>
          </a:xfrm>
        </p:spPr>
        <p:txBody>
          <a:bodyPr/>
          <a:lstStyle/>
          <a:p>
            <a:pPr eaLnBrk="1" hangingPunct="1"/>
            <a:r>
              <a:rPr lang="en-US" dirty="0"/>
              <a:t>Humiliation and eventual death of a person at the hands of a mob (2+ persons) often without due process of </a:t>
            </a:r>
            <a:r>
              <a:rPr lang="en-US" dirty="0" smtClean="0"/>
              <a:t>law</a:t>
            </a:r>
          </a:p>
          <a:p>
            <a:pPr eaLnBrk="1" hangingPunct="1"/>
            <a:r>
              <a:rPr lang="en-US" dirty="0" smtClean="0"/>
              <a:t>Examine pg 2-3 in Class Reader</a:t>
            </a:r>
          </a:p>
          <a:p>
            <a:pPr eaLnBrk="1" hangingPunct="1"/>
            <a:r>
              <a:rPr lang="en-US" dirty="0"/>
              <a:t>Major causes for black lynching:</a:t>
            </a:r>
          </a:p>
          <a:p>
            <a:pPr eaLnBrk="1" hangingPunct="1"/>
            <a:endParaRPr lang="en-US" dirty="0"/>
          </a:p>
          <a:p>
            <a:pPr eaLnBrk="1" hangingPunct="1"/>
            <a:endParaRPr lang="en-US" dirty="0"/>
          </a:p>
          <a:p>
            <a:pPr eaLnBrk="1" hangingPunct="1"/>
            <a:r>
              <a:rPr lang="en-US" dirty="0"/>
              <a:t>Characteristics:</a:t>
            </a:r>
          </a:p>
        </p:txBody>
      </p:sp>
    </p:spTree>
  </p:cSld>
  <p:clrMapOvr>
    <a:masterClrMapping/>
  </p:clrMapOvr>
  <p:transition>
    <p:cover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850118"/>
          </a:xfrm>
        </p:spPr>
        <p:txBody>
          <a:bodyPr/>
          <a:lstStyle/>
          <a:p>
            <a:pPr eaLnBrk="1" hangingPunct="1">
              <a:defRPr/>
            </a:pPr>
            <a:r>
              <a:rPr lang="en-US" dirty="0" smtClean="0"/>
              <a:t>Anti-lynching</a:t>
            </a:r>
            <a:endParaRPr lang="en-US" dirty="0"/>
          </a:p>
        </p:txBody>
      </p:sp>
      <p:sp>
        <p:nvSpPr>
          <p:cNvPr id="95235" name="Content Placeholder 2"/>
          <p:cNvSpPr>
            <a:spLocks noGrp="1"/>
          </p:cNvSpPr>
          <p:nvPr>
            <p:ph idx="1"/>
          </p:nvPr>
        </p:nvSpPr>
        <p:spPr>
          <a:xfrm>
            <a:off x="457200" y="1600200"/>
            <a:ext cx="7467600" cy="4873625"/>
          </a:xfrm>
        </p:spPr>
        <p:txBody>
          <a:bodyPr/>
          <a:lstStyle/>
          <a:p>
            <a:pPr eaLnBrk="1" hangingPunct="1"/>
            <a:r>
              <a:rPr lang="en-US" sz="3200" cap="small" dirty="0" smtClean="0"/>
              <a:t>Agency</a:t>
            </a:r>
          </a:p>
          <a:p>
            <a:pPr lvl="1"/>
            <a:r>
              <a:rPr lang="en-US" sz="3200" dirty="0" smtClean="0"/>
              <a:t>NAACP</a:t>
            </a:r>
          </a:p>
          <a:p>
            <a:pPr lvl="1"/>
            <a:r>
              <a:rPr lang="en-US" sz="3200" dirty="0" smtClean="0"/>
              <a:t>Media</a:t>
            </a:r>
          </a:p>
          <a:p>
            <a:pPr lvl="1"/>
            <a:r>
              <a:rPr lang="en-US" sz="3200" dirty="0" smtClean="0"/>
              <a:t>Legislation</a:t>
            </a:r>
          </a:p>
          <a:p>
            <a:pPr lvl="1"/>
            <a:r>
              <a:rPr lang="en-US" sz="3200" dirty="0" smtClean="0"/>
              <a:t>Ida B Wells</a:t>
            </a:r>
          </a:p>
          <a:p>
            <a:pPr eaLnBrk="1" hangingPunct="1"/>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09600" y="0"/>
            <a:ext cx="7772400" cy="1143000"/>
          </a:xfrm>
        </p:spPr>
        <p:txBody>
          <a:bodyPr/>
          <a:lstStyle/>
          <a:p>
            <a:pPr eaLnBrk="1" fontAlgn="auto" hangingPunct="1">
              <a:spcAft>
                <a:spcPts val="0"/>
              </a:spcAft>
              <a:defRPr/>
            </a:pPr>
            <a:r>
              <a:rPr lang="en-US" dirty="0" smtClean="0">
                <a:ea typeface="+mj-ea"/>
                <a:cs typeface="+mj-cs"/>
              </a:rPr>
              <a:t>Agency-</a:t>
            </a:r>
            <a:r>
              <a:rPr lang="en-US" b="1" dirty="0">
                <a:ea typeface="+mj-ea"/>
                <a:cs typeface="+mj-cs"/>
              </a:rPr>
              <a:t>Ida B Wells</a:t>
            </a:r>
          </a:p>
        </p:txBody>
      </p:sp>
      <p:sp>
        <p:nvSpPr>
          <p:cNvPr id="98307" name="Rectangle 3"/>
          <p:cNvSpPr>
            <a:spLocks noGrp="1" noChangeArrowheads="1"/>
          </p:cNvSpPr>
          <p:nvPr>
            <p:ph idx="1"/>
          </p:nvPr>
        </p:nvSpPr>
        <p:spPr>
          <a:xfrm>
            <a:off x="228600" y="1371600"/>
            <a:ext cx="8153400" cy="5105400"/>
          </a:xfrm>
        </p:spPr>
        <p:txBody>
          <a:bodyPr>
            <a:normAutofit lnSpcReduction="10000"/>
          </a:bodyPr>
          <a:lstStyle/>
          <a:p>
            <a:pPr eaLnBrk="1" hangingPunct="1">
              <a:lnSpc>
                <a:spcPct val="90000"/>
              </a:lnSpc>
            </a:pPr>
            <a:r>
              <a:rPr lang="en-US" sz="2800"/>
              <a:t>Born into slavery</a:t>
            </a:r>
          </a:p>
          <a:p>
            <a:pPr eaLnBrk="1" hangingPunct="1">
              <a:lnSpc>
                <a:spcPct val="90000"/>
              </a:lnSpc>
            </a:pPr>
            <a:r>
              <a:rPr lang="en-US" sz="2800"/>
              <a:t>Educated</a:t>
            </a:r>
          </a:p>
          <a:p>
            <a:pPr eaLnBrk="1" hangingPunct="1">
              <a:lnSpc>
                <a:spcPct val="90000"/>
              </a:lnSpc>
            </a:pPr>
            <a:r>
              <a:rPr lang="en-US" sz="2800"/>
              <a:t>3 actions blacks can take</a:t>
            </a:r>
          </a:p>
          <a:p>
            <a:pPr lvl="1" eaLnBrk="1" hangingPunct="1">
              <a:lnSpc>
                <a:spcPct val="90000"/>
              </a:lnSpc>
            </a:pPr>
            <a:r>
              <a:rPr lang="en-US" sz="2400"/>
              <a:t>Self help</a:t>
            </a:r>
          </a:p>
          <a:p>
            <a:pPr lvl="1" eaLnBrk="1" hangingPunct="1">
              <a:lnSpc>
                <a:spcPct val="90000"/>
              </a:lnSpc>
            </a:pPr>
            <a:r>
              <a:rPr lang="en-US" sz="2400"/>
              <a:t>Use the media -- raise awareness</a:t>
            </a:r>
          </a:p>
          <a:p>
            <a:pPr lvl="1" eaLnBrk="1" hangingPunct="1">
              <a:lnSpc>
                <a:spcPct val="90000"/>
              </a:lnSpc>
            </a:pPr>
            <a:r>
              <a:rPr lang="en-US" sz="2400"/>
              <a:t>Self-defense--get a gun!</a:t>
            </a:r>
          </a:p>
          <a:p>
            <a:pPr lvl="1" eaLnBrk="1" hangingPunct="1">
              <a:lnSpc>
                <a:spcPct val="90000"/>
              </a:lnSpc>
            </a:pPr>
            <a:r>
              <a:rPr lang="en-US" sz="2400"/>
              <a:t>Boycott--economic--don’t buy from whites</a:t>
            </a:r>
          </a:p>
          <a:p>
            <a:pPr lvl="1" eaLnBrk="1" hangingPunct="1">
              <a:lnSpc>
                <a:spcPct val="90000"/>
              </a:lnSpc>
            </a:pPr>
            <a:r>
              <a:rPr lang="en-US" sz="2400"/>
              <a:t>Emigrate (to the North)</a:t>
            </a:r>
          </a:p>
          <a:p>
            <a:pPr eaLnBrk="1" hangingPunct="1">
              <a:lnSpc>
                <a:spcPct val="90000"/>
              </a:lnSpc>
            </a:pPr>
            <a:r>
              <a:rPr lang="en-US" sz="2800"/>
              <a:t>Goals: end violence against blacks, educate the masses about the violence against blacks, debunk the myth that blacks are oversexualized, gain freedom and equality</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98307">
                                            <p:txEl>
                                              <p:pRg st="3" end="3"/>
                                            </p:txEl>
                                          </p:spTgt>
                                        </p:tgtEl>
                                        <p:attrNameLst>
                                          <p:attrName>style.visibility</p:attrName>
                                        </p:attrNameLst>
                                      </p:cBhvr>
                                      <p:to>
                                        <p:strVal val="visible"/>
                                      </p:to>
                                    </p:set>
                                    <p:anim calcmode="lin" valueType="num">
                                      <p:cBhvr additive="base">
                                        <p:cTn id="23" dur="500" fill="hold"/>
                                        <p:tgtEl>
                                          <p:spTgt spid="9830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83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
                                        </p:tgtEl>
                                      </p:cMediaNode>
                                    </p:audio>
                                  </p:subTnLst>
                                </p:cTn>
                              </p:par>
                              <p:par>
                                <p:cTn id="25" presetID="2" presetClass="entr" presetSubtype="8" fill="hold" grpId="0" nodeType="withEffect">
                                  <p:stCondLst>
                                    <p:cond delay="0"/>
                                  </p:stCondLst>
                                  <p:childTnLst>
                                    <p:set>
                                      <p:cBhvr>
                                        <p:cTn id="26" dur="1" fill="hold">
                                          <p:stCondLst>
                                            <p:cond delay="0"/>
                                          </p:stCondLst>
                                        </p:cTn>
                                        <p:tgtEl>
                                          <p:spTgt spid="98307">
                                            <p:txEl>
                                              <p:pRg st="4" end="4"/>
                                            </p:txEl>
                                          </p:spTgt>
                                        </p:tgtEl>
                                        <p:attrNameLst>
                                          <p:attrName>style.visibility</p:attrName>
                                        </p:attrNameLst>
                                      </p:cBhvr>
                                      <p:to>
                                        <p:strVal val="visible"/>
                                      </p:to>
                                    </p:set>
                                    <p:anim calcmode="lin" valueType="num">
                                      <p:cBhvr additive="base">
                                        <p:cTn id="27" dur="500" fill="hold"/>
                                        <p:tgtEl>
                                          <p:spTgt spid="9830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83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
                                        </p:tgtEl>
                                      </p:cMediaNode>
                                    </p:audio>
                                  </p:subTnLst>
                                </p:cTn>
                              </p:par>
                              <p:par>
                                <p:cTn id="29" presetID="2" presetClass="entr" presetSubtype="8" fill="hold" grpId="0" nodeType="withEffect">
                                  <p:stCondLst>
                                    <p:cond delay="0"/>
                                  </p:stCondLst>
                                  <p:childTnLst>
                                    <p:set>
                                      <p:cBhvr>
                                        <p:cTn id="30" dur="1" fill="hold">
                                          <p:stCondLst>
                                            <p:cond delay="0"/>
                                          </p:stCondLst>
                                        </p:cTn>
                                        <p:tgtEl>
                                          <p:spTgt spid="98307">
                                            <p:txEl>
                                              <p:pRg st="5" end="5"/>
                                            </p:txEl>
                                          </p:spTgt>
                                        </p:tgtEl>
                                        <p:attrNameLst>
                                          <p:attrName>style.visibility</p:attrName>
                                        </p:attrNameLst>
                                      </p:cBhvr>
                                      <p:to>
                                        <p:strVal val="visible"/>
                                      </p:to>
                                    </p:set>
                                    <p:anim calcmode="lin" valueType="num">
                                      <p:cBhvr additive="base">
                                        <p:cTn id="31" dur="500" fill="hold"/>
                                        <p:tgtEl>
                                          <p:spTgt spid="9830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830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par>
                                <p:cTn id="33" presetID="2" presetClass="entr" presetSubtype="8" fill="hold" grpId="0" nodeType="withEffect">
                                  <p:stCondLst>
                                    <p:cond delay="0"/>
                                  </p:stCondLst>
                                  <p:childTnLst>
                                    <p:set>
                                      <p:cBhvr>
                                        <p:cTn id="34" dur="1" fill="hold">
                                          <p:stCondLst>
                                            <p:cond delay="0"/>
                                          </p:stCondLst>
                                        </p:cTn>
                                        <p:tgtEl>
                                          <p:spTgt spid="98307">
                                            <p:txEl>
                                              <p:pRg st="6" end="6"/>
                                            </p:txEl>
                                          </p:spTgt>
                                        </p:tgtEl>
                                        <p:attrNameLst>
                                          <p:attrName>style.visibility</p:attrName>
                                        </p:attrNameLst>
                                      </p:cBhvr>
                                      <p:to>
                                        <p:strVal val="visible"/>
                                      </p:to>
                                    </p:set>
                                    <p:anim calcmode="lin" valueType="num">
                                      <p:cBhvr additive="base">
                                        <p:cTn id="35" dur="500" fill="hold"/>
                                        <p:tgtEl>
                                          <p:spTgt spid="98307">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9830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Whoosh"/>
                                        </p:tgtEl>
                                      </p:cMediaNode>
                                    </p:audio>
                                  </p:subTnLst>
                                </p:cTn>
                              </p:par>
                              <p:par>
                                <p:cTn id="37" presetID="2" presetClass="entr" presetSubtype="8" fill="hold" grpId="0" nodeType="withEffect">
                                  <p:stCondLst>
                                    <p:cond delay="0"/>
                                  </p:stCondLst>
                                  <p:childTnLst>
                                    <p:set>
                                      <p:cBhvr>
                                        <p:cTn id="38" dur="1" fill="hold">
                                          <p:stCondLst>
                                            <p:cond delay="0"/>
                                          </p:stCondLst>
                                        </p:cTn>
                                        <p:tgtEl>
                                          <p:spTgt spid="98307">
                                            <p:txEl>
                                              <p:pRg st="7" end="7"/>
                                            </p:txEl>
                                          </p:spTgt>
                                        </p:tgtEl>
                                        <p:attrNameLst>
                                          <p:attrName>style.visibility</p:attrName>
                                        </p:attrNameLst>
                                      </p:cBhvr>
                                      <p:to>
                                        <p:strVal val="visible"/>
                                      </p:to>
                                    </p:set>
                                    <p:anim calcmode="lin" valueType="num">
                                      <p:cBhvr additive="base">
                                        <p:cTn id="39" dur="500" fill="hold"/>
                                        <p:tgtEl>
                                          <p:spTgt spid="98307">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9830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Whoosh"/>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98307">
                                            <p:txEl>
                                              <p:pRg st="8" end="8"/>
                                            </p:txEl>
                                          </p:spTgt>
                                        </p:tgtEl>
                                        <p:attrNameLst>
                                          <p:attrName>style.visibility</p:attrName>
                                        </p:attrNameLst>
                                      </p:cBhvr>
                                      <p:to>
                                        <p:strVal val="visible"/>
                                      </p:to>
                                    </p:set>
                                    <p:anim calcmode="lin" valueType="num">
                                      <p:cBhvr additive="base">
                                        <p:cTn id="45" dur="500" fill="hold"/>
                                        <p:tgtEl>
                                          <p:spTgt spid="98307">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9830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6" name="Picture 2"/>
          <p:cNvPicPr>
            <a:picLocks noChangeAspect="1"/>
          </p:cNvPicPr>
          <p:nvPr/>
        </p:nvPicPr>
        <p:blipFill>
          <a:blip r:embed="rId2"/>
          <a:srcRect/>
          <a:stretch>
            <a:fillRect/>
          </a:stretch>
        </p:blipFill>
        <p:spPr bwMode="auto">
          <a:xfrm>
            <a:off x="-76199" y="862846"/>
            <a:ext cx="9220200" cy="6146800"/>
          </a:xfrm>
          <a:prstGeom prst="rect">
            <a:avLst/>
          </a:prstGeom>
          <a:noFill/>
          <a:ln w="9525">
            <a:noFill/>
            <a:miter lim="800000"/>
            <a:headEnd/>
            <a:tailEnd/>
          </a:ln>
        </p:spPr>
      </p:pic>
      <p:sp>
        <p:nvSpPr>
          <p:cNvPr id="3" name="Title 1"/>
          <p:cNvSpPr txBox="1">
            <a:spLocks/>
          </p:cNvSpPr>
          <p:nvPr/>
        </p:nvSpPr>
        <p:spPr>
          <a:xfrm>
            <a:off x="1" y="0"/>
            <a:ext cx="9144000" cy="862846"/>
          </a:xfrm>
          <a:prstGeom prst="rect">
            <a:avLst/>
          </a:prstGeom>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none" spc="0" normalizeH="0" baseline="0" noProof="0" smtClean="0">
                <a:ln>
                  <a:noFill/>
                </a:ln>
                <a:solidFill>
                  <a:schemeClr val="tx1"/>
                </a:solidFill>
                <a:effectLst/>
                <a:uLnTx/>
                <a:uFillTx/>
                <a:latin typeface="+mj-lt"/>
                <a:ea typeface="+mj-ea"/>
                <a:cs typeface="+mj-cs"/>
              </a:rPr>
              <a:t>Agency: The Great Migration</a:t>
            </a:r>
            <a:endParaRPr kumimoji="0" lang="en-US" sz="5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862846"/>
          </a:xfrm>
        </p:spPr>
        <p:txBody>
          <a:bodyPr/>
          <a:lstStyle/>
          <a:p>
            <a:pPr eaLnBrk="1" hangingPunct="1">
              <a:defRPr/>
            </a:pPr>
            <a:r>
              <a:rPr lang="en-US" dirty="0" smtClean="0"/>
              <a:t>Agency: The Great Migration</a:t>
            </a:r>
            <a:endParaRPr lang="en-US" dirty="0"/>
          </a:p>
        </p:txBody>
      </p:sp>
      <p:sp>
        <p:nvSpPr>
          <p:cNvPr id="104451" name="Content Placeholder 2"/>
          <p:cNvSpPr>
            <a:spLocks noGrp="1"/>
          </p:cNvSpPr>
          <p:nvPr>
            <p:ph idx="1"/>
          </p:nvPr>
        </p:nvSpPr>
        <p:spPr>
          <a:xfrm>
            <a:off x="0" y="862846"/>
            <a:ext cx="8808198" cy="5610979"/>
          </a:xfrm>
        </p:spPr>
        <p:txBody>
          <a:bodyPr/>
          <a:lstStyle/>
          <a:p>
            <a:pPr eaLnBrk="1" hangingPunct="1"/>
            <a:r>
              <a:rPr lang="en-US" dirty="0" smtClean="0"/>
              <a:t>“We are bitter no more; we are leaving! We are leaving our homes, pulling up the stakes to move on.  We look up at the high southern sky and remember all the sunshine and all the rain…We take one last furtive look over our shoulder to the Big House--high upon a hill beyond the railroad tracks--where the Lord of the Land lives, and we feel glad, for we are leaving.” –Richard Wright</a:t>
            </a:r>
          </a:p>
          <a:p>
            <a:pPr eaLnBrk="1" hangingPunct="1"/>
            <a:endParaRPr lang="en-US" dirty="0" smtClean="0"/>
          </a:p>
        </p:txBody>
      </p:sp>
      <p:sp>
        <p:nvSpPr>
          <p:cNvPr id="5" name="Rectangle 4"/>
          <p:cNvSpPr>
            <a:spLocks noChangeArrowheads="1"/>
          </p:cNvSpPr>
          <p:nvPr/>
        </p:nvSpPr>
        <p:spPr bwMode="auto">
          <a:xfrm>
            <a:off x="1" y="3770869"/>
            <a:ext cx="1758381" cy="923330"/>
          </a:xfrm>
          <a:prstGeom prst="rect">
            <a:avLst/>
          </a:prstGeom>
          <a:noFill/>
          <a:ln w="9525">
            <a:noFill/>
            <a:miter lim="800000"/>
            <a:headEnd/>
            <a:tailEnd/>
          </a:ln>
        </p:spPr>
        <p:txBody>
          <a:bodyPr wrap="square">
            <a:prstTxWarp prst="textNoShape">
              <a:avLst/>
            </a:prstTxWarp>
            <a:spAutoFit/>
          </a:bodyPr>
          <a:lstStyle/>
          <a:p>
            <a:r>
              <a:rPr lang="en-US" dirty="0"/>
              <a:t>Jacob </a:t>
            </a:r>
            <a:r>
              <a:rPr lang="en-US" dirty="0" smtClean="0"/>
              <a:t>Lawrence (1940</a:t>
            </a:r>
            <a:r>
              <a:rPr lang="en-US" dirty="0"/>
              <a:t>-</a:t>
            </a:r>
            <a:r>
              <a:rPr lang="en-US" dirty="0" smtClean="0"/>
              <a:t>1941)</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slide(fromBottom)">
                                      <p:cBhvr>
                                        <p:cTn id="7" dur="500"/>
                                        <p:tgtEl>
                                          <p:spTgt spid="1044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304800"/>
            <a:ext cx="6464300" cy="609600"/>
          </a:xfrm>
        </p:spPr>
        <p:txBody>
          <a:bodyPr/>
          <a:lstStyle/>
          <a:p>
            <a:pPr eaLnBrk="1" fontAlgn="auto" hangingPunct="1">
              <a:spcAft>
                <a:spcPts val="0"/>
              </a:spcAft>
              <a:defRPr/>
            </a:pPr>
            <a:r>
              <a:rPr lang="en-US" dirty="0" smtClean="0">
                <a:ea typeface="+mj-ea"/>
                <a:cs typeface="+mj-cs"/>
              </a:rPr>
              <a:t>Agency:  </a:t>
            </a:r>
            <a:r>
              <a:rPr lang="en-US" dirty="0">
                <a:ea typeface="+mj-ea"/>
                <a:cs typeface="+mj-cs"/>
              </a:rPr>
              <a:t>NAACP</a:t>
            </a:r>
          </a:p>
        </p:txBody>
      </p:sp>
      <p:sp>
        <p:nvSpPr>
          <p:cNvPr id="100355" name="Rectangle 3"/>
          <p:cNvSpPr>
            <a:spLocks noGrp="1" noChangeArrowheads="1"/>
          </p:cNvSpPr>
          <p:nvPr>
            <p:ph idx="1"/>
          </p:nvPr>
        </p:nvSpPr>
        <p:spPr>
          <a:xfrm>
            <a:off x="0" y="1066800"/>
            <a:ext cx="8763000" cy="5791200"/>
          </a:xfrm>
        </p:spPr>
        <p:txBody>
          <a:bodyPr>
            <a:normAutofit lnSpcReduction="10000"/>
          </a:bodyPr>
          <a:lstStyle/>
          <a:p>
            <a:pPr eaLnBrk="1" hangingPunct="1">
              <a:lnSpc>
                <a:spcPct val="90000"/>
              </a:lnSpc>
            </a:pPr>
            <a:r>
              <a:rPr lang="en-US" sz="2800" dirty="0"/>
              <a:t>Formed in 1908 by Niagara </a:t>
            </a:r>
            <a:r>
              <a:rPr lang="en-US" sz="2800" dirty="0" smtClean="0"/>
              <a:t>movement</a:t>
            </a:r>
          </a:p>
          <a:p>
            <a:pPr lvl="1" eaLnBrk="1" hangingPunct="1">
              <a:lnSpc>
                <a:spcPct val="90000"/>
              </a:lnSpc>
            </a:pPr>
            <a:r>
              <a:rPr lang="en-US" sz="2400" dirty="0"/>
              <a:t>1905=first meeting--not yet the NAACP</a:t>
            </a:r>
          </a:p>
          <a:p>
            <a:pPr lvl="1" eaLnBrk="1" hangingPunct="1">
              <a:lnSpc>
                <a:spcPct val="90000"/>
              </a:lnSpc>
            </a:pPr>
            <a:r>
              <a:rPr lang="en-US" sz="2400" dirty="0"/>
              <a:t>1908--blacks and white progressives meet to form the NAACP out of concern for violation of blacks civil rights</a:t>
            </a:r>
          </a:p>
          <a:p>
            <a:pPr eaLnBrk="1" hangingPunct="1">
              <a:lnSpc>
                <a:spcPct val="90000"/>
              </a:lnSpc>
            </a:pPr>
            <a:r>
              <a:rPr lang="en-US" sz="2800" dirty="0"/>
              <a:t>“physically free from peonage, mentally free from ignorance, politically free from disfranchisement, and socially free from insult.”</a:t>
            </a:r>
          </a:p>
          <a:p>
            <a:pPr eaLnBrk="1" hangingPunct="1">
              <a:lnSpc>
                <a:spcPct val="90000"/>
              </a:lnSpc>
            </a:pPr>
            <a:r>
              <a:rPr lang="en-US" sz="2800" dirty="0"/>
              <a:t>Use courts to achieve Civil Rights for blacks, focus on challenging unfair laws</a:t>
            </a:r>
          </a:p>
          <a:p>
            <a:pPr eaLnBrk="1" hangingPunct="1">
              <a:lnSpc>
                <a:spcPct val="90000"/>
              </a:lnSpc>
            </a:pPr>
            <a:r>
              <a:rPr lang="en-US" sz="2800" dirty="0"/>
              <a:t>Demand equal access to housing and professional careers</a:t>
            </a:r>
          </a:p>
          <a:p>
            <a:pPr eaLnBrk="1" hangingPunct="1">
              <a:lnSpc>
                <a:spcPct val="90000"/>
              </a:lnSpc>
            </a:pPr>
            <a:r>
              <a:rPr lang="en-US" sz="2800" dirty="0"/>
              <a:t>1915-</a:t>
            </a:r>
            <a:r>
              <a:rPr lang="en-US" sz="2800" dirty="0" smtClean="0"/>
              <a:t>-Successful </a:t>
            </a:r>
            <a:r>
              <a:rPr lang="en-US" sz="2800" dirty="0"/>
              <a:t>in in striking grandfather clauses in OK and MD</a:t>
            </a:r>
          </a:p>
          <a:p>
            <a:pPr eaLnBrk="1" hangingPunct="1">
              <a:lnSpc>
                <a:spcPct val="90000"/>
              </a:lnSpc>
            </a:pPr>
            <a:endParaRPr lang="en-US" sz="2800" dirty="0"/>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100355">
                                            <p:txEl>
                                              <p:pRg st="1" end="1"/>
                                            </p:txEl>
                                          </p:spTgt>
                                        </p:tgtEl>
                                        <p:attrNameLst>
                                          <p:attrName>style.visibility</p:attrName>
                                        </p:attrNameLst>
                                      </p:cBhvr>
                                      <p:to>
                                        <p:strVal val="visible"/>
                                      </p:to>
                                    </p:set>
                                    <p:anim calcmode="lin" valueType="num">
                                      <p:cBhvr additive="base">
                                        <p:cTn id="11" dur="500" fill="hold"/>
                                        <p:tgtEl>
                                          <p:spTgt spid="10035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035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100355">
                                            <p:txEl>
                                              <p:pRg st="2" end="2"/>
                                            </p:txEl>
                                          </p:spTgt>
                                        </p:tgtEl>
                                        <p:attrNameLst>
                                          <p:attrName>style.visibility</p:attrName>
                                        </p:attrNameLst>
                                      </p:cBhvr>
                                      <p:to>
                                        <p:strVal val="visible"/>
                                      </p:to>
                                    </p:set>
                                    <p:anim calcmode="lin" valueType="num">
                                      <p:cBhvr additive="base">
                                        <p:cTn id="15" dur="500" fill="hold"/>
                                        <p:tgtEl>
                                          <p:spTgt spid="10035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0035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00355">
                                            <p:txEl>
                                              <p:pRg st="3" end="3"/>
                                            </p:txEl>
                                          </p:spTgt>
                                        </p:tgtEl>
                                        <p:attrNameLst>
                                          <p:attrName>style.visibility</p:attrName>
                                        </p:attrNameLst>
                                      </p:cBhvr>
                                      <p:to>
                                        <p:strVal val="visible"/>
                                      </p:to>
                                    </p:set>
                                    <p:anim calcmode="lin" valueType="num">
                                      <p:cBhvr additive="base">
                                        <p:cTn id="21" dur="500" fill="hold"/>
                                        <p:tgtEl>
                                          <p:spTgt spid="100355">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0035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00355">
                                            <p:txEl>
                                              <p:pRg st="4" end="4"/>
                                            </p:txEl>
                                          </p:spTgt>
                                        </p:tgtEl>
                                        <p:attrNameLst>
                                          <p:attrName>style.visibility</p:attrName>
                                        </p:attrNameLst>
                                      </p:cBhvr>
                                      <p:to>
                                        <p:strVal val="visible"/>
                                      </p:to>
                                    </p:set>
                                    <p:anim calcmode="lin" valueType="num">
                                      <p:cBhvr additive="base">
                                        <p:cTn id="27" dur="500" fill="hold"/>
                                        <p:tgtEl>
                                          <p:spTgt spid="10035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035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0355">
                                            <p:txEl>
                                              <p:pRg st="5" end="5"/>
                                            </p:txEl>
                                          </p:spTgt>
                                        </p:tgtEl>
                                        <p:attrNameLst>
                                          <p:attrName>style.visibility</p:attrName>
                                        </p:attrNameLst>
                                      </p:cBhvr>
                                      <p:to>
                                        <p:strVal val="visible"/>
                                      </p:to>
                                    </p:set>
                                    <p:anim calcmode="lin" valueType="num">
                                      <p:cBhvr additive="base">
                                        <p:cTn id="33" dur="500" fill="hold"/>
                                        <p:tgtEl>
                                          <p:spTgt spid="100355">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035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
                                        </p:tgtEl>
                                      </p:cMediaNode>
                                    </p:audio>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0355">
                                            <p:txEl>
                                              <p:pRg st="6" end="6"/>
                                            </p:txEl>
                                          </p:spTgt>
                                        </p:tgtEl>
                                        <p:attrNameLst>
                                          <p:attrName>style.visibility</p:attrName>
                                        </p:attrNameLst>
                                      </p:cBhvr>
                                      <p:to>
                                        <p:strVal val="visible"/>
                                      </p:to>
                                    </p:set>
                                    <p:anim calcmode="lin" valueType="num">
                                      <p:cBhvr additive="base">
                                        <p:cTn id="39" dur="500" fill="hold"/>
                                        <p:tgtEl>
                                          <p:spTgt spid="100355">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0035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7932" y="94129"/>
            <a:ext cx="3580289" cy="6358440"/>
          </a:xfrm>
        </p:spPr>
        <p:txBody>
          <a:bodyPr/>
          <a:lstStyle/>
          <a:p>
            <a:r>
              <a:rPr lang="en-US" dirty="0" smtClean="0"/>
              <a:t>Who is a the top?</a:t>
            </a:r>
          </a:p>
          <a:p>
            <a:r>
              <a:rPr lang="en-US" dirty="0" smtClean="0"/>
              <a:t>What privileges do people at the top get?</a:t>
            </a:r>
          </a:p>
          <a:p>
            <a:endParaRPr lang="en-US" dirty="0" smtClean="0"/>
          </a:p>
          <a:p>
            <a:endParaRPr lang="en-US" dirty="0" smtClean="0"/>
          </a:p>
          <a:p>
            <a:endParaRPr lang="en-US" dirty="0" smtClean="0"/>
          </a:p>
          <a:p>
            <a:r>
              <a:rPr lang="en-US" dirty="0" smtClean="0"/>
              <a:t>Who is not at the top?</a:t>
            </a:r>
          </a:p>
          <a:p>
            <a:r>
              <a:rPr lang="en-US" dirty="0" smtClean="0"/>
              <a:t>What don’t they have?</a:t>
            </a:r>
          </a:p>
          <a:p>
            <a:r>
              <a:rPr lang="en-US" dirty="0" smtClean="0"/>
              <a:t>How is this systematic hierarchy?</a:t>
            </a:r>
            <a:endParaRPr lang="en-US" dirty="0"/>
          </a:p>
        </p:txBody>
      </p:sp>
      <p:sp>
        <p:nvSpPr>
          <p:cNvPr id="4" name="Isosceles Triangle 3"/>
          <p:cNvSpPr/>
          <p:nvPr/>
        </p:nvSpPr>
        <p:spPr>
          <a:xfrm>
            <a:off x="205965" y="94129"/>
            <a:ext cx="5131968" cy="6358440"/>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5507267" y="5761125"/>
            <a:ext cx="1890887" cy="6914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3513667" y="578556"/>
            <a:ext cx="1382890" cy="6208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23333" y="508000"/>
            <a:ext cx="1107996" cy="646331"/>
          </a:xfrm>
          <a:prstGeom prst="rect">
            <a:avLst/>
          </a:prstGeom>
          <a:noFill/>
        </p:spPr>
        <p:txBody>
          <a:bodyPr wrap="none" rtlCol="0">
            <a:spAutoFit/>
          </a:bodyPr>
          <a:lstStyle/>
          <a:p>
            <a:r>
              <a:rPr lang="en-US" sz="3600" dirty="0" smtClean="0">
                <a:solidFill>
                  <a:schemeClr val="tx2"/>
                </a:solidFill>
              </a:rPr>
              <a:t>1915</a:t>
            </a:r>
            <a:endParaRPr lang="en-US" sz="3600" dirty="0">
              <a:solidFill>
                <a:schemeClr val="tx2"/>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09600" y="1828800"/>
            <a:ext cx="7772400" cy="1143000"/>
          </a:xfrm>
        </p:spPr>
        <p:txBody>
          <a:bodyPr/>
          <a:lstStyle/>
          <a:p>
            <a:pPr eaLnBrk="1" hangingPunct="1"/>
            <a:r>
              <a:rPr lang="en-US" dirty="0">
                <a:solidFill>
                  <a:srgbClr val="404040"/>
                </a:solidFill>
                <a:ea typeface="ＭＳ Ｐゴシック" charset="-128"/>
                <a:cs typeface="ＭＳ Ｐゴシック" charset="-128"/>
              </a:rPr>
              <a:t>Women’s Rights</a:t>
            </a:r>
          </a:p>
        </p:txBody>
      </p:sp>
      <p:sp>
        <p:nvSpPr>
          <p:cNvPr id="18435" name="Rectangle 3"/>
          <p:cNvSpPr>
            <a:spLocks noGrp="1" noChangeArrowheads="1"/>
          </p:cNvSpPr>
          <p:nvPr>
            <p:ph type="subTitle" idx="1"/>
          </p:nvPr>
        </p:nvSpPr>
        <p:spPr>
          <a:xfrm>
            <a:off x="498348" y="3402545"/>
            <a:ext cx="8147304" cy="2328056"/>
          </a:xfrm>
        </p:spPr>
        <p:txBody>
          <a:bodyPr>
            <a:normAutofit/>
          </a:bodyPr>
          <a:lstStyle/>
          <a:p>
            <a:pPr>
              <a:buClr>
                <a:srgbClr val="404040"/>
              </a:buClr>
              <a:buFont typeface="Arial" charset="0"/>
              <a:buNone/>
            </a:pPr>
            <a:endParaRPr lang="en-US" dirty="0" smtClean="0">
              <a:solidFill>
                <a:srgbClr val="404040"/>
              </a:solidFill>
              <a:ea typeface="ＭＳ Ｐゴシック" charset="-128"/>
              <a:cs typeface="ＭＳ Ｐゴシック" charset="-128"/>
            </a:endParaRPr>
          </a:p>
          <a:p>
            <a:pPr>
              <a:buClr>
                <a:srgbClr val="404040"/>
              </a:buClr>
              <a:buFont typeface="Arial" charset="0"/>
              <a:buNone/>
            </a:pPr>
            <a:endParaRPr lang="en-US" dirty="0" smtClean="0">
              <a:solidFill>
                <a:srgbClr val="404040"/>
              </a:solidFill>
              <a:ea typeface="ＭＳ Ｐゴシック" charset="-128"/>
              <a:cs typeface="ＭＳ Ｐゴシック" charset="-128"/>
            </a:endParaRPr>
          </a:p>
          <a:p>
            <a:pPr>
              <a:buClr>
                <a:srgbClr val="404040"/>
              </a:buClr>
              <a:buFont typeface="Arial" charset="0"/>
              <a:buNone/>
            </a:pPr>
            <a:endParaRPr lang="en-US" dirty="0" smtClean="0">
              <a:solidFill>
                <a:srgbClr val="404040"/>
              </a:solidFill>
              <a:ea typeface="ＭＳ Ｐゴシック" charset="-128"/>
              <a:cs typeface="ＭＳ Ｐゴシック" charset="-128"/>
            </a:endParaRPr>
          </a:p>
          <a:p>
            <a:pPr>
              <a:buClr>
                <a:srgbClr val="404040"/>
              </a:buClr>
              <a:buFont typeface="Arial" charset="0"/>
              <a:buNone/>
            </a:pPr>
            <a:r>
              <a:rPr lang="en-US" dirty="0" smtClean="0">
                <a:solidFill>
                  <a:srgbClr val="404040"/>
                </a:solidFill>
                <a:ea typeface="ＭＳ Ｐゴシック" charset="-128"/>
                <a:cs typeface="ＭＳ Ｐゴシック" charset="-128"/>
              </a:rPr>
              <a:t>H-----------------------------------------------------E</a:t>
            </a:r>
          </a:p>
          <a:p>
            <a:pPr>
              <a:buClr>
                <a:srgbClr val="404040"/>
              </a:buClr>
              <a:buFont typeface="Arial" charset="0"/>
              <a:buNone/>
            </a:pPr>
            <a:endParaRPr lang="en-US" dirty="0" smtClean="0">
              <a:solidFill>
                <a:srgbClr val="404040"/>
              </a:solidFill>
              <a:ea typeface="ＭＳ Ｐゴシック" charset="-128"/>
              <a:cs typeface="ＭＳ Ｐゴシック" charset="-128"/>
            </a:endParaRPr>
          </a:p>
        </p:txBody>
      </p:sp>
    </p:spTree>
  </p:cSld>
  <p:clrMapOvr>
    <a:masterClrMapping/>
  </p:clrMapOvr>
  <p:transition>
    <p:cut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8475" y="94130"/>
            <a:ext cx="8147051" cy="622196"/>
          </a:xfrm>
        </p:spPr>
        <p:txBody>
          <a:bodyPr/>
          <a:lstStyle/>
          <a:p>
            <a:pPr eaLnBrk="1" hangingPunct="1"/>
            <a:r>
              <a:rPr lang="en-US" dirty="0" smtClean="0"/>
              <a:t>Hiearchy-1800-1850</a:t>
            </a:r>
          </a:p>
        </p:txBody>
      </p:sp>
      <p:sp>
        <p:nvSpPr>
          <p:cNvPr id="20483" name="Content Placeholder 2"/>
          <p:cNvSpPr>
            <a:spLocks noGrp="1"/>
          </p:cNvSpPr>
          <p:nvPr>
            <p:ph idx="1"/>
          </p:nvPr>
        </p:nvSpPr>
        <p:spPr>
          <a:xfrm>
            <a:off x="0" y="716326"/>
            <a:ext cx="9143999" cy="6141674"/>
          </a:xfrm>
        </p:spPr>
        <p:txBody>
          <a:bodyPr>
            <a:noAutofit/>
          </a:bodyPr>
          <a:lstStyle/>
          <a:p>
            <a:r>
              <a:rPr lang="en-US" sz="2800" dirty="0" smtClean="0"/>
              <a:t>Legal Disabilities</a:t>
            </a:r>
          </a:p>
          <a:p>
            <a:pPr lvl="1">
              <a:defRPr/>
            </a:pPr>
            <a:r>
              <a:rPr lang="en-US" sz="2600" dirty="0" smtClean="0"/>
              <a:t>Marriage and Property Laws</a:t>
            </a:r>
          </a:p>
          <a:p>
            <a:pPr lvl="1">
              <a:defRPr/>
            </a:pPr>
            <a:r>
              <a:rPr lang="en-US" sz="2600" dirty="0" smtClean="0"/>
              <a:t>Representation (voting)</a:t>
            </a:r>
          </a:p>
          <a:p>
            <a:pPr lvl="1">
              <a:defRPr/>
            </a:pPr>
            <a:r>
              <a:rPr lang="en-US" sz="2600" dirty="0" smtClean="0"/>
              <a:t>Divorce</a:t>
            </a:r>
          </a:p>
          <a:p>
            <a:pPr>
              <a:defRPr/>
            </a:pPr>
            <a:r>
              <a:rPr lang="en-US" sz="2800" dirty="0" smtClean="0"/>
              <a:t>Employment</a:t>
            </a:r>
          </a:p>
          <a:p>
            <a:pPr>
              <a:defRPr/>
            </a:pPr>
            <a:r>
              <a:rPr lang="en-US" sz="2800" dirty="0" smtClean="0"/>
              <a:t>Education</a:t>
            </a:r>
          </a:p>
          <a:p>
            <a:pPr>
              <a:defRPr/>
            </a:pPr>
            <a:r>
              <a:rPr lang="en-US" sz="2800" dirty="0" smtClean="0"/>
              <a:t>Confidence</a:t>
            </a:r>
          </a:p>
          <a:p>
            <a:r>
              <a:rPr lang="en-US" sz="2800" dirty="0" smtClean="0"/>
              <a:t>Examples</a:t>
            </a:r>
          </a:p>
          <a:p>
            <a:pPr lvl="1"/>
            <a:r>
              <a:rPr lang="en-US" sz="2600" dirty="0" smtClean="0"/>
              <a:t>Marriage Protests</a:t>
            </a:r>
          </a:p>
          <a:p>
            <a:pPr lvl="1"/>
            <a:r>
              <a:rPr lang="en-US" sz="2600" dirty="0" smtClean="0"/>
              <a:t>Our Costume</a:t>
            </a:r>
          </a:p>
          <a:p>
            <a:pPr lvl="1"/>
            <a:r>
              <a:rPr lang="en-US" sz="2600" dirty="0" smtClean="0"/>
              <a:t>Rev John Todd </a:t>
            </a:r>
          </a:p>
        </p:txBody>
      </p:sp>
      <p:sp>
        <p:nvSpPr>
          <p:cNvPr id="4" name="Isosceles Triangle 3"/>
          <p:cNvSpPr/>
          <p:nvPr/>
        </p:nvSpPr>
        <p:spPr>
          <a:xfrm>
            <a:off x="5568214" y="944247"/>
            <a:ext cx="3575786" cy="5181916"/>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slide(fromBottom)">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slide(fromBottom)">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animEffect transition="in" filter="slide(fromBottom)">
                                      <p:cBhvr>
                                        <p:cTn id="17" dur="500"/>
                                        <p:tgtEl>
                                          <p:spTgt spid="204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0483">
                                            <p:txEl>
                                              <p:pRg st="3" end="3"/>
                                            </p:txEl>
                                          </p:spTgt>
                                        </p:tgtEl>
                                        <p:attrNameLst>
                                          <p:attrName>style.visibility</p:attrName>
                                        </p:attrNameLst>
                                      </p:cBhvr>
                                      <p:to>
                                        <p:strVal val="visible"/>
                                      </p:to>
                                    </p:set>
                                    <p:animEffect transition="in" filter="slide(fromBottom)">
                                      <p:cBhvr>
                                        <p:cTn id="22" dur="500"/>
                                        <p:tgtEl>
                                          <p:spTgt spid="204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slide(fromBottom)">
                                      <p:cBhvr>
                                        <p:cTn id="27" dur="500"/>
                                        <p:tgtEl>
                                          <p:spTgt spid="20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20483">
                                            <p:txEl>
                                              <p:pRg st="5" end="5"/>
                                            </p:txEl>
                                          </p:spTgt>
                                        </p:tgtEl>
                                        <p:attrNameLst>
                                          <p:attrName>style.visibility</p:attrName>
                                        </p:attrNameLst>
                                      </p:cBhvr>
                                      <p:to>
                                        <p:strVal val="visible"/>
                                      </p:to>
                                    </p:set>
                                    <p:animEffect transition="in" filter="slide(fromBottom)">
                                      <p:cBhvr>
                                        <p:cTn id="32" dur="500"/>
                                        <p:tgtEl>
                                          <p:spTgt spid="2048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0483">
                                            <p:txEl>
                                              <p:pRg st="6" end="6"/>
                                            </p:txEl>
                                          </p:spTgt>
                                        </p:tgtEl>
                                        <p:attrNameLst>
                                          <p:attrName>style.visibility</p:attrName>
                                        </p:attrNameLst>
                                      </p:cBhvr>
                                      <p:to>
                                        <p:strVal val="visible"/>
                                      </p:to>
                                    </p:set>
                                    <p:animEffect transition="in" filter="slide(fromBottom)">
                                      <p:cBhvr>
                                        <p:cTn id="37" dur="500"/>
                                        <p:tgtEl>
                                          <p:spTgt spid="2048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20483">
                                            <p:txEl>
                                              <p:pRg st="7" end="7"/>
                                            </p:txEl>
                                          </p:spTgt>
                                        </p:tgtEl>
                                        <p:attrNameLst>
                                          <p:attrName>style.visibility</p:attrName>
                                        </p:attrNameLst>
                                      </p:cBhvr>
                                      <p:to>
                                        <p:strVal val="visible"/>
                                      </p:to>
                                    </p:set>
                                    <p:animEffect transition="in" filter="slide(fromBottom)">
                                      <p:cBhvr>
                                        <p:cTn id="42" dur="500"/>
                                        <p:tgtEl>
                                          <p:spTgt spid="2048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0483">
                                            <p:txEl>
                                              <p:pRg st="8" end="8"/>
                                            </p:txEl>
                                          </p:spTgt>
                                        </p:tgtEl>
                                        <p:attrNameLst>
                                          <p:attrName>style.visibility</p:attrName>
                                        </p:attrNameLst>
                                      </p:cBhvr>
                                      <p:to>
                                        <p:strVal val="visible"/>
                                      </p:to>
                                    </p:set>
                                    <p:animEffect transition="in" filter="slide(fromBottom)">
                                      <p:cBhvr>
                                        <p:cTn id="47" dur="500"/>
                                        <p:tgtEl>
                                          <p:spTgt spid="2048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20483">
                                            <p:txEl>
                                              <p:pRg st="9" end="9"/>
                                            </p:txEl>
                                          </p:spTgt>
                                        </p:tgtEl>
                                        <p:attrNameLst>
                                          <p:attrName>style.visibility</p:attrName>
                                        </p:attrNameLst>
                                      </p:cBhvr>
                                      <p:to>
                                        <p:strVal val="visible"/>
                                      </p:to>
                                    </p:set>
                                    <p:animEffect transition="in" filter="slide(fromBottom)">
                                      <p:cBhvr>
                                        <p:cTn id="52" dur="500"/>
                                        <p:tgtEl>
                                          <p:spTgt spid="2048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20483">
                                            <p:txEl>
                                              <p:pRg st="10" end="10"/>
                                            </p:txEl>
                                          </p:spTgt>
                                        </p:tgtEl>
                                        <p:attrNameLst>
                                          <p:attrName>style.visibility</p:attrName>
                                        </p:attrNameLst>
                                      </p:cBhvr>
                                      <p:to>
                                        <p:strVal val="visible"/>
                                      </p:to>
                                    </p:set>
                                    <p:animEffect transition="in" filter="slide(fromBottom)">
                                      <p:cBhvr>
                                        <p:cTn id="57" dur="500"/>
                                        <p:tgtEl>
                                          <p:spTgt spid="2048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p:bld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98476" y="94129"/>
            <a:ext cx="4027734" cy="1029199"/>
          </a:xfrm>
        </p:spPr>
        <p:txBody>
          <a:bodyPr/>
          <a:lstStyle/>
          <a:p>
            <a:pPr eaLnBrk="1" hangingPunct="1"/>
            <a:r>
              <a:rPr lang="en-US" dirty="0" smtClean="0"/>
              <a:t>Agency: 1848</a:t>
            </a:r>
          </a:p>
        </p:txBody>
      </p:sp>
      <p:sp>
        <p:nvSpPr>
          <p:cNvPr id="24579" name="Rectangle 3"/>
          <p:cNvSpPr>
            <a:spLocks noGrp="1" noChangeArrowheads="1"/>
          </p:cNvSpPr>
          <p:nvPr>
            <p:ph idx="1"/>
          </p:nvPr>
        </p:nvSpPr>
        <p:spPr/>
        <p:txBody>
          <a:bodyPr/>
          <a:lstStyle/>
          <a:p>
            <a:pPr eaLnBrk="1" hangingPunct="1"/>
            <a:r>
              <a:rPr lang="en-US"/>
              <a:t>Seneca Falls</a:t>
            </a:r>
          </a:p>
          <a:p>
            <a:pPr eaLnBrk="1" hangingPunct="1"/>
            <a:r>
              <a:rPr lang="en-US"/>
              <a:t>Declaration of Sentiments </a:t>
            </a:r>
          </a:p>
        </p:txBody>
      </p:sp>
      <p:pic>
        <p:nvPicPr>
          <p:cNvPr id="4" name="Picture 3"/>
          <p:cNvPicPr>
            <a:picLocks noChangeAspect="1"/>
          </p:cNvPicPr>
          <p:nvPr/>
        </p:nvPicPr>
        <p:blipFill>
          <a:blip r:embed="rId3"/>
          <a:stretch>
            <a:fillRect/>
          </a:stretch>
        </p:blipFill>
        <p:spPr>
          <a:xfrm>
            <a:off x="4769720" y="817243"/>
            <a:ext cx="4374280" cy="5667083"/>
          </a:xfrm>
          <a:prstGeom prst="rect">
            <a:avLst/>
          </a:prstGeom>
        </p:spPr>
      </p:pic>
      <p:pic>
        <p:nvPicPr>
          <p:cNvPr id="5" name="Picture 4"/>
          <p:cNvPicPr>
            <a:picLocks noChangeAspect="1"/>
          </p:cNvPicPr>
          <p:nvPr/>
        </p:nvPicPr>
        <p:blipFill>
          <a:blip r:embed="rId4"/>
          <a:stretch>
            <a:fillRect/>
          </a:stretch>
        </p:blipFill>
        <p:spPr>
          <a:xfrm>
            <a:off x="63660" y="3029969"/>
            <a:ext cx="4462550" cy="3828031"/>
          </a:xfrm>
          <a:prstGeom prst="rect">
            <a:avLst/>
          </a:prstGeom>
        </p:spPr>
      </p:pic>
    </p:spTree>
  </p:cSld>
  <p:clrMapOvr>
    <a:masterClrMapping/>
  </p:clrMapOvr>
  <p:transition>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7932" y="94129"/>
            <a:ext cx="3580289" cy="6358440"/>
          </a:xfrm>
        </p:spPr>
        <p:txBody>
          <a:bodyPr/>
          <a:lstStyle/>
          <a:p>
            <a:r>
              <a:rPr lang="en-US" dirty="0" smtClean="0"/>
              <a:t>Who is a the top?</a:t>
            </a:r>
          </a:p>
          <a:p>
            <a:pPr lvl="1"/>
            <a:r>
              <a:rPr lang="en-US" dirty="0" smtClean="0"/>
              <a:t>White Men</a:t>
            </a:r>
          </a:p>
          <a:p>
            <a:r>
              <a:rPr lang="en-US" dirty="0" smtClean="0"/>
              <a:t>What privileges do people at the top get?</a:t>
            </a:r>
          </a:p>
          <a:p>
            <a:pPr lvl="1"/>
            <a:r>
              <a:rPr lang="en-US" dirty="0" smtClean="0"/>
              <a:t>Voting</a:t>
            </a:r>
          </a:p>
          <a:p>
            <a:pPr lvl="1"/>
            <a:r>
              <a:rPr lang="en-US" dirty="0" smtClean="0"/>
              <a:t>Land</a:t>
            </a:r>
          </a:p>
          <a:p>
            <a:pPr lvl="1"/>
            <a:r>
              <a:rPr lang="en-US" dirty="0" smtClean="0"/>
              <a:t>Autonomy</a:t>
            </a:r>
          </a:p>
          <a:p>
            <a:r>
              <a:rPr lang="en-US" dirty="0" smtClean="0"/>
              <a:t>Who is not at the top?</a:t>
            </a:r>
          </a:p>
          <a:p>
            <a:pPr lvl="1"/>
            <a:r>
              <a:rPr lang="en-US" dirty="0" smtClean="0"/>
              <a:t>Women</a:t>
            </a:r>
          </a:p>
          <a:p>
            <a:pPr lvl="1"/>
            <a:r>
              <a:rPr lang="en-US" dirty="0" smtClean="0"/>
              <a:t>Enslaved and free African-Americans</a:t>
            </a:r>
          </a:p>
          <a:p>
            <a:pPr lvl="1"/>
            <a:r>
              <a:rPr lang="en-US" dirty="0" smtClean="0"/>
              <a:t>Native-Americans</a:t>
            </a:r>
          </a:p>
          <a:p>
            <a:r>
              <a:rPr lang="en-US" dirty="0" smtClean="0"/>
              <a:t>What don’t they have?</a:t>
            </a:r>
            <a:endParaRPr lang="en-US" dirty="0"/>
          </a:p>
        </p:txBody>
      </p:sp>
      <p:sp>
        <p:nvSpPr>
          <p:cNvPr id="4" name="Isosceles Triangle 3"/>
          <p:cNvSpPr/>
          <p:nvPr/>
        </p:nvSpPr>
        <p:spPr>
          <a:xfrm>
            <a:off x="205965" y="94129"/>
            <a:ext cx="5131968" cy="6358440"/>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5507267" y="5761125"/>
            <a:ext cx="1890887" cy="6914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3513667" y="578556"/>
            <a:ext cx="1382890" cy="6208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23333" y="508000"/>
            <a:ext cx="1107996" cy="646331"/>
          </a:xfrm>
          <a:prstGeom prst="rect">
            <a:avLst/>
          </a:prstGeom>
          <a:noFill/>
        </p:spPr>
        <p:txBody>
          <a:bodyPr wrap="none" rtlCol="0">
            <a:spAutoFit/>
          </a:bodyPr>
          <a:lstStyle/>
          <a:p>
            <a:r>
              <a:rPr lang="en-US" sz="3600" dirty="0" smtClean="0">
                <a:solidFill>
                  <a:schemeClr val="tx2"/>
                </a:solidFill>
              </a:rPr>
              <a:t>1800</a:t>
            </a:r>
            <a:endParaRPr lang="en-US" sz="3600" dirty="0">
              <a:solidFill>
                <a:schemeClr val="tx2"/>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228600"/>
            <a:ext cx="9144000" cy="1143000"/>
          </a:xfrm>
        </p:spPr>
        <p:txBody>
          <a:bodyPr rtlCol="0">
            <a:noAutofit/>
          </a:bodyPr>
          <a:lstStyle/>
          <a:p>
            <a:pPr eaLnBrk="1" fontAlgn="auto" hangingPunct="1">
              <a:spcAft>
                <a:spcPts val="0"/>
              </a:spcAft>
              <a:defRPr/>
            </a:pPr>
            <a:r>
              <a:rPr lang="en-US" sz="4400" dirty="0" smtClean="0">
                <a:solidFill>
                  <a:schemeClr val="tx1">
                    <a:lumMod val="75000"/>
                    <a:lumOff val="25000"/>
                  </a:schemeClr>
                </a:solidFill>
                <a:ea typeface="+mj-ea"/>
                <a:cs typeface="+mj-cs"/>
              </a:rPr>
              <a:t>Agency: What to fight for? </a:t>
            </a:r>
            <a:r>
              <a:rPr lang="en-US" sz="3200" dirty="0">
                <a:solidFill>
                  <a:schemeClr val="tx1">
                    <a:lumMod val="75000"/>
                    <a:lumOff val="25000"/>
                  </a:schemeClr>
                </a:solidFill>
                <a:ea typeface="+mj-ea"/>
                <a:cs typeface="+mj-cs"/>
              </a:rPr>
              <a:t>(1830s-1850s)</a:t>
            </a:r>
          </a:p>
        </p:txBody>
      </p:sp>
      <p:sp>
        <p:nvSpPr>
          <p:cNvPr id="3075" name="Rectangle 3"/>
          <p:cNvSpPr>
            <a:spLocks noGrp="1" noChangeArrowheads="1"/>
          </p:cNvSpPr>
          <p:nvPr>
            <p:ph sz="half" idx="1"/>
          </p:nvPr>
        </p:nvSpPr>
        <p:spPr>
          <a:xfrm>
            <a:off x="228600" y="1752600"/>
            <a:ext cx="4495800" cy="4873408"/>
          </a:xfrm>
        </p:spPr>
        <p:txBody>
          <a:bodyPr rtlCol="0">
            <a:normAutofit fontScale="77500" lnSpcReduction="20000"/>
          </a:bodyPr>
          <a:lstStyle/>
          <a:p>
            <a:pPr eaLnBrk="1" fontAlgn="auto" hangingPunct="1">
              <a:spcAft>
                <a:spcPts val="0"/>
              </a:spcAft>
              <a:buClr>
                <a:schemeClr val="tx1">
                  <a:lumMod val="75000"/>
                  <a:lumOff val="25000"/>
                </a:schemeClr>
              </a:buClr>
              <a:buFont typeface="Arial" pitchFamily="34" charset="0"/>
              <a:buChar char="•"/>
              <a:defRPr/>
            </a:pPr>
            <a:r>
              <a:rPr lang="en-US" sz="3429" b="1" dirty="0">
                <a:solidFill>
                  <a:schemeClr val="tx1">
                    <a:lumMod val="75000"/>
                    <a:lumOff val="25000"/>
                  </a:schemeClr>
                </a:solidFill>
                <a:ea typeface="+mn-ea"/>
                <a:cs typeface="+mn-cs"/>
              </a:rPr>
              <a:t>Upper/Middle Class:</a:t>
            </a:r>
            <a:endParaRPr lang="en-US" sz="3429" b="1" dirty="0" smtClean="0">
              <a:solidFill>
                <a:schemeClr val="tx1">
                  <a:lumMod val="75000"/>
                  <a:lumOff val="25000"/>
                </a:schemeClr>
              </a:solidFill>
              <a:ea typeface="+mn-ea"/>
              <a:cs typeface="+mn-cs"/>
            </a:endParaRPr>
          </a:p>
          <a:p>
            <a:pPr eaLnBrk="1" fontAlgn="auto" hangingPunct="1">
              <a:spcAft>
                <a:spcPts val="0"/>
              </a:spcAft>
              <a:buClr>
                <a:schemeClr val="tx1">
                  <a:lumMod val="75000"/>
                  <a:lumOff val="25000"/>
                </a:schemeClr>
              </a:buClr>
              <a:buFont typeface="Arial" pitchFamily="34" charset="0"/>
              <a:buChar char="•"/>
              <a:defRPr/>
            </a:pPr>
            <a:r>
              <a:rPr lang="en-US" sz="2400" dirty="0" smtClean="0">
                <a:solidFill>
                  <a:schemeClr val="tx1">
                    <a:lumMod val="75000"/>
                    <a:lumOff val="25000"/>
                  </a:schemeClr>
                </a:solidFill>
                <a:ea typeface="+mn-ea"/>
                <a:cs typeface="+mn-cs"/>
              </a:rPr>
              <a:t>Property </a:t>
            </a:r>
            <a:r>
              <a:rPr lang="en-US" sz="2400" dirty="0">
                <a:solidFill>
                  <a:schemeClr val="tx1">
                    <a:lumMod val="75000"/>
                    <a:lumOff val="25000"/>
                  </a:schemeClr>
                </a:solidFill>
                <a:ea typeface="+mn-ea"/>
                <a:cs typeface="+mn-cs"/>
              </a:rPr>
              <a:t>Rights</a:t>
            </a:r>
          </a:p>
          <a:p>
            <a:pPr eaLnBrk="1" fontAlgn="auto" hangingPunct="1">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Marriage Rights</a:t>
            </a:r>
          </a:p>
          <a:p>
            <a:pPr eaLnBrk="1" fontAlgn="auto" hangingPunct="1">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Access to higher education</a:t>
            </a:r>
          </a:p>
          <a:p>
            <a:pPr eaLnBrk="1" fontAlgn="auto" hangingPunct="1">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Anti-Prostitution</a:t>
            </a:r>
          </a:p>
          <a:p>
            <a:pPr eaLnBrk="1" fontAlgn="auto" hangingPunct="1">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Voting Rights</a:t>
            </a:r>
          </a:p>
          <a:p>
            <a:pPr eaLnBrk="1" fontAlgn="auto" hangingPunct="1">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Abolition</a:t>
            </a:r>
          </a:p>
          <a:p>
            <a:pPr eaLnBrk="1" fontAlgn="auto" hangingPunct="1">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Access to Employment</a:t>
            </a:r>
          </a:p>
          <a:p>
            <a:pPr eaLnBrk="1" fontAlgn="auto" hangingPunct="1">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Dress Reform</a:t>
            </a:r>
            <a:endParaRPr lang="en-US" sz="2400" dirty="0" smtClean="0">
              <a:solidFill>
                <a:schemeClr val="tx1">
                  <a:lumMod val="75000"/>
                  <a:lumOff val="25000"/>
                </a:schemeClr>
              </a:solidFill>
              <a:ea typeface="+mn-ea"/>
              <a:cs typeface="+mn-cs"/>
            </a:endParaRPr>
          </a:p>
          <a:p>
            <a:pPr eaLnBrk="1" fontAlgn="auto" hangingPunct="1">
              <a:spcAft>
                <a:spcPts val="0"/>
              </a:spcAft>
              <a:buClr>
                <a:schemeClr val="tx1">
                  <a:lumMod val="75000"/>
                  <a:lumOff val="25000"/>
                </a:schemeClr>
              </a:buClr>
              <a:buFont typeface="Arial" pitchFamily="34" charset="0"/>
              <a:buChar char="•"/>
              <a:defRPr/>
            </a:pPr>
            <a:r>
              <a:rPr lang="en-US" sz="2400" dirty="0" smtClean="0"/>
              <a:t>Also</a:t>
            </a:r>
            <a:endParaRPr lang="en-US" sz="2400" dirty="0">
              <a:solidFill>
                <a:schemeClr val="tx1">
                  <a:lumMod val="75000"/>
                  <a:lumOff val="25000"/>
                </a:schemeClr>
              </a:solidFill>
              <a:ea typeface="+mn-ea"/>
              <a:cs typeface="+mn-cs"/>
            </a:endParaRPr>
          </a:p>
        </p:txBody>
      </p:sp>
      <p:sp>
        <p:nvSpPr>
          <p:cNvPr id="3076" name="Rectangle 4"/>
          <p:cNvSpPr>
            <a:spLocks noGrp="1" noChangeArrowheads="1"/>
          </p:cNvSpPr>
          <p:nvPr>
            <p:ph sz="half" idx="2"/>
          </p:nvPr>
        </p:nvSpPr>
        <p:spPr>
          <a:xfrm>
            <a:off x="5486400" y="1752600"/>
            <a:ext cx="3403204" cy="5105400"/>
          </a:xfrm>
        </p:spPr>
        <p:txBody>
          <a:bodyPr rtlCol="0">
            <a:normAutofit fontScale="77500" lnSpcReduction="20000"/>
          </a:bodyPr>
          <a:lstStyle/>
          <a:p>
            <a:pPr eaLnBrk="1" fontAlgn="auto" hangingPunct="1">
              <a:lnSpc>
                <a:spcPct val="90000"/>
              </a:lnSpc>
              <a:spcAft>
                <a:spcPts val="0"/>
              </a:spcAft>
              <a:buClr>
                <a:schemeClr val="tx1">
                  <a:lumMod val="75000"/>
                  <a:lumOff val="25000"/>
                </a:schemeClr>
              </a:buClr>
              <a:buFont typeface="Arial" pitchFamily="34" charset="0"/>
              <a:buChar char="•"/>
              <a:defRPr/>
            </a:pPr>
            <a:r>
              <a:rPr lang="en-US" sz="3429" b="1" dirty="0">
                <a:solidFill>
                  <a:schemeClr val="tx1">
                    <a:lumMod val="75000"/>
                    <a:lumOff val="25000"/>
                  </a:schemeClr>
                </a:solidFill>
                <a:ea typeface="+mn-ea"/>
                <a:cs typeface="+mn-cs"/>
              </a:rPr>
              <a:t>Working Class:</a:t>
            </a:r>
          </a:p>
          <a:p>
            <a:pPr eaLnBrk="1" fontAlgn="auto" hangingPunct="1">
              <a:lnSpc>
                <a:spcPct val="90000"/>
              </a:lnSpc>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Temperance</a:t>
            </a:r>
          </a:p>
          <a:p>
            <a:pPr eaLnBrk="1" fontAlgn="auto" hangingPunct="1">
              <a:lnSpc>
                <a:spcPct val="90000"/>
              </a:lnSpc>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Anti-Gambling</a:t>
            </a:r>
          </a:p>
          <a:p>
            <a:pPr eaLnBrk="1" fontAlgn="auto" hangingPunct="1">
              <a:lnSpc>
                <a:spcPct val="90000"/>
              </a:lnSpc>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Better working conditions</a:t>
            </a:r>
          </a:p>
          <a:p>
            <a:pPr eaLnBrk="1" fontAlgn="auto" hangingPunct="1">
              <a:lnSpc>
                <a:spcPct val="90000"/>
              </a:lnSpc>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Better living conditions</a:t>
            </a:r>
          </a:p>
          <a:p>
            <a:pPr eaLnBrk="1" fontAlgn="auto" hangingPunct="1">
              <a:lnSpc>
                <a:spcPct val="90000"/>
              </a:lnSpc>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Help for the poor</a:t>
            </a:r>
          </a:p>
          <a:p>
            <a:pPr eaLnBrk="1" fontAlgn="auto" hangingPunct="1">
              <a:lnSpc>
                <a:spcPct val="90000"/>
              </a:lnSpc>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Representation in </a:t>
            </a:r>
            <a:r>
              <a:rPr lang="en-US" sz="2400" dirty="0" err="1">
                <a:solidFill>
                  <a:schemeClr val="tx1">
                    <a:lumMod val="75000"/>
                    <a:lumOff val="25000"/>
                  </a:schemeClr>
                </a:solidFill>
                <a:ea typeface="+mn-ea"/>
                <a:cs typeface="+mn-cs"/>
              </a:rPr>
              <a:t>gov’t</a:t>
            </a:r>
            <a:endParaRPr lang="en-US" sz="2400" dirty="0">
              <a:solidFill>
                <a:schemeClr val="tx1">
                  <a:lumMod val="75000"/>
                  <a:lumOff val="25000"/>
                </a:schemeClr>
              </a:solidFill>
              <a:ea typeface="+mn-ea"/>
              <a:cs typeface="+mn-cs"/>
            </a:endParaRPr>
          </a:p>
          <a:p>
            <a:pPr eaLnBrk="1" fontAlgn="auto" hangingPunct="1">
              <a:lnSpc>
                <a:spcPct val="90000"/>
              </a:lnSpc>
              <a:spcAft>
                <a:spcPts val="0"/>
              </a:spcAft>
              <a:buClr>
                <a:schemeClr val="tx1">
                  <a:lumMod val="75000"/>
                  <a:lumOff val="25000"/>
                </a:schemeClr>
              </a:buClr>
              <a:buFont typeface="Arial" pitchFamily="34" charset="0"/>
              <a:buChar char="•"/>
              <a:defRPr/>
            </a:pPr>
            <a:r>
              <a:rPr lang="en-US" sz="2400" dirty="0">
                <a:solidFill>
                  <a:schemeClr val="tx1">
                    <a:lumMod val="75000"/>
                    <a:lumOff val="25000"/>
                  </a:schemeClr>
                </a:solidFill>
                <a:ea typeface="+mn-ea"/>
                <a:cs typeface="+mn-cs"/>
              </a:rPr>
              <a:t>Control of earnings</a:t>
            </a:r>
          </a:p>
        </p:txBody>
      </p:sp>
      <p:sp>
        <p:nvSpPr>
          <p:cNvPr id="3077" name="Line 5"/>
          <p:cNvSpPr>
            <a:spLocks noChangeShapeType="1"/>
          </p:cNvSpPr>
          <p:nvPr/>
        </p:nvSpPr>
        <p:spPr bwMode="auto">
          <a:xfrm>
            <a:off x="1644499" y="6414367"/>
            <a:ext cx="26670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078" name="AutoShape 6"/>
          <p:cNvSpPr>
            <a:spLocks/>
          </p:cNvSpPr>
          <p:nvPr/>
        </p:nvSpPr>
        <p:spPr bwMode="auto">
          <a:xfrm>
            <a:off x="4572000" y="1676400"/>
            <a:ext cx="533400" cy="4949608"/>
          </a:xfrm>
          <a:prstGeom prst="leftBrace">
            <a:avLst>
              <a:gd name="adj1" fmla="val 70238"/>
              <a:gd name="adj2" fmla="val 50000"/>
            </a:avLst>
          </a:prstGeom>
          <a:no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499"/>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499"/>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499"/>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499"/>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499"/>
                                          </p:stCondLst>
                                        </p:cTn>
                                        <p:tgtEl>
                                          <p:spTgt spid="30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499"/>
                                          </p:stCondLst>
                                        </p:cTn>
                                        <p:tgtEl>
                                          <p:spTgt spid="307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499"/>
                                          </p:stCondLst>
                                        </p:cTn>
                                        <p:tgtEl>
                                          <p:spTgt spid="307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childTnLst>
                                    <p:set>
                                      <p:cBhvr>
                                        <p:cTn id="46" dur="1" fill="hold">
                                          <p:stCondLst>
                                            <p:cond delay="499"/>
                                          </p:stCondLst>
                                        </p:cTn>
                                        <p:tgtEl>
                                          <p:spTgt spid="307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0" presetClass="entr" presetSubtype="0" fill="hold" grpId="0" nodeType="clickEffect">
                                  <p:stCondLst>
                                    <p:cond delay="0"/>
                                  </p:stCondLst>
                                  <p:childTnLst>
                                    <p:set>
                                      <p:cBhvr>
                                        <p:cTn id="50" dur="1" fill="hold">
                                          <p:stCondLst>
                                            <p:cond delay="499"/>
                                          </p:stCondLst>
                                        </p:cTn>
                                        <p:tgtEl>
                                          <p:spTgt spid="3075">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0" presetClass="entr" presetSubtype="0" fill="hold" grpId="0" nodeType="clickEffect">
                                  <p:stCondLst>
                                    <p:cond delay="0"/>
                                  </p:stCondLst>
                                  <p:childTnLst>
                                    <p:set>
                                      <p:cBhvr>
                                        <p:cTn id="54" dur="1" fill="hold">
                                          <p:stCondLst>
                                            <p:cond delay="499"/>
                                          </p:stCondLst>
                                        </p:cTn>
                                        <p:tgtEl>
                                          <p:spTgt spid="3075">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0" presetClass="entr" presetSubtype="0" fill="hold" grpId="0" nodeType="clickEffect">
                                  <p:stCondLst>
                                    <p:cond delay="0"/>
                                  </p:stCondLst>
                                  <p:childTnLst>
                                    <p:set>
                                      <p:cBhvr>
                                        <p:cTn id="58" dur="1" fill="hold">
                                          <p:stCondLst>
                                            <p:cond delay="499"/>
                                          </p:stCondLst>
                                        </p:cTn>
                                        <p:tgtEl>
                                          <p:spTgt spid="3075">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0" presetClass="entr" presetSubtype="0" fill="hold" grpId="0" nodeType="clickEffect">
                                  <p:stCondLst>
                                    <p:cond delay="0"/>
                                  </p:stCondLst>
                                  <p:childTnLst>
                                    <p:set>
                                      <p:cBhvr>
                                        <p:cTn id="62" dur="1" fill="hold">
                                          <p:stCondLst>
                                            <p:cond delay="499"/>
                                          </p:stCondLst>
                                        </p:cTn>
                                        <p:tgtEl>
                                          <p:spTgt spid="3075">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0" presetClass="entr" presetSubtype="0" fill="hold" grpId="0" nodeType="clickEffect">
                                  <p:stCondLst>
                                    <p:cond delay="0"/>
                                  </p:stCondLst>
                                  <p:childTnLst>
                                    <p:set>
                                      <p:cBhvr>
                                        <p:cTn id="66" dur="1" fill="hold">
                                          <p:stCondLst>
                                            <p:cond delay="499"/>
                                          </p:stCondLst>
                                        </p:cTn>
                                        <p:tgtEl>
                                          <p:spTgt spid="3075">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0" presetClass="entr" presetSubtype="0" fill="hold" grpId="0" nodeType="clickEffect">
                                  <p:stCondLst>
                                    <p:cond delay="0"/>
                                  </p:stCondLst>
                                  <p:childTnLst>
                                    <p:set>
                                      <p:cBhvr>
                                        <p:cTn id="70" dur="1" fill="hold">
                                          <p:stCondLst>
                                            <p:cond delay="499"/>
                                          </p:stCondLst>
                                        </p:cTn>
                                        <p:tgtEl>
                                          <p:spTgt spid="3075">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0" presetClass="entr" presetSubtype="0" fill="hold" grpId="0" nodeType="clickEffect">
                                  <p:stCondLst>
                                    <p:cond delay="0"/>
                                  </p:stCondLst>
                                  <p:childTnLst>
                                    <p:set>
                                      <p:cBhvr>
                                        <p:cTn id="74" dur="1" fill="hold">
                                          <p:stCondLst>
                                            <p:cond delay="499"/>
                                          </p:stCondLst>
                                        </p:cTn>
                                        <p:tgtEl>
                                          <p:spTgt spid="3075">
                                            <p:txEl>
                                              <p:pRg st="9" end="9"/>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0" presetClass="entr" presetSubtype="0" fill="hold" grpId="0" nodeType="clickEffect">
                                  <p:stCondLst>
                                    <p:cond delay="0"/>
                                  </p:stCondLst>
                                  <p:childTnLst>
                                    <p:set>
                                      <p:cBhvr>
                                        <p:cTn id="78" dur="1" fill="hold">
                                          <p:stCondLst>
                                            <p:cond delay="499"/>
                                          </p:stCondLst>
                                        </p:cTn>
                                        <p:tgtEl>
                                          <p:spTgt spid="307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0" presetClass="entr" presetSubtype="0" fill="hold" grpId="0" nodeType="clickEffect">
                                  <p:stCondLst>
                                    <p:cond delay="0"/>
                                  </p:stCondLst>
                                  <p:childTnLst>
                                    <p:set>
                                      <p:cBhvr>
                                        <p:cTn id="82" dur="1" fill="hold">
                                          <p:stCondLst>
                                            <p:cond delay="499"/>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P spid="3076" grpId="0" build="p" bldLvl="2" autoUpdateAnimBg="0"/>
      <p:bldP spid="3077" grpId="0" animBg="1"/>
      <p:bldP spid="3078" grpId="0" animBg="1"/>
    </p:bld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228600"/>
            <a:ext cx="7772400" cy="1143000"/>
          </a:xfrm>
        </p:spPr>
        <p:txBody>
          <a:bodyPr/>
          <a:lstStyle/>
          <a:p>
            <a:pPr eaLnBrk="1" hangingPunct="1"/>
            <a:r>
              <a:rPr lang="en-US" dirty="0" smtClean="0"/>
              <a:t>Agency: Methods</a:t>
            </a:r>
            <a:endParaRPr lang="en-US" dirty="0"/>
          </a:p>
        </p:txBody>
      </p:sp>
      <p:sp>
        <p:nvSpPr>
          <p:cNvPr id="4099" name="Rectangle 3"/>
          <p:cNvSpPr>
            <a:spLocks noGrp="1" noChangeArrowheads="1"/>
          </p:cNvSpPr>
          <p:nvPr>
            <p:ph idx="1"/>
          </p:nvPr>
        </p:nvSpPr>
        <p:spPr>
          <a:xfrm>
            <a:off x="228600" y="1600200"/>
            <a:ext cx="4648200" cy="4876800"/>
          </a:xfrm>
        </p:spPr>
        <p:txBody>
          <a:bodyPr>
            <a:normAutofit/>
          </a:bodyPr>
          <a:lstStyle/>
          <a:p>
            <a:pPr eaLnBrk="1" hangingPunct="1"/>
            <a:r>
              <a:rPr lang="en-US" sz="3200" dirty="0"/>
              <a:t>Upper/Middle class women:</a:t>
            </a:r>
          </a:p>
          <a:p>
            <a:pPr lvl="1" eaLnBrk="1" hangingPunct="1"/>
            <a:r>
              <a:rPr lang="en-US" sz="2800" dirty="0"/>
              <a:t>Lobbying</a:t>
            </a:r>
          </a:p>
          <a:p>
            <a:pPr lvl="1" eaLnBrk="1" hangingPunct="1"/>
            <a:r>
              <a:rPr lang="en-US" sz="2800" dirty="0"/>
              <a:t>Abolitionist movement</a:t>
            </a:r>
          </a:p>
          <a:p>
            <a:pPr lvl="1" eaLnBrk="1" hangingPunct="1"/>
            <a:r>
              <a:rPr lang="en-US" sz="2800" dirty="0"/>
              <a:t>Publish journals</a:t>
            </a:r>
          </a:p>
          <a:p>
            <a:pPr lvl="1" eaLnBrk="1" hangingPunct="1"/>
            <a:r>
              <a:rPr lang="en-US" sz="2800" dirty="0"/>
              <a:t>Protesting colleges</a:t>
            </a:r>
          </a:p>
        </p:txBody>
      </p:sp>
      <p:sp>
        <p:nvSpPr>
          <p:cNvPr id="4100" name="Text Box 4"/>
          <p:cNvSpPr txBox="1">
            <a:spLocks noChangeArrowheads="1"/>
          </p:cNvSpPr>
          <p:nvPr/>
        </p:nvSpPr>
        <p:spPr bwMode="auto">
          <a:xfrm>
            <a:off x="5105400" y="1752600"/>
            <a:ext cx="32004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4101" name="Text Box 5"/>
          <p:cNvSpPr txBox="1">
            <a:spLocks noChangeArrowheads="1"/>
          </p:cNvSpPr>
          <p:nvPr/>
        </p:nvSpPr>
        <p:spPr bwMode="auto">
          <a:xfrm>
            <a:off x="4953000" y="1676400"/>
            <a:ext cx="3733800" cy="2677656"/>
          </a:xfrm>
          <a:prstGeom prst="rect">
            <a:avLst/>
          </a:prstGeom>
          <a:noFill/>
          <a:ln w="9525">
            <a:noFill/>
            <a:miter lim="800000"/>
            <a:headEnd/>
            <a:tailEnd/>
          </a:ln>
        </p:spPr>
        <p:txBody>
          <a:bodyPr>
            <a:prstTxWarp prst="textNoShape">
              <a:avLst/>
            </a:prstTxWarp>
            <a:spAutoFit/>
          </a:bodyPr>
          <a:lstStyle/>
          <a:p>
            <a:pPr>
              <a:spcBef>
                <a:spcPct val="50000"/>
              </a:spcBef>
              <a:buFont typeface="Arial"/>
              <a:buChar char="•"/>
            </a:pPr>
            <a:r>
              <a:rPr lang="en-US" sz="2400" dirty="0">
                <a:solidFill>
                  <a:srgbClr val="AC6416"/>
                </a:solidFill>
              </a:rPr>
              <a:t>All used these methods:</a:t>
            </a:r>
            <a:endParaRPr lang="en-US" sz="2400" dirty="0" smtClean="0">
              <a:solidFill>
                <a:srgbClr val="AC6416"/>
              </a:solidFill>
            </a:endParaRPr>
          </a:p>
          <a:p>
            <a:pPr lvl="1">
              <a:spcBef>
                <a:spcPct val="50000"/>
              </a:spcBef>
              <a:buFont typeface="Arial"/>
              <a:buChar char="•"/>
            </a:pPr>
            <a:r>
              <a:rPr lang="en-US" sz="2400" dirty="0" smtClean="0">
                <a:solidFill>
                  <a:srgbClr val="AC6416"/>
                </a:solidFill>
              </a:rPr>
              <a:t>Picketing</a:t>
            </a:r>
          </a:p>
          <a:p>
            <a:pPr lvl="1">
              <a:spcBef>
                <a:spcPct val="50000"/>
              </a:spcBef>
              <a:buFont typeface="Arial"/>
              <a:buChar char="•"/>
            </a:pPr>
            <a:r>
              <a:rPr lang="en-US" sz="2400" dirty="0" smtClean="0">
                <a:solidFill>
                  <a:srgbClr val="AC6416"/>
                </a:solidFill>
              </a:rPr>
              <a:t>Civil </a:t>
            </a:r>
            <a:r>
              <a:rPr lang="en-US" sz="2400" dirty="0">
                <a:solidFill>
                  <a:srgbClr val="AC6416"/>
                </a:solidFill>
              </a:rPr>
              <a:t>disobedience</a:t>
            </a:r>
          </a:p>
          <a:p>
            <a:pPr>
              <a:spcBef>
                <a:spcPct val="50000"/>
              </a:spcBef>
            </a:pPr>
            <a:endParaRPr lang="en-US" sz="2400" dirty="0">
              <a:solidFill>
                <a:srgbClr val="AC6416"/>
              </a:solidFill>
            </a:endParaRPr>
          </a:p>
          <a:p>
            <a:pPr>
              <a:spcBef>
                <a:spcPct val="50000"/>
              </a:spcBef>
            </a:pPr>
            <a:endParaRPr lang="en-US" sz="2400" dirty="0">
              <a:solidFill>
                <a:srgbClr val="AC6416"/>
              </a:solidFill>
            </a:endParaRPr>
          </a:p>
        </p:txBody>
      </p:sp>
      <p:pic>
        <p:nvPicPr>
          <p:cNvPr id="26630" name="Picture 6"/>
          <p:cNvPicPr>
            <a:picLocks noChangeAspect="1" noChangeArrowheads="1"/>
          </p:cNvPicPr>
          <p:nvPr/>
        </p:nvPicPr>
        <p:blipFill>
          <a:blip r:embed="rId4"/>
          <a:srcRect/>
          <a:stretch>
            <a:fillRect/>
          </a:stretch>
        </p:blipFill>
        <p:spPr bwMode="auto">
          <a:xfrm>
            <a:off x="5105400" y="3436938"/>
            <a:ext cx="3429000" cy="3421062"/>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 calcmode="lin" valueType="num">
                                      <p:cBhvr additive="base">
                                        <p:cTn id="7" dur="500" fill="hold"/>
                                        <p:tgtEl>
                                          <p:spTgt spid="410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0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4101">
                                            <p:txEl>
                                              <p:pRg st="1" end="1"/>
                                            </p:txEl>
                                          </p:spTgt>
                                        </p:tgtEl>
                                        <p:attrNameLst>
                                          <p:attrName>style.visibility</p:attrName>
                                        </p:attrNameLst>
                                      </p:cBhvr>
                                      <p:to>
                                        <p:strVal val="visible"/>
                                      </p:to>
                                    </p:set>
                                    <p:anim calcmode="lin" valueType="num">
                                      <p:cBhvr additive="base">
                                        <p:cTn id="11" dur="500" fill="hold"/>
                                        <p:tgtEl>
                                          <p:spTgt spid="410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10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4101">
                                            <p:txEl>
                                              <p:pRg st="2" end="2"/>
                                            </p:txEl>
                                          </p:spTgt>
                                        </p:tgtEl>
                                        <p:attrNameLst>
                                          <p:attrName>style.visibility</p:attrName>
                                        </p:attrNameLst>
                                      </p:cBhvr>
                                      <p:to>
                                        <p:strVal val="visible"/>
                                      </p:to>
                                    </p:set>
                                    <p:anim calcmode="lin" valueType="num">
                                      <p:cBhvr additive="base">
                                        <p:cTn id="15" dur="500" fill="hold"/>
                                        <p:tgtEl>
                                          <p:spTgt spid="410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10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nodePh="1">
                                  <p:stCondLst>
                                    <p:cond delay="0"/>
                                  </p:stCondLst>
                                  <p:endCondLst>
                                    <p:cond evt="begin" delay="0">
                                      <p:tn val="19"/>
                                    </p:cond>
                                  </p:endCondLst>
                                  <p:childTnLst>
                                    <p:set>
                                      <p:cBhvr>
                                        <p:cTn id="20" dur="1" fill="hold">
                                          <p:stCondLst>
                                            <p:cond delay="0"/>
                                          </p:stCondLst>
                                        </p:cTn>
                                        <p:tgtEl>
                                          <p:spTgt spid="4100"/>
                                        </p:tgtEl>
                                        <p:attrNameLst>
                                          <p:attrName>style.visibility</p:attrName>
                                        </p:attrNameLst>
                                      </p:cBhvr>
                                      <p:to>
                                        <p:strVal val="visible"/>
                                      </p:to>
                                    </p:set>
                                    <p:anim calcmode="lin" valueType="num">
                                      <p:cBhvr additive="base">
                                        <p:cTn id="21" dur="500" fill="hold"/>
                                        <p:tgtEl>
                                          <p:spTgt spid="4100"/>
                                        </p:tgtEl>
                                        <p:attrNameLst>
                                          <p:attrName>ppt_x</p:attrName>
                                        </p:attrNameLst>
                                      </p:cBhvr>
                                      <p:tavLst>
                                        <p:tav tm="0">
                                          <p:val>
                                            <p:strVal val="#ppt_x"/>
                                          </p:val>
                                        </p:tav>
                                        <p:tav tm="100000">
                                          <p:val>
                                            <p:strVal val="#ppt_x"/>
                                          </p:val>
                                        </p:tav>
                                      </p:tavLst>
                                    </p:anim>
                                    <p:anim calcmode="lin" valueType="num">
                                      <p:cBhvr additive="base">
                                        <p:cTn id="22"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grpId="0" nodeType="clickEffect">
                                  <p:stCondLst>
                                    <p:cond delay="0"/>
                                  </p:stCondLst>
                                  <p:childTnLst>
                                    <p:set>
                                      <p:cBhvr>
                                        <p:cTn id="26" dur="1" fill="hold">
                                          <p:stCondLst>
                                            <p:cond delay="0"/>
                                          </p:stCondLst>
                                        </p:cTn>
                                        <p:tgtEl>
                                          <p:spTgt spid="4099">
                                            <p:txEl>
                                              <p:pRg st="0" end="0"/>
                                            </p:txEl>
                                          </p:spTgt>
                                        </p:tgtEl>
                                        <p:attrNameLst>
                                          <p:attrName>style.visibility</p:attrName>
                                        </p:attrNameLst>
                                      </p:cBhvr>
                                      <p:to>
                                        <p:strVal val="visible"/>
                                      </p:to>
                                    </p:set>
                                    <p:anim calcmode="lin" valueType="num">
                                      <p:cBhvr additive="base">
                                        <p:cTn id="27"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grpId="0" nodeType="clickEffect">
                                  <p:stCondLst>
                                    <p:cond delay="0"/>
                                  </p:stCondLst>
                                  <p:childTnLst>
                                    <p:set>
                                      <p:cBhvr>
                                        <p:cTn id="32" dur="1" fill="hold">
                                          <p:stCondLst>
                                            <p:cond delay="0"/>
                                          </p:stCondLst>
                                        </p:cTn>
                                        <p:tgtEl>
                                          <p:spTgt spid="4099">
                                            <p:txEl>
                                              <p:pRg st="1" end="1"/>
                                            </p:txEl>
                                          </p:spTgt>
                                        </p:tgtEl>
                                        <p:attrNameLst>
                                          <p:attrName>style.visibility</p:attrName>
                                        </p:attrNameLst>
                                      </p:cBhvr>
                                      <p:to>
                                        <p:strVal val="visible"/>
                                      </p:to>
                                    </p:set>
                                    <p:anim calcmode="lin" valueType="num">
                                      <p:cBhvr additive="base">
                                        <p:cTn id="33"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grpId="0" nodeType="clickEffect">
                                  <p:stCondLst>
                                    <p:cond delay="0"/>
                                  </p:stCondLst>
                                  <p:childTnLst>
                                    <p:set>
                                      <p:cBhvr>
                                        <p:cTn id="38" dur="1" fill="hold">
                                          <p:stCondLst>
                                            <p:cond delay="0"/>
                                          </p:stCondLst>
                                        </p:cTn>
                                        <p:tgtEl>
                                          <p:spTgt spid="4099">
                                            <p:txEl>
                                              <p:pRg st="2" end="2"/>
                                            </p:txEl>
                                          </p:spTgt>
                                        </p:tgtEl>
                                        <p:attrNameLst>
                                          <p:attrName>style.visibility</p:attrName>
                                        </p:attrNameLst>
                                      </p:cBhvr>
                                      <p:to>
                                        <p:strVal val="visible"/>
                                      </p:to>
                                    </p:set>
                                    <p:anim calcmode="lin" valueType="num">
                                      <p:cBhvr additive="base">
                                        <p:cTn id="39"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6" fill="hold" grpId="0" nodeType="clickEffect">
                                  <p:stCondLst>
                                    <p:cond delay="0"/>
                                  </p:stCondLst>
                                  <p:childTnLst>
                                    <p:set>
                                      <p:cBhvr>
                                        <p:cTn id="44" dur="1" fill="hold">
                                          <p:stCondLst>
                                            <p:cond delay="0"/>
                                          </p:stCondLst>
                                        </p:cTn>
                                        <p:tgtEl>
                                          <p:spTgt spid="4099">
                                            <p:txEl>
                                              <p:pRg st="3" end="3"/>
                                            </p:txEl>
                                          </p:spTgt>
                                        </p:tgtEl>
                                        <p:attrNameLst>
                                          <p:attrName>style.visibility</p:attrName>
                                        </p:attrNameLst>
                                      </p:cBhvr>
                                      <p:to>
                                        <p:strVal val="visible"/>
                                      </p:to>
                                    </p:set>
                                    <p:anim calcmode="lin" valueType="num">
                                      <p:cBhvr additive="base">
                                        <p:cTn id="45"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6" fill="hold" grpId="0" nodeType="clickEffect">
                                  <p:stCondLst>
                                    <p:cond delay="0"/>
                                  </p:stCondLst>
                                  <p:childTnLst>
                                    <p:set>
                                      <p:cBhvr>
                                        <p:cTn id="50" dur="1" fill="hold">
                                          <p:stCondLst>
                                            <p:cond delay="0"/>
                                          </p:stCondLst>
                                        </p:cTn>
                                        <p:tgtEl>
                                          <p:spTgt spid="4099">
                                            <p:txEl>
                                              <p:pRg st="4" end="4"/>
                                            </p:txEl>
                                          </p:spTgt>
                                        </p:tgtEl>
                                        <p:attrNameLst>
                                          <p:attrName>style.visibility</p:attrName>
                                        </p:attrNameLst>
                                      </p:cBhvr>
                                      <p:to>
                                        <p:strVal val="visible"/>
                                      </p:to>
                                    </p:set>
                                    <p:anim calcmode="lin" valueType="num">
                                      <p:cBhvr additive="base">
                                        <p:cTn id="51" dur="500" fill="hold"/>
                                        <p:tgtEl>
                                          <p:spTgt spid="4099">
                                            <p:txEl>
                                              <p:pRg st="4" end="4"/>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bldLvl="2" autoUpdateAnimBg="0"/>
      <p:bldP spid="4100" grpId="0" autoUpdateAnimBg="0"/>
      <p:bldP spid="4101" grpId="0" build="p" autoUpdateAnimBg="0"/>
    </p:bld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645525" cy="1667436"/>
          </a:xfrm>
        </p:spPr>
        <p:txBody>
          <a:bodyPr/>
          <a:lstStyle/>
          <a:p>
            <a:r>
              <a:rPr lang="en-US" dirty="0" smtClean="0"/>
              <a:t>Abolitionism and Women’s Rights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t>Civil War</a:t>
            </a:r>
          </a:p>
        </p:txBody>
      </p:sp>
      <p:sp>
        <p:nvSpPr>
          <p:cNvPr id="6147" name="Rectangle 3"/>
          <p:cNvSpPr>
            <a:spLocks noGrp="1" noChangeArrowheads="1"/>
          </p:cNvSpPr>
          <p:nvPr>
            <p:ph idx="1"/>
          </p:nvPr>
        </p:nvSpPr>
        <p:spPr/>
        <p:txBody>
          <a:bodyPr/>
          <a:lstStyle/>
          <a:p>
            <a:pPr eaLnBrk="1" hangingPunct="1"/>
            <a:r>
              <a:rPr lang="en-US" dirty="0" smtClean="0"/>
              <a:t>Movement Stalls:	Why?</a:t>
            </a:r>
          </a:p>
          <a:p>
            <a:pPr eaLnBrk="1" hangingPunct="1"/>
            <a:r>
              <a:rPr lang="en-US" dirty="0" smtClean="0"/>
              <a:t>Women as soldiers and spies</a:t>
            </a:r>
          </a:p>
        </p:txBody>
      </p:sp>
      <p:pic>
        <p:nvPicPr>
          <p:cNvPr id="28676" name="Picture 4"/>
          <p:cNvPicPr>
            <a:picLocks noChangeAspect="1" noChangeArrowheads="1"/>
          </p:cNvPicPr>
          <p:nvPr/>
        </p:nvPicPr>
        <p:blipFill>
          <a:blip r:embed="rId2"/>
          <a:srcRect/>
          <a:stretch>
            <a:fillRect/>
          </a:stretch>
        </p:blipFill>
        <p:spPr bwMode="auto">
          <a:xfrm>
            <a:off x="0" y="2913063"/>
            <a:ext cx="5257800" cy="3944937"/>
          </a:xfrm>
          <a:prstGeom prst="rect">
            <a:avLst/>
          </a:prstGeom>
          <a:noFill/>
          <a:ln w="9525">
            <a:noFill/>
            <a:miter lim="800000"/>
            <a:headEnd/>
            <a:tailEnd/>
          </a:ln>
        </p:spPr>
      </p:pic>
      <p:sp>
        <p:nvSpPr>
          <p:cNvPr id="6149" name="Line 5"/>
          <p:cNvSpPr>
            <a:spLocks noChangeShapeType="1"/>
          </p:cNvSpPr>
          <p:nvPr/>
        </p:nvSpPr>
        <p:spPr bwMode="auto">
          <a:xfrm flipH="1">
            <a:off x="5486400" y="4267200"/>
            <a:ext cx="1295400"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150" name="Text Box 6"/>
          <p:cNvSpPr txBox="1">
            <a:spLocks noChangeArrowheads="1"/>
          </p:cNvSpPr>
          <p:nvPr/>
        </p:nvSpPr>
        <p:spPr bwMode="auto">
          <a:xfrm>
            <a:off x="6934200" y="3805535"/>
            <a:ext cx="2209800" cy="92333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t>Civil War Photography--Thesis topic?</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61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entr" presetSubtype="0" fill="hold" grpId="0" nodeType="clickEffect">
                                  <p:stCondLst>
                                    <p:cond delay="0"/>
                                  </p:stCondLst>
                                  <p:childTnLst>
                                    <p:set>
                                      <p:cBhvr>
                                        <p:cTn id="18" dur="1" fill="hold">
                                          <p:stCondLst>
                                            <p:cond delay="499"/>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P spid="6149" grpId="0" animBg="1"/>
      <p:bldP spid="6150" grpId="0" autoUpdateAnimBg="0"/>
    </p:bld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rtlCol="0">
            <a:normAutofit/>
          </a:bodyPr>
          <a:lstStyle/>
          <a:p>
            <a:pPr eaLnBrk="1" fontAlgn="auto" hangingPunct="1">
              <a:spcAft>
                <a:spcPts val="0"/>
              </a:spcAft>
              <a:defRPr/>
            </a:pPr>
            <a:r>
              <a:rPr lang="en-US" dirty="0" smtClean="0">
                <a:solidFill>
                  <a:schemeClr val="tx1">
                    <a:lumMod val="75000"/>
                    <a:lumOff val="25000"/>
                  </a:schemeClr>
                </a:solidFill>
                <a:ea typeface="+mj-ea"/>
                <a:cs typeface="+mj-cs"/>
              </a:rPr>
              <a:t>Hope</a:t>
            </a:r>
            <a:endParaRPr lang="en-US" dirty="0">
              <a:solidFill>
                <a:schemeClr val="tx1">
                  <a:lumMod val="75000"/>
                  <a:lumOff val="25000"/>
                </a:schemeClr>
              </a:solidFill>
              <a:ea typeface="+mj-ea"/>
              <a:cs typeface="+mj-cs"/>
            </a:endParaRPr>
          </a:p>
        </p:txBody>
      </p:sp>
      <p:sp>
        <p:nvSpPr>
          <p:cNvPr id="5123" name="Rectangle 3"/>
          <p:cNvSpPr>
            <a:spLocks noGrp="1" noChangeArrowheads="1"/>
          </p:cNvSpPr>
          <p:nvPr>
            <p:ph idx="1"/>
          </p:nvPr>
        </p:nvSpPr>
        <p:spPr/>
        <p:txBody>
          <a:bodyPr/>
          <a:lstStyle/>
          <a:p>
            <a:pPr eaLnBrk="1" hangingPunct="1"/>
            <a:r>
              <a:rPr lang="en-US" dirty="0"/>
              <a:t>13th, 14th, 15th </a:t>
            </a:r>
            <a:r>
              <a:rPr lang="en-US" dirty="0" smtClean="0"/>
              <a:t>amendment</a:t>
            </a:r>
          </a:p>
          <a:p>
            <a:pPr lvl="1"/>
            <a:r>
              <a:rPr lang="en-US" dirty="0" smtClean="0"/>
              <a:t>Promotes equality?</a:t>
            </a:r>
          </a:p>
          <a:p>
            <a:pPr eaLnBrk="1" hangingPunct="1"/>
            <a:r>
              <a:rPr lang="en-US" dirty="0"/>
              <a:t>Do these amendment give women rights? </a:t>
            </a:r>
          </a:p>
          <a:p>
            <a:pPr lvl="1" eaLnBrk="1" hangingPunct="1"/>
            <a:r>
              <a:rPr lang="en-US" dirty="0"/>
              <a:t>Why or why not?</a:t>
            </a:r>
            <a:endParaRPr lang="en-US" dirty="0" smtClean="0"/>
          </a:p>
          <a:p>
            <a:pPr eaLnBrk="1" hangingPunct="1"/>
            <a:r>
              <a:rPr lang="en-US" dirty="0" smtClean="0"/>
              <a:t>Conflict</a:t>
            </a:r>
            <a:endParaRPr lang="en-US" dirty="0"/>
          </a:p>
        </p:txBody>
      </p:sp>
      <p:pic>
        <p:nvPicPr>
          <p:cNvPr id="29700" name="Picture 4"/>
          <p:cNvPicPr>
            <a:picLocks noChangeAspect="1" noChangeArrowheads="1"/>
          </p:cNvPicPr>
          <p:nvPr/>
        </p:nvPicPr>
        <p:blipFill>
          <a:blip r:embed="rId4"/>
          <a:srcRect/>
          <a:stretch>
            <a:fillRect/>
          </a:stretch>
        </p:blipFill>
        <p:spPr bwMode="auto">
          <a:xfrm>
            <a:off x="4632364" y="3289252"/>
            <a:ext cx="4054436" cy="3568748"/>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anim calcmode="lin" valueType="num">
                                      <p:cBhvr additive="base">
                                        <p:cTn id="11" dur="500" fill="hold"/>
                                        <p:tgtEl>
                                          <p:spTgt spid="512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12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 calcmode="lin" valueType="num">
                                      <p:cBhvr additive="base">
                                        <p:cTn id="17" dur="500" fill="hold"/>
                                        <p:tgtEl>
                                          <p:spTgt spid="512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12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par>
                                <p:cTn id="19" presetID="2" presetClass="entr" presetSubtype="8" fill="hold" grpId="0" nodeType="withEffect">
                                  <p:stCondLst>
                                    <p:cond delay="0"/>
                                  </p:stCondLst>
                                  <p:childTnLst>
                                    <p:set>
                                      <p:cBhvr>
                                        <p:cTn id="20" dur="1" fill="hold">
                                          <p:stCondLst>
                                            <p:cond delay="0"/>
                                          </p:stCondLst>
                                        </p:cTn>
                                        <p:tgtEl>
                                          <p:spTgt spid="5123">
                                            <p:txEl>
                                              <p:pRg st="3" end="3"/>
                                            </p:txEl>
                                          </p:spTgt>
                                        </p:tgtEl>
                                        <p:attrNameLst>
                                          <p:attrName>style.visibility</p:attrName>
                                        </p:attrNameLst>
                                      </p:cBhvr>
                                      <p:to>
                                        <p:strVal val="visible"/>
                                      </p:to>
                                    </p:set>
                                    <p:anim calcmode="lin" valueType="num">
                                      <p:cBhvr additive="base">
                                        <p:cTn id="21" dur="500" fill="hold"/>
                                        <p:tgtEl>
                                          <p:spTgt spid="512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512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 calcmode="lin" valueType="num">
                                      <p:cBhvr additive="base">
                                        <p:cTn id="27" dur="500" fill="hold"/>
                                        <p:tgtEl>
                                          <p:spTgt spid="512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12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 y="94129"/>
            <a:ext cx="9144000" cy="1452283"/>
          </a:xfrm>
        </p:spPr>
        <p:txBody>
          <a:bodyPr/>
          <a:lstStyle/>
          <a:p>
            <a:pPr eaLnBrk="1" hangingPunct="1"/>
            <a:r>
              <a:rPr lang="en-US" dirty="0" smtClean="0"/>
              <a:t>Agency </a:t>
            </a:r>
            <a:br>
              <a:rPr lang="en-US" dirty="0" smtClean="0"/>
            </a:br>
            <a:r>
              <a:rPr lang="en-US" dirty="0" smtClean="0"/>
              <a:t>Failure and Redirection</a:t>
            </a:r>
            <a:endParaRPr lang="en-US" dirty="0"/>
          </a:p>
        </p:txBody>
      </p:sp>
      <p:sp>
        <p:nvSpPr>
          <p:cNvPr id="31747" name="Rectangle 3"/>
          <p:cNvSpPr>
            <a:spLocks noGrp="1" noChangeArrowheads="1"/>
          </p:cNvSpPr>
          <p:nvPr>
            <p:ph idx="1"/>
          </p:nvPr>
        </p:nvSpPr>
        <p:spPr>
          <a:xfrm>
            <a:off x="250399" y="1761565"/>
            <a:ext cx="8395128" cy="4767734"/>
          </a:xfrm>
        </p:spPr>
        <p:txBody>
          <a:bodyPr/>
          <a:lstStyle/>
          <a:p>
            <a:pPr eaLnBrk="1" hangingPunct="1">
              <a:lnSpc>
                <a:spcPct val="80000"/>
              </a:lnSpc>
            </a:pPr>
            <a:r>
              <a:rPr lang="en-US" sz="2600" dirty="0"/>
              <a:t>“They always unified the words ‘without regard to sex, race or color.’ Who hears of sex now from these champions on freedom.</a:t>
            </a:r>
            <a:r>
              <a:rPr lang="en-US" sz="2600" dirty="0" smtClean="0"/>
              <a:t>”</a:t>
            </a:r>
          </a:p>
          <a:p>
            <a:pPr lvl="1">
              <a:lnSpc>
                <a:spcPct val="80000"/>
              </a:lnSpc>
            </a:pPr>
            <a:r>
              <a:rPr lang="en-US" sz="2400" dirty="0" smtClean="0"/>
              <a:t>Douglass</a:t>
            </a:r>
          </a:p>
          <a:p>
            <a:pPr eaLnBrk="1" hangingPunct="1">
              <a:lnSpc>
                <a:spcPct val="80000"/>
              </a:lnSpc>
            </a:pPr>
            <a:r>
              <a:rPr lang="en-US" sz="2600" dirty="0"/>
              <a:t>Splits movement:</a:t>
            </a:r>
          </a:p>
          <a:p>
            <a:pPr lvl="1" eaLnBrk="1" hangingPunct="1">
              <a:lnSpc>
                <a:spcPct val="80000"/>
              </a:lnSpc>
            </a:pPr>
            <a:r>
              <a:rPr lang="en-US" dirty="0"/>
              <a:t>Champion for black equality?</a:t>
            </a:r>
          </a:p>
          <a:p>
            <a:pPr lvl="1" eaLnBrk="1" hangingPunct="1">
              <a:lnSpc>
                <a:spcPct val="80000"/>
              </a:lnSpc>
            </a:pPr>
            <a:r>
              <a:rPr lang="en-US" dirty="0"/>
              <a:t>Suffrage for women</a:t>
            </a:r>
            <a:r>
              <a:rPr lang="en-US" dirty="0" smtClean="0"/>
              <a:t>?</a:t>
            </a:r>
          </a:p>
          <a:p>
            <a:pPr>
              <a:lnSpc>
                <a:spcPct val="80000"/>
              </a:lnSpc>
            </a:pPr>
            <a:r>
              <a:rPr lang="en-US" dirty="0" smtClean="0"/>
              <a:t>Suffrage is still a goal for women</a:t>
            </a:r>
          </a:p>
          <a:p>
            <a:pPr eaLnBrk="1" hangingPunct="1">
              <a:lnSpc>
                <a:spcPct val="80000"/>
              </a:lnSpc>
            </a:pPr>
            <a:endParaRPr lang="en-US" sz="2600" dirty="0" smtClean="0"/>
          </a:p>
          <a:p>
            <a:pPr eaLnBrk="1" hangingPunct="1">
              <a:lnSpc>
                <a:spcPct val="80000"/>
              </a:lnSpc>
            </a:pPr>
            <a:r>
              <a:rPr lang="en-US" sz="2600" dirty="0" smtClean="0"/>
              <a:t>E</a:t>
            </a:r>
            <a:r>
              <a:rPr lang="en-US" sz="2600" dirty="0"/>
              <a:t>-----------------------------------------------------H</a:t>
            </a:r>
          </a:p>
          <a:p>
            <a:pPr eaLnBrk="1" hangingPunct="1">
              <a:lnSpc>
                <a:spcPct val="80000"/>
              </a:lnSpc>
            </a:pPr>
            <a:endParaRPr lang="en-US" sz="2600" dirty="0"/>
          </a:p>
        </p:txBody>
      </p:sp>
      <p:pic>
        <p:nvPicPr>
          <p:cNvPr id="4" name="Picture 3"/>
          <p:cNvPicPr>
            <a:picLocks noChangeAspect="1"/>
          </p:cNvPicPr>
          <p:nvPr/>
        </p:nvPicPr>
        <p:blipFill>
          <a:blip r:embed="rId3"/>
          <a:stretch>
            <a:fillRect/>
          </a:stretch>
        </p:blipFill>
        <p:spPr>
          <a:xfrm>
            <a:off x="5334000" y="2722680"/>
            <a:ext cx="3810000" cy="2857500"/>
          </a:xfrm>
          <a:prstGeom prst="rect">
            <a:avLst/>
          </a:prstGeom>
        </p:spPr>
      </p:pic>
    </p:spTree>
  </p:cSld>
  <p:clrMapOvr>
    <a:masterClrMapping/>
  </p:clrMapOvr>
  <p:transition>
    <p:cut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228600"/>
            <a:ext cx="7772400" cy="1143000"/>
          </a:xfrm>
        </p:spPr>
        <p:txBody>
          <a:bodyPr rtlCol="0">
            <a:normAutofit fontScale="90000"/>
          </a:bodyPr>
          <a:lstStyle/>
          <a:p>
            <a:pPr eaLnBrk="1" fontAlgn="auto" hangingPunct="1">
              <a:spcAft>
                <a:spcPts val="0"/>
              </a:spcAft>
              <a:defRPr/>
            </a:pPr>
            <a:r>
              <a:rPr lang="en-US" dirty="0" smtClean="0">
                <a:solidFill>
                  <a:schemeClr val="tx1">
                    <a:lumMod val="75000"/>
                    <a:lumOff val="25000"/>
                  </a:schemeClr>
                </a:solidFill>
              </a:rPr>
              <a:t>Agency: A </a:t>
            </a:r>
            <a:r>
              <a:rPr lang="en-US" dirty="0" smtClean="0">
                <a:solidFill>
                  <a:schemeClr val="tx1">
                    <a:lumMod val="75000"/>
                    <a:lumOff val="25000"/>
                  </a:schemeClr>
                </a:solidFill>
                <a:ea typeface="+mj-ea"/>
                <a:cs typeface="+mj-cs"/>
              </a:rPr>
              <a:t>Split </a:t>
            </a:r>
            <a:br>
              <a:rPr lang="en-US" dirty="0" smtClean="0">
                <a:solidFill>
                  <a:schemeClr val="tx1">
                    <a:lumMod val="75000"/>
                    <a:lumOff val="25000"/>
                  </a:schemeClr>
                </a:solidFill>
                <a:ea typeface="+mj-ea"/>
                <a:cs typeface="+mj-cs"/>
              </a:rPr>
            </a:br>
            <a:r>
              <a:rPr lang="en-US" dirty="0" smtClean="0">
                <a:solidFill>
                  <a:schemeClr val="tx1">
                    <a:lumMod val="75000"/>
                    <a:lumOff val="25000"/>
                  </a:schemeClr>
                </a:solidFill>
                <a:ea typeface="+mj-ea"/>
                <a:cs typeface="+mj-cs"/>
              </a:rPr>
              <a:t>1880s</a:t>
            </a:r>
            <a:endParaRPr lang="en-US" dirty="0">
              <a:solidFill>
                <a:schemeClr val="tx1">
                  <a:lumMod val="75000"/>
                  <a:lumOff val="25000"/>
                </a:schemeClr>
              </a:solidFill>
              <a:ea typeface="+mj-ea"/>
              <a:cs typeface="+mj-cs"/>
            </a:endParaRPr>
          </a:p>
        </p:txBody>
      </p:sp>
      <p:sp>
        <p:nvSpPr>
          <p:cNvPr id="9219" name="Rectangle 3"/>
          <p:cNvSpPr>
            <a:spLocks noGrp="1" noChangeArrowheads="1"/>
          </p:cNvSpPr>
          <p:nvPr>
            <p:ph idx="1"/>
          </p:nvPr>
        </p:nvSpPr>
        <p:spPr>
          <a:xfrm>
            <a:off x="228600" y="1524000"/>
            <a:ext cx="5583834" cy="5181600"/>
          </a:xfrm>
        </p:spPr>
        <p:txBody>
          <a:bodyPr/>
          <a:lstStyle/>
          <a:p>
            <a:pPr eaLnBrk="1" hangingPunct="1"/>
            <a:r>
              <a:rPr lang="en-US" dirty="0"/>
              <a:t>2 groups</a:t>
            </a:r>
          </a:p>
          <a:p>
            <a:pPr lvl="1" eaLnBrk="1" hangingPunct="1"/>
            <a:r>
              <a:rPr lang="en-US" dirty="0"/>
              <a:t>1.  National Woman Suffrage Association-Constitutional amendment</a:t>
            </a:r>
          </a:p>
          <a:p>
            <a:pPr lvl="1" eaLnBrk="1" hangingPunct="1"/>
            <a:r>
              <a:rPr lang="en-US" dirty="0"/>
              <a:t>2. American Woman Suffrage Association--State amendments</a:t>
            </a:r>
          </a:p>
          <a:p>
            <a:pPr eaLnBrk="1" hangingPunct="1"/>
            <a:r>
              <a:rPr lang="en-US" dirty="0"/>
              <a:t>Why do these groups</a:t>
            </a:r>
            <a:r>
              <a:rPr lang="en-US" dirty="0" smtClean="0"/>
              <a:t> seek help from</a:t>
            </a:r>
          </a:p>
          <a:p>
            <a:pPr eaLnBrk="1" hangingPunct="1">
              <a:buFontTx/>
              <a:buNone/>
            </a:pPr>
            <a:r>
              <a:rPr lang="en-US" dirty="0"/>
              <a:t>different governments to </a:t>
            </a:r>
          </a:p>
          <a:p>
            <a:pPr eaLnBrk="1" hangingPunct="1">
              <a:buFontTx/>
              <a:buNone/>
            </a:pPr>
            <a:r>
              <a:rPr lang="en-US" dirty="0"/>
              <a:t>achieve the same goal</a:t>
            </a:r>
            <a:r>
              <a:rPr lang="en-US" dirty="0" smtClean="0"/>
              <a:t>?</a:t>
            </a:r>
          </a:p>
          <a:p>
            <a:r>
              <a:rPr lang="en-US" dirty="0" smtClean="0"/>
              <a:t>Why seek help from the government?</a:t>
            </a:r>
            <a:endParaRPr lang="en-US" dirty="0"/>
          </a:p>
        </p:txBody>
      </p:sp>
      <p:pic>
        <p:nvPicPr>
          <p:cNvPr id="9220" name="Picture 4"/>
          <p:cNvPicPr>
            <a:picLocks noChangeAspect="1" noChangeArrowheads="1"/>
          </p:cNvPicPr>
          <p:nvPr/>
        </p:nvPicPr>
        <p:blipFill>
          <a:blip r:embed="rId4"/>
          <a:srcRect/>
          <a:stretch>
            <a:fillRect/>
          </a:stretch>
        </p:blipFill>
        <p:spPr bwMode="auto">
          <a:xfrm>
            <a:off x="6162675" y="3810000"/>
            <a:ext cx="2981325" cy="3276600"/>
          </a:xfrm>
          <a:prstGeom prst="rect">
            <a:avLst/>
          </a:prstGeom>
          <a:noFill/>
          <a:ln w="9525">
            <a:noFill/>
            <a:miter lim="800000"/>
            <a:headEnd/>
            <a:tailEnd/>
          </a:ln>
        </p:spPr>
      </p:pic>
      <p:sp>
        <p:nvSpPr>
          <p:cNvPr id="9221" name="Line 5"/>
          <p:cNvSpPr>
            <a:spLocks noChangeShapeType="1"/>
          </p:cNvSpPr>
          <p:nvPr/>
        </p:nvSpPr>
        <p:spPr bwMode="auto">
          <a:xfrm>
            <a:off x="4900679" y="3158343"/>
            <a:ext cx="1728721" cy="49925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pic>
        <p:nvPicPr>
          <p:cNvPr id="9222" name="Picture 6"/>
          <p:cNvPicPr>
            <a:picLocks noChangeAspect="1" noChangeArrowheads="1"/>
          </p:cNvPicPr>
          <p:nvPr/>
        </p:nvPicPr>
        <p:blipFill>
          <a:blip r:embed="rId5"/>
          <a:srcRect/>
          <a:stretch>
            <a:fillRect/>
          </a:stretch>
        </p:blipFill>
        <p:spPr bwMode="auto">
          <a:xfrm>
            <a:off x="7366000" y="762000"/>
            <a:ext cx="1778000" cy="2641600"/>
          </a:xfrm>
          <a:prstGeom prst="rect">
            <a:avLst/>
          </a:prstGeom>
          <a:noFill/>
          <a:ln w="9525">
            <a:noFill/>
            <a:miter lim="800000"/>
            <a:headEnd/>
            <a:tailEnd/>
          </a:ln>
        </p:spPr>
      </p:pic>
      <p:sp>
        <p:nvSpPr>
          <p:cNvPr id="9223" name="Line 7"/>
          <p:cNvSpPr>
            <a:spLocks noChangeShapeType="1"/>
          </p:cNvSpPr>
          <p:nvPr/>
        </p:nvSpPr>
        <p:spPr bwMode="auto">
          <a:xfrm flipV="1">
            <a:off x="4575052" y="1905000"/>
            <a:ext cx="2435347" cy="32537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 calcmode="lin" valueType="num">
                                      <p:cBhvr additive="base">
                                        <p:cTn id="7" dur="500" fill="hold"/>
                                        <p:tgtEl>
                                          <p:spTgt spid="9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1" end="1"/>
                                            </p:txEl>
                                          </p:spTgt>
                                        </p:tgtEl>
                                        <p:attrNameLst>
                                          <p:attrName>style.visibility</p:attrName>
                                        </p:attrNameLst>
                                      </p:cBhvr>
                                      <p:to>
                                        <p:strVal val="visible"/>
                                      </p:to>
                                    </p:set>
                                    <p:anim calcmode="lin" valueType="num">
                                      <p:cBhvr additive="base">
                                        <p:cTn id="13"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anim calcmode="lin" valueType="num">
                                      <p:cBhvr additive="base">
                                        <p:cTn id="19" dur="500" fill="hold"/>
                                        <p:tgtEl>
                                          <p:spTgt spid="92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19">
                                            <p:txEl>
                                              <p:pRg st="3" end="3"/>
                                            </p:txEl>
                                          </p:spTgt>
                                        </p:tgtEl>
                                        <p:attrNameLst>
                                          <p:attrName>style.visibility</p:attrName>
                                        </p:attrNameLst>
                                      </p:cBhvr>
                                      <p:to>
                                        <p:strVal val="visible"/>
                                      </p:to>
                                    </p:set>
                                    <p:anim calcmode="lin" valueType="num">
                                      <p:cBhvr additive="base">
                                        <p:cTn id="25"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19">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219">
                                            <p:txEl>
                                              <p:pRg st="4" end="4"/>
                                            </p:txEl>
                                          </p:spTgt>
                                        </p:tgtEl>
                                        <p:attrNameLst>
                                          <p:attrName>style.visibility</p:attrName>
                                        </p:attrNameLst>
                                      </p:cBhvr>
                                      <p:to>
                                        <p:strVal val="visible"/>
                                      </p:to>
                                    </p:set>
                                    <p:anim calcmode="lin" valueType="num">
                                      <p:cBhvr additive="base">
                                        <p:cTn id="31" dur="500" fill="hold"/>
                                        <p:tgtEl>
                                          <p:spTgt spid="92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219">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9219">
                                            <p:txEl>
                                              <p:pRg st="5" end="5"/>
                                            </p:txEl>
                                          </p:spTgt>
                                        </p:tgtEl>
                                        <p:attrNameLst>
                                          <p:attrName>style.visibility</p:attrName>
                                        </p:attrNameLst>
                                      </p:cBhvr>
                                      <p:to>
                                        <p:strVal val="visible"/>
                                      </p:to>
                                    </p:set>
                                    <p:anim calcmode="lin" valueType="num">
                                      <p:cBhvr additive="base">
                                        <p:cTn id="37" dur="500" fill="hold"/>
                                        <p:tgtEl>
                                          <p:spTgt spid="92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219">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219">
                                            <p:txEl>
                                              <p:pRg st="6" end="6"/>
                                            </p:txEl>
                                          </p:spTgt>
                                        </p:tgtEl>
                                        <p:attrNameLst>
                                          <p:attrName>style.visibility</p:attrName>
                                        </p:attrNameLst>
                                      </p:cBhvr>
                                      <p:to>
                                        <p:strVal val="visible"/>
                                      </p:to>
                                    </p:set>
                                    <p:anim calcmode="lin" valueType="num">
                                      <p:cBhvr additive="base">
                                        <p:cTn id="43" dur="500" fill="hold"/>
                                        <p:tgtEl>
                                          <p:spTgt spid="92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9219">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220"/>
                                        </p:tgtEl>
                                        <p:attrNameLst>
                                          <p:attrName>style.visibility</p:attrName>
                                        </p:attrNameLst>
                                      </p:cBhvr>
                                      <p:to>
                                        <p:strVal val="visible"/>
                                      </p:to>
                                    </p:set>
                                    <p:anim calcmode="lin" valueType="num">
                                      <p:cBhvr additive="base">
                                        <p:cTn id="49" dur="500" fill="hold"/>
                                        <p:tgtEl>
                                          <p:spTgt spid="9220"/>
                                        </p:tgtEl>
                                        <p:attrNameLst>
                                          <p:attrName>ppt_x</p:attrName>
                                        </p:attrNameLst>
                                      </p:cBhvr>
                                      <p:tavLst>
                                        <p:tav tm="0">
                                          <p:val>
                                            <p:strVal val="#ppt_x"/>
                                          </p:val>
                                        </p:tav>
                                        <p:tav tm="100000">
                                          <p:val>
                                            <p:strVal val="#ppt_x"/>
                                          </p:val>
                                        </p:tav>
                                      </p:tavLst>
                                    </p:anim>
                                    <p:anim calcmode="lin" valueType="num">
                                      <p:cBhvr additive="base">
                                        <p:cTn id="50"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9221"/>
                                        </p:tgtEl>
                                        <p:attrNameLst>
                                          <p:attrName>style.visibility</p:attrName>
                                        </p:attrNameLst>
                                      </p:cBhvr>
                                      <p:to>
                                        <p:strVal val="visible"/>
                                      </p:to>
                                    </p:set>
                                    <p:anim calcmode="lin" valueType="num">
                                      <p:cBhvr additive="base">
                                        <p:cTn id="55" dur="500" fill="hold"/>
                                        <p:tgtEl>
                                          <p:spTgt spid="9221"/>
                                        </p:tgtEl>
                                        <p:attrNameLst>
                                          <p:attrName>ppt_x</p:attrName>
                                        </p:attrNameLst>
                                      </p:cBhvr>
                                      <p:tavLst>
                                        <p:tav tm="0">
                                          <p:val>
                                            <p:strVal val="#ppt_x"/>
                                          </p:val>
                                        </p:tav>
                                        <p:tav tm="100000">
                                          <p:val>
                                            <p:strVal val="#ppt_x"/>
                                          </p:val>
                                        </p:tav>
                                      </p:tavLst>
                                    </p:anim>
                                    <p:anim calcmode="lin" valueType="num">
                                      <p:cBhvr additive="base">
                                        <p:cTn id="56"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9222"/>
                                        </p:tgtEl>
                                        <p:attrNameLst>
                                          <p:attrName>style.visibility</p:attrName>
                                        </p:attrNameLst>
                                      </p:cBhvr>
                                      <p:to>
                                        <p:strVal val="visible"/>
                                      </p:to>
                                    </p:set>
                                    <p:anim calcmode="lin" valueType="num">
                                      <p:cBhvr additive="base">
                                        <p:cTn id="61" dur="500" fill="hold"/>
                                        <p:tgtEl>
                                          <p:spTgt spid="9222"/>
                                        </p:tgtEl>
                                        <p:attrNameLst>
                                          <p:attrName>ppt_x</p:attrName>
                                        </p:attrNameLst>
                                      </p:cBhvr>
                                      <p:tavLst>
                                        <p:tav tm="0">
                                          <p:val>
                                            <p:strVal val="#ppt_x"/>
                                          </p:val>
                                        </p:tav>
                                        <p:tav tm="100000">
                                          <p:val>
                                            <p:strVal val="#ppt_x"/>
                                          </p:val>
                                        </p:tav>
                                      </p:tavLst>
                                    </p:anim>
                                    <p:anim calcmode="lin" valueType="num">
                                      <p:cBhvr additive="base">
                                        <p:cTn id="62"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223"/>
                                        </p:tgtEl>
                                        <p:attrNameLst>
                                          <p:attrName>style.visibility</p:attrName>
                                        </p:attrNameLst>
                                      </p:cBhvr>
                                      <p:to>
                                        <p:strVal val="visible"/>
                                      </p:to>
                                    </p:set>
                                    <p:anim calcmode="lin" valueType="num">
                                      <p:cBhvr additive="base">
                                        <p:cTn id="67" dur="500" fill="hold"/>
                                        <p:tgtEl>
                                          <p:spTgt spid="9223"/>
                                        </p:tgtEl>
                                        <p:attrNameLst>
                                          <p:attrName>ppt_x</p:attrName>
                                        </p:attrNameLst>
                                      </p:cBhvr>
                                      <p:tavLst>
                                        <p:tav tm="0">
                                          <p:val>
                                            <p:strVal val="#ppt_x"/>
                                          </p:val>
                                        </p:tav>
                                        <p:tav tm="100000">
                                          <p:val>
                                            <p:strVal val="#ppt_x"/>
                                          </p:val>
                                        </p:tav>
                                      </p:tavLst>
                                    </p:anim>
                                    <p:anim calcmode="lin" valueType="num">
                                      <p:cBhvr additive="base">
                                        <p:cTn id="68" dur="500" fill="hold"/>
                                        <p:tgtEl>
                                          <p:spTgt spid="92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bldLvl="2" autoUpdateAnimBg="0"/>
      <p:bldP spid="9221" grpId="0" animBg="1"/>
      <p:bldP spid="9223" grpId="0" animBg="1"/>
    </p:bld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pic>
        <p:nvPicPr>
          <p:cNvPr id="38915" name="Picture 4"/>
          <p:cNvPicPr>
            <a:picLocks noChangeAspect="1" noChangeArrowheads="1"/>
          </p:cNvPicPr>
          <p:nvPr/>
        </p:nvPicPr>
        <p:blipFill>
          <a:blip r:embed="rId3"/>
          <a:srcRect/>
          <a:stretch>
            <a:fillRect/>
          </a:stretch>
        </p:blipFill>
        <p:spPr bwMode="auto">
          <a:xfrm>
            <a:off x="-190500" y="0"/>
            <a:ext cx="5710238" cy="6858000"/>
          </a:xfrm>
          <a:prstGeom prst="rect">
            <a:avLst/>
          </a:prstGeom>
          <a:noFill/>
          <a:ln w="9525">
            <a:noFill/>
            <a:miter lim="800000"/>
            <a:headEnd/>
            <a:tailEnd/>
          </a:ln>
        </p:spPr>
      </p:pic>
      <p:pic>
        <p:nvPicPr>
          <p:cNvPr id="38916" name="Picture 5"/>
          <p:cNvPicPr>
            <a:picLocks noChangeAspect="1" noChangeArrowheads="1"/>
          </p:cNvPicPr>
          <p:nvPr/>
        </p:nvPicPr>
        <p:blipFill>
          <a:blip r:embed="rId4"/>
          <a:srcRect/>
          <a:stretch>
            <a:fillRect/>
          </a:stretch>
        </p:blipFill>
        <p:spPr bwMode="auto">
          <a:xfrm>
            <a:off x="5435600" y="1546988"/>
            <a:ext cx="3708400" cy="36830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4792577" cy="1524000"/>
          </a:xfrm>
        </p:spPr>
        <p:txBody>
          <a:bodyPr rtlCol="0">
            <a:normAutofit fontScale="90000"/>
          </a:bodyPr>
          <a:lstStyle/>
          <a:p>
            <a:pPr eaLnBrk="1" fontAlgn="auto" hangingPunct="1">
              <a:spcAft>
                <a:spcPts val="0"/>
              </a:spcAft>
              <a:defRPr/>
            </a:pPr>
            <a:r>
              <a:rPr lang="en-US" dirty="0">
                <a:solidFill>
                  <a:schemeClr val="tx1">
                    <a:lumMod val="75000"/>
                    <a:lumOff val="25000"/>
                  </a:schemeClr>
                </a:solidFill>
                <a:ea typeface="+mj-ea"/>
                <a:cs typeface="+mj-cs"/>
              </a:rPr>
              <a:t>Other methods to gain equality</a:t>
            </a:r>
          </a:p>
        </p:txBody>
      </p:sp>
      <p:sp>
        <p:nvSpPr>
          <p:cNvPr id="16387" name="Rectangle 3"/>
          <p:cNvSpPr>
            <a:spLocks noGrp="1" noChangeArrowheads="1"/>
          </p:cNvSpPr>
          <p:nvPr>
            <p:ph idx="1"/>
          </p:nvPr>
        </p:nvSpPr>
        <p:spPr>
          <a:xfrm>
            <a:off x="1" y="1752600"/>
            <a:ext cx="5291430" cy="4724400"/>
          </a:xfrm>
        </p:spPr>
        <p:txBody>
          <a:bodyPr>
            <a:noAutofit/>
          </a:bodyPr>
          <a:lstStyle/>
          <a:p>
            <a:pPr>
              <a:lnSpc>
                <a:spcPct val="90000"/>
              </a:lnSpc>
            </a:pPr>
            <a:r>
              <a:rPr lang="en-US" sz="2400" dirty="0" smtClean="0"/>
              <a:t>Expand domestic sphere to include social evils</a:t>
            </a:r>
          </a:p>
          <a:p>
            <a:pPr lvl="1">
              <a:lnSpc>
                <a:spcPct val="90000"/>
              </a:lnSpc>
            </a:pPr>
            <a:r>
              <a:rPr lang="en-US" sz="2400" dirty="0" smtClean="0"/>
              <a:t>Can leave the home</a:t>
            </a:r>
          </a:p>
          <a:p>
            <a:pPr lvl="1">
              <a:lnSpc>
                <a:spcPct val="90000"/>
              </a:lnSpc>
            </a:pPr>
            <a:r>
              <a:rPr lang="en-US" sz="2400" dirty="0" smtClean="0"/>
              <a:t>Fight for the morality of society</a:t>
            </a:r>
          </a:p>
          <a:p>
            <a:pPr eaLnBrk="1" hangingPunct="1">
              <a:lnSpc>
                <a:spcPct val="90000"/>
              </a:lnSpc>
            </a:pPr>
            <a:r>
              <a:rPr lang="en-US" sz="2400" dirty="0" smtClean="0"/>
              <a:t>Run </a:t>
            </a:r>
            <a:r>
              <a:rPr lang="en-US" sz="2400" dirty="0"/>
              <a:t>for office</a:t>
            </a:r>
          </a:p>
          <a:p>
            <a:pPr eaLnBrk="1" hangingPunct="1">
              <a:lnSpc>
                <a:spcPct val="90000"/>
              </a:lnSpc>
            </a:pPr>
            <a:r>
              <a:rPr lang="en-US" sz="2400" dirty="0"/>
              <a:t>Mass voting</a:t>
            </a:r>
          </a:p>
          <a:p>
            <a:pPr eaLnBrk="1" hangingPunct="1">
              <a:lnSpc>
                <a:spcPct val="90000"/>
              </a:lnSpc>
            </a:pPr>
            <a:r>
              <a:rPr lang="en-US" sz="2400" dirty="0"/>
              <a:t>Courts</a:t>
            </a:r>
          </a:p>
          <a:p>
            <a:pPr lvl="1" eaLnBrk="1" hangingPunct="1">
              <a:lnSpc>
                <a:spcPct val="90000"/>
              </a:lnSpc>
            </a:pPr>
            <a:r>
              <a:rPr lang="en-US" sz="2400" dirty="0"/>
              <a:t>Through 14th amendment</a:t>
            </a:r>
          </a:p>
          <a:p>
            <a:pPr eaLnBrk="1" hangingPunct="1">
              <a:lnSpc>
                <a:spcPct val="90000"/>
              </a:lnSpc>
            </a:pPr>
            <a:r>
              <a:rPr lang="en-US" sz="2400" dirty="0"/>
              <a:t>Political </a:t>
            </a:r>
            <a:r>
              <a:rPr lang="en-US" sz="2400" dirty="0" smtClean="0"/>
              <a:t>Cartoons and Media</a:t>
            </a:r>
          </a:p>
          <a:p>
            <a:pPr lvl="1" eaLnBrk="1" hangingPunct="1">
              <a:lnSpc>
                <a:spcPct val="90000"/>
              </a:lnSpc>
            </a:pPr>
            <a:endParaRPr lang="en-US" sz="2400" dirty="0" smtClean="0"/>
          </a:p>
          <a:p>
            <a:pPr lvl="1" eaLnBrk="1" hangingPunct="1">
              <a:lnSpc>
                <a:spcPct val="90000"/>
              </a:lnSpc>
            </a:pPr>
            <a:endParaRPr lang="en-US" sz="2400" dirty="0"/>
          </a:p>
        </p:txBody>
      </p:sp>
      <p:sp>
        <p:nvSpPr>
          <p:cNvPr id="4" name="Rectangle 3"/>
          <p:cNvSpPr/>
          <p:nvPr/>
        </p:nvSpPr>
        <p:spPr>
          <a:xfrm>
            <a:off x="4792577" y="1269849"/>
            <a:ext cx="1595570" cy="135125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Isosceles Triangle 4"/>
          <p:cNvSpPr/>
          <p:nvPr/>
        </p:nvSpPr>
        <p:spPr>
          <a:xfrm>
            <a:off x="4792577" y="228600"/>
            <a:ext cx="1595570" cy="1041249"/>
          </a:xfrm>
          <a:prstGeom prst="triangle">
            <a:avLst/>
          </a:prstGeom>
          <a:solidFill>
            <a:schemeClr val="accent5"/>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714747" y="4240636"/>
            <a:ext cx="3429254" cy="261736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Isosceles Triangle 6"/>
          <p:cNvSpPr/>
          <p:nvPr/>
        </p:nvSpPr>
        <p:spPr>
          <a:xfrm>
            <a:off x="5714748" y="2344337"/>
            <a:ext cx="3429254" cy="1896299"/>
          </a:xfrm>
          <a:prstGeom prst="triangle">
            <a:avLst/>
          </a:prstGeom>
          <a:solidFill>
            <a:schemeClr val="accent5">
              <a:lumMod val="40000"/>
              <a:lumOff val="6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7860601" y="4701384"/>
            <a:ext cx="1016000" cy="1016000"/>
          </a:xfrm>
          <a:prstGeom prst="rect">
            <a:avLst/>
          </a:prstGeom>
        </p:spPr>
      </p:pic>
      <p:pic>
        <p:nvPicPr>
          <p:cNvPr id="9" name="Picture 8"/>
          <p:cNvPicPr>
            <a:picLocks noChangeAspect="1"/>
          </p:cNvPicPr>
          <p:nvPr/>
        </p:nvPicPr>
        <p:blipFill>
          <a:blip r:embed="rId5"/>
          <a:stretch>
            <a:fillRect/>
          </a:stretch>
        </p:blipFill>
        <p:spPr>
          <a:xfrm>
            <a:off x="5714748" y="5209384"/>
            <a:ext cx="1774663" cy="1267616"/>
          </a:xfrm>
          <a:prstGeom prst="rect">
            <a:avLst/>
          </a:prstGeom>
        </p:spPr>
      </p:pic>
      <p:pic>
        <p:nvPicPr>
          <p:cNvPr id="10" name="Picture 9"/>
          <p:cNvPicPr>
            <a:picLocks noChangeAspect="1"/>
          </p:cNvPicPr>
          <p:nvPr/>
        </p:nvPicPr>
        <p:blipFill>
          <a:blip r:embed="rId6"/>
          <a:stretch>
            <a:fillRect/>
          </a:stretch>
        </p:blipFill>
        <p:spPr>
          <a:xfrm>
            <a:off x="6709449" y="3174623"/>
            <a:ext cx="1151152" cy="1479134"/>
          </a:xfrm>
          <a:prstGeom prst="rect">
            <a:avLst/>
          </a:prstGeom>
        </p:spPr>
      </p:pic>
      <p:cxnSp>
        <p:nvCxnSpPr>
          <p:cNvPr id="21" name="Curved Connector 20"/>
          <p:cNvCxnSpPr/>
          <p:nvPr/>
        </p:nvCxnSpPr>
        <p:spPr>
          <a:xfrm rot="16200000" flipH="1">
            <a:off x="6263143" y="1394852"/>
            <a:ext cx="1074488" cy="824481"/>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quot;No&quot; Symbol 21"/>
          <p:cNvSpPr/>
          <p:nvPr/>
        </p:nvSpPr>
        <p:spPr>
          <a:xfrm>
            <a:off x="4542490" y="228600"/>
            <a:ext cx="2166959" cy="2392499"/>
          </a:xfrm>
          <a:prstGeom prst="noSmoking">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anim calcmode="lin" valueType="num">
                                      <p:cBhvr additive="base">
                                        <p:cTn id="11"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38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anim calcmode="lin" valueType="num">
                                      <p:cBhvr additive="base">
                                        <p:cTn id="15"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638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Whoosh"/>
                                        </p:tgtEl>
                                      </p:cMediaNode>
                                    </p:audio>
                                  </p:subTnLst>
                                </p:cTn>
                              </p:par>
                              <p:par>
                                <p:cTn id="17" presetID="2" presetClass="entr" presetSubtype="8" fill="hold" grpId="0" nodeType="with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anim calcmode="lin" valueType="num">
                                      <p:cBhvr additive="base">
                                        <p:cTn id="19" dur="500" fill="hold"/>
                                        <p:tgtEl>
                                          <p:spTgt spid="16387">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7">
                                            <p:txEl>
                                              <p:pRg st="4" end="4"/>
                                            </p:txEl>
                                          </p:spTgt>
                                        </p:tgtEl>
                                        <p:attrNameLst>
                                          <p:attrName>style.visibility</p:attrName>
                                        </p:attrNameLst>
                                      </p:cBhvr>
                                      <p:to>
                                        <p:strVal val="visible"/>
                                      </p:to>
                                    </p:set>
                                    <p:anim calcmode="lin" valueType="num">
                                      <p:cBhvr additive="base">
                                        <p:cTn id="25" dur="500" fill="hold"/>
                                        <p:tgtEl>
                                          <p:spTgt spid="1638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387">
                                            <p:txEl>
                                              <p:pRg st="5" end="5"/>
                                            </p:txEl>
                                          </p:spTgt>
                                        </p:tgtEl>
                                        <p:attrNameLst>
                                          <p:attrName>style.visibility</p:attrName>
                                        </p:attrNameLst>
                                      </p:cBhvr>
                                      <p:to>
                                        <p:strVal val="visible"/>
                                      </p:to>
                                    </p:set>
                                    <p:anim calcmode="lin" valueType="num">
                                      <p:cBhvr additive="base">
                                        <p:cTn id="31" dur="500" fill="hold"/>
                                        <p:tgtEl>
                                          <p:spTgt spid="163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par>
                                <p:cTn id="33" presetID="2" presetClass="entr" presetSubtype="8" fill="hold" grpId="0" nodeType="withEffect">
                                  <p:stCondLst>
                                    <p:cond delay="0"/>
                                  </p:stCondLst>
                                  <p:childTnLst>
                                    <p:set>
                                      <p:cBhvr>
                                        <p:cTn id="34" dur="1" fill="hold">
                                          <p:stCondLst>
                                            <p:cond delay="0"/>
                                          </p:stCondLst>
                                        </p:cTn>
                                        <p:tgtEl>
                                          <p:spTgt spid="16387">
                                            <p:txEl>
                                              <p:pRg st="6" end="6"/>
                                            </p:txEl>
                                          </p:spTgt>
                                        </p:tgtEl>
                                        <p:attrNameLst>
                                          <p:attrName>style.visibility</p:attrName>
                                        </p:attrNameLst>
                                      </p:cBhvr>
                                      <p:to>
                                        <p:strVal val="visible"/>
                                      </p:to>
                                    </p:set>
                                    <p:anim calcmode="lin" valueType="num">
                                      <p:cBhvr additive="base">
                                        <p:cTn id="35" dur="500" fill="hold"/>
                                        <p:tgtEl>
                                          <p:spTgt spid="16387">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638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6387">
                                            <p:txEl>
                                              <p:pRg st="7" end="7"/>
                                            </p:txEl>
                                          </p:spTgt>
                                        </p:tgtEl>
                                        <p:attrNameLst>
                                          <p:attrName>style.visibility</p:attrName>
                                        </p:attrNameLst>
                                      </p:cBhvr>
                                      <p:to>
                                        <p:strVal val="visible"/>
                                      </p:to>
                                    </p:set>
                                    <p:anim calcmode="lin" valueType="num">
                                      <p:cBhvr additive="base">
                                        <p:cTn id="41" dur="500" fill="hold"/>
                                        <p:tgtEl>
                                          <p:spTgt spid="16387">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638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slide(fromBottom)">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P spid="22" grpId="0" animBg="1"/>
    </p:bld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5298" name="Object 2"/>
          <p:cNvGraphicFramePr>
            <a:graphicFrameLocks noChangeAspect="1"/>
          </p:cNvGraphicFramePr>
          <p:nvPr/>
        </p:nvGraphicFramePr>
        <p:xfrm>
          <a:off x="0" y="685800"/>
          <a:ext cx="4122738" cy="4441825"/>
        </p:xfrm>
        <a:graphic>
          <a:graphicData uri="http://schemas.openxmlformats.org/presentationml/2006/ole">
            <p:oleObj spid="_x0000_s145410" name="Photo Editor Photo" r:id="rId3" imgW="5304762" imgH="5714286" progId="">
              <p:embed/>
            </p:oleObj>
          </a:graphicData>
        </a:graphic>
      </p:graphicFrame>
      <p:graphicFrame>
        <p:nvGraphicFramePr>
          <p:cNvPr id="55299" name="Object 3"/>
          <p:cNvGraphicFramePr>
            <a:graphicFrameLocks noChangeAspect="1"/>
          </p:cNvGraphicFramePr>
          <p:nvPr/>
        </p:nvGraphicFramePr>
        <p:xfrm>
          <a:off x="4800600" y="0"/>
          <a:ext cx="3998913" cy="5486400"/>
        </p:xfrm>
        <a:graphic>
          <a:graphicData uri="http://schemas.openxmlformats.org/presentationml/2006/ole">
            <p:oleObj spid="_x0000_s145411" name="Photo Editor Photo" r:id="rId4" imgW="4761905" imgH="6533333" progId="">
              <p:embed/>
            </p:oleObj>
          </a:graphicData>
        </a:graphic>
      </p:graphicFrame>
      <p:sp>
        <p:nvSpPr>
          <p:cNvPr id="28676" name="Rectangle 4"/>
          <p:cNvSpPr>
            <a:spLocks noChangeArrowheads="1"/>
          </p:cNvSpPr>
          <p:nvPr/>
        </p:nvSpPr>
        <p:spPr bwMode="auto">
          <a:xfrm>
            <a:off x="990600" y="5667375"/>
            <a:ext cx="7162800" cy="1190625"/>
          </a:xfrm>
          <a:prstGeom prst="rect">
            <a:avLst/>
          </a:prstGeom>
          <a:noFill/>
          <a:ln w="9525">
            <a:noFill/>
            <a:miter lim="800000"/>
            <a:headEnd/>
            <a:tailEnd/>
          </a:ln>
        </p:spPr>
        <p:txBody>
          <a:bodyPr anchor="ctr">
            <a:prstTxWarp prst="textNoShape">
              <a:avLst/>
            </a:prstTxWarp>
            <a:spAutoFit/>
          </a:bodyPr>
          <a:lstStyle/>
          <a:p>
            <a:pPr eaLnBrk="1" hangingPunct="1"/>
            <a:r>
              <a:rPr lang="en-US" sz="1800">
                <a:latin typeface="Arial" charset="0"/>
              </a:rPr>
              <a:t>“Bicycling has done more to emancipate women than anything else in the world. I stand and rejoice every time I see a woman ride by on a wheel. It gives women a feeling of freedom and self-reliance.”</a:t>
            </a:r>
          </a:p>
          <a:p>
            <a:pPr eaLnBrk="1" hangingPunct="1"/>
            <a:r>
              <a:rPr lang="en-US" sz="1800">
                <a:latin typeface="Arial" charset="0"/>
              </a:rPr>
              <a:t>-- </a:t>
            </a:r>
            <a:r>
              <a:rPr lang="en-US" sz="1600">
                <a:latin typeface="Arial" charset="0"/>
              </a:rPr>
              <a:t>Susan B. Anthony, 1896</a:t>
            </a:r>
          </a:p>
        </p:txBody>
      </p:sp>
      <p:sp>
        <p:nvSpPr>
          <p:cNvPr id="55301" name="Rectangle 5"/>
          <p:cNvSpPr>
            <a:spLocks noChangeArrowheads="1"/>
          </p:cNvSpPr>
          <p:nvPr/>
        </p:nvSpPr>
        <p:spPr bwMode="auto">
          <a:xfrm>
            <a:off x="347663" y="5199063"/>
            <a:ext cx="996950" cy="457200"/>
          </a:xfrm>
          <a:prstGeom prst="rect">
            <a:avLst/>
          </a:prstGeom>
          <a:noFill/>
          <a:ln w="9525">
            <a:noFill/>
            <a:miter lim="800000"/>
            <a:headEnd/>
            <a:tailEnd/>
          </a:ln>
        </p:spPr>
        <p:txBody>
          <a:bodyPr wrap="none">
            <a:prstTxWarp prst="textNoShape">
              <a:avLst/>
            </a:prstTxWarp>
            <a:spAutoFit/>
          </a:bodyPr>
          <a:lstStyle/>
          <a:p>
            <a:r>
              <a:rPr lang="en-US"/>
              <a:t>(1888)</a:t>
            </a:r>
          </a:p>
        </p:txBody>
      </p:sp>
      <p:sp>
        <p:nvSpPr>
          <p:cNvPr id="55302" name="Rectangle 6"/>
          <p:cNvSpPr>
            <a:spLocks noChangeArrowheads="1"/>
          </p:cNvSpPr>
          <p:nvPr/>
        </p:nvSpPr>
        <p:spPr bwMode="auto">
          <a:xfrm>
            <a:off x="8147050" y="5410200"/>
            <a:ext cx="996950" cy="457200"/>
          </a:xfrm>
          <a:prstGeom prst="rect">
            <a:avLst/>
          </a:prstGeom>
          <a:noFill/>
          <a:ln w="9525">
            <a:noFill/>
            <a:miter lim="800000"/>
            <a:headEnd/>
            <a:tailEnd/>
          </a:ln>
        </p:spPr>
        <p:txBody>
          <a:bodyPr wrap="none">
            <a:prstTxWarp prst="textNoShape">
              <a:avLst/>
            </a:prstTxWarp>
            <a:spAutoFit/>
          </a:bodyPr>
          <a:lstStyle/>
          <a:p>
            <a:r>
              <a:rPr lang="en-US"/>
              <a:t>(1895)</a:t>
            </a:r>
          </a:p>
        </p:txBody>
      </p:sp>
      <p:sp>
        <p:nvSpPr>
          <p:cNvPr id="28679" name="Rectangle 7"/>
          <p:cNvSpPr>
            <a:spLocks noChangeArrowheads="1"/>
          </p:cNvSpPr>
          <p:nvPr/>
        </p:nvSpPr>
        <p:spPr bwMode="auto">
          <a:xfrm>
            <a:off x="496888" y="84138"/>
            <a:ext cx="1662112" cy="457200"/>
          </a:xfrm>
          <a:prstGeom prst="rect">
            <a:avLst/>
          </a:prstGeom>
          <a:noFill/>
          <a:ln w="9525">
            <a:noFill/>
            <a:miter lim="800000"/>
            <a:headEnd/>
            <a:tailEnd/>
          </a:ln>
        </p:spPr>
        <p:txBody>
          <a:bodyPr wrap="none">
            <a:prstTxWarp prst="textNoShape">
              <a:avLst/>
            </a:prstTxWarp>
            <a:spAutoFit/>
          </a:bodyPr>
          <a:lstStyle/>
          <a:p>
            <a:r>
              <a:rPr lang="en-US"/>
              <a:t>The Bicycle</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286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8676"/>
                                        </p:tgtEl>
                                        <p:attrNameLst>
                                          <p:attrName>style.visibility</p:attrName>
                                        </p:attrNameLst>
                                      </p:cBhvr>
                                      <p:to>
                                        <p:strVal val="visible"/>
                                      </p:to>
                                    </p:set>
                                    <p:anim calcmode="lin" valueType="num">
                                      <p:cBhvr additive="base">
                                        <p:cTn id="11" dur="500" fill="hold"/>
                                        <p:tgtEl>
                                          <p:spTgt spid="28676"/>
                                        </p:tgtEl>
                                        <p:attrNameLst>
                                          <p:attrName>ppt_x</p:attrName>
                                        </p:attrNameLst>
                                      </p:cBhvr>
                                      <p:tavLst>
                                        <p:tav tm="0">
                                          <p:val>
                                            <p:strVal val="#ppt_x"/>
                                          </p:val>
                                        </p:tav>
                                        <p:tav tm="100000">
                                          <p:val>
                                            <p:strVal val="#ppt_x"/>
                                          </p:val>
                                        </p:tav>
                                      </p:tavLst>
                                    </p:anim>
                                    <p:anim calcmode="lin" valueType="num">
                                      <p:cBhvr additive="base">
                                        <p:cTn id="12" dur="500" fill="hold"/>
                                        <p:tgtEl>
                                          <p:spTgt spid="28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utoUpdateAnimBg="0"/>
      <p:bldP spid="28679" grpId="0" autoUpdateAnimBg="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0" y="457200"/>
            <a:ext cx="8458200" cy="1143000"/>
          </a:xfrm>
        </p:spPr>
        <p:txBody>
          <a:bodyPr/>
          <a:lstStyle/>
          <a:p>
            <a:pPr eaLnBrk="1" fontAlgn="auto" hangingPunct="1">
              <a:spcAft>
                <a:spcPts val="0"/>
              </a:spcAft>
              <a:defRPr/>
            </a:pPr>
            <a:r>
              <a:rPr lang="en-US" sz="4500" dirty="0">
                <a:ea typeface="+mj-ea"/>
                <a:cs typeface="+mj-cs"/>
              </a:rPr>
              <a:t>What are Civil Rights?</a:t>
            </a:r>
          </a:p>
        </p:txBody>
      </p:sp>
      <p:sp>
        <p:nvSpPr>
          <p:cNvPr id="230403" name="Rectangle 3"/>
          <p:cNvSpPr>
            <a:spLocks noGrp="1" noChangeArrowheads="1"/>
          </p:cNvSpPr>
          <p:nvPr>
            <p:ph type="body" sz="half" idx="1"/>
          </p:nvPr>
        </p:nvSpPr>
        <p:spPr>
          <a:xfrm>
            <a:off x="76200" y="1981200"/>
            <a:ext cx="8991600" cy="4343400"/>
          </a:xfrm>
        </p:spPr>
        <p:txBody>
          <a:bodyPr>
            <a:normAutofit lnSpcReduction="10000"/>
          </a:bodyPr>
          <a:lstStyle/>
          <a:p>
            <a:r>
              <a:rPr lang="en-US" sz="3700" u="sng" dirty="0" smtClean="0"/>
              <a:t>Civil </a:t>
            </a:r>
            <a:r>
              <a:rPr lang="en-US" sz="3700" u="sng" dirty="0"/>
              <a:t>Rights</a:t>
            </a:r>
            <a:r>
              <a:rPr lang="en-US" sz="3700" dirty="0"/>
              <a:t> refers to the positive acts governments take to protect against arbitrary or discriminatory treatment by government or individuals</a:t>
            </a:r>
            <a:r>
              <a:rPr lang="en-US" sz="3700" dirty="0" smtClean="0"/>
              <a:t>.</a:t>
            </a:r>
          </a:p>
          <a:p>
            <a:r>
              <a:rPr lang="en-US" sz="3700" dirty="0" smtClean="0"/>
              <a:t>Civil Rights promote equality and undermine hierarchy</a:t>
            </a:r>
          </a:p>
          <a:p>
            <a:r>
              <a:rPr lang="en-US" sz="3700" dirty="0" smtClean="0"/>
              <a:t>Agency ties to Civil Rights because…</a:t>
            </a:r>
            <a:endParaRPr lang="en-US" sz="3700" dirty="0"/>
          </a:p>
        </p:txBody>
      </p:sp>
    </p:spTree>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0403">
                                            <p:txEl>
                                              <p:pRg st="0" end="0"/>
                                            </p:txEl>
                                          </p:spTgt>
                                        </p:tgtEl>
                                        <p:attrNameLst>
                                          <p:attrName>style.visibility</p:attrName>
                                        </p:attrNameLst>
                                      </p:cBhvr>
                                      <p:to>
                                        <p:strVal val="visible"/>
                                      </p:to>
                                    </p:set>
                                    <p:anim calcmode="lin" valueType="num">
                                      <p:cBhvr additive="base">
                                        <p:cTn id="7" dur="500" fill="hold"/>
                                        <p:tgtEl>
                                          <p:spTgt spid="2304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04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0403">
                                            <p:txEl>
                                              <p:pRg st="1" end="1"/>
                                            </p:txEl>
                                          </p:spTgt>
                                        </p:tgtEl>
                                        <p:attrNameLst>
                                          <p:attrName>style.visibility</p:attrName>
                                        </p:attrNameLst>
                                      </p:cBhvr>
                                      <p:to>
                                        <p:strVal val="visible"/>
                                      </p:to>
                                    </p:set>
                                    <p:anim calcmode="lin" valueType="num">
                                      <p:cBhvr additive="base">
                                        <p:cTn id="13" dur="500" fill="hold"/>
                                        <p:tgtEl>
                                          <p:spTgt spid="2304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304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30403">
                                            <p:txEl>
                                              <p:pRg st="2" end="2"/>
                                            </p:txEl>
                                          </p:spTgt>
                                        </p:tgtEl>
                                        <p:attrNameLst>
                                          <p:attrName>style.visibility</p:attrName>
                                        </p:attrNameLst>
                                      </p:cBhvr>
                                      <p:to>
                                        <p:strVal val="visible"/>
                                      </p:to>
                                    </p:set>
                                    <p:anim calcmode="lin" valueType="num">
                                      <p:cBhvr additive="base">
                                        <p:cTn id="19" dur="500" fill="hold"/>
                                        <p:tgtEl>
                                          <p:spTgt spid="2304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304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autoUpdateAnimBg="0"/>
    </p:bld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304799"/>
            <a:ext cx="6340768" cy="1437173"/>
          </a:xfrm>
        </p:spPr>
        <p:txBody>
          <a:bodyPr rtlCol="0">
            <a:normAutofit fontScale="90000"/>
          </a:bodyPr>
          <a:lstStyle/>
          <a:p>
            <a:pPr eaLnBrk="1" fontAlgn="auto" hangingPunct="1">
              <a:spcAft>
                <a:spcPts val="0"/>
              </a:spcAft>
              <a:defRPr/>
            </a:pPr>
            <a:r>
              <a:rPr lang="en-US" dirty="0" smtClean="0">
                <a:solidFill>
                  <a:schemeClr val="tx1">
                    <a:lumMod val="75000"/>
                    <a:lumOff val="25000"/>
                  </a:schemeClr>
                </a:solidFill>
                <a:ea typeface="+mj-ea"/>
                <a:cs typeface="+mj-cs"/>
              </a:rPr>
              <a:t>Agency: Myra </a:t>
            </a:r>
            <a:r>
              <a:rPr lang="en-US" dirty="0" err="1">
                <a:solidFill>
                  <a:schemeClr val="tx1">
                    <a:lumMod val="75000"/>
                    <a:lumOff val="25000"/>
                  </a:schemeClr>
                </a:solidFill>
                <a:ea typeface="+mj-ea"/>
                <a:cs typeface="+mj-cs"/>
              </a:rPr>
              <a:t>Bradwell</a:t>
            </a:r>
            <a:r>
              <a:rPr lang="en-US" dirty="0">
                <a:solidFill>
                  <a:schemeClr val="tx1">
                    <a:lumMod val="75000"/>
                    <a:lumOff val="25000"/>
                  </a:schemeClr>
                </a:solidFill>
                <a:ea typeface="+mj-ea"/>
                <a:cs typeface="+mj-cs"/>
              </a:rPr>
              <a:t/>
            </a:r>
            <a:br>
              <a:rPr lang="en-US" dirty="0">
                <a:solidFill>
                  <a:schemeClr val="tx1">
                    <a:lumMod val="75000"/>
                    <a:lumOff val="25000"/>
                  </a:schemeClr>
                </a:solidFill>
                <a:ea typeface="+mj-ea"/>
                <a:cs typeface="+mj-cs"/>
              </a:rPr>
            </a:br>
            <a:r>
              <a:rPr lang="en-US" dirty="0">
                <a:solidFill>
                  <a:schemeClr val="tx1">
                    <a:lumMod val="75000"/>
                    <a:lumOff val="25000"/>
                  </a:schemeClr>
                </a:solidFill>
                <a:ea typeface="+mj-ea"/>
                <a:cs typeface="+mj-cs"/>
              </a:rPr>
              <a:t>(state level)</a:t>
            </a:r>
          </a:p>
        </p:txBody>
      </p:sp>
      <p:sp>
        <p:nvSpPr>
          <p:cNvPr id="18435" name="Rectangle 3"/>
          <p:cNvSpPr>
            <a:spLocks noGrp="1" noChangeArrowheads="1"/>
          </p:cNvSpPr>
          <p:nvPr>
            <p:ph idx="1"/>
          </p:nvPr>
        </p:nvSpPr>
        <p:spPr>
          <a:xfrm>
            <a:off x="0" y="1741973"/>
            <a:ext cx="8305800" cy="5116027"/>
          </a:xfrm>
        </p:spPr>
        <p:txBody>
          <a:bodyPr rtlCol="0">
            <a:normAutofit/>
          </a:bodyPr>
          <a:lstStyle/>
          <a:p>
            <a:pPr eaLnBrk="1" fontAlgn="auto" hangingPunct="1">
              <a:lnSpc>
                <a:spcPct val="90000"/>
              </a:lnSpc>
              <a:spcAft>
                <a:spcPts val="0"/>
              </a:spcAft>
              <a:buClr>
                <a:schemeClr val="tx1">
                  <a:lumMod val="75000"/>
                  <a:lumOff val="25000"/>
                </a:schemeClr>
              </a:buClr>
              <a:buFont typeface="Arial" pitchFamily="34" charset="0"/>
              <a:buChar char="•"/>
              <a:defRPr/>
            </a:pPr>
            <a:r>
              <a:rPr lang="en-US" sz="2800" dirty="0">
                <a:solidFill>
                  <a:schemeClr val="tx1">
                    <a:lumMod val="75000"/>
                    <a:lumOff val="25000"/>
                  </a:schemeClr>
                </a:solidFill>
                <a:ea typeface="+mn-ea"/>
                <a:cs typeface="+mn-cs"/>
              </a:rPr>
              <a:t>1869--Illinois Supreme Court denied </a:t>
            </a:r>
          </a:p>
          <a:p>
            <a:pPr eaLnBrk="1" fontAlgn="auto" hangingPunct="1">
              <a:lnSpc>
                <a:spcPct val="90000"/>
              </a:lnSpc>
              <a:spcAft>
                <a:spcPts val="0"/>
              </a:spcAft>
              <a:buClr>
                <a:schemeClr val="tx1">
                  <a:lumMod val="75000"/>
                  <a:lumOff val="25000"/>
                </a:schemeClr>
              </a:buClr>
              <a:buFontTx/>
              <a:buNone/>
              <a:defRPr/>
            </a:pPr>
            <a:r>
              <a:rPr lang="en-US" sz="2800" dirty="0">
                <a:solidFill>
                  <a:schemeClr val="tx1">
                    <a:lumMod val="75000"/>
                    <a:lumOff val="25000"/>
                  </a:schemeClr>
                </a:solidFill>
                <a:ea typeface="+mn-ea"/>
                <a:cs typeface="+mn-cs"/>
              </a:rPr>
              <a:t>	application to practice law</a:t>
            </a:r>
          </a:p>
          <a:p>
            <a:pPr lvl="1" eaLnBrk="1" fontAlgn="auto" hangingPunct="1">
              <a:lnSpc>
                <a:spcPct val="90000"/>
              </a:lnSpc>
              <a:spcAft>
                <a:spcPts val="0"/>
              </a:spcAft>
              <a:buClr>
                <a:schemeClr val="bg2">
                  <a:lumMod val="60000"/>
                  <a:lumOff val="40000"/>
                </a:schemeClr>
              </a:buClr>
              <a:buFont typeface="Arial" pitchFamily="34" charset="0"/>
              <a:buChar char="•"/>
              <a:defRPr/>
            </a:pPr>
            <a:r>
              <a:rPr lang="en-US" sz="2400" dirty="0">
                <a:solidFill>
                  <a:schemeClr val="tx1">
                    <a:lumMod val="75000"/>
                    <a:lumOff val="25000"/>
                  </a:schemeClr>
                </a:solidFill>
                <a:ea typeface="+mn-ea"/>
              </a:rPr>
              <a:t>“femme covert”</a:t>
            </a:r>
          </a:p>
          <a:p>
            <a:pPr eaLnBrk="1" fontAlgn="auto" hangingPunct="1">
              <a:lnSpc>
                <a:spcPct val="90000"/>
              </a:lnSpc>
              <a:spcAft>
                <a:spcPts val="0"/>
              </a:spcAft>
              <a:buClr>
                <a:schemeClr val="tx1">
                  <a:lumMod val="75000"/>
                  <a:lumOff val="25000"/>
                </a:schemeClr>
              </a:buClr>
              <a:buFont typeface="Arial" pitchFamily="34" charset="0"/>
              <a:buChar char="•"/>
              <a:defRPr/>
            </a:pPr>
            <a:r>
              <a:rPr lang="en-US" sz="2800" dirty="0">
                <a:solidFill>
                  <a:schemeClr val="tx1">
                    <a:lumMod val="75000"/>
                    <a:lumOff val="25000"/>
                  </a:schemeClr>
                </a:solidFill>
                <a:ea typeface="+mn-ea"/>
                <a:cs typeface="+mn-cs"/>
              </a:rPr>
              <a:t>Appeals again with 14th amendment</a:t>
            </a:r>
          </a:p>
          <a:p>
            <a:pPr lvl="1" eaLnBrk="1" fontAlgn="auto" hangingPunct="1">
              <a:lnSpc>
                <a:spcPct val="90000"/>
              </a:lnSpc>
              <a:spcAft>
                <a:spcPts val="0"/>
              </a:spcAft>
              <a:buClr>
                <a:schemeClr val="bg2">
                  <a:lumMod val="60000"/>
                  <a:lumOff val="40000"/>
                </a:schemeClr>
              </a:buClr>
              <a:buFont typeface="Arial" pitchFamily="34" charset="0"/>
              <a:buChar char="•"/>
              <a:defRPr/>
            </a:pPr>
            <a:r>
              <a:rPr lang="en-US" sz="2400" dirty="0">
                <a:solidFill>
                  <a:schemeClr val="tx1">
                    <a:lumMod val="75000"/>
                    <a:lumOff val="25000"/>
                  </a:schemeClr>
                </a:solidFill>
                <a:ea typeface="+mn-ea"/>
              </a:rPr>
              <a:t>Right to choose livelihood</a:t>
            </a:r>
          </a:p>
          <a:p>
            <a:pPr eaLnBrk="1" fontAlgn="auto" hangingPunct="1">
              <a:lnSpc>
                <a:spcPct val="90000"/>
              </a:lnSpc>
              <a:spcAft>
                <a:spcPts val="0"/>
              </a:spcAft>
              <a:buClr>
                <a:schemeClr val="tx1">
                  <a:lumMod val="75000"/>
                  <a:lumOff val="25000"/>
                </a:schemeClr>
              </a:buClr>
              <a:buFont typeface="Arial" pitchFamily="34" charset="0"/>
              <a:buChar char="•"/>
              <a:defRPr/>
            </a:pPr>
            <a:r>
              <a:rPr lang="en-US" dirty="0">
                <a:solidFill>
                  <a:schemeClr val="tx1"/>
                </a:solidFill>
                <a:ea typeface="+mn-ea"/>
                <a:cs typeface="+mn-cs"/>
              </a:rPr>
              <a:t>"It certainly cannot be affirmed, as a historical fact, that this [the right to choose one's profession] has ever been established as one of the fundamental privileges and immunities of the sex.  The paramount destiny and mission of women are to fulfill the noble and benign offices of wife and mother."</a:t>
            </a:r>
            <a:endParaRPr lang="en-US" sz="2800" dirty="0">
              <a:solidFill>
                <a:schemeClr val="tx1"/>
              </a:solidFill>
              <a:ea typeface="+mn-ea"/>
              <a:cs typeface="+mn-cs"/>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5">
                                            <p:txEl>
                                              <p:pRg st="1" end="1"/>
                                            </p:txEl>
                                          </p:spTgt>
                                        </p:tgtEl>
                                        <p:attrNameLst>
                                          <p:attrName>style.visibility</p:attrName>
                                        </p:attrNameLst>
                                      </p:cBhvr>
                                      <p:to>
                                        <p:strVal val="visible"/>
                                      </p:to>
                                    </p:set>
                                    <p:anim calcmode="lin" valueType="num">
                                      <p:cBhvr additive="base">
                                        <p:cTn id="13" dur="500" fill="hold"/>
                                        <p:tgtEl>
                                          <p:spTgt spid="18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anim calcmode="lin" valueType="num">
                                      <p:cBhvr additive="base">
                                        <p:cTn id="19" dur="500" fill="hold"/>
                                        <p:tgtEl>
                                          <p:spTgt spid="18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4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435">
                                            <p:txEl>
                                              <p:pRg st="3" end="3"/>
                                            </p:txEl>
                                          </p:spTgt>
                                        </p:tgtEl>
                                        <p:attrNameLst>
                                          <p:attrName>style.visibility</p:attrName>
                                        </p:attrNameLst>
                                      </p:cBhvr>
                                      <p:to>
                                        <p:strVal val="visible"/>
                                      </p:to>
                                    </p:set>
                                    <p:anim calcmode="lin" valueType="num">
                                      <p:cBhvr additive="base">
                                        <p:cTn id="25" dur="500" fill="hold"/>
                                        <p:tgtEl>
                                          <p:spTgt spid="184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4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435">
                                            <p:txEl>
                                              <p:pRg st="4" end="4"/>
                                            </p:txEl>
                                          </p:spTgt>
                                        </p:tgtEl>
                                        <p:attrNameLst>
                                          <p:attrName>style.visibility</p:attrName>
                                        </p:attrNameLst>
                                      </p:cBhvr>
                                      <p:to>
                                        <p:strVal val="visible"/>
                                      </p:to>
                                    </p:set>
                                    <p:anim calcmode="lin" valueType="num">
                                      <p:cBhvr additive="base">
                                        <p:cTn id="31" dur="500" fill="hold"/>
                                        <p:tgtEl>
                                          <p:spTgt spid="184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4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 calcmode="lin" valueType="num">
                                      <p:cBhvr additive="base">
                                        <p:cTn id="37" dur="500" fill="hold"/>
                                        <p:tgtEl>
                                          <p:spTgt spid="1843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43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autoUpdateAnimBg="0"/>
    </p:bld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381000"/>
            <a:ext cx="6781800" cy="1143000"/>
          </a:xfrm>
        </p:spPr>
        <p:txBody>
          <a:bodyPr rtlCol="0">
            <a:normAutofit fontScale="90000"/>
          </a:bodyPr>
          <a:lstStyle/>
          <a:p>
            <a:pPr eaLnBrk="1" fontAlgn="auto" hangingPunct="1">
              <a:spcAft>
                <a:spcPts val="0"/>
              </a:spcAft>
              <a:defRPr/>
            </a:pPr>
            <a:r>
              <a:rPr lang="en-US" dirty="0" smtClean="0">
                <a:solidFill>
                  <a:schemeClr val="tx1">
                    <a:lumMod val="75000"/>
                    <a:lumOff val="25000"/>
                  </a:schemeClr>
                </a:solidFill>
                <a:ea typeface="+mj-ea"/>
                <a:cs typeface="+mj-cs"/>
              </a:rPr>
              <a:t>Agency: Virginia </a:t>
            </a:r>
            <a:r>
              <a:rPr lang="en-US" dirty="0">
                <a:solidFill>
                  <a:schemeClr val="tx1">
                    <a:lumMod val="75000"/>
                    <a:lumOff val="25000"/>
                  </a:schemeClr>
                </a:solidFill>
                <a:ea typeface="+mj-ea"/>
                <a:cs typeface="+mj-cs"/>
              </a:rPr>
              <a:t>Minor</a:t>
            </a:r>
            <a:br>
              <a:rPr lang="en-US" dirty="0">
                <a:solidFill>
                  <a:schemeClr val="tx1">
                    <a:lumMod val="75000"/>
                    <a:lumOff val="25000"/>
                  </a:schemeClr>
                </a:solidFill>
                <a:ea typeface="+mj-ea"/>
                <a:cs typeface="+mj-cs"/>
              </a:rPr>
            </a:br>
            <a:r>
              <a:rPr lang="en-US" dirty="0">
                <a:solidFill>
                  <a:schemeClr val="tx1">
                    <a:lumMod val="75000"/>
                    <a:lumOff val="25000"/>
                  </a:schemeClr>
                </a:solidFill>
                <a:ea typeface="+mj-ea"/>
                <a:cs typeface="+mj-cs"/>
              </a:rPr>
              <a:t>National level</a:t>
            </a:r>
          </a:p>
        </p:txBody>
      </p:sp>
      <p:sp>
        <p:nvSpPr>
          <p:cNvPr id="20483" name="Rectangle 3"/>
          <p:cNvSpPr>
            <a:spLocks noGrp="1" noChangeArrowheads="1"/>
          </p:cNvSpPr>
          <p:nvPr>
            <p:ph idx="1"/>
          </p:nvPr>
        </p:nvSpPr>
        <p:spPr>
          <a:xfrm>
            <a:off x="0" y="1758253"/>
            <a:ext cx="6858000" cy="4900316"/>
          </a:xfrm>
        </p:spPr>
        <p:txBody>
          <a:bodyPr/>
          <a:lstStyle/>
          <a:p>
            <a:pPr eaLnBrk="1" hangingPunct="1"/>
            <a:r>
              <a:rPr lang="en-US" sz="3200" dirty="0"/>
              <a:t>Minor </a:t>
            </a:r>
            <a:r>
              <a:rPr lang="en-US" sz="3200" dirty="0" err="1"/>
              <a:t>vs</a:t>
            </a:r>
            <a:r>
              <a:rPr lang="en-US" sz="3200" dirty="0"/>
              <a:t> </a:t>
            </a:r>
            <a:r>
              <a:rPr lang="en-US" sz="3200" dirty="0" err="1"/>
              <a:t>Happersett</a:t>
            </a:r>
            <a:r>
              <a:rPr lang="en-US" sz="3200" dirty="0"/>
              <a:t> (1875)</a:t>
            </a:r>
          </a:p>
          <a:p>
            <a:pPr lvl="1" eaLnBrk="1" hangingPunct="1"/>
            <a:r>
              <a:rPr lang="en-US" sz="2600" dirty="0" err="1"/>
              <a:t>Happersett</a:t>
            </a:r>
            <a:r>
              <a:rPr lang="en-US" sz="2600" dirty="0"/>
              <a:t> refuses Minor’s attempt to register to vote in Missouri</a:t>
            </a:r>
          </a:p>
          <a:p>
            <a:pPr lvl="1" eaLnBrk="1" hangingPunct="1"/>
            <a:r>
              <a:rPr lang="en-US" sz="2600" dirty="0"/>
              <a:t>Case goes to Supreme Court</a:t>
            </a:r>
          </a:p>
          <a:p>
            <a:pPr lvl="1" eaLnBrk="1" hangingPunct="1"/>
            <a:r>
              <a:rPr lang="en-US" sz="2600" dirty="0"/>
              <a:t>Suffrage is not a right but a privilege to be granted by individual states</a:t>
            </a:r>
          </a:p>
          <a:p>
            <a:pPr lvl="1" eaLnBrk="1" hangingPunct="1"/>
            <a:r>
              <a:rPr lang="en-US" sz="2600" dirty="0"/>
              <a:t>Women are indeed citizens</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83">
                                            <p:txEl>
                                              <p:pRg st="4" end="4"/>
                                            </p:txEl>
                                          </p:spTgt>
                                        </p:tgtEl>
                                        <p:attrNameLst>
                                          <p:attrName>style.visibility</p:attrName>
                                        </p:attrNameLst>
                                      </p:cBhvr>
                                      <p:to>
                                        <p:strVal val="visible"/>
                                      </p:to>
                                    </p:set>
                                    <p:anim calcmode="lin" valueType="num">
                                      <p:cBhvr additive="base">
                                        <p:cTn id="31" dur="500" fill="hold"/>
                                        <p:tgtEl>
                                          <p:spTgt spid="2048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48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Women on the Frontier</a:t>
            </a:r>
            <a:endParaRPr lang="en-US" dirty="0"/>
          </a:p>
        </p:txBody>
      </p:sp>
      <p:sp>
        <p:nvSpPr>
          <p:cNvPr id="3" name="Content Placeholder 2"/>
          <p:cNvSpPr>
            <a:spLocks noGrp="1"/>
          </p:cNvSpPr>
          <p:nvPr>
            <p:ph idx="1"/>
          </p:nvPr>
        </p:nvSpPr>
        <p:spPr>
          <a:xfrm>
            <a:off x="1" y="1761565"/>
            <a:ext cx="9144000" cy="4830332"/>
          </a:xfrm>
        </p:spPr>
        <p:txBody>
          <a:bodyPr>
            <a:normAutofit/>
          </a:bodyPr>
          <a:lstStyle/>
          <a:p>
            <a:r>
              <a:rPr lang="en-US" dirty="0" smtClean="0"/>
              <a:t>“Her husband lay prostrate before her and senseless with loss of blood from a bullet-wound in the right shoulder. Staunching the flow of blood with styptics which she gathered among the forest shrubs, she brought water and the wounded man soon revived. After a slow and weary march she brought him back to the cabin, carrying him part of the way upon her shoulders. Under her careful nursing he at length recovered his strength though he always carried the bullet in his shoulder. It appears he had met three Indians who told him they were in search of their two missing companions. One of them afterwards treacherously shot him from behind through the shoulder, and in return </a:t>
            </a:r>
            <a:r>
              <a:rPr lang="en-US" dirty="0" err="1" smtClean="0"/>
              <a:t>Pentry</a:t>
            </a:r>
            <a:r>
              <a:rPr lang="en-US" dirty="0" smtClean="0"/>
              <a:t> sent a ball through his heart. Then becoming weak from loss of blood he could only point his gun-barrel at the remaining Indians, and this was his situation when his wife came up and saved his life.”</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7932" y="94129"/>
            <a:ext cx="3580289" cy="6358440"/>
          </a:xfrm>
        </p:spPr>
        <p:txBody>
          <a:bodyPr/>
          <a:lstStyle/>
          <a:p>
            <a:r>
              <a:rPr lang="en-US" dirty="0" smtClean="0"/>
              <a:t>Who is a the top?</a:t>
            </a:r>
          </a:p>
          <a:p>
            <a:r>
              <a:rPr lang="en-US" dirty="0" smtClean="0"/>
              <a:t>What privileges do people at the top get?</a:t>
            </a:r>
          </a:p>
          <a:p>
            <a:endParaRPr lang="en-US" dirty="0" smtClean="0"/>
          </a:p>
          <a:p>
            <a:endParaRPr lang="en-US" dirty="0" smtClean="0"/>
          </a:p>
          <a:p>
            <a:endParaRPr lang="en-US" dirty="0" smtClean="0"/>
          </a:p>
          <a:p>
            <a:r>
              <a:rPr lang="en-US" dirty="0" smtClean="0"/>
              <a:t>Who is not at the top?</a:t>
            </a:r>
          </a:p>
          <a:p>
            <a:r>
              <a:rPr lang="en-US" dirty="0" smtClean="0"/>
              <a:t>What don’t they have?</a:t>
            </a:r>
          </a:p>
          <a:p>
            <a:r>
              <a:rPr lang="en-US" dirty="0" smtClean="0"/>
              <a:t>How is this systematic hierarchy?</a:t>
            </a:r>
            <a:endParaRPr lang="en-US" dirty="0"/>
          </a:p>
        </p:txBody>
      </p:sp>
      <p:sp>
        <p:nvSpPr>
          <p:cNvPr id="4" name="Isosceles Triangle 3"/>
          <p:cNvSpPr/>
          <p:nvPr/>
        </p:nvSpPr>
        <p:spPr>
          <a:xfrm>
            <a:off x="205965" y="94129"/>
            <a:ext cx="5131968" cy="6358440"/>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5507267" y="5761125"/>
            <a:ext cx="1890887" cy="6914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3513667" y="578556"/>
            <a:ext cx="1382890" cy="6208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23333" y="508000"/>
            <a:ext cx="1107996" cy="646331"/>
          </a:xfrm>
          <a:prstGeom prst="rect">
            <a:avLst/>
          </a:prstGeom>
          <a:noFill/>
        </p:spPr>
        <p:txBody>
          <a:bodyPr wrap="none" rtlCol="0">
            <a:spAutoFit/>
          </a:bodyPr>
          <a:lstStyle/>
          <a:p>
            <a:r>
              <a:rPr lang="en-US" sz="3600" dirty="0" smtClean="0">
                <a:solidFill>
                  <a:schemeClr val="tx2"/>
                </a:solidFill>
              </a:rPr>
              <a:t>1870</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t>Justifications for Equality</a:t>
            </a:r>
          </a:p>
        </p:txBody>
      </p:sp>
      <p:sp>
        <p:nvSpPr>
          <p:cNvPr id="4" name="Content Placeholder 3"/>
          <p:cNvSpPr>
            <a:spLocks noGrp="1"/>
          </p:cNvSpPr>
          <p:nvPr>
            <p:ph idx="1"/>
          </p:nvPr>
        </p:nvSpPr>
        <p:spPr/>
        <p:txBody>
          <a:bodyPr/>
          <a:lstStyle/>
          <a:p>
            <a:r>
              <a:rPr lang="en-US" dirty="0" smtClean="0"/>
              <a:t>Embrace and expand</a:t>
            </a:r>
          </a:p>
          <a:p>
            <a:r>
              <a:rPr lang="en-US" dirty="0" smtClean="0"/>
              <a:t>Suffrage = main goal</a:t>
            </a:r>
            <a:endParaRPr lang="en-US" dirty="0"/>
          </a:p>
        </p:txBody>
      </p:sp>
    </p:spTree>
  </p:cSld>
  <p:clrMapOvr>
    <a:masterClrMapping/>
  </p:clrMapOvr>
  <p:transition>
    <p:cut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799" y="228599"/>
            <a:ext cx="7973681" cy="1486931"/>
          </a:xfrm>
        </p:spPr>
        <p:txBody>
          <a:bodyPr/>
          <a:lstStyle/>
          <a:p>
            <a:pPr eaLnBrk="1" hangingPunct="1"/>
            <a:r>
              <a:rPr lang="en-US" dirty="0" smtClean="0"/>
              <a:t>Justifications:</a:t>
            </a:r>
            <a:br>
              <a:rPr lang="en-US" dirty="0" smtClean="0"/>
            </a:br>
            <a:r>
              <a:rPr lang="en-US" dirty="0" smtClean="0"/>
              <a:t> Maintain hierarchy</a:t>
            </a:r>
            <a:endParaRPr lang="en-US" dirty="0"/>
          </a:p>
        </p:txBody>
      </p:sp>
      <p:sp>
        <p:nvSpPr>
          <p:cNvPr id="43011" name="Rectangle 3"/>
          <p:cNvSpPr>
            <a:spLocks noGrp="1" noChangeArrowheads="1"/>
          </p:cNvSpPr>
          <p:nvPr>
            <p:ph idx="1"/>
          </p:nvPr>
        </p:nvSpPr>
        <p:spPr>
          <a:xfrm>
            <a:off x="685800" y="1981200"/>
            <a:ext cx="7772400" cy="4114800"/>
          </a:xfrm>
        </p:spPr>
        <p:txBody>
          <a:bodyPr/>
          <a:lstStyle/>
          <a:p>
            <a:pPr eaLnBrk="1" hangingPunct="1">
              <a:lnSpc>
                <a:spcPct val="90000"/>
              </a:lnSpc>
            </a:pPr>
            <a:r>
              <a:rPr lang="en-US" dirty="0">
                <a:latin typeface="+mj-lt"/>
              </a:rPr>
              <a:t>Women (particularly suffragists) were potential hysterics</a:t>
            </a:r>
            <a:endParaRPr lang="en-US" dirty="0" smtClean="0">
              <a:latin typeface="+mj-lt"/>
            </a:endParaRPr>
          </a:p>
          <a:p>
            <a:pPr lvl="1" eaLnBrk="1" hangingPunct="1">
              <a:lnSpc>
                <a:spcPct val="90000"/>
              </a:lnSpc>
            </a:pPr>
            <a:r>
              <a:rPr lang="en-US" dirty="0" smtClean="0">
                <a:latin typeface="+mj-lt"/>
              </a:rPr>
              <a:t>They cannot be taken </a:t>
            </a:r>
            <a:r>
              <a:rPr lang="en-US" dirty="0">
                <a:latin typeface="+mj-lt"/>
              </a:rPr>
              <a:t>them seriously</a:t>
            </a:r>
          </a:p>
          <a:p>
            <a:pPr eaLnBrk="1" hangingPunct="1">
              <a:lnSpc>
                <a:spcPct val="90000"/>
              </a:lnSpc>
            </a:pPr>
            <a:r>
              <a:rPr lang="en-US" dirty="0">
                <a:latin typeface="+mj-lt"/>
              </a:rPr>
              <a:t>“A women's emotional instability would make her a dangerous voter. She would let her feelings rather than her intellectual concerns be her primary reason for voting. ”</a:t>
            </a:r>
          </a:p>
          <a:p>
            <a:pPr eaLnBrk="1" hangingPunct="1">
              <a:lnSpc>
                <a:spcPct val="90000"/>
              </a:lnSpc>
            </a:pPr>
            <a:r>
              <a:rPr lang="en-US" dirty="0">
                <a:latin typeface="+mj-lt"/>
              </a:rPr>
              <a:t>“"Women did not have the intellectual capacity of men because their brains were smaller and more delicate. </a:t>
            </a: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anim calcmode="lin" valueType="num">
                                      <p:cBhvr additive="base">
                                        <p:cTn id="11"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301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 calcmode="lin" valueType="num">
                                      <p:cBhvr additive="base">
                                        <p:cTn id="17" dur="500" fill="hold"/>
                                        <p:tgtEl>
                                          <p:spTgt spid="4301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301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3011">
                                            <p:txEl>
                                              <p:pRg st="3" end="3"/>
                                            </p:txEl>
                                          </p:spTgt>
                                        </p:tgtEl>
                                        <p:attrNameLst>
                                          <p:attrName>style.visibility</p:attrName>
                                        </p:attrNameLst>
                                      </p:cBhvr>
                                      <p:to>
                                        <p:strVal val="visible"/>
                                      </p:to>
                                    </p:set>
                                    <p:anim calcmode="lin" valueType="num">
                                      <p:cBhvr additive="base">
                                        <p:cTn id="23" dur="500" fill="hold"/>
                                        <p:tgtEl>
                                          <p:spTgt spid="43011">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301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solidFill>
                  <a:schemeClr val="tx1">
                    <a:lumMod val="75000"/>
                    <a:lumOff val="25000"/>
                  </a:schemeClr>
                </a:solidFill>
                <a:ea typeface="+mj-ea"/>
                <a:cs typeface="+mj-cs"/>
              </a:rPr>
              <a:t>Equality</a:t>
            </a:r>
            <a:br>
              <a:rPr lang="en-US" dirty="0" smtClean="0">
                <a:solidFill>
                  <a:schemeClr val="tx1">
                    <a:lumMod val="75000"/>
                    <a:lumOff val="25000"/>
                  </a:schemeClr>
                </a:solidFill>
                <a:ea typeface="+mj-ea"/>
                <a:cs typeface="+mj-cs"/>
              </a:rPr>
            </a:br>
            <a:r>
              <a:rPr lang="en-US" dirty="0">
                <a:solidFill>
                  <a:schemeClr val="tx1">
                    <a:lumMod val="75000"/>
                    <a:lumOff val="25000"/>
                  </a:schemeClr>
                </a:solidFill>
                <a:ea typeface="+mj-ea"/>
                <a:cs typeface="+mj-cs"/>
              </a:rPr>
              <a:t>State laws</a:t>
            </a:r>
          </a:p>
        </p:txBody>
      </p:sp>
      <p:sp>
        <p:nvSpPr>
          <p:cNvPr id="49155" name="Rectangle 3"/>
          <p:cNvSpPr>
            <a:spLocks noGrp="1" noChangeArrowheads="1"/>
          </p:cNvSpPr>
          <p:nvPr>
            <p:ph idx="1"/>
          </p:nvPr>
        </p:nvSpPr>
        <p:spPr>
          <a:xfrm>
            <a:off x="1" y="1546412"/>
            <a:ext cx="8645526" cy="4579751"/>
          </a:xfrm>
        </p:spPr>
        <p:txBody>
          <a:bodyPr/>
          <a:lstStyle/>
          <a:p>
            <a:pPr eaLnBrk="1" hangingPunct="1"/>
            <a:r>
              <a:rPr lang="en-US" dirty="0"/>
              <a:t>Marriage laws that legally disabled women were slowly uplifted</a:t>
            </a:r>
          </a:p>
          <a:p>
            <a:pPr eaLnBrk="1" hangingPunct="1"/>
            <a:r>
              <a:rPr lang="en-US" dirty="0"/>
              <a:t>Women could practice law and medicine in several states</a:t>
            </a:r>
          </a:p>
          <a:p>
            <a:pPr eaLnBrk="1" hangingPunct="1"/>
            <a:r>
              <a:rPr lang="en-US" dirty="0"/>
              <a:t>Slows </a:t>
            </a:r>
            <a:r>
              <a:rPr lang="en-US" dirty="0" smtClean="0"/>
              <a:t>movement</a:t>
            </a:r>
          </a:p>
          <a:p>
            <a:pPr eaLnBrk="1" hangingPunct="1"/>
            <a:r>
              <a:rPr lang="en-US" dirty="0" smtClean="0"/>
              <a:t>Suffrage</a:t>
            </a:r>
            <a:endParaRPr lang="en-US" dirty="0"/>
          </a:p>
        </p:txBody>
      </p:sp>
      <p:cxnSp>
        <p:nvCxnSpPr>
          <p:cNvPr id="7" name="Straight Arrow Connector 6"/>
          <p:cNvCxnSpPr/>
          <p:nvPr/>
        </p:nvCxnSpPr>
        <p:spPr>
          <a:xfrm>
            <a:off x="1698908" y="3975413"/>
            <a:ext cx="1484482" cy="9732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cut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a:p>
        </p:txBody>
      </p:sp>
      <p:sp>
        <p:nvSpPr>
          <p:cNvPr id="54275" name="Content Placeholder 2"/>
          <p:cNvSpPr>
            <a:spLocks noGrp="1"/>
          </p:cNvSpPr>
          <p:nvPr>
            <p:ph idx="1"/>
          </p:nvPr>
        </p:nvSpPr>
        <p:spPr/>
        <p:txBody>
          <a:bodyPr/>
          <a:lstStyle/>
          <a:p>
            <a:endParaRPr lang="en-US"/>
          </a:p>
        </p:txBody>
      </p:sp>
      <p:pic>
        <p:nvPicPr>
          <p:cNvPr id="54276" name="Picture 3"/>
          <p:cNvPicPr>
            <a:picLocks noChangeAspect="1"/>
          </p:cNvPicPr>
          <p:nvPr/>
        </p:nvPicPr>
        <p:blipFill>
          <a:blip r:embed="rId2"/>
          <a:srcRect t="7564"/>
          <a:stretch>
            <a:fillRect/>
          </a:stretch>
        </p:blipFill>
        <p:spPr bwMode="auto">
          <a:xfrm>
            <a:off x="0" y="279932"/>
            <a:ext cx="9271000" cy="5846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dirty="0" smtClean="0"/>
              <a:t>By 1915</a:t>
            </a:r>
            <a:br>
              <a:rPr lang="en-US" dirty="0" smtClean="0"/>
            </a:br>
            <a:r>
              <a:rPr lang="en-US" sz="2000" dirty="0" smtClean="0"/>
              <a:t>(use pgs 64-66)</a:t>
            </a:r>
            <a:endParaRPr lang="en-US" sz="2000" dirty="0"/>
          </a:p>
        </p:txBody>
      </p:sp>
      <p:graphicFrame>
        <p:nvGraphicFramePr>
          <p:cNvPr id="4" name="Content Placeholder 3"/>
          <p:cNvGraphicFramePr>
            <a:graphicFrameLocks noGrp="1"/>
          </p:cNvGraphicFramePr>
          <p:nvPr>
            <p:ph idx="1"/>
          </p:nvPr>
        </p:nvGraphicFramePr>
        <p:xfrm>
          <a:off x="498475" y="2113532"/>
          <a:ext cx="8147050" cy="4270335"/>
        </p:xfrm>
        <a:graphic>
          <a:graphicData uri="http://schemas.openxmlformats.org/drawingml/2006/table">
            <a:tbl>
              <a:tblPr firstRow="1" bandRow="1">
                <a:tableStyleId>{5C22544A-7EE6-4342-B048-85BDC9FD1C3A}</a:tableStyleId>
              </a:tblPr>
              <a:tblGrid>
                <a:gridCol w="4073525"/>
                <a:gridCol w="4073525"/>
              </a:tblGrid>
              <a:tr h="811742">
                <a:tc>
                  <a:txBody>
                    <a:bodyPr/>
                    <a:lstStyle/>
                    <a:p>
                      <a:r>
                        <a:rPr lang="en-US" sz="4000" dirty="0" smtClean="0"/>
                        <a:t>Achievements</a:t>
                      </a:r>
                      <a:endParaRPr lang="en-US" sz="4000" dirty="0"/>
                    </a:p>
                  </a:txBody>
                  <a:tcPr/>
                </a:tc>
                <a:tc>
                  <a:txBody>
                    <a:bodyPr/>
                    <a:lstStyle/>
                    <a:p>
                      <a:r>
                        <a:rPr lang="en-US" sz="4000" dirty="0" smtClean="0"/>
                        <a:t>Restrictions</a:t>
                      </a:r>
                      <a:endParaRPr lang="en-US" sz="4000" dirty="0"/>
                    </a:p>
                  </a:txBody>
                  <a:tcPr/>
                </a:tc>
              </a:tr>
              <a:tr h="3458593">
                <a:tc>
                  <a:txBody>
                    <a:bodyPr/>
                    <a:lstStyle/>
                    <a:p>
                      <a:endParaRPr lang="en-US"/>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968" y="94129"/>
            <a:ext cx="4012032" cy="6358440"/>
          </a:xfrm>
        </p:spPr>
        <p:txBody>
          <a:bodyPr>
            <a:normAutofit/>
          </a:bodyPr>
          <a:lstStyle/>
          <a:p>
            <a:r>
              <a:rPr lang="en-US" dirty="0" smtClean="0"/>
              <a:t>Who is a the top?</a:t>
            </a:r>
          </a:p>
          <a:p>
            <a:r>
              <a:rPr lang="en-US" dirty="0" smtClean="0"/>
              <a:t>What privileges do people at the top get?</a:t>
            </a:r>
          </a:p>
          <a:p>
            <a:pPr>
              <a:buNone/>
            </a:pPr>
            <a:endParaRPr lang="en-US" dirty="0" smtClean="0"/>
          </a:p>
          <a:p>
            <a:pPr>
              <a:buNone/>
            </a:pPr>
            <a:endParaRPr lang="en-US" dirty="0" smtClean="0"/>
          </a:p>
          <a:p>
            <a:pPr>
              <a:buNone/>
            </a:pPr>
            <a:endParaRPr lang="en-US" dirty="0" smtClean="0"/>
          </a:p>
          <a:p>
            <a:r>
              <a:rPr lang="en-US" dirty="0" smtClean="0"/>
              <a:t>Who is not at the top?</a:t>
            </a:r>
          </a:p>
          <a:p>
            <a:r>
              <a:rPr lang="en-US" dirty="0" smtClean="0"/>
              <a:t>What don’t they have?</a:t>
            </a:r>
          </a:p>
          <a:p>
            <a:r>
              <a:rPr lang="en-US" dirty="0" smtClean="0"/>
              <a:t> </a:t>
            </a:r>
          </a:p>
          <a:p>
            <a:endParaRPr lang="en-US" dirty="0" smtClean="0"/>
          </a:p>
          <a:p>
            <a:r>
              <a:rPr lang="en-US" dirty="0" smtClean="0"/>
              <a:t>Why is this systematic?</a:t>
            </a:r>
            <a:endParaRPr lang="en-US" dirty="0"/>
          </a:p>
        </p:txBody>
      </p:sp>
      <p:sp>
        <p:nvSpPr>
          <p:cNvPr id="4" name="Isosceles Triangle 3"/>
          <p:cNvSpPr/>
          <p:nvPr/>
        </p:nvSpPr>
        <p:spPr>
          <a:xfrm>
            <a:off x="205965" y="94129"/>
            <a:ext cx="5131968" cy="6358440"/>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 Arrow 7"/>
          <p:cNvSpPr/>
          <p:nvPr/>
        </p:nvSpPr>
        <p:spPr>
          <a:xfrm>
            <a:off x="4896557" y="4543778"/>
            <a:ext cx="1890887" cy="69144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 Arrow 8"/>
          <p:cNvSpPr/>
          <p:nvPr/>
        </p:nvSpPr>
        <p:spPr>
          <a:xfrm>
            <a:off x="3513667" y="578556"/>
            <a:ext cx="1382890" cy="62088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23333" y="508000"/>
            <a:ext cx="1753380" cy="1200329"/>
          </a:xfrm>
          <a:prstGeom prst="rect">
            <a:avLst/>
          </a:prstGeom>
          <a:noFill/>
        </p:spPr>
        <p:txBody>
          <a:bodyPr wrap="none" rtlCol="0">
            <a:spAutoFit/>
          </a:bodyPr>
          <a:lstStyle/>
          <a:p>
            <a:r>
              <a:rPr lang="en-US" sz="3600" dirty="0" smtClean="0">
                <a:solidFill>
                  <a:schemeClr val="tx2"/>
                </a:solidFill>
              </a:rPr>
              <a:t>1915</a:t>
            </a:r>
          </a:p>
          <a:p>
            <a:r>
              <a:rPr lang="en-US" sz="3600" dirty="0" smtClean="0">
                <a:solidFill>
                  <a:schemeClr val="tx2"/>
                </a:solidFill>
              </a:rPr>
              <a:t>Women</a:t>
            </a:r>
            <a:endParaRPr lang="en-US" sz="36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accel="50000" decel="5000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145213" cy="1452283"/>
          </a:xfrm>
        </p:spPr>
        <p:txBody>
          <a:bodyPr/>
          <a:lstStyle/>
          <a:p>
            <a:pPr>
              <a:defRPr/>
            </a:pPr>
            <a:r>
              <a:rPr lang="en-US" dirty="0" smtClean="0">
                <a:solidFill>
                  <a:srgbClr val="AC6416"/>
                </a:solidFill>
              </a:rPr>
              <a:t>Conditions During Slavery</a:t>
            </a:r>
            <a:endParaRPr lang="en-US" dirty="0">
              <a:solidFill>
                <a:srgbClr val="AC6416"/>
              </a:solidFill>
            </a:endParaRPr>
          </a:p>
        </p:txBody>
      </p:sp>
      <p:sp>
        <p:nvSpPr>
          <p:cNvPr id="25603" name="Content Placeholder 2"/>
          <p:cNvSpPr>
            <a:spLocks noGrp="1"/>
          </p:cNvSpPr>
          <p:nvPr>
            <p:ph idx="1"/>
          </p:nvPr>
        </p:nvSpPr>
        <p:spPr>
          <a:xfrm>
            <a:off x="0" y="1452283"/>
            <a:ext cx="6145213" cy="3729317"/>
          </a:xfrm>
        </p:spPr>
        <p:txBody>
          <a:bodyPr>
            <a:normAutofit/>
          </a:bodyPr>
          <a:lstStyle/>
          <a:p>
            <a:r>
              <a:rPr lang="en-US" dirty="0" smtClean="0"/>
              <a:t>Letters from Former Slaves:</a:t>
            </a:r>
          </a:p>
          <a:p>
            <a:endParaRPr lang="en-US" dirty="0" smtClean="0"/>
          </a:p>
          <a:p>
            <a:r>
              <a:rPr lang="en-US" dirty="0" smtClean="0"/>
              <a:t>Douglass: </a:t>
            </a:r>
          </a:p>
          <a:p>
            <a:endParaRPr lang="en-US" dirty="0" smtClean="0"/>
          </a:p>
          <a:p>
            <a:r>
              <a:rPr lang="en-US" dirty="0" smtClean="0"/>
              <a:t>T&amp;S:</a:t>
            </a:r>
          </a:p>
          <a:p>
            <a:endParaRPr lang="en-US" dirty="0" smtClean="0"/>
          </a:p>
          <a:p>
            <a:endParaRPr lang="en-US" dirty="0" smtClean="0"/>
          </a:p>
        </p:txBody>
      </p:sp>
      <p:cxnSp>
        <p:nvCxnSpPr>
          <p:cNvPr id="5" name="Straight Arrow Connector 4"/>
          <p:cNvCxnSpPr/>
          <p:nvPr/>
        </p:nvCxnSpPr>
        <p:spPr>
          <a:xfrm>
            <a:off x="395111" y="5562600"/>
            <a:ext cx="8156222"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535333" y="5842001"/>
            <a:ext cx="1428347" cy="923330"/>
          </a:xfrm>
          <a:prstGeom prst="rect">
            <a:avLst/>
          </a:prstGeom>
          <a:noFill/>
        </p:spPr>
        <p:txBody>
          <a:bodyPr wrap="square" rtlCol="0">
            <a:spAutoFit/>
          </a:bodyPr>
          <a:lstStyle/>
          <a:p>
            <a:r>
              <a:rPr lang="en-US" dirty="0" smtClean="0">
                <a:solidFill>
                  <a:srgbClr val="AC6416"/>
                </a:solidFill>
              </a:rPr>
              <a:t>100%</a:t>
            </a:r>
          </a:p>
          <a:p>
            <a:r>
              <a:rPr lang="en-US" dirty="0" smtClean="0">
                <a:solidFill>
                  <a:srgbClr val="AC6416"/>
                </a:solidFill>
              </a:rPr>
              <a:t>Full Equality</a:t>
            </a:r>
            <a:endParaRPr lang="en-US" dirty="0">
              <a:solidFill>
                <a:srgbClr val="AC6416"/>
              </a:solidFill>
            </a:endParaRPr>
          </a:p>
        </p:txBody>
      </p:sp>
      <p:sp>
        <p:nvSpPr>
          <p:cNvPr id="7" name="TextBox 6"/>
          <p:cNvSpPr txBox="1"/>
          <p:nvPr/>
        </p:nvSpPr>
        <p:spPr>
          <a:xfrm>
            <a:off x="0" y="5842001"/>
            <a:ext cx="2001107" cy="646331"/>
          </a:xfrm>
          <a:prstGeom prst="rect">
            <a:avLst/>
          </a:prstGeom>
          <a:noFill/>
        </p:spPr>
        <p:txBody>
          <a:bodyPr wrap="square" rtlCol="0">
            <a:spAutoFit/>
          </a:bodyPr>
          <a:lstStyle/>
          <a:p>
            <a:r>
              <a:rPr lang="en-US" dirty="0" smtClean="0">
                <a:solidFill>
                  <a:srgbClr val="AC6416"/>
                </a:solidFill>
              </a:rPr>
              <a:t>0%</a:t>
            </a:r>
          </a:p>
          <a:p>
            <a:r>
              <a:rPr lang="en-US" dirty="0" smtClean="0">
                <a:solidFill>
                  <a:srgbClr val="AC6416"/>
                </a:solidFill>
              </a:rPr>
              <a:t>Full Hierarchy</a:t>
            </a:r>
            <a:endParaRPr lang="en-US" dirty="0">
              <a:solidFill>
                <a:srgbClr val="AC6416"/>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09600" y="1828800"/>
            <a:ext cx="7772400" cy="1143000"/>
          </a:xfrm>
        </p:spPr>
        <p:txBody>
          <a:bodyPr>
            <a:normAutofit fontScale="90000"/>
          </a:bodyPr>
          <a:lstStyle/>
          <a:p>
            <a:pPr eaLnBrk="1" hangingPunct="1"/>
            <a:r>
              <a:rPr lang="en-US" dirty="0" smtClean="0">
                <a:solidFill>
                  <a:srgbClr val="404040"/>
                </a:solidFill>
                <a:ea typeface="ＭＳ Ｐゴシック" charset="-128"/>
                <a:cs typeface="ＭＳ Ｐゴシック" charset="-128"/>
              </a:rPr>
              <a:t/>
            </a:r>
            <a:br>
              <a:rPr lang="en-US" dirty="0" smtClean="0">
                <a:solidFill>
                  <a:srgbClr val="404040"/>
                </a:solidFill>
                <a:ea typeface="ＭＳ Ｐゴシック" charset="-128"/>
                <a:cs typeface="ＭＳ Ｐゴシック" charset="-128"/>
              </a:rPr>
            </a:br>
            <a:r>
              <a:rPr lang="en-US" dirty="0" smtClean="0">
                <a:solidFill>
                  <a:srgbClr val="404040"/>
                </a:solidFill>
                <a:ea typeface="ＭＳ Ｐゴシック" charset="-128"/>
                <a:cs typeface="ＭＳ Ｐゴシック" charset="-128"/>
              </a:rPr>
              <a:t>Native Americans/American Indians</a:t>
            </a:r>
            <a:endParaRPr lang="en-US" dirty="0">
              <a:solidFill>
                <a:srgbClr val="404040"/>
              </a:solidFill>
              <a:ea typeface="ＭＳ Ｐゴシック" charset="-128"/>
              <a:cs typeface="ＭＳ Ｐゴシック" charset="-128"/>
            </a:endParaRPr>
          </a:p>
        </p:txBody>
      </p:sp>
      <p:sp>
        <p:nvSpPr>
          <p:cNvPr id="18435" name="Rectangle 3"/>
          <p:cNvSpPr>
            <a:spLocks noGrp="1" noChangeArrowheads="1"/>
          </p:cNvSpPr>
          <p:nvPr>
            <p:ph type="subTitle" idx="1"/>
          </p:nvPr>
        </p:nvSpPr>
        <p:spPr>
          <a:xfrm>
            <a:off x="498348" y="3402545"/>
            <a:ext cx="8147304" cy="2328056"/>
          </a:xfrm>
        </p:spPr>
        <p:txBody>
          <a:bodyPr>
            <a:normAutofit/>
          </a:bodyPr>
          <a:lstStyle/>
          <a:p>
            <a:pPr>
              <a:buClr>
                <a:srgbClr val="404040"/>
              </a:buClr>
              <a:buFont typeface="Arial" charset="0"/>
              <a:buNone/>
            </a:pPr>
            <a:endParaRPr lang="en-US" dirty="0" smtClean="0">
              <a:solidFill>
                <a:srgbClr val="404040"/>
              </a:solidFill>
              <a:ea typeface="ＭＳ Ｐゴシック" charset="-128"/>
              <a:cs typeface="ＭＳ Ｐゴシック" charset="-128"/>
            </a:endParaRPr>
          </a:p>
          <a:p>
            <a:pPr>
              <a:buClr>
                <a:srgbClr val="404040"/>
              </a:buClr>
              <a:buFont typeface="Arial" charset="0"/>
              <a:buNone/>
            </a:pPr>
            <a:endParaRPr lang="en-US" dirty="0" smtClean="0">
              <a:solidFill>
                <a:srgbClr val="404040"/>
              </a:solidFill>
              <a:ea typeface="ＭＳ Ｐゴシック" charset="-128"/>
              <a:cs typeface="ＭＳ Ｐゴシック" charset="-128"/>
            </a:endParaRPr>
          </a:p>
          <a:p>
            <a:pPr>
              <a:buClr>
                <a:srgbClr val="404040"/>
              </a:buClr>
              <a:buFont typeface="Arial" charset="0"/>
              <a:buNone/>
            </a:pPr>
            <a:endParaRPr lang="en-US" dirty="0" smtClean="0">
              <a:solidFill>
                <a:srgbClr val="404040"/>
              </a:solidFill>
              <a:ea typeface="ＭＳ Ｐゴシック" charset="-128"/>
              <a:cs typeface="ＭＳ Ｐゴシック" charset="-128"/>
            </a:endParaRPr>
          </a:p>
          <a:p>
            <a:pPr>
              <a:buClr>
                <a:srgbClr val="404040"/>
              </a:buClr>
              <a:buFont typeface="Arial" charset="0"/>
              <a:buNone/>
            </a:pPr>
            <a:r>
              <a:rPr lang="en-US" dirty="0" smtClean="0">
                <a:solidFill>
                  <a:srgbClr val="404040"/>
                </a:solidFill>
                <a:ea typeface="ＭＳ Ｐゴシック" charset="-128"/>
                <a:cs typeface="ＭＳ Ｐゴシック" charset="-128"/>
              </a:rPr>
              <a:t>H-----------------------------------------------------E</a:t>
            </a:r>
          </a:p>
          <a:p>
            <a:pPr>
              <a:buClr>
                <a:srgbClr val="404040"/>
              </a:buClr>
              <a:buFont typeface="Arial" charset="0"/>
              <a:buNone/>
            </a:pPr>
            <a:endParaRPr lang="en-US" dirty="0" smtClean="0">
              <a:solidFill>
                <a:srgbClr val="404040"/>
              </a:solidFill>
              <a:ea typeface="ＭＳ Ｐゴシック" charset="-128"/>
              <a:cs typeface="ＭＳ Ｐゴシック" charset="-128"/>
            </a:endParaRPr>
          </a:p>
        </p:txBody>
      </p:sp>
    </p:spTree>
  </p:cSld>
  <p:clrMapOvr>
    <a:masterClrMapping/>
  </p:clrMapOvr>
  <p:transition>
    <p:cut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98475" y="94130"/>
            <a:ext cx="8147051" cy="998426"/>
          </a:xfrm>
        </p:spPr>
        <p:txBody>
          <a:bodyPr/>
          <a:lstStyle/>
          <a:p>
            <a:r>
              <a:rPr lang="en-US" dirty="0" smtClean="0"/>
              <a:t>Turner Thesis (1893)</a:t>
            </a:r>
            <a:endParaRPr lang="en-US" dirty="0"/>
          </a:p>
        </p:txBody>
      </p:sp>
      <p:sp>
        <p:nvSpPr>
          <p:cNvPr id="3" name="Content Placeholder 2"/>
          <p:cNvSpPr>
            <a:spLocks noGrp="1"/>
          </p:cNvSpPr>
          <p:nvPr>
            <p:ph idx="1"/>
          </p:nvPr>
        </p:nvSpPr>
        <p:spPr>
          <a:xfrm>
            <a:off x="1" y="1092556"/>
            <a:ext cx="5758836" cy="5765443"/>
          </a:xfrm>
        </p:spPr>
        <p:txBody>
          <a:bodyPr>
            <a:noAutofit/>
          </a:bodyPr>
          <a:lstStyle/>
          <a:p>
            <a:r>
              <a:rPr lang="en-US" sz="2800" dirty="0" smtClean="0"/>
              <a:t>What is Turner’s frontier thesis?</a:t>
            </a:r>
          </a:p>
          <a:p>
            <a:pPr lvl="1"/>
            <a:r>
              <a:rPr lang="en-US" sz="2400" dirty="0" smtClean="0"/>
              <a:t>Democratic principles</a:t>
            </a:r>
          </a:p>
          <a:p>
            <a:pPr lvl="1"/>
            <a:r>
              <a:rPr lang="en-US" sz="2400" dirty="0" smtClean="0"/>
              <a:t>Open society</a:t>
            </a:r>
          </a:p>
          <a:p>
            <a:pPr lvl="1"/>
            <a:r>
              <a:rPr lang="en-US" sz="2400" dirty="0" smtClean="0"/>
              <a:t>Unfettered economy</a:t>
            </a:r>
          </a:p>
          <a:p>
            <a:pPr lvl="1"/>
            <a:r>
              <a:rPr lang="en-US" sz="2400" dirty="0" smtClean="0"/>
              <a:t>Rugged individualism</a:t>
            </a:r>
          </a:p>
          <a:p>
            <a:r>
              <a:rPr lang="en-US" sz="2800" dirty="0" smtClean="0"/>
              <a:t> Who do these principles apply to?</a:t>
            </a:r>
          </a:p>
          <a:p>
            <a:r>
              <a:rPr lang="en-US" sz="2800" dirty="0" smtClean="0"/>
              <a:t>Black exodus, mining, ranching, farmers all at the expense and to the disadvantage  of Native Americans</a:t>
            </a:r>
          </a:p>
          <a:p>
            <a:endParaRPr lang="en-US" sz="2800" dirty="0" smtClean="0"/>
          </a:p>
          <a:p>
            <a:endParaRPr lang="en-US" sz="2800" dirty="0" smtClean="0"/>
          </a:p>
          <a:p>
            <a:endParaRPr lang="en-US" sz="2800" dirty="0"/>
          </a:p>
        </p:txBody>
      </p:sp>
      <p:pic>
        <p:nvPicPr>
          <p:cNvPr id="4" name="Picture 3"/>
          <p:cNvPicPr>
            <a:picLocks noChangeAspect="1"/>
          </p:cNvPicPr>
          <p:nvPr/>
        </p:nvPicPr>
        <p:blipFill>
          <a:blip r:embed="rId3"/>
          <a:stretch>
            <a:fillRect/>
          </a:stretch>
        </p:blipFill>
        <p:spPr>
          <a:xfrm>
            <a:off x="5758836" y="1594841"/>
            <a:ext cx="3385163" cy="4594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107950"/>
            <a:ext cx="9144000" cy="1336675"/>
          </a:xfrm>
        </p:spPr>
        <p:txBody>
          <a:bodyPr/>
          <a:lstStyle/>
          <a:p>
            <a:pPr eaLnBrk="1" hangingPunct="1"/>
            <a:r>
              <a:rPr lang="en-US">
                <a:ea typeface="ＭＳ Ｐゴシック" pitchFamily="-1" charset="-128"/>
                <a:cs typeface="ＭＳ Ｐゴシック" pitchFamily="-1" charset="-128"/>
              </a:rPr>
              <a:t>Native Americans and the Constitution</a:t>
            </a:r>
          </a:p>
        </p:txBody>
      </p:sp>
      <p:sp>
        <p:nvSpPr>
          <p:cNvPr id="52227" name="Rectangle 3"/>
          <p:cNvSpPr>
            <a:spLocks noGrp="1" noChangeArrowheads="1"/>
          </p:cNvSpPr>
          <p:nvPr>
            <p:ph idx="1"/>
          </p:nvPr>
        </p:nvSpPr>
        <p:spPr>
          <a:xfrm>
            <a:off x="0" y="1524000"/>
            <a:ext cx="2743200" cy="4419600"/>
          </a:xfrm>
        </p:spPr>
        <p:txBody>
          <a:bodyPr/>
          <a:lstStyle/>
          <a:p>
            <a:pPr eaLnBrk="1" hangingPunct="1">
              <a:buFontTx/>
              <a:buNone/>
            </a:pPr>
            <a:r>
              <a:rPr lang="en-US" dirty="0">
                <a:ea typeface="ＭＳ Ｐゴシック" pitchFamily="-1" charset="-128"/>
                <a:cs typeface="ＭＳ Ｐゴシック" pitchFamily="-1" charset="-128"/>
              </a:rPr>
              <a:t>Open your pocket Constitutions and find where Native Americans are </a:t>
            </a:r>
            <a:r>
              <a:rPr lang="en-US" dirty="0" smtClean="0">
                <a:ea typeface="ＭＳ Ｐゴシック" pitchFamily="-1" charset="-128"/>
                <a:cs typeface="ＭＳ Ｐゴシック" pitchFamily="-1" charset="-128"/>
              </a:rPr>
              <a:t>addressed.</a:t>
            </a:r>
          </a:p>
          <a:p>
            <a:pPr eaLnBrk="1" hangingPunct="1">
              <a:buFontTx/>
              <a:buNone/>
            </a:pPr>
            <a:r>
              <a:rPr lang="en-US" dirty="0" smtClean="0">
                <a:ea typeface="ＭＳ Ｐゴシック" pitchFamily="-1" charset="-128"/>
                <a:cs typeface="ＭＳ Ｐゴシック" pitchFamily="-1" charset="-128"/>
              </a:rPr>
              <a:t> What are the implications </a:t>
            </a:r>
            <a:r>
              <a:rPr lang="en-US" dirty="0">
                <a:ea typeface="ＭＳ Ｐゴシック" pitchFamily="-1" charset="-128"/>
                <a:cs typeface="ＭＳ Ｐゴシック" pitchFamily="-1" charset="-128"/>
              </a:rPr>
              <a:t>of that </a:t>
            </a:r>
            <a:r>
              <a:rPr lang="en-US" dirty="0" smtClean="0">
                <a:ea typeface="ＭＳ Ｐゴシック" pitchFamily="-1" charset="-128"/>
                <a:cs typeface="ＭＳ Ｐゴシック" pitchFamily="-1" charset="-128"/>
              </a:rPr>
              <a:t>section?</a:t>
            </a:r>
          </a:p>
          <a:p>
            <a:pPr eaLnBrk="1" hangingPunct="1">
              <a:buFontTx/>
              <a:buNone/>
            </a:pPr>
            <a:endParaRPr lang="en-US" dirty="0">
              <a:ea typeface="ＭＳ Ｐゴシック" pitchFamily="-1" charset="-128"/>
              <a:cs typeface="ＭＳ Ｐゴシック" pitchFamily="-1" charset="-128"/>
            </a:endParaRPr>
          </a:p>
        </p:txBody>
      </p:sp>
      <p:sp>
        <p:nvSpPr>
          <p:cNvPr id="52228" name="Rectangle 4"/>
          <p:cNvSpPr>
            <a:spLocks noChangeArrowheads="1"/>
          </p:cNvSpPr>
          <p:nvPr/>
        </p:nvSpPr>
        <p:spPr bwMode="auto">
          <a:xfrm>
            <a:off x="9344025" y="5562600"/>
            <a:ext cx="184150" cy="457200"/>
          </a:xfrm>
          <a:prstGeom prst="rect">
            <a:avLst/>
          </a:prstGeom>
          <a:noFill/>
          <a:ln w="9525">
            <a:noFill/>
            <a:miter lim="800000"/>
            <a:headEnd/>
            <a:tailEnd/>
          </a:ln>
        </p:spPr>
        <p:txBody>
          <a:bodyPr wrap="none">
            <a:prstTxWarp prst="textNoShape">
              <a:avLst/>
            </a:prstTxWarp>
            <a:spAutoFit/>
          </a:bodyPr>
          <a:lstStyle/>
          <a:p>
            <a:endParaRPr lang="en-US"/>
          </a:p>
        </p:txBody>
      </p:sp>
      <p:pic>
        <p:nvPicPr>
          <p:cNvPr id="52229" name="Picture 6"/>
          <p:cNvPicPr>
            <a:picLocks noChangeAspect="1"/>
          </p:cNvPicPr>
          <p:nvPr/>
        </p:nvPicPr>
        <p:blipFill>
          <a:blip r:embed="rId3"/>
          <a:srcRect/>
          <a:stretch>
            <a:fillRect/>
          </a:stretch>
        </p:blipFill>
        <p:spPr bwMode="auto">
          <a:xfrm>
            <a:off x="2819400" y="1752600"/>
            <a:ext cx="6324600" cy="4079875"/>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990600"/>
          </a:xfrm>
        </p:spPr>
        <p:txBody>
          <a:bodyPr/>
          <a:lstStyle/>
          <a:p>
            <a:pPr eaLnBrk="1" hangingPunct="1"/>
            <a:r>
              <a:rPr lang="en-US" dirty="0" smtClean="0">
                <a:ea typeface="ＭＳ Ｐゴシック" pitchFamily="-1" charset="-128"/>
                <a:cs typeface="ＭＳ Ｐゴシック" pitchFamily="-1" charset="-128"/>
              </a:rPr>
              <a:t>Marshall Trilogy</a:t>
            </a:r>
          </a:p>
        </p:txBody>
      </p:sp>
      <p:sp>
        <p:nvSpPr>
          <p:cNvPr id="54275" name="Rectangle 3"/>
          <p:cNvSpPr>
            <a:spLocks noGrp="1" noChangeArrowheads="1"/>
          </p:cNvSpPr>
          <p:nvPr>
            <p:ph idx="1"/>
          </p:nvPr>
        </p:nvSpPr>
        <p:spPr>
          <a:xfrm>
            <a:off x="381000" y="990601"/>
            <a:ext cx="8382000" cy="5562600"/>
          </a:xfrm>
        </p:spPr>
        <p:txBody>
          <a:bodyPr>
            <a:normAutofit/>
          </a:bodyPr>
          <a:lstStyle/>
          <a:p>
            <a:pPr eaLnBrk="1" hangingPunct="1"/>
            <a:r>
              <a:rPr lang="en-US" dirty="0" smtClean="0">
                <a:ea typeface="ＭＳ Ｐゴシック" pitchFamily="-1" charset="-128"/>
                <a:cs typeface="ＭＳ Ｐゴシック" pitchFamily="-1" charset="-128"/>
              </a:rPr>
              <a:t>Johnson </a:t>
            </a:r>
            <a:r>
              <a:rPr lang="en-US" dirty="0" err="1" smtClean="0">
                <a:ea typeface="ＭＳ Ｐゴシック" pitchFamily="-1" charset="-128"/>
                <a:cs typeface="ＭＳ Ｐゴシック" pitchFamily="-1" charset="-128"/>
              </a:rPr>
              <a:t>v</a:t>
            </a:r>
            <a:r>
              <a:rPr lang="en-US" dirty="0" smtClean="0">
                <a:ea typeface="ＭＳ Ｐゴシック" pitchFamily="-1" charset="-128"/>
                <a:cs typeface="ＭＳ Ｐゴシック" pitchFamily="-1" charset="-128"/>
              </a:rPr>
              <a:t> McIntosh (1823)</a:t>
            </a:r>
          </a:p>
          <a:p>
            <a:pPr lvl="1"/>
            <a:r>
              <a:rPr lang="en-US" dirty="0" smtClean="0">
                <a:ea typeface="ＭＳ Ｐゴシック" pitchFamily="-1" charset="-128"/>
                <a:cs typeface="ＭＳ Ｐゴシック" pitchFamily="-1" charset="-128"/>
              </a:rPr>
              <a:t>“doctrine of discovery”</a:t>
            </a:r>
          </a:p>
          <a:p>
            <a:pPr eaLnBrk="1" hangingPunct="1"/>
            <a:r>
              <a:rPr lang="en-US" dirty="0" smtClean="0">
                <a:ea typeface="ＭＳ Ｐゴシック" pitchFamily="-1" charset="-128"/>
                <a:cs typeface="ＭＳ Ｐゴシック" pitchFamily="-1" charset="-128"/>
              </a:rPr>
              <a:t>Cherokee Nation </a:t>
            </a:r>
            <a:r>
              <a:rPr lang="en-US" dirty="0" err="1" smtClean="0">
                <a:ea typeface="ＭＳ Ｐゴシック" pitchFamily="-1" charset="-128"/>
                <a:cs typeface="ＭＳ Ｐゴシック" pitchFamily="-1" charset="-128"/>
              </a:rPr>
              <a:t>v</a:t>
            </a:r>
            <a:r>
              <a:rPr lang="en-US" dirty="0" smtClean="0">
                <a:ea typeface="ＭＳ Ｐゴシック" pitchFamily="-1" charset="-128"/>
                <a:cs typeface="ＭＳ Ｐゴシック" pitchFamily="-1" charset="-128"/>
              </a:rPr>
              <a:t> Georgia (1831)</a:t>
            </a:r>
          </a:p>
          <a:p>
            <a:pPr lvl="1"/>
            <a:r>
              <a:rPr lang="en-US" dirty="0" smtClean="0">
                <a:ea typeface="ＭＳ Ｐゴシック" pitchFamily="-1" charset="-128"/>
                <a:cs typeface="ＭＳ Ｐゴシック" pitchFamily="-1" charset="-128"/>
              </a:rPr>
              <a:t>“domestic dependent nation”</a:t>
            </a:r>
          </a:p>
          <a:p>
            <a:pPr eaLnBrk="1" hangingPunct="1"/>
            <a:r>
              <a:rPr lang="en-US" dirty="0" smtClean="0">
                <a:ea typeface="ＭＳ Ｐゴシック" pitchFamily="-1" charset="-128"/>
                <a:cs typeface="ＭＳ Ｐゴシック" pitchFamily="-1" charset="-128"/>
              </a:rPr>
              <a:t>Worcester </a:t>
            </a:r>
            <a:r>
              <a:rPr lang="en-US" dirty="0">
                <a:ea typeface="ＭＳ Ｐゴシック" pitchFamily="-1" charset="-128"/>
                <a:cs typeface="ＭＳ Ｐゴシック" pitchFamily="-1" charset="-128"/>
              </a:rPr>
              <a:t>vs. Georgia (1832</a:t>
            </a:r>
            <a:r>
              <a:rPr lang="en-US" dirty="0" smtClean="0">
                <a:ea typeface="ＭＳ Ｐゴシック" pitchFamily="-1" charset="-128"/>
                <a:cs typeface="ＭＳ Ｐゴシック" pitchFamily="-1" charset="-128"/>
              </a:rPr>
              <a:t>)</a:t>
            </a:r>
          </a:p>
          <a:p>
            <a:pPr lvl="1"/>
            <a:r>
              <a:rPr lang="en-US" dirty="0" smtClean="0">
                <a:ea typeface="ＭＳ Ｐゴシック" pitchFamily="-1" charset="-128"/>
                <a:cs typeface="ＭＳ Ｐゴシック" pitchFamily="-1" charset="-128"/>
              </a:rPr>
              <a:t>“tribal sovereignty”</a:t>
            </a:r>
          </a:p>
          <a:p>
            <a:pPr eaLnBrk="1" hangingPunct="1"/>
            <a:r>
              <a:rPr lang="en-US" dirty="0" smtClean="0">
                <a:ea typeface="ＭＳ Ｐゴシック" pitchFamily="-1" charset="-128"/>
                <a:cs typeface="ＭＳ Ｐゴシック" pitchFamily="-1" charset="-128"/>
              </a:rPr>
              <a:t>What relationship does the Supreme Court establish between Native Americans and citizens of the US and the US government? </a:t>
            </a:r>
          </a:p>
          <a:p>
            <a:pPr lvl="1"/>
            <a:r>
              <a:rPr lang="en-US" dirty="0" smtClean="0">
                <a:ea typeface="ＭＳ Ｐゴシック" pitchFamily="-1" charset="-128"/>
                <a:cs typeface="ＭＳ Ｐゴシック" pitchFamily="-1" charset="-128"/>
              </a:rPr>
              <a:t>Control…at arms length</a:t>
            </a:r>
            <a:endParaRPr lang="en-US" dirty="0"/>
          </a:p>
        </p:txBody>
      </p:sp>
      <p:sp>
        <p:nvSpPr>
          <p:cNvPr id="4" name="Rectangle 3"/>
          <p:cNvSpPr txBox="1">
            <a:spLocks noChangeArrowheads="1"/>
          </p:cNvSpPr>
          <p:nvPr/>
        </p:nvSpPr>
        <p:spPr>
          <a:xfrm>
            <a:off x="0" y="5222862"/>
            <a:ext cx="9144000" cy="1996820"/>
          </a:xfrm>
          <a:prstGeom prst="rect">
            <a:avLst/>
          </a:prstGeo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p>
            <a:pPr marL="0" marR="0" lvl="0" indent="0" algn="ctr" defTabSz="914400" rtl="0" eaLnBrk="1" fontAlgn="auto" latinLnBrk="0" hangingPunct="1">
              <a:lnSpc>
                <a:spcPct val="100000"/>
              </a:lnSpc>
              <a:spcBef>
                <a:spcPts val="0"/>
              </a:spcBef>
              <a:spcAft>
                <a:spcPts val="0"/>
              </a:spcAft>
              <a:buClr>
                <a:srgbClr val="404040"/>
              </a:buClr>
              <a:buSzPct val="75000"/>
              <a:buFont typeface="Arial" charset="0"/>
              <a:buNone/>
              <a:tabLst/>
              <a:defRPr/>
            </a:pPr>
            <a:endParaRPr kumimoji="0" lang="en-US" sz="2200" b="0" i="0" u="none" strike="noStrike" kern="1200" cap="none" spc="0" normalizeH="0" baseline="0" noProof="0" dirty="0" smtClean="0">
              <a:ln>
                <a:noFill/>
              </a:ln>
              <a:solidFill>
                <a:srgbClr val="404040"/>
              </a:solidFill>
              <a:effectLst>
                <a:outerShdw blurRad="25400" dist="25400" dir="4200000" algn="ctr" rotWithShape="0">
                  <a:schemeClr val="tx1">
                    <a:alpha val="40000"/>
                  </a:schemeClr>
                </a:outerShdw>
              </a:effectLst>
              <a:uLnTx/>
              <a:uFillTx/>
              <a:latin typeface="+mn-lt"/>
              <a:ea typeface="ＭＳ Ｐゴシック" charset="-128"/>
              <a:cs typeface="ＭＳ Ｐゴシック" charset="-128"/>
            </a:endParaRPr>
          </a:p>
          <a:p>
            <a:pPr marL="0" marR="0" lvl="0" indent="0" algn="ctr" defTabSz="914400" rtl="0" eaLnBrk="1" fontAlgn="auto" latinLnBrk="0" hangingPunct="1">
              <a:lnSpc>
                <a:spcPct val="100000"/>
              </a:lnSpc>
              <a:spcBef>
                <a:spcPts val="0"/>
              </a:spcBef>
              <a:spcAft>
                <a:spcPts val="0"/>
              </a:spcAft>
              <a:buClr>
                <a:srgbClr val="404040"/>
              </a:buClr>
              <a:buSzPct val="75000"/>
              <a:buFont typeface="Arial" charset="0"/>
              <a:buNone/>
              <a:tabLst/>
              <a:defRPr/>
            </a:pPr>
            <a:endParaRPr kumimoji="0" lang="en-US" sz="2200" b="0" i="0" u="none" strike="noStrike" kern="1200" cap="none" spc="0" normalizeH="0" baseline="0" noProof="0" dirty="0" smtClean="0">
              <a:ln>
                <a:noFill/>
              </a:ln>
              <a:solidFill>
                <a:srgbClr val="404040"/>
              </a:solidFill>
              <a:effectLst>
                <a:outerShdw blurRad="25400" dist="25400" dir="4200000" algn="ctr" rotWithShape="0">
                  <a:schemeClr val="tx1">
                    <a:alpha val="40000"/>
                  </a:schemeClr>
                </a:outerShdw>
              </a:effectLst>
              <a:uLnTx/>
              <a:uFillTx/>
              <a:latin typeface="+mn-lt"/>
              <a:ea typeface="ＭＳ Ｐゴシック" charset="-128"/>
              <a:cs typeface="ＭＳ Ｐゴシック" charset="-128"/>
            </a:endParaRPr>
          </a:p>
          <a:p>
            <a:pPr marL="0" marR="0" lvl="0" indent="0" algn="ctr" defTabSz="914400" rtl="0" eaLnBrk="1" fontAlgn="auto" latinLnBrk="0" hangingPunct="1">
              <a:lnSpc>
                <a:spcPct val="100000"/>
              </a:lnSpc>
              <a:spcBef>
                <a:spcPts val="0"/>
              </a:spcBef>
              <a:spcAft>
                <a:spcPts val="0"/>
              </a:spcAft>
              <a:buClr>
                <a:srgbClr val="404040"/>
              </a:buClr>
              <a:buSzPct val="75000"/>
              <a:buFont typeface="Arial" charset="0"/>
              <a:buNone/>
              <a:tabLst/>
              <a:defRPr/>
            </a:pPr>
            <a:endParaRPr kumimoji="0" lang="en-US" sz="2200" b="0" i="0" u="none" strike="noStrike" kern="1200" cap="none" spc="0" normalizeH="0" baseline="0" noProof="0" dirty="0" smtClean="0">
              <a:ln>
                <a:noFill/>
              </a:ln>
              <a:solidFill>
                <a:srgbClr val="404040"/>
              </a:solidFill>
              <a:effectLst>
                <a:outerShdw blurRad="25400" dist="25400" dir="4200000" algn="ctr" rotWithShape="0">
                  <a:schemeClr val="tx1">
                    <a:alpha val="40000"/>
                  </a:schemeClr>
                </a:outerShdw>
              </a:effectLst>
              <a:uLnTx/>
              <a:uFillTx/>
              <a:latin typeface="+mn-lt"/>
              <a:ea typeface="ＭＳ Ｐゴシック" charset="-128"/>
              <a:cs typeface="ＭＳ Ｐゴシック" charset="-128"/>
            </a:endParaRPr>
          </a:p>
          <a:p>
            <a:pPr marL="0" marR="0" lvl="0" indent="0" algn="ctr" defTabSz="914400" rtl="0" eaLnBrk="1" fontAlgn="auto" latinLnBrk="0" hangingPunct="1">
              <a:lnSpc>
                <a:spcPct val="100000"/>
              </a:lnSpc>
              <a:spcBef>
                <a:spcPts val="0"/>
              </a:spcBef>
              <a:spcAft>
                <a:spcPts val="0"/>
              </a:spcAft>
              <a:buClr>
                <a:srgbClr val="404040"/>
              </a:buClr>
              <a:buSzPct val="75000"/>
              <a:buFont typeface="Arial" charset="0"/>
              <a:buNone/>
              <a:tabLst/>
              <a:defRPr/>
            </a:pPr>
            <a:r>
              <a:rPr kumimoji="0" lang="en-US" sz="2200" b="0" i="0" u="none" strike="noStrike" kern="1200" cap="none" spc="0" normalizeH="0" baseline="0" noProof="0" dirty="0" smtClean="0">
                <a:ln>
                  <a:noFill/>
                </a:ln>
                <a:solidFill>
                  <a:srgbClr val="404040"/>
                </a:solidFill>
                <a:effectLst>
                  <a:outerShdw blurRad="25400" dist="25400" dir="4200000" algn="ctr" rotWithShape="0">
                    <a:schemeClr val="tx1">
                      <a:alpha val="40000"/>
                    </a:schemeClr>
                  </a:outerShdw>
                </a:effectLst>
                <a:uLnTx/>
                <a:uFillTx/>
                <a:latin typeface="+mn-lt"/>
                <a:ea typeface="ＭＳ Ｐゴシック" charset="-128"/>
                <a:cs typeface="ＭＳ Ｐゴシック" charset="-128"/>
              </a:rPr>
              <a:t>H--------------------------------------------------------------------E</a:t>
            </a:r>
          </a:p>
          <a:p>
            <a:pPr marL="0" marR="0" lvl="0" indent="0" algn="ctr" defTabSz="914400" rtl="0" eaLnBrk="1" fontAlgn="auto" latinLnBrk="0" hangingPunct="1">
              <a:lnSpc>
                <a:spcPct val="100000"/>
              </a:lnSpc>
              <a:spcBef>
                <a:spcPts val="0"/>
              </a:spcBef>
              <a:spcAft>
                <a:spcPts val="0"/>
              </a:spcAft>
              <a:buClr>
                <a:srgbClr val="404040"/>
              </a:buClr>
              <a:buSzPct val="75000"/>
              <a:buFont typeface="Arial" charset="0"/>
              <a:buNone/>
              <a:tabLst/>
              <a:defRPr/>
            </a:pPr>
            <a:endParaRPr kumimoji="0" lang="en-US" sz="2200" b="0" i="0" u="none" strike="noStrike" kern="1200" cap="none" spc="0" normalizeH="0" baseline="0" noProof="0" dirty="0" smtClean="0">
              <a:ln>
                <a:noFill/>
              </a:ln>
              <a:solidFill>
                <a:srgbClr val="404040"/>
              </a:solidFill>
              <a:effectLst>
                <a:outerShdw blurRad="25400" dist="25400" dir="4200000" algn="ctr" rotWithShape="0">
                  <a:schemeClr val="tx1">
                    <a:alpha val="40000"/>
                  </a:schemeClr>
                </a:outerShdw>
              </a:effectLst>
              <a:uLnTx/>
              <a:uFillTx/>
              <a:latin typeface="+mn-lt"/>
              <a:ea typeface="ＭＳ Ｐゴシック" charset="-128"/>
              <a:cs typeface="ＭＳ Ｐゴシック" charset="-128"/>
            </a:endParaRPr>
          </a:p>
        </p:txBody>
      </p:sp>
      <p:pic>
        <p:nvPicPr>
          <p:cNvPr id="5" name="Picture 4"/>
          <p:cNvPicPr>
            <a:picLocks noChangeAspect="1"/>
          </p:cNvPicPr>
          <p:nvPr/>
        </p:nvPicPr>
        <p:blipFill>
          <a:blip r:embed="rId3"/>
          <a:stretch>
            <a:fillRect/>
          </a:stretch>
        </p:blipFill>
        <p:spPr>
          <a:xfrm>
            <a:off x="5382902" y="990601"/>
            <a:ext cx="3761098" cy="2818579"/>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fade">
                                      <p:cBhvr>
                                        <p:cTn id="7" dur="20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fade">
                                      <p:cBhvr>
                                        <p:cTn id="12" dur="2000"/>
                                        <p:tgtEl>
                                          <p:spTgt spid="54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fade">
                                      <p:cBhvr>
                                        <p:cTn id="17" dur="2000"/>
                                        <p:tgtEl>
                                          <p:spTgt spid="542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fade">
                                      <p:cBhvr>
                                        <p:cTn id="22" dur="2000"/>
                                        <p:tgtEl>
                                          <p:spTgt spid="542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4275">
                                            <p:txEl>
                                              <p:pRg st="4" end="4"/>
                                            </p:txEl>
                                          </p:spTgt>
                                        </p:tgtEl>
                                        <p:attrNameLst>
                                          <p:attrName>style.visibility</p:attrName>
                                        </p:attrNameLst>
                                      </p:cBhvr>
                                      <p:to>
                                        <p:strVal val="visible"/>
                                      </p:to>
                                    </p:set>
                                    <p:animEffect transition="in" filter="fade">
                                      <p:cBhvr>
                                        <p:cTn id="27" dur="2000"/>
                                        <p:tgtEl>
                                          <p:spTgt spid="542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275">
                                            <p:txEl>
                                              <p:pRg st="5" end="5"/>
                                            </p:txEl>
                                          </p:spTgt>
                                        </p:tgtEl>
                                        <p:attrNameLst>
                                          <p:attrName>style.visibility</p:attrName>
                                        </p:attrNameLst>
                                      </p:cBhvr>
                                      <p:to>
                                        <p:strVal val="visible"/>
                                      </p:to>
                                    </p:set>
                                    <p:animEffect transition="in" filter="fade">
                                      <p:cBhvr>
                                        <p:cTn id="32" dur="2000"/>
                                        <p:tgtEl>
                                          <p:spTgt spid="542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4275">
                                            <p:txEl>
                                              <p:pRg st="6" end="6"/>
                                            </p:txEl>
                                          </p:spTgt>
                                        </p:tgtEl>
                                        <p:attrNameLst>
                                          <p:attrName>style.visibility</p:attrName>
                                        </p:attrNameLst>
                                      </p:cBhvr>
                                      <p:to>
                                        <p:strVal val="visible"/>
                                      </p:to>
                                    </p:set>
                                    <p:animEffect transition="in" filter="fade">
                                      <p:cBhvr>
                                        <p:cTn id="37" dur="2000"/>
                                        <p:tgtEl>
                                          <p:spTgt spid="5427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4275">
                                            <p:txEl>
                                              <p:pRg st="7" end="7"/>
                                            </p:txEl>
                                          </p:spTgt>
                                        </p:tgtEl>
                                        <p:attrNameLst>
                                          <p:attrName>style.visibility</p:attrName>
                                        </p:attrNameLst>
                                      </p:cBhvr>
                                      <p:to>
                                        <p:strVal val="visible"/>
                                      </p:to>
                                    </p:set>
                                    <p:animEffect transition="in" filter="fade">
                                      <p:cBhvr>
                                        <p:cTn id="42" dur="2000"/>
                                        <p:tgtEl>
                                          <p:spTgt spid="54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bldLvl="2"/>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smtClean="0">
                <a:ea typeface="ＭＳ Ｐゴシック" pitchFamily="-1" charset="-128"/>
                <a:cs typeface="ＭＳ Ｐゴシック" pitchFamily="-1" charset="-128"/>
              </a:rPr>
              <a:t>Step 3:  Native Americans</a:t>
            </a:r>
          </a:p>
        </p:txBody>
      </p:sp>
      <p:sp>
        <p:nvSpPr>
          <p:cNvPr id="58371" name="Content Placeholder 2"/>
          <p:cNvSpPr>
            <a:spLocks noGrp="1"/>
          </p:cNvSpPr>
          <p:nvPr>
            <p:ph idx="1"/>
          </p:nvPr>
        </p:nvSpPr>
        <p:spPr>
          <a:xfrm>
            <a:off x="0" y="4191000"/>
            <a:ext cx="9144000" cy="1828800"/>
          </a:xfrm>
        </p:spPr>
        <p:txBody>
          <a:bodyPr>
            <a:normAutofit fontScale="92500" lnSpcReduction="10000"/>
          </a:bodyPr>
          <a:lstStyle/>
          <a:p>
            <a:pPr eaLnBrk="1" hangingPunct="1"/>
            <a:r>
              <a:rPr lang="en-US" smtClean="0">
                <a:ea typeface="ＭＳ Ｐゴシック" pitchFamily="-1" charset="-128"/>
                <a:cs typeface="ＭＳ Ｐゴシック" pitchFamily="-1" charset="-128"/>
              </a:rPr>
              <a:t>“Be it enacted by the Senate and House of Representatives of the United States of America, in Congress assembled, That it shall and may be lawful for the President of the United States to cause so much of any territory belonging to the United States, west of the river Mississippi, not included in any state or organized territory, and to which the Indian title has been extinguished.”</a:t>
            </a:r>
          </a:p>
        </p:txBody>
      </p:sp>
      <p:pic>
        <p:nvPicPr>
          <p:cNvPr id="58372" name="Picture 5"/>
          <p:cNvPicPr>
            <a:picLocks noChangeAspect="1"/>
          </p:cNvPicPr>
          <p:nvPr/>
        </p:nvPicPr>
        <p:blipFill>
          <a:blip r:embed="rId3"/>
          <a:srcRect/>
          <a:stretch>
            <a:fillRect/>
          </a:stretch>
        </p:blipFill>
        <p:spPr bwMode="auto">
          <a:xfrm>
            <a:off x="685800" y="0"/>
            <a:ext cx="8077200" cy="4122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381000"/>
            <a:ext cx="9144000" cy="990600"/>
          </a:xfrm>
        </p:spPr>
        <p:txBody>
          <a:bodyPr/>
          <a:lstStyle/>
          <a:p>
            <a:pPr eaLnBrk="1" hangingPunct="1"/>
            <a:r>
              <a:rPr lang="en-US" smtClean="0">
                <a:ea typeface="ＭＳ Ｐゴシック" pitchFamily="-1" charset="-128"/>
                <a:cs typeface="ＭＳ Ｐゴシック" pitchFamily="-1" charset="-128"/>
              </a:rPr>
              <a:t>Post Civil War</a:t>
            </a:r>
          </a:p>
        </p:txBody>
      </p:sp>
      <p:sp>
        <p:nvSpPr>
          <p:cNvPr id="19459" name="Rectangle 3"/>
          <p:cNvSpPr>
            <a:spLocks noGrp="1" noChangeArrowheads="1"/>
          </p:cNvSpPr>
          <p:nvPr>
            <p:ph idx="1"/>
          </p:nvPr>
        </p:nvSpPr>
        <p:spPr>
          <a:xfrm>
            <a:off x="0" y="1828800"/>
            <a:ext cx="4343400" cy="4724400"/>
          </a:xfrm>
        </p:spPr>
        <p:txBody>
          <a:bodyPr/>
          <a:lstStyle/>
          <a:p>
            <a:pPr eaLnBrk="1" hangingPunct="1"/>
            <a:r>
              <a:rPr lang="en-US" dirty="0">
                <a:ea typeface="ＭＳ Ｐゴシック" pitchFamily="-1" charset="-128"/>
                <a:cs typeface="ＭＳ Ｐゴシック" pitchFamily="-1" charset="-128"/>
              </a:rPr>
              <a:t>Peace policy--President </a:t>
            </a:r>
            <a:r>
              <a:rPr lang="en-US" dirty="0" smtClean="0">
                <a:ea typeface="ＭＳ Ｐゴシック" pitchFamily="-1" charset="-128"/>
                <a:cs typeface="ＭＳ Ｐゴシック" pitchFamily="-1" charset="-128"/>
              </a:rPr>
              <a:t>Grant</a:t>
            </a:r>
          </a:p>
          <a:p>
            <a:pPr lvl="1" eaLnBrk="1" hangingPunct="1"/>
            <a:r>
              <a:rPr lang="en-US" dirty="0"/>
              <a:t>Turned over reservation administration to missionaries </a:t>
            </a:r>
          </a:p>
          <a:p>
            <a:pPr lvl="1" eaLnBrk="1" hangingPunct="1"/>
            <a:r>
              <a:rPr lang="en-US" dirty="0"/>
              <a:t>“Would hasten the day when Native Americans would, ‘live in houses and have schools and churches.’”</a:t>
            </a:r>
          </a:p>
        </p:txBody>
      </p:sp>
      <p:pic>
        <p:nvPicPr>
          <p:cNvPr id="63492" name="Picture 4"/>
          <p:cNvPicPr>
            <a:picLocks noChangeAspect="1"/>
          </p:cNvPicPr>
          <p:nvPr/>
        </p:nvPicPr>
        <p:blipFill>
          <a:blip r:embed="rId4"/>
          <a:srcRect/>
          <a:stretch>
            <a:fillRect/>
          </a:stretch>
        </p:blipFill>
        <p:spPr bwMode="auto">
          <a:xfrm>
            <a:off x="4381500" y="1371600"/>
            <a:ext cx="4762500" cy="518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checkerboard(down)">
                                      <p:cBhvr>
                                        <p:cTn id="7" dur="500"/>
                                        <p:tgtEl>
                                          <p:spTgt spid="1945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checkerboard(down)">
                                      <p:cBhvr>
                                        <p:cTn id="12" dur="500"/>
                                        <p:tgtEl>
                                          <p:spTgt spid="1945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checkerboard(down)">
                                      <p:cBhvr>
                                        <p:cTn id="17" dur="500"/>
                                        <p:tgtEl>
                                          <p:spTgt spid="19459">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bldLvl="2" autoUpdateAnimBg="0"/>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33400" y="0"/>
            <a:ext cx="8305800" cy="1143000"/>
          </a:xfrm>
        </p:spPr>
        <p:txBody>
          <a:bodyPr/>
          <a:lstStyle/>
          <a:p>
            <a:pPr eaLnBrk="1" hangingPunct="1"/>
            <a:r>
              <a:rPr lang="en-US" smtClean="0">
                <a:ea typeface="ＭＳ Ｐゴシック" pitchFamily="-1" charset="-128"/>
                <a:cs typeface="ＭＳ Ｐゴシック" pitchFamily="-1" charset="-128"/>
              </a:rPr>
              <a:t>Reformers and Missionaries</a:t>
            </a:r>
          </a:p>
        </p:txBody>
      </p:sp>
      <p:sp>
        <p:nvSpPr>
          <p:cNvPr id="22531" name="Rectangle 3"/>
          <p:cNvSpPr>
            <a:spLocks noGrp="1" noChangeArrowheads="1"/>
          </p:cNvSpPr>
          <p:nvPr>
            <p:ph idx="1"/>
          </p:nvPr>
        </p:nvSpPr>
        <p:spPr>
          <a:xfrm>
            <a:off x="228600" y="1295400"/>
            <a:ext cx="8229600" cy="5562600"/>
          </a:xfrm>
        </p:spPr>
        <p:txBody>
          <a:bodyPr>
            <a:normAutofit/>
          </a:bodyPr>
          <a:lstStyle/>
          <a:p>
            <a:pPr eaLnBrk="1" hangingPunct="1">
              <a:lnSpc>
                <a:spcPct val="90000"/>
              </a:lnSpc>
            </a:pPr>
            <a:r>
              <a:rPr lang="en-US" sz="2800" dirty="0" err="1">
                <a:ea typeface="ＭＳ Ｐゴシック" pitchFamily="-1" charset="-128"/>
                <a:cs typeface="ＭＳ Ｐゴシック" pitchFamily="-1" charset="-128"/>
              </a:rPr>
              <a:t>Mohonk</a:t>
            </a:r>
            <a:r>
              <a:rPr lang="en-US" sz="2800" dirty="0">
                <a:ea typeface="ＭＳ Ｐゴシック" pitchFamily="-1" charset="-128"/>
                <a:cs typeface="ＭＳ Ｐゴシック" pitchFamily="-1" charset="-128"/>
              </a:rPr>
              <a:t> Conferences (fall 1887)</a:t>
            </a:r>
          </a:p>
          <a:p>
            <a:pPr lvl="1" eaLnBrk="1" hangingPunct="1">
              <a:lnSpc>
                <a:spcPct val="90000"/>
              </a:lnSpc>
            </a:pPr>
            <a:r>
              <a:rPr lang="en-US" sz="2400" dirty="0"/>
              <a:t>Formalized goals for reformers in assimilating the Native Americans</a:t>
            </a:r>
          </a:p>
          <a:p>
            <a:pPr lvl="1" eaLnBrk="1" hangingPunct="1">
              <a:lnSpc>
                <a:spcPct val="90000"/>
              </a:lnSpc>
            </a:pPr>
            <a:r>
              <a:rPr lang="en-US" sz="2400" dirty="0"/>
              <a:t>Created the Dawes Act (1887</a:t>
            </a:r>
            <a:r>
              <a:rPr lang="en-US" sz="2400" dirty="0" smtClean="0"/>
              <a:t>)</a:t>
            </a:r>
          </a:p>
          <a:p>
            <a:pPr lvl="2"/>
            <a:r>
              <a:rPr lang="en-US" sz="2200" dirty="0" smtClean="0"/>
              <a:t>Established boarding schools and normal schools</a:t>
            </a:r>
          </a:p>
          <a:p>
            <a:pPr lvl="2"/>
            <a:r>
              <a:rPr lang="en-US" sz="2200" dirty="0" smtClean="0"/>
              <a:t>Reallocated land to Native Americans </a:t>
            </a:r>
            <a:endParaRPr lang="en-US" sz="2400" dirty="0" smtClean="0"/>
          </a:p>
          <a:p>
            <a:pPr lvl="2" eaLnBrk="1" hangingPunct="1"/>
            <a:r>
              <a:rPr lang="en-US" dirty="0">
                <a:ea typeface="ＭＳ Ｐゴシック" pitchFamily="-1" charset="-128"/>
              </a:rPr>
              <a:t>1881=155 </a:t>
            </a:r>
            <a:r>
              <a:rPr lang="en-US" dirty="0" err="1">
                <a:ea typeface="ＭＳ Ｐゴシック" pitchFamily="-1" charset="-128"/>
              </a:rPr>
              <a:t>m</a:t>
            </a:r>
            <a:r>
              <a:rPr lang="en-US" dirty="0">
                <a:ea typeface="ＭＳ Ｐゴシック" pitchFamily="-1" charset="-128"/>
              </a:rPr>
              <a:t> acres, 1890, 104 </a:t>
            </a:r>
            <a:r>
              <a:rPr lang="en-US" dirty="0" err="1">
                <a:ea typeface="ＭＳ Ｐゴシック" pitchFamily="-1" charset="-128"/>
              </a:rPr>
              <a:t>m</a:t>
            </a:r>
            <a:r>
              <a:rPr lang="en-US" dirty="0">
                <a:ea typeface="ＭＳ Ｐゴシック" pitchFamily="-1" charset="-128"/>
              </a:rPr>
              <a:t> acres, 1900 77 </a:t>
            </a:r>
            <a:r>
              <a:rPr lang="en-US" dirty="0" err="1">
                <a:ea typeface="ＭＳ Ｐゴシック" pitchFamily="-1" charset="-128"/>
              </a:rPr>
              <a:t>m</a:t>
            </a:r>
            <a:r>
              <a:rPr lang="en-US" dirty="0">
                <a:ea typeface="ＭＳ Ｐゴシック" pitchFamily="-1" charset="-128"/>
              </a:rPr>
              <a:t> acres</a:t>
            </a:r>
            <a:endParaRPr lang="en-US" sz="2400" dirty="0" smtClean="0">
              <a:ea typeface="ＭＳ Ｐゴシック" pitchFamily="-1" charset="-128"/>
            </a:endParaRPr>
          </a:p>
          <a:p>
            <a:pPr lvl="1">
              <a:lnSpc>
                <a:spcPct val="90000"/>
              </a:lnSpc>
            </a:pPr>
            <a:r>
              <a:rPr lang="en-US" sz="2400" dirty="0" smtClean="0"/>
              <a:t>"The Indian may now become a free man; free from the thralldom of the tribe; freed from the domination of the reservation system; free to enter into the body of our citizens. This bill may therefore be considered as the Magna </a:t>
            </a:r>
            <a:r>
              <a:rPr lang="en-US" sz="2400" dirty="0" err="1" smtClean="0"/>
              <a:t>Carta</a:t>
            </a:r>
            <a:r>
              <a:rPr lang="en-US" sz="2400" dirty="0" smtClean="0"/>
              <a:t> of the Indians of our country." </a:t>
            </a:r>
            <a:br>
              <a:rPr lang="en-US" sz="2400" dirty="0" smtClean="0"/>
            </a:br>
            <a:r>
              <a:rPr lang="en-US" sz="2400" dirty="0" smtClean="0"/>
              <a:t>       — Alice Fletcher </a:t>
            </a:r>
            <a:endParaRPr lang="en-US" dirty="0" smtClean="0">
              <a:ea typeface="ＭＳ Ｐゴシック" pitchFamily="-1" charset="-128"/>
            </a:endParaRPr>
          </a:p>
          <a:p>
            <a:pPr lvl="2" eaLnBrk="1" hangingPunct="1">
              <a:lnSpc>
                <a:spcPct val="90000"/>
              </a:lnSpc>
            </a:pPr>
            <a:endParaRPr lang="en-US" dirty="0">
              <a:ea typeface="ＭＳ Ｐゴシック" pitchFamily="-1" charset="-128"/>
            </a:endParaRPr>
          </a:p>
          <a:p>
            <a:pPr eaLnBrk="1" hangingPunct="1">
              <a:lnSpc>
                <a:spcPct val="90000"/>
              </a:lnSpc>
            </a:pPr>
            <a:endParaRPr lang="en-US" sz="2800" dirty="0">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down)">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checkerboard(down)">
                                      <p:cBhvr>
                                        <p:cTn id="12" dur="5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checkerboard(down)">
                                      <p:cBhvr>
                                        <p:cTn id="17" dur="5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checkerboard(down)">
                                      <p:cBhvr>
                                        <p:cTn id="22" dur="500"/>
                                        <p:tgtEl>
                                          <p:spTgt spid="22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checkerboard(down)">
                                      <p:cBhvr>
                                        <p:cTn id="27" dur="500"/>
                                        <p:tgtEl>
                                          <p:spTgt spid="22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5" fill="hold" grpId="0"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Effect transition="in" filter="checkerboard(down)">
                                      <p:cBhvr>
                                        <p:cTn id="32" dur="5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3" autoUpdateAnimBg="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533400" y="0"/>
            <a:ext cx="8305800" cy="1143000"/>
          </a:xfrm>
        </p:spPr>
        <p:txBody>
          <a:bodyPr/>
          <a:lstStyle/>
          <a:p>
            <a:pPr eaLnBrk="1" hangingPunct="1"/>
            <a:r>
              <a:rPr lang="en-US" smtClean="0">
                <a:ea typeface="ＭＳ Ｐゴシック" pitchFamily="-1" charset="-128"/>
                <a:cs typeface="ＭＳ Ｐゴシック" pitchFamily="-1" charset="-128"/>
              </a:rPr>
              <a:t>Reformers and Missionaries</a:t>
            </a:r>
          </a:p>
        </p:txBody>
      </p:sp>
      <p:sp>
        <p:nvSpPr>
          <p:cNvPr id="22531" name="Rectangle 3"/>
          <p:cNvSpPr>
            <a:spLocks noGrp="1" noChangeArrowheads="1"/>
          </p:cNvSpPr>
          <p:nvPr>
            <p:ph idx="1"/>
          </p:nvPr>
        </p:nvSpPr>
        <p:spPr>
          <a:xfrm>
            <a:off x="228600" y="1295400"/>
            <a:ext cx="8229600" cy="5562600"/>
          </a:xfrm>
        </p:spPr>
        <p:txBody>
          <a:bodyPr>
            <a:normAutofit/>
          </a:bodyPr>
          <a:lstStyle/>
          <a:p>
            <a:pPr>
              <a:lnSpc>
                <a:spcPct val="90000"/>
              </a:lnSpc>
            </a:pPr>
            <a:r>
              <a:rPr lang="en-US" sz="2600" dirty="0" smtClean="0"/>
              <a:t>3 </a:t>
            </a:r>
            <a:r>
              <a:rPr lang="en-US" sz="2600" dirty="0"/>
              <a:t>goals--CCE</a:t>
            </a:r>
          </a:p>
          <a:p>
            <a:pPr lvl="1">
              <a:lnSpc>
                <a:spcPct val="90000"/>
              </a:lnSpc>
            </a:pPr>
            <a:r>
              <a:rPr lang="en-US" dirty="0">
                <a:ea typeface="ＭＳ Ｐゴシック" pitchFamily="-1" charset="-128"/>
              </a:rPr>
              <a:t>Christianity</a:t>
            </a:r>
          </a:p>
          <a:p>
            <a:pPr lvl="1">
              <a:lnSpc>
                <a:spcPct val="90000"/>
              </a:lnSpc>
            </a:pPr>
            <a:r>
              <a:rPr lang="en-US" dirty="0">
                <a:ea typeface="ＭＳ Ｐゴシック" pitchFamily="-1" charset="-128"/>
              </a:rPr>
              <a:t>Citizenship</a:t>
            </a:r>
          </a:p>
          <a:p>
            <a:pPr lvl="1">
              <a:lnSpc>
                <a:spcPct val="90000"/>
              </a:lnSpc>
            </a:pPr>
            <a:r>
              <a:rPr lang="en-US" dirty="0">
                <a:ea typeface="ＭＳ Ｐゴシック" pitchFamily="-1" charset="-128"/>
              </a:rPr>
              <a:t>Education</a:t>
            </a:r>
          </a:p>
          <a:p>
            <a:pPr>
              <a:lnSpc>
                <a:spcPct val="90000"/>
              </a:lnSpc>
            </a:pPr>
            <a:r>
              <a:rPr lang="en-US" sz="2600" dirty="0"/>
              <a:t>Who was there?</a:t>
            </a:r>
          </a:p>
          <a:p>
            <a:pPr lvl="1">
              <a:lnSpc>
                <a:spcPct val="90000"/>
              </a:lnSpc>
            </a:pPr>
            <a:r>
              <a:rPr lang="en-US" dirty="0">
                <a:ea typeface="ＭＳ Ｐゴシック" pitchFamily="-1" charset="-128"/>
              </a:rPr>
              <a:t>Religious leaders</a:t>
            </a:r>
          </a:p>
          <a:p>
            <a:pPr lvl="1">
              <a:lnSpc>
                <a:spcPct val="90000"/>
              </a:lnSpc>
            </a:pPr>
            <a:r>
              <a:rPr lang="en-US" dirty="0">
                <a:ea typeface="ＭＳ Ｐゴシック" pitchFamily="-1" charset="-128"/>
              </a:rPr>
              <a:t>Education </a:t>
            </a:r>
            <a:r>
              <a:rPr lang="en-US" dirty="0" smtClean="0">
                <a:ea typeface="ＭＳ Ｐゴシック" pitchFamily="-1" charset="-128"/>
              </a:rPr>
              <a:t>leaders</a:t>
            </a:r>
          </a:p>
          <a:p>
            <a:pPr lvl="1">
              <a:lnSpc>
                <a:spcPct val="90000"/>
              </a:lnSpc>
              <a:buNone/>
            </a:pPr>
            <a:endParaRPr lang="en-US" dirty="0" smtClean="0">
              <a:ea typeface="ＭＳ Ｐゴシック" pitchFamily="-1" charset="-128"/>
            </a:endParaRPr>
          </a:p>
          <a:p>
            <a:pPr>
              <a:lnSpc>
                <a:spcPct val="90000"/>
              </a:lnSpc>
            </a:pPr>
            <a:r>
              <a:rPr lang="en-US" dirty="0" smtClean="0"/>
              <a:t>"... expressed his faith in the civilizing power of private property with the claim that to be civilized was to 'wear civilized clothes ... cultivate the ground, live in houses, ride in Studebaker wagons, send children to school, drink whiskey [and] own property."</a:t>
            </a:r>
            <a:endParaRPr lang="en-US" dirty="0" smtClean="0">
              <a:ea typeface="ＭＳ Ｐゴシック" pitchFamily="-1" charset="-128"/>
            </a:endParaRPr>
          </a:p>
          <a:p>
            <a:pPr lvl="2" eaLnBrk="1" hangingPunct="1">
              <a:lnSpc>
                <a:spcPct val="90000"/>
              </a:lnSpc>
            </a:pPr>
            <a:endParaRPr lang="en-US" dirty="0">
              <a:ea typeface="ＭＳ Ｐゴシック" pitchFamily="-1" charset="-128"/>
            </a:endParaRPr>
          </a:p>
          <a:p>
            <a:pPr lvl="2" eaLnBrk="1" hangingPunct="1">
              <a:lnSpc>
                <a:spcPct val="90000"/>
              </a:lnSpc>
            </a:pPr>
            <a:endParaRPr lang="en-US" dirty="0">
              <a:ea typeface="ＭＳ Ｐゴシック" pitchFamily="-1" charset="-128"/>
            </a:endParaRPr>
          </a:p>
          <a:p>
            <a:pPr eaLnBrk="1" hangingPunct="1">
              <a:lnSpc>
                <a:spcPct val="90000"/>
              </a:lnSpc>
            </a:pPr>
            <a:endParaRPr lang="en-US" sz="2800" dirty="0">
              <a:ea typeface="ＭＳ Ｐゴシック" pitchFamily="-1" charset="-128"/>
              <a:cs typeface="ＭＳ Ｐゴシック" pitchFamily="-1" charset="-128"/>
            </a:endParaRPr>
          </a:p>
        </p:txBody>
      </p:sp>
      <p:pic>
        <p:nvPicPr>
          <p:cNvPr id="4" name="Picture 3"/>
          <p:cNvPicPr>
            <a:picLocks noChangeAspect="1"/>
          </p:cNvPicPr>
          <p:nvPr/>
        </p:nvPicPr>
        <p:blipFill>
          <a:blip r:embed="rId3"/>
          <a:stretch>
            <a:fillRect/>
          </a:stretch>
        </p:blipFill>
        <p:spPr>
          <a:xfrm>
            <a:off x="6201825" y="1143000"/>
            <a:ext cx="2942175" cy="3198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checkerboard(down)">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checkerboard(down)">
                                      <p:cBhvr>
                                        <p:cTn id="12" dur="500"/>
                                        <p:tgtEl>
                                          <p:spTgt spid="22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checkerboard(down)">
                                      <p:cBhvr>
                                        <p:cTn id="17" dur="500"/>
                                        <p:tgtEl>
                                          <p:spTgt spid="22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checkerboard(down)">
                                      <p:cBhvr>
                                        <p:cTn id="22" dur="500"/>
                                        <p:tgtEl>
                                          <p:spTgt spid="22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checkerboard(down)">
                                      <p:cBhvr>
                                        <p:cTn id="27" dur="500"/>
                                        <p:tgtEl>
                                          <p:spTgt spid="225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5" fill="hold" grpId="0"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Effect transition="in" filter="checkerboard(down)">
                                      <p:cBhvr>
                                        <p:cTn id="32" dur="500"/>
                                        <p:tgtEl>
                                          <p:spTgt spid="225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5" fill="hold" grpId="0" nodeType="clickEffect">
                                  <p:stCondLst>
                                    <p:cond delay="0"/>
                                  </p:stCondLst>
                                  <p:childTnLst>
                                    <p:set>
                                      <p:cBhvr>
                                        <p:cTn id="36" dur="1" fill="hold">
                                          <p:stCondLst>
                                            <p:cond delay="0"/>
                                          </p:stCondLst>
                                        </p:cTn>
                                        <p:tgtEl>
                                          <p:spTgt spid="22531">
                                            <p:txEl>
                                              <p:pRg st="6" end="6"/>
                                            </p:txEl>
                                          </p:spTgt>
                                        </p:tgtEl>
                                        <p:attrNameLst>
                                          <p:attrName>style.visibility</p:attrName>
                                        </p:attrNameLst>
                                      </p:cBhvr>
                                      <p:to>
                                        <p:strVal val="visible"/>
                                      </p:to>
                                    </p:set>
                                    <p:animEffect transition="in" filter="checkerboard(down)">
                                      <p:cBhvr>
                                        <p:cTn id="37" dur="500"/>
                                        <p:tgtEl>
                                          <p:spTgt spid="225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5" fill="hold" grpId="0" nodeType="clickEffect">
                                  <p:stCondLst>
                                    <p:cond delay="0"/>
                                  </p:stCondLst>
                                  <p:childTnLst>
                                    <p:set>
                                      <p:cBhvr>
                                        <p:cTn id="41" dur="1" fill="hold">
                                          <p:stCondLst>
                                            <p:cond delay="0"/>
                                          </p:stCondLst>
                                        </p:cTn>
                                        <p:tgtEl>
                                          <p:spTgt spid="22531">
                                            <p:txEl>
                                              <p:pRg st="8" end="8"/>
                                            </p:txEl>
                                          </p:spTgt>
                                        </p:tgtEl>
                                        <p:attrNameLst>
                                          <p:attrName>style.visibility</p:attrName>
                                        </p:attrNameLst>
                                      </p:cBhvr>
                                      <p:to>
                                        <p:strVal val="visible"/>
                                      </p:to>
                                    </p:set>
                                    <p:animEffect transition="in" filter="checkerboard(down)">
                                      <p:cBhvr>
                                        <p:cTn id="42" dur="500"/>
                                        <p:tgtEl>
                                          <p:spTgt spid="225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3" autoUpdateAnimBg="0"/>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98475" y="94130"/>
            <a:ext cx="8147051" cy="998426"/>
          </a:xfrm>
        </p:spPr>
        <p:txBody>
          <a:bodyPr/>
          <a:lstStyle/>
          <a:p>
            <a:pPr eaLnBrk="1" hangingPunct="1"/>
            <a:r>
              <a:rPr lang="en-US" dirty="0" smtClean="0">
                <a:ea typeface="ＭＳ Ｐゴシック" pitchFamily="-1" charset="-128"/>
                <a:cs typeface="ＭＳ Ｐゴシック" pitchFamily="-1" charset="-128"/>
              </a:rPr>
              <a:t>Success?</a:t>
            </a:r>
            <a:endParaRPr lang="en-US" dirty="0">
              <a:ea typeface="ＭＳ Ｐゴシック" pitchFamily="-1" charset="-128"/>
              <a:cs typeface="ＭＳ Ｐゴシック" pitchFamily="-1" charset="-128"/>
            </a:endParaRPr>
          </a:p>
        </p:txBody>
      </p:sp>
      <p:sp>
        <p:nvSpPr>
          <p:cNvPr id="87043" name="Rectangle 3"/>
          <p:cNvSpPr>
            <a:spLocks noGrp="1" noChangeArrowheads="1"/>
          </p:cNvSpPr>
          <p:nvPr>
            <p:ph idx="1"/>
          </p:nvPr>
        </p:nvSpPr>
        <p:spPr>
          <a:xfrm>
            <a:off x="0" y="1546412"/>
            <a:ext cx="9144000" cy="5311588"/>
          </a:xfrm>
        </p:spPr>
        <p:txBody>
          <a:bodyPr>
            <a:normAutofit/>
          </a:bodyPr>
          <a:lstStyle/>
          <a:p>
            <a:pPr eaLnBrk="1" hangingPunct="1"/>
            <a:r>
              <a:rPr lang="en-US" dirty="0">
                <a:ea typeface="ＭＳ Ｐゴシック" pitchFamily="-1" charset="-128"/>
                <a:cs typeface="ＭＳ Ｐゴシック" pitchFamily="-1" charset="-128"/>
              </a:rPr>
              <a:t>By 20th century, reform is over</a:t>
            </a:r>
          </a:p>
          <a:p>
            <a:pPr eaLnBrk="1" hangingPunct="1"/>
            <a:r>
              <a:rPr lang="en-US" dirty="0">
                <a:ea typeface="ＭＳ Ｐゴシック" pitchFamily="-1" charset="-128"/>
                <a:cs typeface="ＭＳ Ｐゴシック" pitchFamily="-1" charset="-128"/>
              </a:rPr>
              <a:t>Why?</a:t>
            </a:r>
          </a:p>
          <a:p>
            <a:pPr lvl="1" eaLnBrk="1" hangingPunct="1"/>
            <a:r>
              <a:rPr lang="en-US" dirty="0"/>
              <a:t>1.  CCE does not assimilate tribes</a:t>
            </a:r>
          </a:p>
          <a:p>
            <a:pPr lvl="1" eaLnBrk="1" hangingPunct="1"/>
            <a:r>
              <a:rPr lang="en-US" dirty="0"/>
              <a:t>2. </a:t>
            </a:r>
            <a:r>
              <a:rPr lang="en-US" b="1" dirty="0"/>
              <a:t>New Native American leaders rise that call for the protection rather than destruction of their culture </a:t>
            </a:r>
          </a:p>
          <a:p>
            <a:pPr lvl="1" eaLnBrk="1" hangingPunct="1"/>
            <a:r>
              <a:rPr lang="en-US" dirty="0"/>
              <a:t>3.  Citizenship does not guarantee </a:t>
            </a:r>
            <a:r>
              <a:rPr lang="en-US" dirty="0" smtClean="0"/>
              <a:t>anything</a:t>
            </a:r>
          </a:p>
          <a:p>
            <a:r>
              <a:rPr lang="en-US" dirty="0" smtClean="0"/>
              <a:t>"We do not want our land cut up in little pieces... A groan of assent ran along the dark line of Sphinxes.”</a:t>
            </a:r>
          </a:p>
          <a:p>
            <a:pPr lvl="1" eaLnBrk="1" hangingPunct="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Effect transition="in" filter="slide(fromBottom)">
                                      <p:cBhvr>
                                        <p:cTn id="7" dur="500"/>
                                        <p:tgtEl>
                                          <p:spTgt spid="87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7043">
                                            <p:txEl>
                                              <p:pRg st="1" end="1"/>
                                            </p:txEl>
                                          </p:spTgt>
                                        </p:tgtEl>
                                        <p:attrNameLst>
                                          <p:attrName>style.visibility</p:attrName>
                                        </p:attrNameLst>
                                      </p:cBhvr>
                                      <p:to>
                                        <p:strVal val="visible"/>
                                      </p:to>
                                    </p:set>
                                    <p:animEffect transition="in" filter="slide(fromBottom)">
                                      <p:cBhvr>
                                        <p:cTn id="12" dur="500"/>
                                        <p:tgtEl>
                                          <p:spTgt spid="870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87043">
                                            <p:txEl>
                                              <p:pRg st="2" end="2"/>
                                            </p:txEl>
                                          </p:spTgt>
                                        </p:tgtEl>
                                        <p:attrNameLst>
                                          <p:attrName>style.visibility</p:attrName>
                                        </p:attrNameLst>
                                      </p:cBhvr>
                                      <p:to>
                                        <p:strVal val="visible"/>
                                      </p:to>
                                    </p:set>
                                    <p:animEffect transition="in" filter="slide(fromBottom)">
                                      <p:cBhvr>
                                        <p:cTn id="17" dur="500"/>
                                        <p:tgtEl>
                                          <p:spTgt spid="870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87043">
                                            <p:txEl>
                                              <p:pRg st="3" end="3"/>
                                            </p:txEl>
                                          </p:spTgt>
                                        </p:tgtEl>
                                        <p:attrNameLst>
                                          <p:attrName>style.visibility</p:attrName>
                                        </p:attrNameLst>
                                      </p:cBhvr>
                                      <p:to>
                                        <p:strVal val="visible"/>
                                      </p:to>
                                    </p:set>
                                    <p:animEffect transition="in" filter="slide(fromBottom)">
                                      <p:cBhvr>
                                        <p:cTn id="22" dur="500"/>
                                        <p:tgtEl>
                                          <p:spTgt spid="870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87043">
                                            <p:txEl>
                                              <p:pRg st="4" end="4"/>
                                            </p:txEl>
                                          </p:spTgt>
                                        </p:tgtEl>
                                        <p:attrNameLst>
                                          <p:attrName>style.visibility</p:attrName>
                                        </p:attrNameLst>
                                      </p:cBhvr>
                                      <p:to>
                                        <p:strVal val="visible"/>
                                      </p:to>
                                    </p:set>
                                    <p:animEffect transition="in" filter="slide(fromBottom)">
                                      <p:cBhvr>
                                        <p:cTn id="27" dur="500"/>
                                        <p:tgtEl>
                                          <p:spTgt spid="870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87043">
                                            <p:txEl>
                                              <p:pRg st="5" end="5"/>
                                            </p:txEl>
                                          </p:spTgt>
                                        </p:tgtEl>
                                        <p:attrNameLst>
                                          <p:attrName>style.visibility</p:attrName>
                                        </p:attrNameLst>
                                      </p:cBhvr>
                                      <p:to>
                                        <p:strVal val="visible"/>
                                      </p:to>
                                    </p:set>
                                    <p:animEffect transition="in" filter="slide(fromBottom)">
                                      <p:cBhvr>
                                        <p:cTn id="32" dur="500"/>
                                        <p:tgtEl>
                                          <p:spTgt spid="87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bldLvl="3"/>
    </p:bld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smtClean="0">
                <a:ea typeface="ＭＳ Ｐゴシック" pitchFamily="-1" charset="-128"/>
                <a:cs typeface="ＭＳ Ｐゴシック" pitchFamily="-1" charset="-128"/>
              </a:rPr>
              <a:t>Native American Response</a:t>
            </a:r>
          </a:p>
        </p:txBody>
      </p:sp>
      <p:sp>
        <p:nvSpPr>
          <p:cNvPr id="3" name="Content Placeholder 2"/>
          <p:cNvSpPr>
            <a:spLocks noGrp="1"/>
          </p:cNvSpPr>
          <p:nvPr>
            <p:ph idx="1"/>
          </p:nvPr>
        </p:nvSpPr>
        <p:spPr>
          <a:xfrm>
            <a:off x="4429875" y="1937188"/>
            <a:ext cx="4714125" cy="4920812"/>
          </a:xfrm>
        </p:spPr>
        <p:txBody>
          <a:bodyPr>
            <a:normAutofit fontScale="92500" lnSpcReduction="20000"/>
          </a:bodyPr>
          <a:lstStyle/>
          <a:p>
            <a:r>
              <a:rPr lang="en-US" dirty="0" smtClean="0">
                <a:ea typeface="ＭＳ Ｐゴシック" pitchFamily="-1" charset="-128"/>
                <a:cs typeface="ＭＳ Ｐゴシック" pitchFamily="-1" charset="-128"/>
              </a:rPr>
              <a:t>Resistance </a:t>
            </a:r>
          </a:p>
          <a:p>
            <a:pPr lvl="1"/>
            <a:r>
              <a:rPr lang="en-US" dirty="0" smtClean="0">
                <a:ea typeface="ＭＳ Ｐゴシック" pitchFamily="-1" charset="-128"/>
                <a:cs typeface="ＭＳ Ｐゴシック" pitchFamily="-1" charset="-128"/>
              </a:rPr>
              <a:t>Treaties</a:t>
            </a:r>
          </a:p>
          <a:p>
            <a:pPr lvl="1"/>
            <a:r>
              <a:rPr lang="en-US" dirty="0" smtClean="0">
                <a:ea typeface="ＭＳ Ｐゴシック" pitchFamily="-1" charset="-128"/>
                <a:cs typeface="ＭＳ Ｐゴシック" pitchFamily="-1" charset="-128"/>
              </a:rPr>
              <a:t>Battles</a:t>
            </a:r>
          </a:p>
          <a:p>
            <a:r>
              <a:rPr lang="en-US" dirty="0" smtClean="0">
                <a:ea typeface="ＭＳ Ｐゴシック" pitchFamily="-1" charset="-128"/>
                <a:cs typeface="ＭＳ Ｐゴシック" pitchFamily="-1" charset="-128"/>
              </a:rPr>
              <a:t>View of Treaties</a:t>
            </a:r>
          </a:p>
          <a:p>
            <a:pPr lvl="1"/>
            <a:r>
              <a:rPr lang="en-US" dirty="0" smtClean="0">
                <a:ea typeface="ＭＳ Ｐゴシック" pitchFamily="-1" charset="-128"/>
                <a:cs typeface="ＭＳ Ｐゴシック" pitchFamily="-1" charset="-128"/>
              </a:rPr>
              <a:t>Temporary </a:t>
            </a:r>
            <a:r>
              <a:rPr lang="en-US" dirty="0" err="1" smtClean="0">
                <a:ea typeface="ＭＳ Ｐゴシック" pitchFamily="-1" charset="-128"/>
                <a:cs typeface="ＭＳ Ｐゴシック" pitchFamily="-1" charset="-128"/>
              </a:rPr>
              <a:t>vs</a:t>
            </a:r>
            <a:r>
              <a:rPr lang="en-US" dirty="0" smtClean="0">
                <a:ea typeface="ＭＳ Ｐゴシック" pitchFamily="-1" charset="-128"/>
                <a:cs typeface="ＭＳ Ｐゴシック" pitchFamily="-1" charset="-128"/>
              </a:rPr>
              <a:t> permanent</a:t>
            </a:r>
          </a:p>
          <a:p>
            <a:r>
              <a:rPr lang="en-US" dirty="0" smtClean="0">
                <a:ea typeface="ＭＳ Ｐゴシック" pitchFamily="-1" charset="-128"/>
                <a:cs typeface="ＭＳ Ｐゴシック" pitchFamily="-1" charset="-128"/>
              </a:rPr>
              <a:t>Sand Creek</a:t>
            </a:r>
          </a:p>
          <a:p>
            <a:pPr lvl="1"/>
            <a:r>
              <a:rPr lang="en-US" b="1" dirty="0" smtClean="0"/>
              <a:t>"THEY WERE SCALPED, THEIR BRAINS KNOCKED OUT; THE MEN USED THEIR KNIVES, RIPPED OPEN WOMEN, CLUBBED LITTLE CHILDREN, KNOCKED THEM IN THE HEAD WITH THEIR RIFLE BUTTS, BEAT THEIR BRAINS OUT, MUTILATED THEIR BODIES IN EVERY SENSE OF THE WORD."</a:t>
            </a:r>
            <a:endParaRPr lang="en-US" dirty="0" smtClean="0">
              <a:ea typeface="ＭＳ Ｐゴシック" pitchFamily="-1" charset="-128"/>
              <a:cs typeface="ＭＳ Ｐゴシック" pitchFamily="-1" charset="-128"/>
            </a:endParaRPr>
          </a:p>
          <a:p>
            <a:endParaRPr lang="en-US" dirty="0" smtClean="0">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Bottom)">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lide(fromBottom)">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lide(fromBottom)">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lide(fromBottom)">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slide(fromBottom)">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1108" y="129431"/>
            <a:ext cx="2406583" cy="1147236"/>
          </a:xfrm>
        </p:spPr>
        <p:txBody>
          <a:bodyPr/>
          <a:lstStyle/>
          <a:p>
            <a:r>
              <a:rPr lang="en-US" dirty="0" smtClean="0">
                <a:solidFill>
                  <a:srgbClr val="AC6416"/>
                </a:solidFill>
              </a:rPr>
              <a:t>Agency</a:t>
            </a:r>
            <a:endParaRPr lang="en-US" dirty="0">
              <a:solidFill>
                <a:srgbClr val="AC6416"/>
              </a:solidFill>
            </a:endParaRPr>
          </a:p>
        </p:txBody>
      </p:sp>
      <p:sp>
        <p:nvSpPr>
          <p:cNvPr id="3" name="Content Placeholder 2"/>
          <p:cNvSpPr>
            <a:spLocks noGrp="1"/>
          </p:cNvSpPr>
          <p:nvPr>
            <p:ph idx="1"/>
          </p:nvPr>
        </p:nvSpPr>
        <p:spPr>
          <a:xfrm>
            <a:off x="1" y="2350920"/>
            <a:ext cx="8645526" cy="3775243"/>
          </a:xfrm>
        </p:spPr>
        <p:txBody>
          <a:bodyPr/>
          <a:lstStyle/>
          <a:p>
            <a:r>
              <a:rPr lang="en-US" dirty="0" smtClean="0"/>
              <a:t>Black and White abolitionists</a:t>
            </a:r>
          </a:p>
          <a:p>
            <a:pPr lvl="1"/>
            <a:r>
              <a:rPr lang="en-US" dirty="0" smtClean="0"/>
              <a:t>Douglass</a:t>
            </a:r>
          </a:p>
          <a:p>
            <a:pPr lvl="1"/>
            <a:r>
              <a:rPr lang="en-US" dirty="0" smtClean="0"/>
              <a:t>Grimke Sisters</a:t>
            </a:r>
          </a:p>
          <a:p>
            <a:pPr lvl="1"/>
            <a:r>
              <a:rPr lang="en-US" dirty="0" smtClean="0"/>
              <a:t>Garrison</a:t>
            </a:r>
          </a:p>
          <a:p>
            <a:pPr lvl="1"/>
            <a:r>
              <a:rPr lang="en-US" dirty="0" smtClean="0"/>
              <a:t>Harriet Jacobs</a:t>
            </a:r>
          </a:p>
          <a:p>
            <a:pPr lvl="1"/>
            <a:r>
              <a:rPr lang="en-US" dirty="0" smtClean="0"/>
              <a:t>Harriet Beecher Stowe</a:t>
            </a:r>
          </a:p>
          <a:p>
            <a:r>
              <a:rPr lang="en-US" dirty="0" smtClean="0"/>
              <a:t>Run-away</a:t>
            </a:r>
          </a:p>
          <a:p>
            <a:r>
              <a:rPr lang="en-US" dirty="0" smtClean="0"/>
              <a:t>Subversive fighting back</a:t>
            </a:r>
          </a:p>
          <a:p>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98475" y="94130"/>
            <a:ext cx="8147051" cy="968898"/>
          </a:xfrm>
        </p:spPr>
        <p:txBody>
          <a:bodyPr/>
          <a:lstStyle/>
          <a:p>
            <a:pPr eaLnBrk="1" hangingPunct="1"/>
            <a:r>
              <a:rPr lang="en-US" dirty="0">
                <a:ea typeface="ＭＳ Ｐゴシック" pitchFamily="-1" charset="-128"/>
                <a:cs typeface="ＭＳ Ｐゴシック" pitchFamily="-1" charset="-128"/>
              </a:rPr>
              <a:t>Major Battles</a:t>
            </a:r>
          </a:p>
        </p:txBody>
      </p:sp>
      <p:sp>
        <p:nvSpPr>
          <p:cNvPr id="88067" name="Rectangle 3"/>
          <p:cNvSpPr>
            <a:spLocks noGrp="1" noChangeArrowheads="1"/>
          </p:cNvSpPr>
          <p:nvPr>
            <p:ph idx="1"/>
          </p:nvPr>
        </p:nvSpPr>
        <p:spPr>
          <a:xfrm>
            <a:off x="0" y="1447800"/>
            <a:ext cx="4267200" cy="4953000"/>
          </a:xfrm>
        </p:spPr>
        <p:txBody>
          <a:bodyPr/>
          <a:lstStyle/>
          <a:p>
            <a:pPr eaLnBrk="1" hangingPunct="1"/>
            <a:r>
              <a:rPr lang="en-US" dirty="0">
                <a:ea typeface="ＭＳ Ｐゴシック" pitchFamily="-1" charset="-128"/>
                <a:cs typeface="ＭＳ Ｐゴシック" pitchFamily="-1" charset="-128"/>
              </a:rPr>
              <a:t>Little Big </a:t>
            </a:r>
            <a:r>
              <a:rPr lang="en-US" dirty="0" smtClean="0">
                <a:ea typeface="ＭＳ Ｐゴシック" pitchFamily="-1" charset="-128"/>
                <a:cs typeface="ＭＳ Ｐゴシック" pitchFamily="-1" charset="-128"/>
              </a:rPr>
              <a:t>Horn (</a:t>
            </a:r>
            <a:r>
              <a:rPr lang="en-US" dirty="0" smtClean="0"/>
              <a:t>1875)</a:t>
            </a:r>
          </a:p>
          <a:p>
            <a:pPr lvl="1" eaLnBrk="1" hangingPunct="1"/>
            <a:r>
              <a:rPr lang="en-US" dirty="0"/>
              <a:t>Sitting Bull and Crazy Horse</a:t>
            </a:r>
          </a:p>
          <a:p>
            <a:pPr eaLnBrk="1" hangingPunct="1"/>
            <a:r>
              <a:rPr lang="en-US" dirty="0">
                <a:ea typeface="ＭＳ Ｐゴシック" pitchFamily="-1" charset="-128"/>
                <a:cs typeface="ＭＳ Ｐゴシック" pitchFamily="-1" charset="-128"/>
              </a:rPr>
              <a:t>Nez </a:t>
            </a:r>
            <a:r>
              <a:rPr lang="en-US" dirty="0" smtClean="0">
                <a:ea typeface="ＭＳ Ｐゴシック" pitchFamily="-1" charset="-128"/>
                <a:cs typeface="ＭＳ Ｐゴシック" pitchFamily="-1" charset="-128"/>
              </a:rPr>
              <a:t>Perce (1871-72)</a:t>
            </a:r>
          </a:p>
          <a:p>
            <a:pPr lvl="1" eaLnBrk="1" hangingPunct="1"/>
            <a:r>
              <a:rPr lang="en-US" dirty="0"/>
              <a:t>Chief Joseph</a:t>
            </a:r>
          </a:p>
          <a:p>
            <a:pPr eaLnBrk="1" hangingPunct="1"/>
            <a:r>
              <a:rPr lang="en-US" dirty="0">
                <a:ea typeface="ＭＳ Ｐゴシック" pitchFamily="-1" charset="-128"/>
                <a:cs typeface="ＭＳ Ｐゴシック" pitchFamily="-1" charset="-128"/>
              </a:rPr>
              <a:t>Battle of Wounded </a:t>
            </a:r>
            <a:r>
              <a:rPr lang="en-US" dirty="0" smtClean="0">
                <a:ea typeface="ＭＳ Ｐゴシック" pitchFamily="-1" charset="-128"/>
                <a:cs typeface="ＭＳ Ｐゴシック" pitchFamily="-1" charset="-128"/>
              </a:rPr>
              <a:t>Knee (1890)</a:t>
            </a:r>
          </a:p>
          <a:p>
            <a:pPr lvl="1"/>
            <a:r>
              <a:rPr lang="en-US" dirty="0" smtClean="0">
                <a:ea typeface="ＭＳ Ｐゴシック" pitchFamily="-1" charset="-128"/>
              </a:rPr>
              <a:t>End </a:t>
            </a:r>
            <a:r>
              <a:rPr lang="en-US" dirty="0">
                <a:ea typeface="ＭＳ Ｐゴシック" pitchFamily="-1" charset="-128"/>
              </a:rPr>
              <a:t>of the fighting</a:t>
            </a:r>
          </a:p>
          <a:p>
            <a:pPr eaLnBrk="1" hangingPunct="1"/>
            <a:endParaRPr lang="en-US" dirty="0">
              <a:ea typeface="ＭＳ Ｐゴシック" pitchFamily="-1" charset="-128"/>
              <a:cs typeface="ＭＳ Ｐゴシック" pitchFamily="-1"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806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88067">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806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8067">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80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1" build="p"/>
    </p:bld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 y="338667"/>
            <a:ext cx="3826672" cy="6214533"/>
          </a:xfrm>
        </p:spPr>
        <p:txBody>
          <a:bodyPr>
            <a:noAutofit/>
          </a:bodyPr>
          <a:lstStyle/>
          <a:p>
            <a:r>
              <a:rPr lang="en-US" sz="2800" dirty="0" smtClean="0"/>
              <a:t>“I am tired of fighting.  Our chiefs are killed; Looking Glass is dead, Too-</a:t>
            </a:r>
            <a:r>
              <a:rPr lang="en-US" sz="2800" dirty="0" err="1" smtClean="0"/>
              <a:t>hul-hul-sote</a:t>
            </a:r>
            <a:r>
              <a:rPr lang="en-US" sz="2800" dirty="0" smtClean="0"/>
              <a:t> is dead.  The old men are all dead.  It is the young men who say </a:t>
            </a:r>
            <a:r>
              <a:rPr lang="en-US" sz="2800" dirty="0" err="1" smtClean="0"/>
              <a:t>yay</a:t>
            </a:r>
            <a:r>
              <a:rPr lang="en-US" sz="2800" dirty="0" smtClean="0"/>
              <a:t> </a:t>
            </a:r>
            <a:r>
              <a:rPr lang="en-US" sz="2800" dirty="0" smtClean="0"/>
              <a:t>or not…I am</a:t>
            </a:r>
            <a:r>
              <a:rPr lang="en-US" sz="2800" dirty="0" smtClean="0"/>
              <a:t> tired; </a:t>
            </a:r>
            <a:r>
              <a:rPr lang="en-US" sz="2800" dirty="0" smtClean="0"/>
              <a:t>my heart is sick and ad.  From where the sun now stands, I will fight no more forever.”</a:t>
            </a:r>
            <a:endParaRPr lang="en-US" sz="2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Legislation</a:t>
            </a:r>
            <a:endParaRPr lang="en-US" dirty="0"/>
          </a:p>
        </p:txBody>
      </p:sp>
      <p:sp>
        <p:nvSpPr>
          <p:cNvPr id="3" name="Content Placeholder 2"/>
          <p:cNvSpPr>
            <a:spLocks noGrp="1"/>
          </p:cNvSpPr>
          <p:nvPr>
            <p:ph idx="1"/>
          </p:nvPr>
        </p:nvSpPr>
        <p:spPr/>
        <p:txBody>
          <a:bodyPr/>
          <a:lstStyle/>
          <a:p>
            <a:r>
              <a:rPr lang="en-US" dirty="0" err="1" smtClean="0">
                <a:ea typeface="ＭＳ Ｐゴシック" pitchFamily="-1" charset="-128"/>
                <a:cs typeface="ＭＳ Ｐゴシック" pitchFamily="-1" charset="-128"/>
              </a:rPr>
              <a:t>Talton</a:t>
            </a:r>
            <a:r>
              <a:rPr lang="en-US" dirty="0" smtClean="0">
                <a:ea typeface="ＭＳ Ｐゴシック" pitchFamily="-1" charset="-128"/>
                <a:cs typeface="ＭＳ Ｐゴシック" pitchFamily="-1" charset="-128"/>
              </a:rPr>
              <a:t> vs. Mayes (1896)</a:t>
            </a:r>
          </a:p>
          <a:p>
            <a:pPr lvl="1"/>
            <a:r>
              <a:rPr lang="en-US" dirty="0" smtClean="0"/>
              <a:t>Indian tribes are not bound to the 5th amendment</a:t>
            </a:r>
          </a:p>
          <a:p>
            <a:r>
              <a:rPr lang="en-US" dirty="0" smtClean="0"/>
              <a:t>Burke Act</a:t>
            </a:r>
          </a:p>
          <a:p>
            <a:r>
              <a:rPr lang="en-US" dirty="0" smtClean="0"/>
              <a:t>Citizenship extended by 1901 to some</a:t>
            </a:r>
          </a:p>
          <a:p>
            <a:pPr lvl="1"/>
            <a:r>
              <a:rPr lang="en-US" dirty="0" smtClean="0"/>
              <a:t>1924-Snyder Act </a:t>
            </a:r>
          </a:p>
          <a:p>
            <a:endParaRPr lang="en-US" dirty="0" smtClean="0"/>
          </a:p>
          <a:p>
            <a:pPr lvl="1"/>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accel="50000" decel="5000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accel="50000" decel="5000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9144000" cy="6858000"/>
          </a:xfrm>
        </p:spPr>
        <p:txBody>
          <a:bodyPr>
            <a:normAutofit/>
          </a:bodyPr>
          <a:lstStyle/>
          <a:p>
            <a:r>
              <a:rPr lang="en-US" sz="2000" dirty="0" smtClean="0"/>
              <a:t>Accommodate: Fit in with the wishes or needs of</a:t>
            </a:r>
          </a:p>
          <a:p>
            <a:r>
              <a:rPr lang="en-US" sz="2000" dirty="0" smtClean="0"/>
              <a:t>Assimilation: the state of being assimilated; people of different backgrounds come to see themselves as part of a larger national family.</a:t>
            </a:r>
          </a:p>
          <a:p>
            <a:r>
              <a:rPr lang="en-US" sz="2000" dirty="0" smtClean="0"/>
              <a:t>Annihilate: Destroy utterly; obliterate.</a:t>
            </a:r>
          </a:p>
          <a:p>
            <a:r>
              <a:rPr lang="en-US" sz="2800" dirty="0" smtClean="0"/>
              <a:t>Based on the reading last night (by either author)</a:t>
            </a:r>
          </a:p>
          <a:p>
            <a:pPr marL="514350" indent="-514350">
              <a:buFont typeface="+mj-lt"/>
              <a:buAutoNum type="arabicPeriod"/>
            </a:pPr>
            <a:r>
              <a:rPr lang="en-US" sz="2800" dirty="0" smtClean="0"/>
              <a:t>Did Native Americans accommodate or assimilate?  Both? Neither?  Annihilate?</a:t>
            </a:r>
          </a:p>
          <a:p>
            <a:pPr marL="514350" indent="-514350">
              <a:buFont typeface="+mj-lt"/>
              <a:buAutoNum type="arabicPeriod"/>
            </a:pPr>
            <a:r>
              <a:rPr lang="en-US" sz="2800" dirty="0" smtClean="0"/>
              <a:t>Did accommodation or assimilation help or hurt Native Americans?</a:t>
            </a:r>
          </a:p>
          <a:p>
            <a:pPr marL="514350" indent="-514350">
              <a:buFont typeface="+mj-lt"/>
              <a:buAutoNum type="arabicPeriod"/>
            </a:pPr>
            <a:r>
              <a:rPr lang="en-US" sz="2800" dirty="0" smtClean="0"/>
              <a:t>What inherent misunderstandings were there between Native Americans and US citizens?</a:t>
            </a:r>
          </a:p>
          <a:p>
            <a:pPr marL="514350" indent="-514350">
              <a:buFont typeface="+mj-lt"/>
              <a:buAutoNum type="arabicPeriod"/>
            </a:pPr>
            <a:r>
              <a:rPr lang="en-US" sz="2800" dirty="0" smtClean="0"/>
              <a:t>Is a hierarchy being created?  Is it systematic?</a:t>
            </a:r>
          </a:p>
          <a:p>
            <a:pPr marL="514350" indent="-514350">
              <a:buFont typeface="+mj-lt"/>
              <a:buAutoNum type="arabicPeriod"/>
            </a:pPr>
            <a:endParaRPr lang="en-US" sz="2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268290" name="Rectangle 2050"/>
          <p:cNvSpPr>
            <a:spLocks noGrp="1" noChangeArrowheads="1"/>
          </p:cNvSpPr>
          <p:nvPr>
            <p:ph type="title"/>
          </p:nvPr>
        </p:nvSpPr>
        <p:spPr>
          <a:xfrm>
            <a:off x="685800" y="381000"/>
            <a:ext cx="7772400" cy="685800"/>
          </a:xfrm>
        </p:spPr>
        <p:txBody>
          <a:bodyPr>
            <a:normAutofit fontScale="90000"/>
          </a:bodyPr>
          <a:lstStyle/>
          <a:p>
            <a:pPr eaLnBrk="1" fontAlgn="auto" hangingPunct="1">
              <a:spcAft>
                <a:spcPts val="0"/>
              </a:spcAft>
              <a:defRPr/>
            </a:pPr>
            <a:r>
              <a:rPr lang="en-US" dirty="0" smtClean="0">
                <a:ea typeface="+mj-ea"/>
                <a:cs typeface="+mj-cs"/>
              </a:rPr>
              <a:t>Reconstruction (1865-1877)</a:t>
            </a:r>
            <a:endParaRPr lang="en-US" dirty="0">
              <a:ea typeface="+mj-ea"/>
              <a:cs typeface="+mj-cs"/>
            </a:endParaRPr>
          </a:p>
        </p:txBody>
      </p:sp>
      <p:sp>
        <p:nvSpPr>
          <p:cNvPr id="268291" name="Rectangle 2051"/>
          <p:cNvSpPr>
            <a:spLocks noGrp="1" noChangeArrowheads="1"/>
          </p:cNvSpPr>
          <p:nvPr>
            <p:ph idx="1"/>
          </p:nvPr>
        </p:nvSpPr>
        <p:spPr>
          <a:xfrm>
            <a:off x="0" y="1295400"/>
            <a:ext cx="9144000" cy="4800600"/>
          </a:xfrm>
        </p:spPr>
        <p:txBody>
          <a:bodyPr/>
          <a:lstStyle/>
          <a:p>
            <a:pPr eaLnBrk="1" hangingPunct="1">
              <a:lnSpc>
                <a:spcPct val="90000"/>
              </a:lnSpc>
            </a:pPr>
            <a:r>
              <a:rPr lang="en-US" sz="2800" dirty="0" smtClean="0"/>
              <a:t>Our Focus:</a:t>
            </a:r>
            <a:endParaRPr lang="en-US" sz="2400" dirty="0" smtClean="0"/>
          </a:p>
          <a:p>
            <a:pPr lvl="1" eaLnBrk="1" hangingPunct="1">
              <a:lnSpc>
                <a:spcPct val="90000"/>
              </a:lnSpc>
            </a:pPr>
            <a:r>
              <a:rPr lang="en-US" sz="2400" dirty="0" smtClean="0"/>
              <a:t>1.  What will the new labor system of the South be?</a:t>
            </a:r>
          </a:p>
          <a:p>
            <a:pPr lvl="1" eaLnBrk="1" hangingPunct="1">
              <a:lnSpc>
                <a:spcPct val="90000"/>
              </a:lnSpc>
            </a:pPr>
            <a:r>
              <a:rPr lang="en-US" sz="2400" dirty="0" smtClean="0"/>
              <a:t>2.  How are the newly emancipated people to be integrated?</a:t>
            </a: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additive="base">
                                        <p:cTn id="7" dur="500" fill="hold"/>
                                        <p:tgtEl>
                                          <p:spTgt spid="268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829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8291">
                                            <p:txEl>
                                              <p:pRg st="1" end="1"/>
                                            </p:txEl>
                                          </p:spTgt>
                                        </p:tgtEl>
                                        <p:attrNameLst>
                                          <p:attrName>style.visibility</p:attrName>
                                        </p:attrNameLst>
                                      </p:cBhvr>
                                      <p:to>
                                        <p:strVal val="visible"/>
                                      </p:to>
                                    </p:set>
                                    <p:anim calcmode="lin" valueType="num">
                                      <p:cBhvr additive="base">
                                        <p:cTn id="13" dur="500" fill="hold"/>
                                        <p:tgtEl>
                                          <p:spTgt spid="268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829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8291">
                                            <p:txEl>
                                              <p:pRg st="2" end="2"/>
                                            </p:txEl>
                                          </p:spTgt>
                                        </p:tgtEl>
                                        <p:attrNameLst>
                                          <p:attrName>style.visibility</p:attrName>
                                        </p:attrNameLst>
                                      </p:cBhvr>
                                      <p:to>
                                        <p:strVal val="visible"/>
                                      </p:to>
                                    </p:set>
                                    <p:anim calcmode="lin" valueType="num">
                                      <p:cBhvr additive="base">
                                        <p:cTn id="19" dur="500" fill="hold"/>
                                        <p:tgtEl>
                                          <p:spTgt spid="268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829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bldLvl="2" autoUpdateAnimBg="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Saddle">
      <a:dk1>
        <a:srgbClr val="302C24"/>
      </a:dk1>
      <a:lt1>
        <a:sysClr val="window" lastClr="FFFFFF"/>
      </a:lt1>
      <a:dk2>
        <a:srgbClr val="AC6416"/>
      </a:dk2>
      <a:lt2>
        <a:srgbClr val="E8E4DB"/>
      </a:lt2>
      <a:accent1>
        <a:srgbClr val="C6B178"/>
      </a:accent1>
      <a:accent2>
        <a:srgbClr val="9C5B14"/>
      </a:accent2>
      <a:accent3>
        <a:srgbClr val="71B2BC"/>
      </a:accent3>
      <a:accent4>
        <a:srgbClr val="78AA5D"/>
      </a:accent4>
      <a:accent5>
        <a:srgbClr val="867099"/>
      </a:accent5>
      <a:accent6>
        <a:srgbClr val="4C6F75"/>
      </a:accent6>
      <a:hlink>
        <a:srgbClr val="F27B0E"/>
      </a:hlink>
      <a:folHlink>
        <a:srgbClr val="989268"/>
      </a:folHlink>
    </a:clrScheme>
    <a:fontScheme name="Saddle">
      <a:majorFont>
        <a:latin typeface="Book Antiqua"/>
        <a:ea typeface=""/>
        <a:cs typeface=""/>
        <a:font script="Jpan" typeface="ＭＳ 明朝"/>
      </a:majorFont>
      <a:minorFont>
        <a:latin typeface="Book Antiqua"/>
        <a:ea typeface=""/>
        <a:cs typeface=""/>
        <a:font script="Jpan" typeface="ＭＳ 明朝"/>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2168</TotalTime>
  <Words>14563</Words>
  <Application>Microsoft Macintosh PowerPoint</Application>
  <PresentationFormat>On-screen Show (4:3)</PresentationFormat>
  <Paragraphs>745</Paragraphs>
  <Slides>83</Slides>
  <Notes>49</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Saddle</vt:lpstr>
      <vt:lpstr>Photo Editor Photo</vt:lpstr>
      <vt:lpstr>Equality and Hiearchy</vt:lpstr>
      <vt:lpstr>Class Conduct</vt:lpstr>
      <vt:lpstr>Slide 3</vt:lpstr>
      <vt:lpstr>Slide 4</vt:lpstr>
      <vt:lpstr>Slide 5</vt:lpstr>
      <vt:lpstr>What are Civil Rights?</vt:lpstr>
      <vt:lpstr>Conditions During Slavery</vt:lpstr>
      <vt:lpstr>Agency</vt:lpstr>
      <vt:lpstr>Reconstruction (1865-1877)</vt:lpstr>
      <vt:lpstr>Approaches</vt:lpstr>
      <vt:lpstr>Slide 11</vt:lpstr>
      <vt:lpstr>Plantation System to Wage Labor (the idea)</vt:lpstr>
      <vt:lpstr>Sharecropping and tenant farming (what happened)</vt:lpstr>
      <vt:lpstr>Why?</vt:lpstr>
      <vt:lpstr>National Government</vt:lpstr>
      <vt:lpstr>Freedman’s Bureau</vt:lpstr>
      <vt:lpstr>EFFECTIVENESS? 13th amendment</vt:lpstr>
      <vt:lpstr>EFFECTIVENESS? 14th amendment</vt:lpstr>
      <vt:lpstr>Jim Crow Laws</vt:lpstr>
      <vt:lpstr>Slide 20</vt:lpstr>
      <vt:lpstr>EFFECTIVENESS? 15th Amendment</vt:lpstr>
      <vt:lpstr>Sample Questions from a Literacy Test</vt:lpstr>
      <vt:lpstr>Slide 23</vt:lpstr>
      <vt:lpstr>STATE GOVERNMENTS DURING RECONSTRUCTION</vt:lpstr>
      <vt:lpstr>State Governments</vt:lpstr>
      <vt:lpstr>Klan: Local Level and local government</vt:lpstr>
      <vt:lpstr>KKK</vt:lpstr>
      <vt:lpstr>Slide 28</vt:lpstr>
      <vt:lpstr>Slide 29</vt:lpstr>
      <vt:lpstr>Slide 30</vt:lpstr>
      <vt:lpstr>The End?</vt:lpstr>
      <vt:lpstr>Post-Reconstruction (1877)</vt:lpstr>
      <vt:lpstr>Plessy vs. Ferguson: Supreme Court</vt:lpstr>
      <vt:lpstr>Jim Crow</vt:lpstr>
      <vt:lpstr>Parchman Farms</vt:lpstr>
      <vt:lpstr>Agency</vt:lpstr>
      <vt:lpstr>On Booker T Washington</vt:lpstr>
      <vt:lpstr>Agency</vt:lpstr>
      <vt:lpstr>Agency</vt:lpstr>
      <vt:lpstr>Lynching</vt:lpstr>
      <vt:lpstr>Anti-lynching</vt:lpstr>
      <vt:lpstr>Agency-Ida B Wells</vt:lpstr>
      <vt:lpstr>Slide 43</vt:lpstr>
      <vt:lpstr>Agency: The Great Migration</vt:lpstr>
      <vt:lpstr>Agency:  NAACP</vt:lpstr>
      <vt:lpstr>Slide 46</vt:lpstr>
      <vt:lpstr>Women’s Rights</vt:lpstr>
      <vt:lpstr>Hiearchy-1800-1850</vt:lpstr>
      <vt:lpstr>Agency: 1848</vt:lpstr>
      <vt:lpstr>Agency: What to fight for? (1830s-1850s)</vt:lpstr>
      <vt:lpstr>Agency: Methods</vt:lpstr>
      <vt:lpstr>Abolitionism and Women’s Rights</vt:lpstr>
      <vt:lpstr>Civil War</vt:lpstr>
      <vt:lpstr>Hope</vt:lpstr>
      <vt:lpstr>Agency  Failure and Redirection</vt:lpstr>
      <vt:lpstr>Agency: A Split  1880s</vt:lpstr>
      <vt:lpstr>Slide 57</vt:lpstr>
      <vt:lpstr>Other methods to gain equality</vt:lpstr>
      <vt:lpstr>Slide 59</vt:lpstr>
      <vt:lpstr>Agency: Myra Bradwell (state level)</vt:lpstr>
      <vt:lpstr>Agency: Virginia Minor National level</vt:lpstr>
      <vt:lpstr>Women on the Frontier</vt:lpstr>
      <vt:lpstr>Slide 63</vt:lpstr>
      <vt:lpstr>Justifications for Equality</vt:lpstr>
      <vt:lpstr>Justifications:  Maintain hierarchy</vt:lpstr>
      <vt:lpstr>Equality State laws</vt:lpstr>
      <vt:lpstr>Slide 67</vt:lpstr>
      <vt:lpstr>By 1915 (use pgs 64-66)</vt:lpstr>
      <vt:lpstr>Slide 69</vt:lpstr>
      <vt:lpstr> Native Americans/American Indians</vt:lpstr>
      <vt:lpstr>Turner Thesis (1893)</vt:lpstr>
      <vt:lpstr>Native Americans and the Constitution</vt:lpstr>
      <vt:lpstr>Marshall Trilogy</vt:lpstr>
      <vt:lpstr>Step 3:  Native Americans</vt:lpstr>
      <vt:lpstr>Post Civil War</vt:lpstr>
      <vt:lpstr>Reformers and Missionaries</vt:lpstr>
      <vt:lpstr>Reformers and Missionaries</vt:lpstr>
      <vt:lpstr>Success?</vt:lpstr>
      <vt:lpstr>Native American Response</vt:lpstr>
      <vt:lpstr>Major Battles</vt:lpstr>
      <vt:lpstr>Slide 81</vt:lpstr>
      <vt:lpstr>Further Legislation</vt:lpstr>
      <vt:lpstr>Slide 83</vt:lpstr>
    </vt:vector>
  </TitlesOfParts>
  <Company>Wellesley Public 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Jacqueline Katz</cp:lastModifiedBy>
  <cp:revision>47</cp:revision>
  <cp:lastPrinted>2011-11-21T13:34:21Z</cp:lastPrinted>
  <dcterms:created xsi:type="dcterms:W3CDTF">2011-11-29T17:34:25Z</dcterms:created>
  <dcterms:modified xsi:type="dcterms:W3CDTF">2011-11-29T17:42:21Z</dcterms:modified>
</cp:coreProperties>
</file>