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71233" autoAdjust="0"/>
  </p:normalViewPr>
  <p:slideViewPr>
    <p:cSldViewPr snapToGrid="0" snapToObjects="1">
      <p:cViewPr varScale="1">
        <p:scale>
          <a:sx n="72" d="100"/>
          <a:sy n="72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47DE9-F02B-C44C-B785-A3D16788BB91}" type="datetimeFigureOut">
              <a:rPr lang="en-US" smtClean="0"/>
              <a:t>5/1/12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D250D-EC5D-7941-8174-C7AEAEC42F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96491-03AA-334D-83CC-58DC656BC9FA}" type="slidenum">
              <a:rPr lang="en-US"/>
              <a:pPr/>
              <a:t>2</a:t>
            </a:fld>
            <a:endParaRPr lang="en-U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5E3F5-604C-AE40-9CCC-C1BB5AC06D5B}" type="slidenum">
              <a:rPr lang="en-US"/>
              <a:pPr/>
              <a:t>3</a:t>
            </a:fld>
            <a:endParaRPr 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566F6-8062-3344-A136-FAE36E53D176}" type="slidenum">
              <a:rPr lang="en-US"/>
              <a:pPr/>
              <a:t>4</a:t>
            </a:fld>
            <a:endParaRPr lang="en-US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DB6108-DF30-074A-B4DB-BD8563B4C599}" type="slidenum">
              <a:rPr lang="en-US"/>
              <a:pPr/>
              <a:t>5</a:t>
            </a:fld>
            <a:endParaRPr lang="en-US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F835F-3D66-0942-93F6-DCE2EF282DA5}" type="slidenum">
              <a:rPr lang="en-US"/>
              <a:pPr/>
              <a:t>6</a:t>
            </a:fld>
            <a:endParaRPr lang="en-U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DB4A-BC57-CB49-B983-BC476990DD42}" type="datetimeFigureOut">
              <a:rPr lang="en-US" smtClean="0"/>
              <a:t>5/1/12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56CF-DC39-5745-81F3-4FDFC720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DB4A-BC57-CB49-B983-BC476990DD42}" type="datetimeFigureOut">
              <a:rPr lang="en-US" smtClean="0"/>
              <a:t>5/1/12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56CF-DC39-5745-81F3-4FDFC720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DB4A-BC57-CB49-B983-BC476990DD42}" type="datetimeFigureOut">
              <a:rPr lang="en-US" smtClean="0"/>
              <a:t>5/1/12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56CF-DC39-5745-81F3-4FDFC720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DB4A-BC57-CB49-B983-BC476990DD42}" type="datetimeFigureOut">
              <a:rPr lang="en-US" smtClean="0"/>
              <a:t>5/1/12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56CF-DC39-5745-81F3-4FDFC720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DB4A-BC57-CB49-B983-BC476990DD42}" type="datetimeFigureOut">
              <a:rPr lang="en-US" smtClean="0"/>
              <a:t>5/1/12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56CF-DC39-5745-81F3-4FDFC720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DB4A-BC57-CB49-B983-BC476990DD42}" type="datetimeFigureOut">
              <a:rPr lang="en-US" smtClean="0"/>
              <a:t>5/1/12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56CF-DC39-5745-81F3-4FDFC720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DB4A-BC57-CB49-B983-BC476990DD42}" type="datetimeFigureOut">
              <a:rPr lang="en-US" smtClean="0"/>
              <a:t>5/1/12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56CF-DC39-5745-81F3-4FDFC720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DB4A-BC57-CB49-B983-BC476990DD42}" type="datetimeFigureOut">
              <a:rPr lang="en-US" smtClean="0"/>
              <a:t>5/1/12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56CF-DC39-5745-81F3-4FDFC720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DB4A-BC57-CB49-B983-BC476990DD42}" type="datetimeFigureOut">
              <a:rPr lang="en-US" smtClean="0"/>
              <a:t>5/1/12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56CF-DC39-5745-81F3-4FDFC720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DB4A-BC57-CB49-B983-BC476990DD42}" type="datetimeFigureOut">
              <a:rPr lang="en-US" smtClean="0"/>
              <a:t>5/1/12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56CF-DC39-5745-81F3-4FDFC720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DB4A-BC57-CB49-B983-BC476990DD42}" type="datetimeFigureOut">
              <a:rPr lang="en-US" smtClean="0"/>
              <a:t>5/1/12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56CF-DC39-5745-81F3-4FDFC720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BDB4A-BC57-CB49-B983-BC476990DD42}" type="datetimeFigureOut">
              <a:rPr lang="en-US" smtClean="0"/>
              <a:t>5/1/12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356CF-DC39-5745-81F3-4FDFC720C0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Thomas Cole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Series of an Empire</a:t>
            </a:r>
          </a:p>
          <a:p>
            <a:r>
              <a:rPr lang="en-US" dirty="0" smtClean="0"/>
              <a:t>Created in 1830s</a:t>
            </a:r>
          </a:p>
          <a:p>
            <a:r>
              <a:rPr lang="en-US" dirty="0" smtClean="0"/>
              <a:t>Displayed </a:t>
            </a:r>
            <a:r>
              <a:rPr lang="en-US" smtClean="0"/>
              <a:t>in the 1890s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219200"/>
          </a:xfrm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3600" i="1">
                <a:solidFill>
                  <a:srgbClr val="ABCDFF"/>
                </a:solidFill>
                <a:latin typeface="CheshireBroad" pitchFamily="2" charset="0"/>
              </a:rPr>
              <a:t>The Course of Empire:  The Savage State</a:t>
            </a:r>
            <a:r>
              <a:rPr lang="en-US" sz="3600">
                <a:solidFill>
                  <a:srgbClr val="ABCDFF"/>
                </a:solidFill>
                <a:latin typeface="CheshireBroad" pitchFamily="2" charset="0"/>
              </a:rPr>
              <a:t/>
            </a:r>
            <a:br>
              <a:rPr lang="en-US" sz="3600">
                <a:solidFill>
                  <a:srgbClr val="ABCDFF"/>
                </a:solidFill>
                <a:latin typeface="CheshireBroad" pitchFamily="2" charset="0"/>
              </a:rPr>
            </a:br>
            <a:r>
              <a:rPr lang="en-US" sz="3600">
                <a:solidFill>
                  <a:srgbClr val="ABCDFF"/>
                </a:solidFill>
                <a:latin typeface="CheshireBroad" pitchFamily="2" charset="0"/>
              </a:rPr>
              <a:t>Thomas Cole, 1834</a:t>
            </a:r>
          </a:p>
        </p:txBody>
      </p:sp>
      <p:pic>
        <p:nvPicPr>
          <p:cNvPr id="13315" name="Picture 3" descr="CourseOfEmpire-TheSavageState-Cole-1836"/>
          <p:cNvPicPr>
            <a:picLocks noChangeAspect="1" noChangeArrowheads="1"/>
          </p:cNvPicPr>
          <p:nvPr>
            <p:ph idx="1"/>
          </p:nvPr>
        </p:nvPicPr>
        <p:blipFill>
          <a:blip r:embed="rId3">
            <a:lum contrast="6000"/>
          </a:blip>
          <a:srcRect/>
          <a:stretch>
            <a:fillRect/>
          </a:stretch>
        </p:blipFill>
        <p:spPr>
          <a:xfrm>
            <a:off x="873125" y="1933575"/>
            <a:ext cx="7508875" cy="4391025"/>
          </a:xfr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990600"/>
          </a:xfrm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3600" i="1">
                <a:solidFill>
                  <a:srgbClr val="ABCDFF"/>
                </a:solidFill>
                <a:latin typeface="CheshireBroad" pitchFamily="2" charset="0"/>
              </a:rPr>
              <a:t>The Course of Empire:  The Arcadian </a:t>
            </a:r>
            <a:br>
              <a:rPr lang="en-US" sz="3600" i="1">
                <a:solidFill>
                  <a:srgbClr val="ABCDFF"/>
                </a:solidFill>
                <a:latin typeface="CheshireBroad" pitchFamily="2" charset="0"/>
              </a:rPr>
            </a:br>
            <a:r>
              <a:rPr lang="en-US" sz="3600" i="1">
                <a:solidFill>
                  <a:srgbClr val="ABCDFF"/>
                </a:solidFill>
                <a:latin typeface="CheshireBroad" pitchFamily="2" charset="0"/>
              </a:rPr>
              <a:t>or The Pastoral State</a:t>
            </a:r>
            <a:r>
              <a:rPr lang="en-US" sz="3600">
                <a:solidFill>
                  <a:srgbClr val="ABCDFF"/>
                </a:solidFill>
                <a:latin typeface="CheshireBroad" pitchFamily="2" charset="0"/>
              </a:rPr>
              <a:t> - Thomas Cole, 1836</a:t>
            </a:r>
          </a:p>
        </p:txBody>
      </p:sp>
      <p:pic>
        <p:nvPicPr>
          <p:cNvPr id="4101" name="Picture 5" descr="CourseOfEmpire-Acada]ia-1836"/>
          <p:cNvPicPr>
            <a:picLocks noChangeAspect="1" noChangeArrowheads="1"/>
          </p:cNvPicPr>
          <p:nvPr>
            <p:ph idx="1"/>
          </p:nvPr>
        </p:nvPicPr>
        <p:blipFill>
          <a:blip r:embed="rId3">
            <a:lum contrast="6000"/>
          </a:blip>
          <a:srcRect/>
          <a:stretch>
            <a:fillRect/>
          </a:stretch>
        </p:blipFill>
        <p:spPr>
          <a:xfrm>
            <a:off x="685800" y="1747838"/>
            <a:ext cx="7747000" cy="4729162"/>
          </a:xfr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219200"/>
          </a:xfrm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r>
              <a:rPr lang="en-US" sz="3600" i="1">
                <a:solidFill>
                  <a:srgbClr val="ABCDFF"/>
                </a:solidFill>
                <a:latin typeface="CheshireBroad" pitchFamily="2" charset="0"/>
              </a:rPr>
              <a:t>The Course of Empire:  Consummation</a:t>
            </a:r>
            <a:r>
              <a:rPr lang="en-US" sz="3600">
                <a:solidFill>
                  <a:srgbClr val="ABCDFF"/>
                </a:solidFill>
                <a:latin typeface="CheshireBroad" pitchFamily="2" charset="0"/>
              </a:rPr>
              <a:t/>
            </a:r>
            <a:br>
              <a:rPr lang="en-US" sz="3600">
                <a:solidFill>
                  <a:srgbClr val="ABCDFF"/>
                </a:solidFill>
                <a:latin typeface="CheshireBroad" pitchFamily="2" charset="0"/>
              </a:rPr>
            </a:br>
            <a:r>
              <a:rPr lang="en-US" sz="3600">
                <a:solidFill>
                  <a:srgbClr val="ABCDFF"/>
                </a:solidFill>
                <a:latin typeface="CheshireBroad" pitchFamily="2" charset="0"/>
              </a:rPr>
              <a:t>Thomas Cole, 1836</a:t>
            </a:r>
          </a:p>
        </p:txBody>
      </p:sp>
      <p:pic>
        <p:nvPicPr>
          <p:cNvPr id="5125" name="Picture 5" descr="CourseOfEmpire-Consumation-Cole-1836"/>
          <p:cNvPicPr>
            <a:picLocks noChangeAspect="1" noChangeArrowheads="1"/>
          </p:cNvPicPr>
          <p:nvPr>
            <p:ph idx="1"/>
          </p:nvPr>
        </p:nvPicPr>
        <p:blipFill>
          <a:blip r:embed="rId3">
            <a:lum bright="-12000" contrast="12000"/>
          </a:blip>
          <a:srcRect/>
          <a:stretch>
            <a:fillRect/>
          </a:stretch>
        </p:blipFill>
        <p:spPr>
          <a:xfrm>
            <a:off x="914400" y="1719263"/>
            <a:ext cx="7410450" cy="4757737"/>
          </a:xfr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3600" i="1">
                <a:solidFill>
                  <a:srgbClr val="ABCDFF"/>
                </a:solidFill>
                <a:latin typeface="CheshireBroad" pitchFamily="2" charset="0"/>
              </a:rPr>
              <a:t>The Course of Empire:  Destruction</a:t>
            </a:r>
            <a:r>
              <a:rPr lang="en-US" sz="3600">
                <a:solidFill>
                  <a:srgbClr val="ABCDFF"/>
                </a:solidFill>
                <a:latin typeface="CheshireBroad" pitchFamily="2" charset="0"/>
              </a:rPr>
              <a:t/>
            </a:r>
            <a:br>
              <a:rPr lang="en-US" sz="3600">
                <a:solidFill>
                  <a:srgbClr val="ABCDFF"/>
                </a:solidFill>
                <a:latin typeface="CheshireBroad" pitchFamily="2" charset="0"/>
              </a:rPr>
            </a:br>
            <a:r>
              <a:rPr lang="en-US" sz="3600">
                <a:solidFill>
                  <a:srgbClr val="ABCDFF"/>
                </a:solidFill>
                <a:latin typeface="CheshireBroad" pitchFamily="2" charset="0"/>
              </a:rPr>
              <a:t>Thomas Cole, 1836</a:t>
            </a:r>
          </a:p>
        </p:txBody>
      </p:sp>
      <p:pic>
        <p:nvPicPr>
          <p:cNvPr id="6153" name="Picture 9" descr="TheCourseofEmpire-Destruction-Cole-1836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1816100"/>
            <a:ext cx="7543800" cy="4425950"/>
          </a:xfr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3600" i="1">
                <a:solidFill>
                  <a:srgbClr val="ABCDFF"/>
                </a:solidFill>
                <a:latin typeface="CheshireBroad" pitchFamily="2" charset="0"/>
              </a:rPr>
              <a:t>The Course of Empire:  Desolation</a:t>
            </a:r>
            <a:r>
              <a:rPr lang="en-US" sz="3600">
                <a:solidFill>
                  <a:srgbClr val="ABCDFF"/>
                </a:solidFill>
                <a:latin typeface="CheshireBroad" pitchFamily="2" charset="0"/>
              </a:rPr>
              <a:t/>
            </a:r>
            <a:br>
              <a:rPr lang="en-US" sz="3600">
                <a:solidFill>
                  <a:srgbClr val="ABCDFF"/>
                </a:solidFill>
                <a:latin typeface="CheshireBroad" pitchFamily="2" charset="0"/>
              </a:rPr>
            </a:br>
            <a:r>
              <a:rPr lang="en-US" sz="3600">
                <a:solidFill>
                  <a:srgbClr val="ABCDFF"/>
                </a:solidFill>
                <a:latin typeface="CheshireBroad" pitchFamily="2" charset="0"/>
              </a:rPr>
              <a:t>Thomas Cole, 1836</a:t>
            </a:r>
          </a:p>
        </p:txBody>
      </p:sp>
      <p:pic>
        <p:nvPicPr>
          <p:cNvPr id="7172" name="Picture 4" descr="CourseOfEmpire-Desolation-Cole-1836"/>
          <p:cNvPicPr>
            <a:picLocks noChangeAspect="1" noChangeArrowheads="1"/>
          </p:cNvPicPr>
          <p:nvPr>
            <p:ph idx="1"/>
          </p:nvPr>
        </p:nvPicPr>
        <p:blipFill>
          <a:blip r:embed="rId3">
            <a:lum bright="6000" contrast="6000"/>
          </a:blip>
          <a:srcRect/>
          <a:stretch>
            <a:fillRect/>
          </a:stretch>
        </p:blipFill>
        <p:spPr>
          <a:xfrm>
            <a:off x="912813" y="1630363"/>
            <a:ext cx="7392987" cy="4770437"/>
          </a:xfr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</Words>
  <Application>Microsoft Macintosh PowerPoint</Application>
  <PresentationFormat>On-screen Show (4:3)</PresentationFormat>
  <Paragraphs>14</Paragraphs>
  <Slides>6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Thomas Cole</vt:lpstr>
      <vt:lpstr>The Course of Empire:  The Savage State Thomas Cole, 1834</vt:lpstr>
      <vt:lpstr>The Course of Empire:  The Arcadian  or The Pastoral State - Thomas Cole, 1836</vt:lpstr>
      <vt:lpstr>The Course of Empire:  Consummation Thomas Cole, 1836</vt:lpstr>
      <vt:lpstr>The Course of Empire:  Destruction Thomas Cole, 1836</vt:lpstr>
      <vt:lpstr>The Course of Empire:  Desolation Thomas Cole, 1836</vt:lpstr>
    </vt:vector>
  </TitlesOfParts>
  <Company>Wellesley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Cole</dc:title>
  <dc:creator>Jacqueline Katz</dc:creator>
  <cp:lastModifiedBy>Jacqueline Katz</cp:lastModifiedBy>
  <cp:revision>2</cp:revision>
  <dcterms:created xsi:type="dcterms:W3CDTF">2012-05-01T12:16:47Z</dcterms:created>
  <dcterms:modified xsi:type="dcterms:W3CDTF">2012-05-01T12:18:07Z</dcterms:modified>
</cp:coreProperties>
</file>