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Garamond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Garamond-bold.fntdata"/><Relationship Id="rId21" Type="http://schemas.openxmlformats.org/officeDocument/2006/relationships/font" Target="fonts/Garamond-regular.fntdata"/><Relationship Id="rId24" Type="http://schemas.openxmlformats.org/officeDocument/2006/relationships/font" Target="fonts/Garamond-boldItalic.fntdata"/><Relationship Id="rId23" Type="http://schemas.openxmlformats.org/officeDocument/2006/relationships/font" Target="fonts/Garamon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“Exchange securities”--- “cash-in” or sell investments for a profit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This was a stock market crash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panic was the longest to date (at 6 years)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party: D won control in the HOR and gained more seats in the senate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Called in loans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Picture: a broadway play was </a:t>
            </a:r>
            <a:r>
              <a:rPr lang="en"/>
              <a:t>inspired</a:t>
            </a:r>
            <a:r>
              <a:rPr lang="en"/>
              <a:t> by the panic of 1893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National poll in 1894: for every 100 people almost 18 were unempolyed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hyperlink" Target="http://www.history.com/topics/fireside-chats/speeches/fdrs-fireside-chat-on-the-drought-and-the-dust-bowl?m=52af5724c3c2e&amp;s=undefined&amp;f=1&amp;free=fals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Sv7IP2qL0gg" TargetMode="External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federalreservehistory.org/essays/panic_of_1907" TargetMode="External"/><Relationship Id="rId4" Type="http://schemas.openxmlformats.org/officeDocument/2006/relationships/hyperlink" Target="https://www.globalsecurity.org/military/world/usa/history/panic-of-1901.ht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984700" y="953550"/>
            <a:ext cx="6415500" cy="7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A Brief </a:t>
            </a:r>
            <a:r>
              <a:rPr lang="en">
                <a:latin typeface="Garamond"/>
                <a:ea typeface="Garamond"/>
                <a:cs typeface="Garamond"/>
                <a:sym typeface="Garamond"/>
              </a:rPr>
              <a:t>History of Financial Panics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in the United States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479050" y="4475350"/>
            <a:ext cx="67698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By Samantha Kizner, Emma Mitchell, Luke Clark, and Christopher Bonis</a:t>
            </a:r>
            <a:endParaRPr sz="18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7248850" y="3920638"/>
            <a:ext cx="17775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AP U.S. History - Tan</a:t>
            </a:r>
            <a:endParaRPr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January 17, 2018</a:t>
            </a:r>
            <a:endParaRPr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175525" y="186650"/>
            <a:ext cx="3706500" cy="7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Great Depression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420700" y="376200"/>
            <a:ext cx="4588200" cy="4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Many factors that snowballed to cause the depression.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Among these factors are: monopolistic pricing, overspeculation in the stock market, maldistribution of incomes, overproduction, automation, and others.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direct result of the depression, though often mistaken as the cause, was the stock market crash of 1929.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depression took a huge toll on Americans, with the unemployment rate jumping drastically from 3% to 25% by 1933.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Americans economic distress translated to social distress, but Roosevelt’s fireside chats comforted them.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Great Depression revealed the weak foundation of the economy that fostered prosperity in the 1920’s.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Hoover’s response created resentment of him among Americans, resulting in the election of Roosevelt in 1932.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●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impacts of the depression were felt until the late 1930’s.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75" y="840475"/>
            <a:ext cx="4090200" cy="30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738625" y="4387200"/>
            <a:ext cx="28527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Roosevelt's Take on the Dust Bowl</a:t>
            </a:r>
            <a:endParaRPr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25" y="500925"/>
            <a:ext cx="2087100" cy="15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Garamond"/>
                <a:ea typeface="Garamond"/>
                <a:cs typeface="Garamond"/>
                <a:sym typeface="Garamond"/>
              </a:rPr>
              <a:t>Videos on the Great Depression</a:t>
            </a:r>
            <a:endParaRPr sz="3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descr="A one-minute video which explains what the great depression was all about. The events which took place as of 1929 definitely had a huge impact on the historic events which followed and even as far as the present is concerned, it's hard to genuinely understand the current worldwide economic landscape without knowing a thing or two about the Great Depression of 1929.  Please like, comment and subscribe if you've enjoyed the video.  To support the channel, give me a minute (see what I did there?) of your time by visiting OneMinuteEconomics.com and reading my message." id="136" name="Shape 136" title="The Great Depression Explained in One Minute">
            <a:hlinkClick r:id="rId3"/>
          </p:cNvPr>
          <p:cNvSpPr/>
          <p:nvPr/>
        </p:nvSpPr>
        <p:spPr>
          <a:xfrm>
            <a:off x="2457025" y="500925"/>
            <a:ext cx="5925733" cy="44443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Sources (Chicago style):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492350" y="1498000"/>
            <a:ext cx="8024400" cy="3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"Panic of 1893." United States History. Accessed January 16, 2018.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Garamond"/>
                <a:ea typeface="Garamond"/>
                <a:cs typeface="Garamond"/>
                <a:sym typeface="Garamond"/>
              </a:rPr>
              <a:t> http://www.u-s-history.com/pages/h792.html</a:t>
            </a:r>
            <a:r>
              <a:rPr lang="en">
                <a:latin typeface="Garamond"/>
                <a:ea typeface="Garamond"/>
                <a:cs typeface="Garamond"/>
                <a:sym typeface="Garamond"/>
              </a:rPr>
              <a:t>. 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Moen, Jon R., and Ellis W. Tallman. "The Panic of 1907." Federal Reserve History. Accessed January 16, 2018. </a:t>
            </a:r>
            <a:r>
              <a:rPr lang="en" u="sng">
                <a:latin typeface="Garamond"/>
                <a:ea typeface="Garamond"/>
                <a:cs typeface="Garamond"/>
                <a:sym typeface="Garamond"/>
                <a:hlinkClick r:id="rId3"/>
              </a:rPr>
              <a:t>https://www.federalreservehistory.org/essays/panic_of_1907</a:t>
            </a:r>
            <a:r>
              <a:rPr lang="en">
                <a:latin typeface="Garamond"/>
                <a:ea typeface="Garamond"/>
                <a:cs typeface="Garamond"/>
                <a:sym typeface="Garamond"/>
              </a:rPr>
              <a:t>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Pike, John. "Panic of 1901." Globalsecurity.org. Accessed January 16, 2018. </a:t>
            </a:r>
            <a:r>
              <a:rPr lang="en" u="sng">
                <a:latin typeface="Garamond"/>
                <a:ea typeface="Garamond"/>
                <a:cs typeface="Garamond"/>
                <a:sym typeface="Garamond"/>
                <a:hlinkClick r:id="rId4"/>
              </a:rPr>
              <a:t>https://www.globalsecurity.org/military/world/usa/history/panic-of-1901.htm</a:t>
            </a:r>
            <a:r>
              <a:rPr lang="en">
                <a:latin typeface="Garamond"/>
                <a:ea typeface="Garamond"/>
                <a:cs typeface="Garamond"/>
                <a:sym typeface="Garamond"/>
              </a:rPr>
              <a:t>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Shi, David E., and George Brown Tindall. America: a narrative history. 7th ed. Vol. 2. New York, NY: W.W. Norton and Company, 2016.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Panic of 1819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Tindall and Shi: “Financial collapse brought on by sharply falling cotton prices, declining demand for American exports, and reckless western land speculation” (Glossary).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First major financial panic since the founding of the country and signaled the end of President James Monroe’s “Era of Good Feelings” along with the controversy over Missouri statehood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Both state banks and the second national Bank of the United States enlarged loans by issuing more banknotes than could be redeemed 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Hard times lasted only about three years, but the American public lost faith in the banking system  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13" y="1431238"/>
            <a:ext cx="3560925" cy="22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Panic of 1837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Tindall and Shi: “Major economic depression lasting about six years; touched off by a British financial crisis and made worse by falling cotton prices, credit and currency problems, and speculation in land, canals, and railroads” (Glossary).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impact of depression in England was coupled with failure of the what crop, one of the major American exports that offset payments abroad 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One third of the workforce by late 1837 was unemployed and wages plummeted, but President Van Buren did not believe that the government held any responsibility to provide public relief 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75" y="1515075"/>
            <a:ext cx="3058800" cy="21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Panic of 1857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Tindall and Shi: “Economic depression lasting about two years and brought on by falling grain prices and a weak financial system; the South was largely protected by international demand for its cotton” (Glossary).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failure of the Ohio Life Insurance and Trust Company exacerbated the panic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Northern businessmen blamed the depression on Democrat tariffs that had aided the South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Because the South fared better, some concluded that the system of slave-based agriculture was superior to the free-labor system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aramond"/>
              <a:buChar char="-"/>
            </a:pPr>
            <a:r>
              <a:rPr lang="en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Everything seemed to become a sectional conflict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63" y="1340438"/>
            <a:ext cx="3180025" cy="241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Panic of 1873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Length: 6 Years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654475" y="79500"/>
            <a:ext cx="4166400" cy="50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Many railroads began to </a:t>
            </a: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fail</a:t>
            </a: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as they did not pay interest payments to big banks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Investment bank </a:t>
            </a:r>
            <a:r>
              <a:rPr b="1"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Jay Cooke and Company</a:t>
            </a: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went bankrupt September 18, 1873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○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Set off a chain reaction for many other banks to close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Investors rushed to exchange </a:t>
            </a: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securities</a:t>
            </a: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for cash and forced the Stock Market to close for 10 days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Panic was 6 years long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Effects: thousands of businesses went bankrupt and millions lost their jobs 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○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Republican party was in office and the panic hurt them in the midterm election of 1874  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○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Unemployment reached 8.25%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After the panic, major railroad lines had steep </a:t>
            </a: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wage</a:t>
            </a: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cuts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This was a direct cause of the </a:t>
            </a:r>
            <a:r>
              <a:rPr b="1" lang="en" sz="1200" u="sng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Railroad Strike of 1877</a:t>
            </a:r>
            <a:endParaRPr b="1" sz="1200" u="sng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25" y="2211900"/>
            <a:ext cx="3366175" cy="229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Panic of 1893</a:t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aramond"/>
                <a:ea typeface="Garamond"/>
                <a:cs typeface="Garamond"/>
                <a:sym typeface="Garamond"/>
              </a:rPr>
              <a:t>Length: 4 Years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1893-1897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collapse of the Philadelphia and Reading Railroad and the National Cordage Company led to an economic crisis 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Panic in the stock market as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business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began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borrowing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money as their enterprises failed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Banks, railroads, and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factories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went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bankrupt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Effects: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aramond"/>
              <a:buChar char="○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Unemployment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of 20-25%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aramond"/>
              <a:buChar char="○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Stock prices declined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Cleveland and the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Democratic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party were all blamed for the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depression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aramond"/>
              <a:buChar char="○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As he did little to try and support the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unemployed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aramond"/>
              <a:buChar char="○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He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believed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that the business cycle should not be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interfered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with by 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politicians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Democrats</a:t>
            </a: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took a huge loss in the 1894 elections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Garamond"/>
              <a:buChar char="●"/>
            </a:pPr>
            <a:r>
              <a:rPr lang="en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National Gold Reserve began to drain</a:t>
            </a:r>
            <a:endParaRPr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225" y="2299875"/>
            <a:ext cx="3005475" cy="22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Panic of 1901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Nicknamed “The Rich Man’s Panic”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Occurred in the midst of economic and industrial growth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Caused by fight for control over Northern Pacific Railway by big-shot financiers like John Pierpont Morgan and E. H. Harriman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Began as E. H. Harriman began buying Northern Pacific stocks in an attempt to gain financial control over the company  from J. P. Morgan.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Stocks that had been doing well all morning began to fall and investors sold their stocks as hysteria and panic swept the floor of the Stock Exchange.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$40-75 million lost during the short slide, most of which belonged to small investors.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rich men who fought over Northern Pacific saw an increase in their shares by the end of the panic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1294650"/>
            <a:ext cx="3706500" cy="25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The Panic of 1907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644675" y="63275"/>
            <a:ext cx="4166400" cy="50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NY stock exchange fell almost 50% from prior year and led to an economic recession that lasted throughout US for three weeks and pushed many businesses and banks into bankruptcy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First worldwide financial crisis of the twentieth century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 prestigious Knickerbocker Holding Company and Westinghouse Electric Company failed and caused people to panic and withdraw large sums of money from the nation's banks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J.P. Morgan gathered bankers and financial leaders together to solve the crises.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These men and the U.S. Government pumped money from stronger institutions into weakened ones to keep them afloat and put and end to the Panic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1" marL="9144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Garamond"/>
              <a:buChar char="●"/>
            </a:pPr>
            <a:r>
              <a:rPr lang="en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This panic spurred the establishment of the Federal Reserve System (Owen-Glass Federal Reserve Act) to respond to future panics and other government agencies to check and balance its power.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50" y="1129275"/>
            <a:ext cx="3427248" cy="28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22200" y="239050"/>
            <a:ext cx="3706500" cy="1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aramond"/>
                <a:ea typeface="Garamond"/>
                <a:cs typeface="Garamond"/>
                <a:sym typeface="Garamond"/>
              </a:rPr>
              <a:t>Economic Recession of 1920 (Post WWI Recession)</a:t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04500" y="71425"/>
            <a:ext cx="4306500" cy="48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●"/>
            </a:pPr>
            <a:r>
              <a:rPr lang="en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After WWI, there is a general lack in economic growth, partially resulting from US isolationism.</a:t>
            </a:r>
            <a:endParaRPr sz="1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●"/>
            </a:pPr>
            <a:r>
              <a:rPr lang="en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War-time economy had been great, but many of the programs sustaining this greatness were removed.</a:t>
            </a:r>
            <a:endParaRPr sz="1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●"/>
            </a:pPr>
            <a:r>
              <a:rPr lang="en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Passed the Budget and Accounting Act of 1921, which created the Bureau of the Budget and a General Accounting Office.</a:t>
            </a:r>
            <a:endParaRPr sz="1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●"/>
            </a:pPr>
            <a:r>
              <a:rPr lang="en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Fulfilled long held progressive desire to bring greater efficiency and nonpartisanship to the budget preparation process, but also helped the economy. </a:t>
            </a:r>
            <a:endParaRPr sz="1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aramond"/>
              <a:buChar char="●"/>
            </a:pPr>
            <a:r>
              <a:rPr lang="en" sz="16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Andrew Mellon, Secretary of the Treasury, also combated issues by lowering the income tax from 65% to 50%, as well as raising tariffs with the Fordney-McCumber Tariff of 1922.</a:t>
            </a:r>
            <a:endParaRPr sz="16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50" y="2111375"/>
            <a:ext cx="35814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