
<file path=[Content_Types].xml><?xml version="1.0" encoding="utf-8"?>
<Types xmlns="http://schemas.openxmlformats.org/package/2006/content-types">
  <Default Extension="png" ContentType="image/png"/>
  <Default Extension="bin" ContentType="audio/unknown"/>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81" r:id="rId3"/>
    <p:sldId id="282" r:id="rId4"/>
    <p:sldId id="258" r:id="rId5"/>
    <p:sldId id="263" r:id="rId6"/>
    <p:sldId id="283" r:id="rId7"/>
    <p:sldId id="284" r:id="rId8"/>
    <p:sldId id="285" r:id="rId9"/>
    <p:sldId id="298" r:id="rId10"/>
    <p:sldId id="29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8"/>
    <p:restoredTop sz="94693"/>
  </p:normalViewPr>
  <p:slideViewPr>
    <p:cSldViewPr snapToGrid="0" snapToObjects="1">
      <p:cViewPr varScale="1">
        <p:scale>
          <a:sx n="104" d="100"/>
          <a:sy n="104" d="100"/>
        </p:scale>
        <p:origin x="36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283D0-21AE-664E-8EA0-FB0FB366005D}" type="datetimeFigureOut">
              <a:rPr lang="en-US" smtClean="0"/>
              <a:t>3/25/19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36C79-17BD-EF4F-B6BD-B37BCFFEDC8C}" type="slidenum">
              <a:rPr lang="en-US" smtClean="0"/>
              <a:t>‹#›</a:t>
            </a:fld>
            <a:endParaRPr lang="en-US"/>
          </a:p>
        </p:txBody>
      </p:sp>
    </p:spTree>
    <p:extLst>
      <p:ext uri="{BB962C8B-B14F-4D97-AF65-F5344CB8AC3E}">
        <p14:creationId xmlns:p14="http://schemas.microsoft.com/office/powerpoint/2010/main" val="421563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Great_Depress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en.wikipedia.org/wiki/Compound_interest" TargetMode="External"/><Relationship Id="rId4" Type="http://schemas.openxmlformats.org/officeDocument/2006/relationships/hyperlink" Target="http://en.wikipedia.org/wiki/World_War_Adjusted_Compensation_Ac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 in </a:t>
            </a:r>
            <a:r>
              <a:rPr lang="en-US" dirty="0" err="1"/>
              <a:t>realeastte</a:t>
            </a:r>
            <a:r>
              <a:rPr lang="en-US" dirty="0"/>
              <a:t>—Florida 1926 </a:t>
            </a:r>
            <a:r>
              <a:rPr lang="en-US" dirty="0" err="1"/>
              <a:t>florida</a:t>
            </a:r>
            <a:r>
              <a:rPr lang="en-US" dirty="0"/>
              <a:t> real estate bubble had already burst.</a:t>
            </a:r>
            <a:r>
              <a:rPr lang="en-US" baseline="0" dirty="0"/>
              <a:t>  </a:t>
            </a:r>
            <a:r>
              <a:rPr lang="en-US" baseline="0" dirty="0" err="1"/>
              <a:t>Bt</a:t>
            </a:r>
            <a:r>
              <a:rPr lang="en-US" baseline="0" dirty="0"/>
              <a:t> 1927 things were looking good but only on speculation.  Mellon’s tax reductions wad given people more income which </a:t>
            </a:r>
            <a:r>
              <a:rPr lang="en-US" baseline="0" dirty="0" err="1"/>
              <a:t>pople</a:t>
            </a:r>
            <a:r>
              <a:rPr lang="en-US" baseline="0" dirty="0"/>
              <a:t> were using to buy stocks on margin.  Brokers have to loan money to cover their </a:t>
            </a:r>
            <a:r>
              <a:rPr lang="en-US" baseline="0" dirty="0" err="1"/>
              <a:t>speculatiion</a:t>
            </a:r>
            <a:r>
              <a:rPr lang="en-US" baseline="0" dirty="0"/>
              <a:t> when it failed.  People </a:t>
            </a:r>
            <a:r>
              <a:rPr lang="en-US" baseline="0" dirty="0" err="1"/>
              <a:t>wanred</a:t>
            </a:r>
            <a:r>
              <a:rPr lang="en-US" baseline="0" dirty="0"/>
              <a:t> about this </a:t>
            </a:r>
            <a:r>
              <a:rPr lang="en-US" baseline="0" dirty="0" err="1"/>
              <a:t>espcially</a:t>
            </a:r>
            <a:r>
              <a:rPr lang="en-US" baseline="0" dirty="0"/>
              <a:t> in 1927 when </a:t>
            </a:r>
            <a:r>
              <a:rPr lang="en-US" baseline="0" dirty="0" err="1"/>
              <a:t>automible</a:t>
            </a:r>
            <a:r>
              <a:rPr lang="en-US" baseline="0" dirty="0"/>
              <a:t> sales were catching up tot </a:t>
            </a:r>
            <a:r>
              <a:rPr lang="en-US" baseline="0" dirty="0" err="1"/>
              <a:t>demaind</a:t>
            </a:r>
            <a:r>
              <a:rPr lang="en-US" baseline="0" dirty="0"/>
              <a:t> and residential construction.  Consumer sending is slowing.  By mid 1929 income, and </a:t>
            </a:r>
            <a:r>
              <a:rPr lang="en-US" baseline="0" dirty="0" err="1"/>
              <a:t>eocnomic</a:t>
            </a:r>
            <a:r>
              <a:rPr lang="en-US" baseline="0" dirty="0"/>
              <a:t> </a:t>
            </a:r>
            <a:r>
              <a:rPr lang="en-US" baseline="0" dirty="0" err="1"/>
              <a:t>avtivity</a:t>
            </a:r>
            <a:r>
              <a:rPr lang="en-US" baseline="0" dirty="0"/>
              <a:t> were decline everywhere except the stock market</a:t>
            </a:r>
          </a:p>
          <a:p>
            <a:endParaRPr lang="en-US" baseline="0" dirty="0"/>
          </a:p>
          <a:p>
            <a:endParaRPr lang="en-US" baseline="0" dirty="0"/>
          </a:p>
          <a:p>
            <a:r>
              <a:rPr lang="en-US" baseline="0" dirty="0"/>
              <a:t>The Crash:  stocks tumble, stockholders unloaded their stocks and bankers hold of slide by buying excess but then could not to that when 16.4 m shares were sold (usually 3 million traded on a busy day_ and the value of Stock exchange fell by 37%.</a:t>
            </a:r>
          </a:p>
          <a:p>
            <a:endParaRPr lang="en-US" baseline="0" dirty="0"/>
          </a:p>
          <a:p>
            <a:r>
              <a:rPr lang="en-US" dirty="0"/>
              <a:t>Crash does not cause the depression—</a:t>
            </a:r>
            <a:r>
              <a:rPr lang="en-US" dirty="0" err="1"/>
              <a:t>symptoimatic</a:t>
            </a:r>
            <a:r>
              <a:rPr lang="en-US" dirty="0"/>
              <a:t> of the problems.  Too may business had maintained</a:t>
            </a:r>
            <a:r>
              <a:rPr lang="en-US" baseline="0" dirty="0"/>
              <a:t> retails prices and as public consumption of goods declined, the rest of the world declines as well.  </a:t>
            </a:r>
            <a:r>
              <a:rPr lang="en-US" baseline="0" dirty="0" err="1"/>
              <a:t>Busines</a:t>
            </a:r>
            <a:r>
              <a:rPr lang="en-US" baseline="0" dirty="0"/>
              <a:t> sector </a:t>
            </a:r>
            <a:r>
              <a:rPr lang="en-US" baseline="0" dirty="0" err="1"/>
              <a:t>brough</a:t>
            </a:r>
            <a:r>
              <a:rPr lang="en-US" baseline="0" dirty="0"/>
              <a:t> on a growing imbalance between rising </a:t>
            </a:r>
            <a:r>
              <a:rPr lang="en-US" baseline="0" dirty="0" err="1"/>
              <a:t>producitivty</a:t>
            </a:r>
            <a:r>
              <a:rPr lang="en-US" baseline="0" dirty="0"/>
              <a:t> and </a:t>
            </a:r>
            <a:r>
              <a:rPr lang="en-US" baseline="0" dirty="0" err="1"/>
              <a:t>declinding</a:t>
            </a:r>
            <a:r>
              <a:rPr lang="en-US" baseline="0" dirty="0"/>
              <a:t> purchasing power.  Flow aboard dried up.  </a:t>
            </a:r>
            <a:endParaRPr lang="en-US" dirty="0"/>
          </a:p>
        </p:txBody>
      </p:sp>
      <p:sp>
        <p:nvSpPr>
          <p:cNvPr id="4" name="Slide Number Placeholder 3"/>
          <p:cNvSpPr>
            <a:spLocks noGrp="1"/>
          </p:cNvSpPr>
          <p:nvPr>
            <p:ph type="sldNum" sz="quarter" idx="10"/>
          </p:nvPr>
        </p:nvSpPr>
        <p:spPr/>
        <p:txBody>
          <a:bodyPr/>
          <a:lstStyle/>
          <a:p>
            <a:fld id="{9AF305D1-8B3D-8F4D-B2EE-16F33A89A8EB}" type="slidenum">
              <a:rPr lang="en-US" smtClean="0"/>
              <a:t>2</a:t>
            </a:fld>
            <a:endParaRPr lang="en-US"/>
          </a:p>
        </p:txBody>
      </p:sp>
    </p:spTree>
    <p:extLst>
      <p:ext uri="{BB962C8B-B14F-4D97-AF65-F5344CB8AC3E}">
        <p14:creationId xmlns:p14="http://schemas.microsoft.com/office/powerpoint/2010/main" val="5306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1007</a:t>
            </a:r>
          </a:p>
          <a:p>
            <a:r>
              <a:rPr lang="en-US" dirty="0"/>
              <a:t>1015</a:t>
            </a:r>
          </a:p>
          <a:p>
            <a:r>
              <a:rPr lang="en-US" dirty="0"/>
              <a:t>1012</a:t>
            </a:r>
          </a:p>
        </p:txBody>
      </p:sp>
      <p:sp>
        <p:nvSpPr>
          <p:cNvPr id="4" name="Slide Number Placeholder 3"/>
          <p:cNvSpPr>
            <a:spLocks noGrp="1"/>
          </p:cNvSpPr>
          <p:nvPr>
            <p:ph type="sldNum" sz="quarter" idx="10"/>
          </p:nvPr>
        </p:nvSpPr>
        <p:spPr/>
        <p:txBody>
          <a:bodyPr/>
          <a:lstStyle/>
          <a:p>
            <a:fld id="{9AF305D1-8B3D-8F4D-B2EE-16F33A89A8EB}" type="slidenum">
              <a:rPr lang="en-US" smtClean="0"/>
              <a:t>4</a:t>
            </a:fld>
            <a:endParaRPr lang="en-US"/>
          </a:p>
        </p:txBody>
      </p:sp>
    </p:spTree>
    <p:extLst>
      <p:ext uri="{BB962C8B-B14F-4D97-AF65-F5344CB8AC3E}">
        <p14:creationId xmlns:p14="http://schemas.microsoft.com/office/powerpoint/2010/main" val="255095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dirty="0">
                <a:ea typeface="+mn-ea"/>
                <a:cs typeface="+mn-cs"/>
              </a:rPr>
              <a:t>When President Herbert Hoover took office, the unemployment rate was 4.4 percent. When he left office, it was 23.6 </a:t>
            </a:r>
            <a:r>
              <a:rPr lang="en-US" dirty="0" err="1">
                <a:ea typeface="+mn-ea"/>
                <a:cs typeface="+mn-cs"/>
              </a:rPr>
              <a:t>percent.Hoover’s</a:t>
            </a:r>
            <a:r>
              <a:rPr lang="en-US" dirty="0">
                <a:ea typeface="+mn-ea"/>
                <a:cs typeface="+mn-cs"/>
              </a:rPr>
              <a:t> efforts in providing relief during and after World War I saved millions of Europeans, including Germans and Russians, from starvation and made him an international hero. Yet little more than a decade later, many of his own countrymen regarded him as a heartless brute who would provide federal aid for banks but not for hungry Americans .Hoover was a proponent of "rugged individualism." But he also said, "The trouble with capitalism is capitalists; they're too damn </a:t>
            </a:r>
            <a:r>
              <a:rPr lang="en-US" dirty="0" err="1">
                <a:ea typeface="+mn-ea"/>
                <a:cs typeface="+mn-cs"/>
              </a:rPr>
              <a:t>greedy."Born</a:t>
            </a:r>
            <a:r>
              <a:rPr lang="en-US" dirty="0">
                <a:ea typeface="+mn-ea"/>
                <a:cs typeface="+mn-cs"/>
              </a:rPr>
              <a:t> into a hardworking Quaker family in Iowa, Hoover was orphaned before he was ten years old and was sent west to live with relatives. He was admitted to the first class at Stanford University, mainly because the new institution needed students. He rose quickly from mine worker to engineer and entrepreneur. He was worth $4 million by the age of 40, and then devoted himself to public service. He was elected president at the age of 54.In the speech that closed his successful 1928 presidential campaign, Hoover, a self-made millionaire, expressed his view that the American system was based on "rugged individualism" and "self-reliance." Government, which had assumed unprecedented economic powers during World War I, should, in his view, shrink back to its prewar size and avoid intervening with </a:t>
            </a:r>
            <a:r>
              <a:rPr lang="en-US" dirty="0" err="1">
                <a:ea typeface="+mn-ea"/>
                <a:cs typeface="+mn-cs"/>
              </a:rPr>
              <a:t>business.During</a:t>
            </a:r>
            <a:r>
              <a:rPr lang="en-US" dirty="0">
                <a:ea typeface="+mn-ea"/>
                <a:cs typeface="+mn-cs"/>
              </a:rPr>
              <a:t> the early days of the Great Depression, Hoover launched the largest public works projects. Yet, he continued to believe that problems of poverty and unemployment were best left to "voluntary organization and community service." He feared that federal relief programs would undermine individual character by making recipients dependent on the government. He did not recognize that the sheer size of the nation's economic problems had made the concept of "rugged individualism" </a:t>
            </a:r>
            <a:r>
              <a:rPr lang="en-US" dirty="0" err="1">
                <a:ea typeface="+mn-ea"/>
                <a:cs typeface="+mn-cs"/>
              </a:rPr>
              <a:t>meaningless.The</a:t>
            </a:r>
            <a:r>
              <a:rPr lang="en-US" dirty="0">
                <a:ea typeface="+mn-ea"/>
                <a:cs typeface="+mn-cs"/>
              </a:rPr>
              <a:t> president appealed to industry to keep wages high in order to maintain consumer purchasing power. Nevertheless, while businesses did maintain wages for skilled workers, it cut hours and wages for unskilled workers and installed restrictive hiring practices that made it more difficult for under qualified younger and older workers to get a job. By April 1, 1933, U.S. Steel did not have a single full-time </a:t>
            </a:r>
            <a:r>
              <a:rPr lang="en-US" dirty="0" err="1">
                <a:ea typeface="+mn-ea"/>
                <a:cs typeface="+mn-cs"/>
              </a:rPr>
              <a:t>employee.Many</a:t>
            </a:r>
            <a:r>
              <a:rPr lang="en-US" dirty="0">
                <a:ea typeface="+mn-ea"/>
                <a:cs typeface="+mn-cs"/>
              </a:rPr>
              <a:t> Republicans believed that a protective tariff would rescue the economy by keeping out foreign goods. The Smoot-Hawley tariff, signed by Hoover in 1930, raised rates but provoked retaliation from Britain, Canada, France, Germany, and other traditional trading partners. The United States found it much more difficult to export its products </a:t>
            </a:r>
            <a:r>
              <a:rPr lang="en-US" dirty="0" err="1">
                <a:ea typeface="+mn-ea"/>
                <a:cs typeface="+mn-cs"/>
              </a:rPr>
              <a:t>overseas.Hoover</a:t>
            </a:r>
            <a:r>
              <a:rPr lang="en-US" dirty="0">
                <a:ea typeface="+mn-ea"/>
                <a:cs typeface="+mn-cs"/>
              </a:rPr>
              <a:t> persuaded local and state governments to sharply increase public works spending. However, the practical effect was to exhaust state and local financial reserves, which led government by 1933 to slash unemployment relief programs and to impose sales taxes to cover their </a:t>
            </a:r>
            <a:r>
              <a:rPr lang="en-US" dirty="0" err="1">
                <a:ea typeface="+mn-ea"/>
                <a:cs typeface="+mn-cs"/>
              </a:rPr>
              <a:t>deficits.Hoover</a:t>
            </a:r>
            <a:r>
              <a:rPr lang="en-US" dirty="0">
                <a:ea typeface="+mn-ea"/>
                <a:cs typeface="+mn-cs"/>
              </a:rPr>
              <a:t> quickly developed a reputation as uncaring. He cut unemployment figures that reached his desk, eliminating those he thought were only temporarily jobless and not seriously looking for work. In June 1930 a delegation came to see him to request a federal public works program. Hoover responded to them by saying: "Gentlemen, you have come sixty days too late. The Depression is over." He insisted that "nobody is actually starving" and that "the hoboes...are better fed than they have ever been." He claimed that the vendors selling apples on street corners had "left their jobs for the more profitable one of selling </a:t>
            </a:r>
            <a:r>
              <a:rPr lang="en-US" dirty="0" err="1">
                <a:ea typeface="+mn-ea"/>
                <a:cs typeface="+mn-cs"/>
              </a:rPr>
              <a:t>apples."By</a:t>
            </a:r>
            <a:r>
              <a:rPr lang="en-US" dirty="0">
                <a:ea typeface="+mn-ea"/>
                <a:cs typeface="+mn-cs"/>
              </a:rPr>
              <a:t> 1932 comedians told the story of Hoover asking the treasury secretary for a nickel so he could call a friend. Mellon replies, "Here, take a dime and call all your </a:t>
            </a:r>
            <a:r>
              <a:rPr lang="en-US" dirty="0" err="1">
                <a:ea typeface="+mn-ea"/>
                <a:cs typeface="+mn-cs"/>
              </a:rPr>
              <a:t>friends."Hoover</a:t>
            </a:r>
            <a:r>
              <a:rPr lang="en-US" dirty="0">
                <a:ea typeface="+mn-ea"/>
                <a:cs typeface="+mn-cs"/>
              </a:rPr>
              <a:t> was a stubborn man who found it difficult to respond to the problems posed by the Depression. "There are some principles that cannot be compromised," Hoover remarked in 1936. "Either we shall have a society based upon ordered liberty and the initiative of the individual, or we shall have a planned society that means dictation no matter what you call it.... There is no half-way ground." He was convinced that the economy would fix itself.  Only toward the end of his term in office did he recognize that the Depression called for unprecedented governmental action. In 1932 he created the Reconstruction Finance Corporation (RFC) to help save the banking and railroad systems. Loans offered under the program funded public works projects and the first federally-supported housing projects. Originally intended to combat the Depression, the RFC lasted 21 years and was authorized to finance public works projects, provide loans to farmers and victims of natural disasters, and assist school districts. When it was abolished in 1953, it had dispersed $40.6 billion. Its functions were taken over by the Small Business Administration, the Commodity Credit Corporation, and other housing, community development, and agricultural assistance programs.  Herbert Hoover was not an insensitive man. He was the first president since Theodore Roosevelt to invite African American dinner guests to the White House. He said that the use of atomic bombs against Japan "revolts my soul." He played a key role in launching the United Nation's Children's Emergency Fund (UNICEF) and CARE. Despite his staunch anti-communism stand, he opposed U.S. involvement in Korea and Vietnam.  Nevertheless, his reputation was forever clouded by the Depression. A dam that was to carry Hoover's name was rechristened Boulder Dam. Washington's airfield, which was to be named for Hoover, was renamed National Airport.</a:t>
            </a:r>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1EA9458-5783-1346-8D11-699CD62EA3C2}" type="slidenum">
              <a:rPr lang="en-US" sz="1200"/>
              <a:pPr/>
              <a:t>6</a:t>
            </a:fld>
            <a:endParaRPr lang="en-US" sz="1200"/>
          </a:p>
        </p:txBody>
      </p:sp>
    </p:spTree>
    <p:extLst>
      <p:ext uri="{BB962C8B-B14F-4D97-AF65-F5344CB8AC3E}">
        <p14:creationId xmlns:p14="http://schemas.microsoft.com/office/powerpoint/2010/main" val="87581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Since volunteerism and localism fails, Hoover moves to a new plan</a:t>
            </a:r>
          </a:p>
          <a:p>
            <a:pPr eaLnBrk="1" hangingPunct="1">
              <a:spcBef>
                <a:spcPct val="0"/>
              </a:spcBef>
            </a:pPr>
            <a:r>
              <a:rPr lang="en-US" dirty="0">
                <a:latin typeface="Calibri" charset="0"/>
                <a:ea typeface="ＭＳ Ｐゴシック" charset="0"/>
                <a:cs typeface="ＭＳ Ｐゴシック" charset="0"/>
              </a:rPr>
              <a:t>In 1924, a grateful Congress voted to give a bonus to World War I veterans - $1.25 for each day served overseas, $1.00 for each day served in the States. The catch was that payment would not be made until 1945.	</a:t>
            </a:r>
          </a:p>
          <a:p>
            <a:pPr eaLnBrk="1" hangingPunct="1">
              <a:spcBef>
                <a:spcPct val="0"/>
              </a:spcBef>
            </a:pPr>
            <a:r>
              <a:rPr lang="en-US" dirty="0">
                <a:latin typeface="Calibri" charset="0"/>
                <a:ea typeface="ＭＳ Ｐゴシック" charset="0"/>
                <a:cs typeface="ＭＳ Ｐゴシック" charset="0"/>
              </a:rPr>
              <a:t>Bumper</a:t>
            </a:r>
            <a:r>
              <a:rPr lang="en-US" baseline="0" dirty="0">
                <a:latin typeface="Calibri" charset="0"/>
                <a:ea typeface="ＭＳ Ｐゴシック" charset="0"/>
                <a:cs typeface="ＭＳ Ｐゴシック" charset="0"/>
              </a:rPr>
              <a:t> crops are surpluses.  </a:t>
            </a: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Members of the Bonus </a:t>
            </a:r>
            <a:r>
              <a:rPr lang="en-US" dirty="0" err="1">
                <a:latin typeface="Calibri" charset="0"/>
                <a:ea typeface="ＭＳ Ｐゴシック" charset="0"/>
                <a:cs typeface="ＭＳ Ｐゴシック" charset="0"/>
              </a:rPr>
              <a:t>Armyencamp</a:t>
            </a:r>
            <a:r>
              <a:rPr lang="en-US" dirty="0">
                <a:latin typeface="Calibri" charset="0"/>
                <a:ea typeface="ＭＳ Ｐゴシック" charset="0"/>
                <a:cs typeface="ＭＳ Ｐゴシック" charset="0"/>
              </a:rPr>
              <a:t> within sight of </a:t>
            </a:r>
            <a:r>
              <a:rPr lang="en-US" dirty="0" err="1">
                <a:latin typeface="Calibri" charset="0"/>
                <a:ea typeface="ＭＳ Ｐゴシック" charset="0"/>
                <a:cs typeface="ＭＳ Ｐゴシック" charset="0"/>
              </a:rPr>
              <a:t>theCapitol</a:t>
            </a:r>
            <a:r>
              <a:rPr lang="en-US" dirty="0">
                <a:latin typeface="Calibri" charset="0"/>
                <a:ea typeface="ＭＳ Ｐゴシック" charset="0"/>
                <a:cs typeface="ＭＳ Ｐゴシック" charset="0"/>
              </a:rPr>
              <a:t>, 1932	</a:t>
            </a:r>
          </a:p>
          <a:p>
            <a:pPr eaLnBrk="1" hangingPunct="1">
              <a:spcBef>
                <a:spcPct val="0"/>
              </a:spcBef>
            </a:pPr>
            <a:r>
              <a:rPr lang="en-US" dirty="0">
                <a:latin typeface="Calibri" charset="0"/>
                <a:ea typeface="ＭＳ Ｐゴシック" charset="0"/>
                <a:cs typeface="ＭＳ Ｐゴシック" charset="0"/>
              </a:rPr>
              <a:t>However, by 1932 the nation had slipped into the dark days of the Depression and the unemployed veterans wanted their money immediately.</a:t>
            </a:r>
          </a:p>
          <a:p>
            <a:pPr eaLnBrk="1" hangingPunct="1">
              <a:spcBef>
                <a:spcPct val="0"/>
              </a:spcBef>
            </a:pPr>
            <a:r>
              <a:rPr lang="en-US" dirty="0">
                <a:latin typeface="Calibri" charset="0"/>
                <a:ea typeface="ＭＳ Ｐゴシック" charset="0"/>
                <a:cs typeface="ＭＳ Ｐゴシック" charset="0"/>
              </a:rPr>
              <a:t>Hoover did more than any</a:t>
            </a:r>
            <a:r>
              <a:rPr lang="en-US" baseline="0" dirty="0">
                <a:latin typeface="Calibri" charset="0"/>
                <a:ea typeface="ＭＳ Ｐゴシック" charset="0"/>
                <a:cs typeface="ＭＳ Ｐゴシック" charset="0"/>
              </a:rPr>
              <a:t> other president—but was still a republican and product of his time.</a:t>
            </a:r>
          </a:p>
          <a:p>
            <a:pPr eaLnBrk="1" hangingPunct="1">
              <a:spcBef>
                <a:spcPct val="0"/>
              </a:spcBef>
            </a:pPr>
            <a:r>
              <a:rPr lang="en-US" baseline="0" dirty="0">
                <a:latin typeface="Calibri" charset="0"/>
                <a:ea typeface="ＭＳ Ｐゴシック" charset="0"/>
                <a:cs typeface="ＭＳ Ｐゴシック" charset="0"/>
              </a:rPr>
              <a:t>Creates some government projects like the Hoover dam but state and local governments are cutting so much that he cannot make up the difference.  Keeper urges for confidence but </a:t>
            </a:r>
            <a:r>
              <a:rPr lang="en-US" baseline="0" dirty="0" err="1">
                <a:latin typeface="Calibri" charset="0"/>
                <a:ea typeface="ＭＳ Ｐゴシック" charset="0"/>
                <a:cs typeface="ＭＳ Ｐゴシック" charset="0"/>
              </a:rPr>
              <a:t>upligitng</a:t>
            </a:r>
            <a:r>
              <a:rPr lang="en-US" baseline="0" dirty="0">
                <a:latin typeface="Calibri" charset="0"/>
                <a:ea typeface="ＭＳ Ｐゴシック" charset="0"/>
                <a:cs typeface="ＭＳ Ｐゴシック" charset="0"/>
              </a:rPr>
              <a:t> words were not enough.  VP says good times are just around the corner and </a:t>
            </a:r>
            <a:r>
              <a:rPr lang="en-US" baseline="0" dirty="0" err="1">
                <a:latin typeface="Calibri" charset="0"/>
                <a:ea typeface="ＭＳ Ｐゴシック" charset="0"/>
                <a:cs typeface="ＭＳ Ｐゴシック" charset="0"/>
              </a:rPr>
              <a:t>becamce</a:t>
            </a:r>
            <a:r>
              <a:rPr lang="en-US" baseline="0" dirty="0">
                <a:latin typeface="Calibri" charset="0"/>
                <a:ea typeface="ＭＳ Ｐゴシック" charset="0"/>
                <a:cs typeface="ＭＳ Ｐゴシック" charset="0"/>
              </a:rPr>
              <a:t> a joke about </a:t>
            </a:r>
            <a:r>
              <a:rPr lang="en-US" baseline="0" dirty="0" err="1">
                <a:latin typeface="Calibri" charset="0"/>
                <a:ea typeface="ＭＳ Ｐゴシック" charset="0"/>
                <a:cs typeface="ＭＳ Ｐゴシック" charset="0"/>
              </a:rPr>
              <a:t>th</a:t>
            </a:r>
            <a:r>
              <a:rPr lang="en-US" baseline="0" dirty="0">
                <a:latin typeface="Calibri" charset="0"/>
                <a:ea typeface="ＭＳ Ｐゴシック" charset="0"/>
                <a:cs typeface="ＭＳ Ｐゴシック" charset="0"/>
              </a:rPr>
              <a:t> admin.</a:t>
            </a:r>
          </a:p>
          <a:p>
            <a:pPr eaLnBrk="1" hangingPunct="1">
              <a:spcBef>
                <a:spcPct val="0"/>
              </a:spcBef>
            </a:pPr>
            <a:endParaRPr lang="en-US" baseline="0" dirty="0">
              <a:latin typeface="Calibri" charset="0"/>
              <a:ea typeface="ＭＳ Ｐゴシック" charset="0"/>
              <a:cs typeface="ＭＳ Ｐゴシック" charset="0"/>
            </a:endParaRPr>
          </a:p>
          <a:p>
            <a:pPr eaLnBrk="1" hangingPunct="1">
              <a:spcBef>
                <a:spcPct val="0"/>
              </a:spcBef>
            </a:pPr>
            <a:r>
              <a:rPr lang="en-US" baseline="0" dirty="0" err="1">
                <a:latin typeface="Calibri" charset="0"/>
                <a:ea typeface="ＭＳ Ｐゴシック" charset="0"/>
                <a:cs typeface="ＭＳ Ｐゴシック" charset="0"/>
              </a:rPr>
              <a:t>Demaned</a:t>
            </a:r>
            <a:r>
              <a:rPr lang="en-US" baseline="0" dirty="0">
                <a:latin typeface="Calibri" charset="0"/>
                <a:ea typeface="ＭＳ Ｐゴシック" charset="0"/>
                <a:cs typeface="ＭＳ Ｐゴシック" charset="0"/>
              </a:rPr>
              <a:t> </a:t>
            </a:r>
            <a:r>
              <a:rPr lang="en-US" baseline="0" dirty="0" err="1">
                <a:latin typeface="Calibri" charset="0"/>
                <a:ea typeface="ＭＳ Ｐゴシック" charset="0"/>
                <a:cs typeface="ＭＳ Ｐゴシック" charset="0"/>
              </a:rPr>
              <a:t>asn</a:t>
            </a:r>
            <a:r>
              <a:rPr lang="en-US" baseline="0" dirty="0">
                <a:latin typeface="Calibri" charset="0"/>
                <a:ea typeface="ＭＳ Ｐゴシック" charset="0"/>
                <a:cs typeface="ＭＳ Ｐゴシック" charset="0"/>
              </a:rPr>
              <a:t> easier credit policy and tax reduction for the middle class. Hawley Smoot tariffs effects are just </a:t>
            </a:r>
            <a:r>
              <a:rPr lang="en-US" baseline="0" dirty="0" err="1">
                <a:latin typeface="Calibri" charset="0"/>
                <a:ea typeface="ＭＳ Ｐゴシック" charset="0"/>
                <a:cs typeface="ＭＳ Ｐゴシック" charset="0"/>
              </a:rPr>
              <a:t>strating</a:t>
            </a:r>
            <a:r>
              <a:rPr lang="en-US" baseline="0" dirty="0">
                <a:latin typeface="Calibri" charset="0"/>
                <a:ea typeface="ＭＳ Ｐゴシック" charset="0"/>
                <a:cs typeface="ＭＳ Ｐゴシック" charset="0"/>
              </a:rPr>
              <a:t> to be felt.  </a:t>
            </a:r>
          </a:p>
          <a:p>
            <a:pPr eaLnBrk="1" hangingPunct="1">
              <a:spcBef>
                <a:spcPct val="0"/>
              </a:spcBef>
            </a:pPr>
            <a:endParaRPr lang="en-US" baseline="0"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23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3CCC029-B065-944B-8979-06CC649E6ED2}" type="slidenum">
              <a:rPr lang="en-US" sz="1200"/>
              <a:pPr/>
              <a:t>7</a:t>
            </a:fld>
            <a:endParaRPr lang="en-US" sz="1200"/>
          </a:p>
        </p:txBody>
      </p:sp>
    </p:spTree>
    <p:extLst>
      <p:ext uri="{BB962C8B-B14F-4D97-AF65-F5344CB8AC3E}">
        <p14:creationId xmlns:p14="http://schemas.microsoft.com/office/powerpoint/2010/main" val="132135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Austira’s</a:t>
            </a:r>
            <a:r>
              <a:rPr lang="en-US" dirty="0"/>
              <a:t> largest bank </a:t>
            </a:r>
            <a:r>
              <a:rPr lang="en-US" dirty="0" err="1"/>
              <a:t>fils</a:t>
            </a:r>
            <a:r>
              <a:rPr lang="en-US" dirty="0"/>
              <a:t> which triggers a </a:t>
            </a:r>
            <a:r>
              <a:rPr lang="en-US" dirty="0" err="1"/>
              <a:t>fincnaical</a:t>
            </a:r>
            <a:r>
              <a:rPr lang="en-US" dirty="0"/>
              <a:t> </a:t>
            </a:r>
            <a:r>
              <a:rPr lang="en-US" dirty="0" err="1"/>
              <a:t>pani</a:t>
            </a:r>
            <a:r>
              <a:rPr lang="en-US" baseline="0" dirty="0"/>
              <a:t> in May of 1931 after a good start to the year.  General shortage of money </a:t>
            </a:r>
            <a:r>
              <a:rPr lang="en-US" baseline="0" dirty="0" err="1"/>
              <a:t>cuases</a:t>
            </a:r>
            <a:r>
              <a:rPr lang="en-US" baseline="0" dirty="0"/>
              <a:t> </a:t>
            </a:r>
            <a:r>
              <a:rPr lang="en-US" baseline="0" dirty="0" err="1"/>
              <a:t>Euopreans</a:t>
            </a:r>
            <a:r>
              <a:rPr lang="en-US" baseline="0" dirty="0"/>
              <a:t> to pull of of </a:t>
            </a:r>
            <a:r>
              <a:rPr lang="en-US" baseline="0" dirty="0" err="1"/>
              <a:t>Maerican</a:t>
            </a:r>
            <a:r>
              <a:rPr lang="en-US" baseline="0" dirty="0"/>
              <a:t> banks and dump </a:t>
            </a:r>
            <a:r>
              <a:rPr lang="en-US" baseline="0" dirty="0" err="1"/>
              <a:t>american</a:t>
            </a:r>
            <a:r>
              <a:rPr lang="en-US" baseline="0" dirty="0"/>
              <a:t> </a:t>
            </a:r>
            <a:r>
              <a:rPr lang="en-US" baseline="0" dirty="0" err="1"/>
              <a:t>secutiries</a:t>
            </a:r>
            <a:r>
              <a:rPr lang="en-US" baseline="0" dirty="0"/>
              <a:t>.  </a:t>
            </a:r>
            <a:endParaRPr lang="en-US" dirty="0"/>
          </a:p>
        </p:txBody>
      </p:sp>
      <p:sp>
        <p:nvSpPr>
          <p:cNvPr id="4" name="Slide Number Placeholder 3"/>
          <p:cNvSpPr>
            <a:spLocks noGrp="1"/>
          </p:cNvSpPr>
          <p:nvPr>
            <p:ph type="sldNum" sz="quarter" idx="10"/>
          </p:nvPr>
        </p:nvSpPr>
        <p:spPr/>
        <p:txBody>
          <a:bodyPr/>
          <a:lstStyle/>
          <a:p>
            <a:fld id="{9AF305D1-8B3D-8F4D-B2EE-16F33A89A8EB}" type="slidenum">
              <a:rPr lang="en-US" smtClean="0"/>
              <a:t>8</a:t>
            </a:fld>
            <a:endParaRPr lang="en-US"/>
          </a:p>
        </p:txBody>
      </p:sp>
    </p:spTree>
    <p:extLst>
      <p:ext uri="{BB962C8B-B14F-4D97-AF65-F5344CB8AC3E}">
        <p14:creationId xmlns:p14="http://schemas.microsoft.com/office/powerpoint/2010/main" val="290769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Farming</a:t>
            </a:r>
            <a:r>
              <a:rPr lang="en-US" baseline="0" dirty="0"/>
              <a:t> aid had been abandoned by this time.  Prices slide down and angry mobs formed.  In Nebraska crops were </a:t>
            </a:r>
            <a:r>
              <a:rPr lang="en-US" baseline="0" dirty="0" err="1"/>
              <a:t>burne</a:t>
            </a:r>
            <a:r>
              <a:rPr lang="en-US" baseline="0" dirty="0"/>
              <a:t> to </a:t>
            </a:r>
            <a:r>
              <a:rPr lang="en-US" baseline="0" dirty="0" err="1"/>
              <a:t>heelp</a:t>
            </a:r>
            <a:r>
              <a:rPr lang="en-US" baseline="0" dirty="0"/>
              <a:t> warm.  In Iowan, they called a famers strike.  Revolution is </a:t>
            </a:r>
            <a:r>
              <a:rPr lang="en-US" baseline="0" dirty="0" err="1"/>
              <a:t>beeing</a:t>
            </a:r>
            <a:r>
              <a:rPr lang="en-US" baseline="0" dirty="0"/>
              <a:t> called on and </a:t>
            </a:r>
            <a:r>
              <a:rPr lang="en-US" baseline="0" dirty="0" err="1"/>
              <a:t>comunism</a:t>
            </a:r>
            <a:r>
              <a:rPr lang="en-US" baseline="0" dirty="0"/>
              <a:t> is growing</a:t>
            </a:r>
          </a:p>
          <a:p>
            <a:r>
              <a:rPr lang="en-US" dirty="0"/>
              <a:t>Many of the war veterans had been out of work since the beginning of the </a:t>
            </a:r>
            <a:r>
              <a:rPr lang="en-US" dirty="0">
                <a:hlinkClick r:id="rId3" tooltip="Great Depression"/>
              </a:rPr>
              <a:t>Great Depression</a:t>
            </a:r>
            <a:r>
              <a:rPr lang="en-US" dirty="0"/>
              <a:t>. The </a:t>
            </a:r>
            <a:r>
              <a:rPr lang="en-US" dirty="0">
                <a:hlinkClick r:id="rId4" tooltip="World War Adjusted Compensation Act"/>
              </a:rPr>
              <a:t>World War Adjusted Compensation Act</a:t>
            </a:r>
            <a:r>
              <a:rPr lang="en-US" dirty="0"/>
              <a:t> of 1924 had awarded them bonuses in the form of certificates they could not redeem until 1945. Each service certificate, issued to a qualified veteran soldier, bore a face value equal to the soldier's promised payment plus </a:t>
            </a:r>
            <a:r>
              <a:rPr lang="en-US" dirty="0">
                <a:hlinkClick r:id="rId5" tooltip="Compound interest"/>
              </a:rPr>
              <a:t>compound interest</a:t>
            </a:r>
            <a:r>
              <a:rPr lang="en-US" dirty="0"/>
              <a:t>. The principal demand of the Bonus Army was the immediate cash payment of their certificates.</a:t>
            </a:r>
            <a:endParaRPr lang="en-US" baseline="0" dirty="0"/>
          </a:p>
          <a:p>
            <a:r>
              <a:rPr lang="en-US" baseline="0" dirty="0"/>
              <a:t>Eisenhower and </a:t>
            </a:r>
            <a:r>
              <a:rPr lang="en-US" baseline="0" dirty="0" err="1"/>
              <a:t>MacArthuer</a:t>
            </a:r>
            <a:r>
              <a:rPr lang="en-US" baseline="0" dirty="0"/>
              <a:t> and Patton are there.  </a:t>
            </a:r>
            <a:endParaRPr lang="en-US" dirty="0"/>
          </a:p>
        </p:txBody>
      </p:sp>
      <p:sp>
        <p:nvSpPr>
          <p:cNvPr id="4" name="Slide Number Placeholder 3"/>
          <p:cNvSpPr>
            <a:spLocks noGrp="1"/>
          </p:cNvSpPr>
          <p:nvPr>
            <p:ph type="sldNum" sz="quarter" idx="10"/>
          </p:nvPr>
        </p:nvSpPr>
        <p:spPr/>
        <p:txBody>
          <a:bodyPr/>
          <a:lstStyle/>
          <a:p>
            <a:fld id="{9AF305D1-8B3D-8F4D-B2EE-16F33A89A8EB}" type="slidenum">
              <a:rPr lang="en-US" smtClean="0"/>
              <a:t>10</a:t>
            </a:fld>
            <a:endParaRPr lang="en-US"/>
          </a:p>
        </p:txBody>
      </p:sp>
    </p:spTree>
    <p:extLst>
      <p:ext uri="{BB962C8B-B14F-4D97-AF65-F5344CB8AC3E}">
        <p14:creationId xmlns:p14="http://schemas.microsoft.com/office/powerpoint/2010/main" val="129842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2DA0-F134-B140-A52A-3B25B55D8F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C64AC-5D88-CA49-A610-466D3258C8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B4E823-2ABD-894B-A3AA-0C9123145227}"/>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A8D61DD7-E598-8C49-BBC4-3CFB49049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0DF1-D1AC-C34E-9009-63135CA94C0E}"/>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3279316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C3C6-9ECB-E446-8761-DE97DFB917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612F7-C529-A240-96C4-54CE8A2C8A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625EC-2020-0745-8E82-1354780F9FCD}"/>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2637BE79-B701-0F4D-A73C-AC7F5085C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BAC0B-DC2C-A148-9217-BEB35FF6992C}"/>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71136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D571D5-33D5-314A-827E-29A22BA45A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5A1E3-AEEB-494E-938D-02DB16436F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9617C-DAA1-FF4F-9A3A-C9DE19517598}"/>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931AC635-CD8E-FF4A-8053-F91FC39DE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786C0-A79D-5F45-9D96-0682DB3E0CBE}"/>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137509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3218-7496-4845-9735-00E06DEF80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AD460-7F85-1441-BB24-3731D369EE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7AEE9-55DA-CF49-B185-7022F8BFDA7F}"/>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2EEA3391-22CE-A245-8B5A-87269B695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5D43D-4147-6D49-AD80-FFA77547A68F}"/>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420708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5620-FF20-B649-8CE0-09241B8447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79232C-4A7F-FD44-858A-3C43FBC50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EA28B7-7350-8F41-9A9D-52E8CE8D425F}"/>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84CB3A00-61F0-A04C-ABA5-4A512E449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85D52-D4EE-434E-9C06-ED8BE3F25037}"/>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220613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E701-F55E-304E-A2DA-5DA360D14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ADAD7-219A-1A4D-88D2-458A7C5B55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0F7BD-0901-FB43-B467-6877245827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091FA-B981-6943-9339-B529E794E746}"/>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6" name="Footer Placeholder 5">
            <a:extLst>
              <a:ext uri="{FF2B5EF4-FFF2-40B4-BE49-F238E27FC236}">
                <a16:creationId xmlns:a16="http://schemas.microsoft.com/office/drawing/2014/main" id="{B4337B19-B39E-F043-AC63-89779C315A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D7670-7AE7-3F4C-B613-037E340F103E}"/>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266939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85E1-2671-0A4A-8172-1A315D2AC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6E36AF-82BB-C340-BC1F-F433DAFD8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BFCB0D-48BF-8C4E-9AD6-EBC37F3E8F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5229A-38A5-CF4C-9532-84E892647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A75705-4663-D748-9783-BB35C51932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4F6EBE-AF7C-9747-885D-6CD15A052AE4}"/>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8" name="Footer Placeholder 7">
            <a:extLst>
              <a:ext uri="{FF2B5EF4-FFF2-40B4-BE49-F238E27FC236}">
                <a16:creationId xmlns:a16="http://schemas.microsoft.com/office/drawing/2014/main" id="{7221AEC4-899D-1A48-B52D-1C02AA40D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FC0157-1915-3A45-8ADC-A97FC25F220E}"/>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218525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8EF0-71E7-2E43-882F-728F85EF2D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FB1D1-999B-A84A-B094-501514A9C21B}"/>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4" name="Footer Placeholder 3">
            <a:extLst>
              <a:ext uri="{FF2B5EF4-FFF2-40B4-BE49-F238E27FC236}">
                <a16:creationId xmlns:a16="http://schemas.microsoft.com/office/drawing/2014/main" id="{AC269350-2F64-364E-8DBE-B8CD6E916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0C786D-7D19-0C42-BBBB-B647100AF15D}"/>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333236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57F20-85E2-DC49-96F3-5C6DAC1C8B55}"/>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3" name="Footer Placeholder 2">
            <a:extLst>
              <a:ext uri="{FF2B5EF4-FFF2-40B4-BE49-F238E27FC236}">
                <a16:creationId xmlns:a16="http://schemas.microsoft.com/office/drawing/2014/main" id="{3FCC9CC6-772D-2F43-8179-A462E964C4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45744F-4D4E-304B-919D-E0545C59BDFF}"/>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44272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5DCF-EDE0-FA40-A263-036DF2A24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6CCFB4-57C5-3E46-B1B0-C9BC8DAC7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5497D2-B105-F94B-B758-8FB4DBE08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94BB69-AF86-A24F-A5DB-D07C77878DD3}"/>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6" name="Footer Placeholder 5">
            <a:extLst>
              <a:ext uri="{FF2B5EF4-FFF2-40B4-BE49-F238E27FC236}">
                <a16:creationId xmlns:a16="http://schemas.microsoft.com/office/drawing/2014/main" id="{462E051F-5980-7241-855E-772ACAB44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B16E9-9BF8-2D47-9D9A-2AC451624B56}"/>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349251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1185-3F11-5D4C-82B0-FF864AED6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1EB54C-0415-8743-8E1C-1A81CE978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C945CC-6284-3F4E-86BF-D93937492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BBCA52-D2D3-CB4B-B49B-571D041AFFD7}"/>
              </a:ext>
            </a:extLst>
          </p:cNvPr>
          <p:cNvSpPr>
            <a:spLocks noGrp="1"/>
          </p:cNvSpPr>
          <p:nvPr>
            <p:ph type="dt" sz="half" idx="10"/>
          </p:nvPr>
        </p:nvSpPr>
        <p:spPr/>
        <p:txBody>
          <a:bodyPr/>
          <a:lstStyle/>
          <a:p>
            <a:fld id="{62F96B0A-D7C8-EA44-9BC4-48C3C628E1B6}" type="datetimeFigureOut">
              <a:rPr lang="en-US" smtClean="0"/>
              <a:t>3/25/19</a:t>
            </a:fld>
            <a:endParaRPr lang="en-US"/>
          </a:p>
        </p:txBody>
      </p:sp>
      <p:sp>
        <p:nvSpPr>
          <p:cNvPr id="6" name="Footer Placeholder 5">
            <a:extLst>
              <a:ext uri="{FF2B5EF4-FFF2-40B4-BE49-F238E27FC236}">
                <a16:creationId xmlns:a16="http://schemas.microsoft.com/office/drawing/2014/main" id="{20EF91A9-33B0-7A46-9B8A-64031FF88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B9D8D-A7CF-EC4A-B673-F4C9AC278E36}"/>
              </a:ext>
            </a:extLst>
          </p:cNvPr>
          <p:cNvSpPr>
            <a:spLocks noGrp="1"/>
          </p:cNvSpPr>
          <p:nvPr>
            <p:ph type="sldNum" sz="quarter" idx="12"/>
          </p:nvPr>
        </p:nvSpPr>
        <p:spPr/>
        <p:txBody>
          <a:bodyPr/>
          <a:lstStyle/>
          <a:p>
            <a:fld id="{61D92EF3-0B45-2D42-B5D5-EEE6A970B0C3}" type="slidenum">
              <a:rPr lang="en-US" smtClean="0"/>
              <a:t>‹#›</a:t>
            </a:fld>
            <a:endParaRPr lang="en-US"/>
          </a:p>
        </p:txBody>
      </p:sp>
    </p:spTree>
    <p:extLst>
      <p:ext uri="{BB962C8B-B14F-4D97-AF65-F5344CB8AC3E}">
        <p14:creationId xmlns:p14="http://schemas.microsoft.com/office/powerpoint/2010/main" val="4215759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9D1A1-C023-414C-BE1B-57A6328CD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4CB90-3C1E-984B-B74E-4C685921B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B9480-3C0A-4340-988E-2AF90141C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96B0A-D7C8-EA44-9BC4-48C3C628E1B6}" type="datetimeFigureOut">
              <a:rPr lang="en-US" smtClean="0"/>
              <a:t>3/25/19</a:t>
            </a:fld>
            <a:endParaRPr lang="en-US"/>
          </a:p>
        </p:txBody>
      </p:sp>
      <p:sp>
        <p:nvSpPr>
          <p:cNvPr id="5" name="Footer Placeholder 4">
            <a:extLst>
              <a:ext uri="{FF2B5EF4-FFF2-40B4-BE49-F238E27FC236}">
                <a16:creationId xmlns:a16="http://schemas.microsoft.com/office/drawing/2014/main" id="{A31E0A24-B24F-914E-9FAD-2A993B848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A8DC82-D500-D745-AA6E-AA767C729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92EF3-0B45-2D42-B5D5-EEE6A970B0C3}" type="slidenum">
              <a:rPr lang="en-US" smtClean="0"/>
              <a:t>‹#›</a:t>
            </a:fld>
            <a:endParaRPr lang="en-US"/>
          </a:p>
        </p:txBody>
      </p:sp>
    </p:spTree>
    <p:extLst>
      <p:ext uri="{BB962C8B-B14F-4D97-AF65-F5344CB8AC3E}">
        <p14:creationId xmlns:p14="http://schemas.microsoft.com/office/powerpoint/2010/main" val="44658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8q46inp3hAhVqRN8KHYNaBLoQjRx6BAgBEAU&amp;url=https%3A%2F%2Fwww.nps.gov%2Fheho%2Flearn%2Fhistoryculture%2Fherbert-hoover.htm&amp;psig=AOvVaw10yO3y5fXr-lbagAhQBEid&amp;ust=155360133262370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google.com/url?sa=i&amp;rct=j&amp;q=&amp;esrc=s&amp;source=images&amp;cd=&amp;ved=2ahUKEwjJ--Xmnp3hAhVpUN8KHVNEBmUQjRx6BAgBEAU&amp;url=https%3A%2F%2Fwww.pinterest.com%2Fpin%2F483785184955868080%2F&amp;psig=AOvVaw0MtzM0hqxKEwFkuiW-CtV7&amp;ust=1553601496283323" TargetMode="Externa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google.com/url?sa=i&amp;rct=j&amp;q=&amp;esrc=s&amp;source=images&amp;cd=&amp;ved=2ahUKEwj8jomOnp3hAhVpTd8KHff8AdwQjRx6BAgBEAU&amp;url=https%3A%2F%2Fwww.alamy.com%2Fstock-photo-president-herbert-hoover-smiling-from-an-open-car-as-he-attended-the-170552325.html&amp;psig=AOvVaw10yO3y5fXr-lbagAhQBEid&amp;ust=155360133262370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8q46inp3hAhVqRN8KHYNaBLoQjRx6BAgBEAU&amp;url=https%3A%2F%2Fwww.nps.gov%2Fheho%2Flearn%2Fhistoryculture%2Fherbert-hoover.htm&amp;psig=AOvVaw10yO3y5fXr-lbagAhQBEid&amp;ust=15536013326237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FC7-4F5D-B94C-A158-1DF3A3936B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005AD3-98F9-3246-AFB6-5294C3FBF35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D2F544E-8034-7C49-B568-FE6282448AF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46833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1" y="244158"/>
            <a:ext cx="7737475" cy="1356043"/>
          </a:xfrm>
        </p:spPr>
        <p:txBody>
          <a:bodyPr>
            <a:normAutofit fontScale="90000"/>
          </a:bodyPr>
          <a:lstStyle/>
          <a:p>
            <a:r>
              <a:rPr lang="en-US" dirty="0">
                <a:latin typeface="Georgia" charset="0"/>
                <a:ea typeface="ＭＳ Ｐゴシック" charset="0"/>
                <a:cs typeface="ＭＳ Ｐゴシック" charset="0"/>
              </a:rPr>
              <a:t>Bonus Army</a:t>
            </a:r>
            <a:br>
              <a:rPr lang="en-US" dirty="0">
                <a:latin typeface="Georgia" charset="0"/>
                <a:ea typeface="ＭＳ Ｐゴシック" charset="0"/>
                <a:cs typeface="ＭＳ Ｐゴシック" charset="0"/>
              </a:rPr>
            </a:br>
            <a:r>
              <a:rPr lang="en-US" dirty="0">
                <a:latin typeface="Georgia" charset="0"/>
                <a:ea typeface="ＭＳ Ｐゴシック" charset="0"/>
                <a:cs typeface="ＭＳ Ｐゴシック" charset="0"/>
              </a:rPr>
              <a:t>1932</a:t>
            </a:r>
            <a:endParaRPr lang="en-US" dirty="0"/>
          </a:p>
        </p:txBody>
      </p:sp>
      <p:sp>
        <p:nvSpPr>
          <p:cNvPr id="3" name="Content Placeholder 2"/>
          <p:cNvSpPr>
            <a:spLocks noGrp="1"/>
          </p:cNvSpPr>
          <p:nvPr>
            <p:ph idx="1"/>
          </p:nvPr>
        </p:nvSpPr>
        <p:spPr>
          <a:xfrm>
            <a:off x="2032000" y="2133601"/>
            <a:ext cx="8356600" cy="4292599"/>
          </a:xfrm>
        </p:spPr>
        <p:txBody>
          <a:bodyPr>
            <a:normAutofit fontScale="92500" lnSpcReduction="20000"/>
          </a:bodyPr>
          <a:lstStyle/>
          <a:p>
            <a:r>
              <a:rPr lang="en-US" dirty="0"/>
              <a:t>Bonus Expeditionary Force</a:t>
            </a:r>
          </a:p>
          <a:p>
            <a:r>
              <a:rPr lang="en-US" dirty="0"/>
              <a:t>15,000 men who want their bonus early</a:t>
            </a:r>
          </a:p>
          <a:p>
            <a:endParaRPr lang="en-US" dirty="0"/>
          </a:p>
          <a:p>
            <a:r>
              <a:rPr lang="en-US" dirty="0"/>
              <a:t>WWI bonus approved by Congress in 1924 needed new bill to be paid early</a:t>
            </a:r>
          </a:p>
          <a:p>
            <a:r>
              <a:rPr lang="en-US" dirty="0"/>
              <a:t>Senate votes no so veterans who cannot go home </a:t>
            </a:r>
          </a:p>
          <a:p>
            <a:pPr lvl="1"/>
            <a:r>
              <a:rPr lang="en-US" dirty="0"/>
              <a:t>Squat and then Hoover orders them to be cleared out (after persuading Congress to buy them bus tickets home)</a:t>
            </a:r>
          </a:p>
          <a:p>
            <a:r>
              <a:rPr lang="en-US" dirty="0"/>
              <a:t>Riots erupt, two veterans kills, 700 armed national soldiers drive out the veterans and their families (and killing 1 11 year old boy)</a:t>
            </a:r>
          </a:p>
        </p:txBody>
      </p:sp>
      <p:pic>
        <p:nvPicPr>
          <p:cNvPr id="8" name="Picture 2" descr="Image result for herbert hoover smiling">
            <a:hlinkClick r:id="rId3"/>
            <a:extLst>
              <a:ext uri="{FF2B5EF4-FFF2-40B4-BE49-F238E27FC236}">
                <a16:creationId xmlns:a16="http://schemas.microsoft.com/office/drawing/2014/main" id="{0FE12B4C-CD0B-D540-B765-3713838734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9" r="23863"/>
          <a:stretch/>
        </p:blipFill>
        <p:spPr bwMode="auto">
          <a:xfrm>
            <a:off x="8007928" y="195696"/>
            <a:ext cx="2660073" cy="2340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frowny face lips">
            <a:hlinkClick r:id="rId5"/>
            <a:extLst>
              <a:ext uri="{FF2B5EF4-FFF2-40B4-BE49-F238E27FC236}">
                <a16:creationId xmlns:a16="http://schemas.microsoft.com/office/drawing/2014/main" id="{AA7C24A3-1BC8-E444-AE74-2C46E09CA8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70" t="60352" r="16780" b="26682"/>
          <a:stretch/>
        </p:blipFill>
        <p:spPr bwMode="auto">
          <a:xfrm>
            <a:off x="9052503" y="1878274"/>
            <a:ext cx="1433945" cy="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4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828800" y="304800"/>
            <a:ext cx="8534400" cy="838200"/>
          </a:xfrm>
        </p:spPr>
        <p:txBody>
          <a:bodyPr>
            <a:normAutofit fontScale="90000"/>
          </a:bodyPr>
          <a:lstStyle/>
          <a:p>
            <a:pPr eaLnBrk="1" hangingPunct="1"/>
            <a:br>
              <a:rPr lang="en-US" dirty="0">
                <a:solidFill>
                  <a:srgbClr val="7B9899"/>
                </a:solidFill>
                <a:latin typeface="Georgia" charset="0"/>
                <a:ea typeface="ＭＳ Ｐゴシック" charset="0"/>
                <a:cs typeface="ＭＳ Ｐゴシック" charset="0"/>
              </a:rPr>
            </a:br>
            <a:r>
              <a:rPr lang="en-US" dirty="0">
                <a:solidFill>
                  <a:srgbClr val="7B9899"/>
                </a:solidFill>
                <a:latin typeface="Georgia" charset="0"/>
                <a:ea typeface="ＭＳ Ｐゴシック" charset="0"/>
                <a:cs typeface="ＭＳ Ｐゴシック" charset="0"/>
              </a:rPr>
              <a:t>The </a:t>
            </a:r>
            <a:r>
              <a:rPr lang="ja-JP" altLang="en-US">
                <a:solidFill>
                  <a:srgbClr val="7B9899"/>
                </a:solidFill>
                <a:latin typeface="Georgia" charset="0"/>
                <a:ea typeface="ＭＳ Ｐゴシック" charset="0"/>
                <a:cs typeface="ＭＳ Ｐゴシック" charset="0"/>
              </a:rPr>
              <a:t>“</a:t>
            </a:r>
            <a:r>
              <a:rPr lang="en-US" dirty="0">
                <a:solidFill>
                  <a:srgbClr val="7B9899"/>
                </a:solidFill>
                <a:latin typeface="Georgia" charset="0"/>
                <a:ea typeface="ＭＳ Ｐゴシック" charset="0"/>
                <a:cs typeface="ＭＳ Ｐゴシック" charset="0"/>
              </a:rPr>
              <a:t>Fantasy</a:t>
            </a:r>
            <a:r>
              <a:rPr lang="ja-JP" altLang="en-US">
                <a:solidFill>
                  <a:srgbClr val="7B9899"/>
                </a:solidFill>
                <a:latin typeface="Georgia" charset="0"/>
                <a:ea typeface="ＭＳ Ｐゴシック" charset="0"/>
                <a:cs typeface="ＭＳ Ｐゴシック" charset="0"/>
              </a:rPr>
              <a:t>”</a:t>
            </a:r>
            <a:r>
              <a:rPr lang="en-US" dirty="0">
                <a:solidFill>
                  <a:srgbClr val="7B9899"/>
                </a:solidFill>
                <a:latin typeface="Georgia" charset="0"/>
                <a:ea typeface="ＭＳ Ｐゴシック" charset="0"/>
                <a:cs typeface="ＭＳ Ｐゴシック" charset="0"/>
              </a:rPr>
              <a:t> of the 1920s</a:t>
            </a:r>
          </a:p>
        </p:txBody>
      </p:sp>
      <p:sp>
        <p:nvSpPr>
          <p:cNvPr id="3075" name="Rectangle 3"/>
          <p:cNvSpPr>
            <a:spLocks noGrp="1" noChangeArrowheads="1"/>
          </p:cNvSpPr>
          <p:nvPr>
            <p:ph sz="quarter" idx="1"/>
          </p:nvPr>
        </p:nvSpPr>
        <p:spPr>
          <a:xfrm>
            <a:off x="1828800" y="1724892"/>
            <a:ext cx="8534400" cy="4925291"/>
          </a:xfrm>
        </p:spPr>
        <p:txBody>
          <a:bodyPr>
            <a:normAutofit fontScale="85000" lnSpcReduction="20000"/>
          </a:bodyPr>
          <a:lstStyle/>
          <a:p>
            <a:pPr eaLnBrk="1" hangingPunct="1"/>
            <a:r>
              <a:rPr lang="en-US" dirty="0">
                <a:solidFill>
                  <a:srgbClr val="FF0000"/>
                </a:solidFill>
                <a:latin typeface="Georgia" charset="0"/>
                <a:ea typeface="ＭＳ Ｐゴシック" charset="0"/>
                <a:cs typeface="ＭＳ Ｐゴシック" charset="0"/>
              </a:rPr>
              <a:t>1920s economic boom</a:t>
            </a:r>
            <a:endParaRPr lang="en-US" b="1" dirty="0">
              <a:solidFill>
                <a:srgbClr val="FF0000"/>
              </a:solidFill>
              <a:latin typeface="Georgia" charset="0"/>
              <a:ea typeface="ＭＳ Ｐゴシック" charset="0"/>
              <a:cs typeface="ＭＳ Ｐゴシック" charset="0"/>
            </a:endParaRPr>
          </a:p>
          <a:p>
            <a:pPr eaLnBrk="1" hangingPunct="1"/>
            <a:r>
              <a:rPr lang="en-US" dirty="0">
                <a:solidFill>
                  <a:srgbClr val="FF0000"/>
                </a:solidFill>
                <a:latin typeface="Georgia" charset="0"/>
                <a:ea typeface="ＭＳ Ｐゴシック" charset="0"/>
                <a:cs typeface="ＭＳ Ｐゴシック" charset="0"/>
              </a:rPr>
              <a:t>Overproduction</a:t>
            </a:r>
          </a:p>
          <a:p>
            <a:pPr lvl="1" eaLnBrk="1" hangingPunct="1"/>
            <a:r>
              <a:rPr lang="en-US" dirty="0">
                <a:solidFill>
                  <a:srgbClr val="FF0000"/>
                </a:solidFill>
                <a:latin typeface="Georgia" charset="0"/>
                <a:ea typeface="ＭＳ Ｐゴシック" charset="0"/>
                <a:cs typeface="ＭＳ Ｐゴシック" charset="0"/>
              </a:rPr>
              <a:t>Supply has caught up to demand</a:t>
            </a:r>
          </a:p>
          <a:p>
            <a:pPr eaLnBrk="1" hangingPunct="1"/>
            <a:r>
              <a:rPr lang="en-US" dirty="0">
                <a:solidFill>
                  <a:srgbClr val="FF0000"/>
                </a:solidFill>
                <a:latin typeface="Georgia" charset="0"/>
                <a:ea typeface="ＭＳ Ｐゴシック" charset="0"/>
                <a:cs typeface="ＭＳ Ｐゴシック" charset="0"/>
              </a:rPr>
              <a:t>Credit</a:t>
            </a:r>
          </a:p>
          <a:p>
            <a:pPr eaLnBrk="1" hangingPunct="1"/>
            <a:r>
              <a:rPr lang="en-US" dirty="0">
                <a:solidFill>
                  <a:srgbClr val="FF0000"/>
                </a:solidFill>
                <a:latin typeface="Georgia" charset="0"/>
                <a:ea typeface="ＭＳ Ｐゴシック" charset="0"/>
                <a:cs typeface="ＭＳ Ｐゴシック" charset="0"/>
              </a:rPr>
              <a:t>Speculation</a:t>
            </a:r>
          </a:p>
          <a:p>
            <a:pPr eaLnBrk="1" hangingPunct="1"/>
            <a:r>
              <a:rPr lang="en-US" dirty="0">
                <a:solidFill>
                  <a:srgbClr val="FF0000"/>
                </a:solidFill>
                <a:latin typeface="Georgia" charset="0"/>
                <a:ea typeface="ＭＳ Ｐゴシック" charset="0"/>
                <a:cs typeface="ＭＳ Ｐゴシック" charset="0"/>
              </a:rPr>
              <a:t>Unequal distribution of wealth</a:t>
            </a:r>
          </a:p>
          <a:p>
            <a:pPr lvl="1" eaLnBrk="1" hangingPunct="1"/>
            <a:r>
              <a:rPr lang="en-US" dirty="0">
                <a:solidFill>
                  <a:srgbClr val="FF0000"/>
                </a:solidFill>
                <a:latin typeface="Georgia" charset="0"/>
                <a:ea typeface="ＭＳ Ｐゴシック" charset="0"/>
                <a:cs typeface="ＭＳ Ｐゴシック" charset="0"/>
              </a:rPr>
              <a:t>Money kept in business and among the elite—not given to people</a:t>
            </a:r>
          </a:p>
          <a:p>
            <a:pPr eaLnBrk="1" hangingPunct="1"/>
            <a:r>
              <a:rPr lang="en-US" dirty="0">
                <a:solidFill>
                  <a:srgbClr val="FF0000"/>
                </a:solidFill>
                <a:latin typeface="Georgia" charset="0"/>
                <a:ea typeface="ＭＳ Ｐゴシック" charset="0"/>
                <a:cs typeface="ＭＳ Ｐゴシック" charset="0"/>
              </a:rPr>
              <a:t>Tariffs</a:t>
            </a:r>
          </a:p>
          <a:p>
            <a:pPr lvl="1"/>
            <a:r>
              <a:rPr lang="en-US" dirty="0">
                <a:solidFill>
                  <a:srgbClr val="FF0000"/>
                </a:solidFill>
                <a:latin typeface="Georgia" charset="0"/>
                <a:ea typeface="ＭＳ Ｐゴシック" charset="0"/>
                <a:cs typeface="ＭＳ Ｐゴシック" charset="0"/>
              </a:rPr>
              <a:t>Keeps domestic prices up</a:t>
            </a:r>
          </a:p>
          <a:p>
            <a:pPr eaLnBrk="1" hangingPunct="1"/>
            <a:r>
              <a:rPr lang="en-US" sz="1000" dirty="0">
                <a:latin typeface="Georgia" charset="0"/>
                <a:ea typeface="ＭＳ Ｐゴシック" charset="0"/>
                <a:cs typeface="ＭＳ Ｐゴシック" charset="0"/>
              </a:rPr>
              <a:t>Stock market crash</a:t>
            </a:r>
          </a:p>
          <a:p>
            <a:pPr lvl="1" eaLnBrk="1" hangingPunct="1"/>
            <a:r>
              <a:rPr lang="en-US" sz="1000" dirty="0">
                <a:latin typeface="Georgia" charset="0"/>
                <a:ea typeface="ＭＳ Ｐゴシック" charset="0"/>
                <a:cs typeface="ＭＳ Ｐゴシック" charset="0"/>
              </a:rPr>
              <a:t>Stocks plunge as people/businesses  take their money out</a:t>
            </a:r>
          </a:p>
          <a:p>
            <a:pPr lvl="1" eaLnBrk="1" hangingPunct="1"/>
            <a:r>
              <a:rPr lang="en-US" sz="1000" dirty="0">
                <a:latin typeface="Georgia" charset="0"/>
                <a:ea typeface="ＭＳ Ｐゴシック" charset="0"/>
                <a:cs typeface="ＭＳ Ｐゴシック" charset="0"/>
              </a:rPr>
              <a:t>Stocks worth less so could not possibly give back everything (margin)</a:t>
            </a:r>
          </a:p>
          <a:p>
            <a:pPr eaLnBrk="1" hangingPunct="1"/>
            <a:r>
              <a:rPr lang="en-US" sz="1000" dirty="0">
                <a:latin typeface="Georgia" charset="0"/>
                <a:ea typeface="ＭＳ Ｐゴシック" charset="0"/>
                <a:cs typeface="ＭＳ Ｐゴシック" charset="0"/>
              </a:rPr>
              <a:t>Margin</a:t>
            </a:r>
          </a:p>
          <a:p>
            <a:pPr eaLnBrk="1" hangingPunct="1"/>
            <a:endParaRPr lang="en-US" dirty="0">
              <a:latin typeface="Georgia"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119B444B-263B-B84E-A89D-4B079F7C59B6}"/>
              </a:ext>
            </a:extLst>
          </p:cNvPr>
          <p:cNvPicPr>
            <a:picLocks noChangeAspect="1"/>
          </p:cNvPicPr>
          <p:nvPr/>
        </p:nvPicPr>
        <p:blipFill>
          <a:blip r:embed="rId3"/>
          <a:stretch>
            <a:fillRect/>
          </a:stretch>
        </p:blipFill>
        <p:spPr>
          <a:xfrm>
            <a:off x="9090816" y="4900858"/>
            <a:ext cx="1577185" cy="1957143"/>
          </a:xfrm>
          <a:prstGeom prst="rect">
            <a:avLst/>
          </a:prstGeom>
        </p:spPr>
      </p:pic>
      <p:sp>
        <p:nvSpPr>
          <p:cNvPr id="2" name="Cloud 1">
            <a:extLst>
              <a:ext uri="{FF2B5EF4-FFF2-40B4-BE49-F238E27FC236}">
                <a16:creationId xmlns:a16="http://schemas.microsoft.com/office/drawing/2014/main" id="{EE6B332D-4662-C645-9F8B-F9FF41071FF8}"/>
              </a:ext>
            </a:extLst>
          </p:cNvPr>
          <p:cNvSpPr/>
          <p:nvPr/>
        </p:nvSpPr>
        <p:spPr>
          <a:xfrm>
            <a:off x="1046018" y="-228600"/>
            <a:ext cx="9317182" cy="7086600"/>
          </a:xfrm>
          <a:prstGeom prst="cloud">
            <a:avLst/>
          </a:prstGeom>
          <a:noFill/>
          <a:ln w="3810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Oval 2">
            <a:extLst>
              <a:ext uri="{FF2B5EF4-FFF2-40B4-BE49-F238E27FC236}">
                <a16:creationId xmlns:a16="http://schemas.microsoft.com/office/drawing/2014/main" id="{C9CB1322-A086-1E40-99A3-F38A5C1AEBC7}"/>
              </a:ext>
            </a:extLst>
          </p:cNvPr>
          <p:cNvSpPr/>
          <p:nvPr/>
        </p:nvSpPr>
        <p:spPr>
          <a:xfrm>
            <a:off x="10106892" y="4572001"/>
            <a:ext cx="256309" cy="166255"/>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5170DCE1-C409-0F44-980A-CC5A345C1D16}"/>
              </a:ext>
            </a:extLst>
          </p:cNvPr>
          <p:cNvSpPr/>
          <p:nvPr/>
        </p:nvSpPr>
        <p:spPr>
          <a:xfrm>
            <a:off x="10131137" y="4235839"/>
            <a:ext cx="256309" cy="166255"/>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142170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slide(fromBottom)">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slide(fromBottom)">
                                      <p:cBhvr>
                                        <p:cTn id="12" dur="5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slide(fromBottom)">
                                      <p:cBhvr>
                                        <p:cTn id="17" dur="500"/>
                                        <p:tgtEl>
                                          <p:spTgt spid="3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slide(fromBottom)">
                                      <p:cBhvr>
                                        <p:cTn id="22" dur="500"/>
                                        <p:tgtEl>
                                          <p:spTgt spid="30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slide(fromBottom)">
                                      <p:cBhvr>
                                        <p:cTn id="27" dur="500"/>
                                        <p:tgtEl>
                                          <p:spTgt spid="30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075">
                                            <p:txEl>
                                              <p:pRg st="5" end="5"/>
                                            </p:txEl>
                                          </p:spTgt>
                                        </p:tgtEl>
                                        <p:attrNameLst>
                                          <p:attrName>style.visibility</p:attrName>
                                        </p:attrNameLst>
                                      </p:cBhvr>
                                      <p:to>
                                        <p:strVal val="visible"/>
                                      </p:to>
                                    </p:set>
                                    <p:animEffect transition="in" filter="slide(fromBottom)">
                                      <p:cBhvr>
                                        <p:cTn id="32" dur="500"/>
                                        <p:tgtEl>
                                          <p:spTgt spid="30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Effect transition="in" filter="slide(fromBottom)">
                                      <p:cBhvr>
                                        <p:cTn id="37" dur="500"/>
                                        <p:tgtEl>
                                          <p:spTgt spid="307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3075">
                                            <p:txEl>
                                              <p:pRg st="7" end="7"/>
                                            </p:txEl>
                                          </p:spTgt>
                                        </p:tgtEl>
                                        <p:attrNameLst>
                                          <p:attrName>style.visibility</p:attrName>
                                        </p:attrNameLst>
                                      </p:cBhvr>
                                      <p:to>
                                        <p:strVal val="visible"/>
                                      </p:to>
                                    </p:set>
                                    <p:animEffect transition="in" filter="slide(fromBottom)">
                                      <p:cBhvr>
                                        <p:cTn id="42" dur="500"/>
                                        <p:tgtEl>
                                          <p:spTgt spid="307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075">
                                            <p:txEl>
                                              <p:pRg st="8" end="8"/>
                                            </p:txEl>
                                          </p:spTgt>
                                        </p:tgtEl>
                                        <p:attrNameLst>
                                          <p:attrName>style.visibility</p:attrName>
                                        </p:attrNameLst>
                                      </p:cBhvr>
                                      <p:to>
                                        <p:strVal val="visible"/>
                                      </p:to>
                                    </p:set>
                                    <p:animEffect transition="in" filter="slide(fromBottom)">
                                      <p:cBhvr>
                                        <p:cTn id="47" dur="500"/>
                                        <p:tgtEl>
                                          <p:spTgt spid="307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3075">
                                            <p:txEl>
                                              <p:pRg st="9" end="9"/>
                                            </p:txEl>
                                          </p:spTgt>
                                        </p:tgtEl>
                                        <p:attrNameLst>
                                          <p:attrName>style.visibility</p:attrName>
                                        </p:attrNameLst>
                                      </p:cBhvr>
                                      <p:to>
                                        <p:strVal val="visible"/>
                                      </p:to>
                                    </p:set>
                                    <p:animEffect transition="in" filter="slide(fromBottom)">
                                      <p:cBhvr>
                                        <p:cTn id="52" dur="500"/>
                                        <p:tgtEl>
                                          <p:spTgt spid="3075">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3075">
                                            <p:txEl>
                                              <p:pRg st="10" end="10"/>
                                            </p:txEl>
                                          </p:spTgt>
                                        </p:tgtEl>
                                        <p:attrNameLst>
                                          <p:attrName>style.visibility</p:attrName>
                                        </p:attrNameLst>
                                      </p:cBhvr>
                                      <p:to>
                                        <p:strVal val="visible"/>
                                      </p:to>
                                    </p:set>
                                    <p:animEffect transition="in" filter="slide(fromBottom)">
                                      <p:cBhvr>
                                        <p:cTn id="57" dur="500"/>
                                        <p:tgtEl>
                                          <p:spTgt spid="3075">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3075">
                                            <p:txEl>
                                              <p:pRg st="11" end="11"/>
                                            </p:txEl>
                                          </p:spTgt>
                                        </p:tgtEl>
                                        <p:attrNameLst>
                                          <p:attrName>style.visibility</p:attrName>
                                        </p:attrNameLst>
                                      </p:cBhvr>
                                      <p:to>
                                        <p:strVal val="visible"/>
                                      </p:to>
                                    </p:set>
                                    <p:animEffect transition="in" filter="slide(fromBottom)">
                                      <p:cBhvr>
                                        <p:cTn id="62" dur="500"/>
                                        <p:tgtEl>
                                          <p:spTgt spid="3075">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3075">
                                            <p:txEl>
                                              <p:pRg st="12" end="12"/>
                                            </p:txEl>
                                          </p:spTgt>
                                        </p:tgtEl>
                                        <p:attrNameLst>
                                          <p:attrName>style.visibility</p:attrName>
                                        </p:attrNameLst>
                                      </p:cBhvr>
                                      <p:to>
                                        <p:strVal val="visible"/>
                                      </p:to>
                                    </p:set>
                                    <p:animEffect transition="in" filter="slide(fromBottom)">
                                      <p:cBhvr>
                                        <p:cTn id="67" dur="500"/>
                                        <p:tgtEl>
                                          <p:spTgt spid="307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B9899"/>
                </a:solidFill>
                <a:latin typeface="Georgia" charset="0"/>
                <a:ea typeface="ＭＳ Ｐゴシック" charset="0"/>
                <a:cs typeface="ＭＳ Ｐゴシック" charset="0"/>
              </a:rPr>
              <a:t>It gets REAL</a:t>
            </a:r>
          </a:p>
        </p:txBody>
      </p:sp>
      <p:sp>
        <p:nvSpPr>
          <p:cNvPr id="3" name="Content Placeholder 2"/>
          <p:cNvSpPr>
            <a:spLocks noGrp="1"/>
          </p:cNvSpPr>
          <p:nvPr>
            <p:ph sz="quarter" idx="1"/>
          </p:nvPr>
        </p:nvSpPr>
        <p:spPr>
          <a:xfrm>
            <a:off x="1877291" y="1849582"/>
            <a:ext cx="8452572" cy="4249592"/>
          </a:xfrm>
        </p:spPr>
        <p:txBody>
          <a:bodyPr>
            <a:normAutofit fontScale="92500" lnSpcReduction="20000"/>
          </a:bodyPr>
          <a:lstStyle/>
          <a:p>
            <a:r>
              <a:rPr lang="en-US" dirty="0">
                <a:latin typeface="Georgia" charset="0"/>
                <a:ea typeface="ＭＳ Ｐゴシック" charset="0"/>
                <a:cs typeface="ＭＳ Ｐゴシック" charset="0"/>
              </a:rPr>
              <a:t>Banks made investments in the stock market</a:t>
            </a:r>
          </a:p>
          <a:p>
            <a:pPr lvl="1"/>
            <a:r>
              <a:rPr lang="en-US" dirty="0">
                <a:latin typeface="Georgia" charset="0"/>
                <a:ea typeface="ＭＳ Ｐゴシック" charset="0"/>
              </a:rPr>
              <a:t>People now need their money</a:t>
            </a:r>
          </a:p>
          <a:p>
            <a:pPr lvl="2"/>
            <a:r>
              <a:rPr lang="en-US" dirty="0">
                <a:latin typeface="Georgia" charset="0"/>
                <a:ea typeface="ＭＳ Ｐゴシック" charset="0"/>
              </a:rPr>
              <a:t>First come, first serve</a:t>
            </a:r>
          </a:p>
          <a:p>
            <a:pPr lvl="1"/>
            <a:r>
              <a:rPr lang="en-US" dirty="0">
                <a:latin typeface="Georgia" charset="0"/>
                <a:ea typeface="ＭＳ Ｐゴシック" charset="0"/>
              </a:rPr>
              <a:t>Banks do not have it</a:t>
            </a:r>
          </a:p>
          <a:p>
            <a:pPr lvl="1"/>
            <a:r>
              <a:rPr lang="en-US" dirty="0">
                <a:latin typeface="Georgia" charset="0"/>
                <a:ea typeface="ＭＳ Ｐゴシック" charset="0"/>
              </a:rPr>
              <a:t>Bye, bye savings</a:t>
            </a:r>
          </a:p>
          <a:p>
            <a:r>
              <a:rPr lang="en-US" dirty="0">
                <a:latin typeface="Georgia" charset="0"/>
                <a:ea typeface="ＭＳ Ｐゴシック" charset="0"/>
                <a:cs typeface="ＭＳ Ｐゴシック" charset="0"/>
              </a:rPr>
              <a:t>Tighten money supply</a:t>
            </a:r>
          </a:p>
          <a:p>
            <a:pPr lvl="1"/>
            <a:r>
              <a:rPr lang="en-US" dirty="0">
                <a:latin typeface="Georgia" charset="0"/>
                <a:ea typeface="ＭＳ Ｐゴシック" charset="0"/>
              </a:rPr>
              <a:t>Government has slowed economic growth</a:t>
            </a:r>
          </a:p>
          <a:p>
            <a:pPr lvl="2"/>
            <a:r>
              <a:rPr lang="en-US" dirty="0">
                <a:latin typeface="Georgia" charset="0"/>
                <a:ea typeface="ＭＳ Ｐゴシック" charset="0"/>
              </a:rPr>
              <a:t>More money in savings because of high taxes</a:t>
            </a:r>
          </a:p>
          <a:p>
            <a:pPr lvl="2"/>
            <a:r>
              <a:rPr lang="en-US" dirty="0">
                <a:latin typeface="Georgia" charset="0"/>
                <a:ea typeface="ＭＳ Ｐゴシック" charset="0"/>
              </a:rPr>
              <a:t>Prices high</a:t>
            </a:r>
          </a:p>
          <a:p>
            <a:pPr lvl="2"/>
            <a:r>
              <a:rPr lang="en-US" dirty="0">
                <a:latin typeface="Georgia" charset="0"/>
                <a:ea typeface="ＭＳ Ｐゴシック" charset="0"/>
              </a:rPr>
              <a:t>Speculation-swollen businesses</a:t>
            </a:r>
          </a:p>
          <a:p>
            <a:r>
              <a:rPr lang="en-US" dirty="0">
                <a:solidFill>
                  <a:schemeClr val="tx1">
                    <a:lumMod val="95000"/>
                    <a:lumOff val="5000"/>
                  </a:schemeClr>
                </a:solidFill>
                <a:latin typeface="Georgia" charset="0"/>
                <a:ea typeface="ＭＳ Ｐゴシック" charset="0"/>
                <a:cs typeface="ＭＳ Ｐゴシック" charset="0"/>
              </a:rPr>
              <a:t>Hawley-Smoot Tariff</a:t>
            </a:r>
          </a:p>
          <a:p>
            <a:pPr lvl="1"/>
            <a:r>
              <a:rPr lang="en-US" dirty="0">
                <a:solidFill>
                  <a:srgbClr val="FF0000"/>
                </a:solidFill>
                <a:latin typeface="Georgia" charset="0"/>
                <a:ea typeface="ＭＳ Ｐゴシック" charset="0"/>
                <a:cs typeface="ＭＳ Ｐゴシック" charset="0"/>
              </a:rPr>
              <a:t>Retaliatory</a:t>
            </a:r>
            <a:r>
              <a:rPr lang="en-US" dirty="0">
                <a:solidFill>
                  <a:schemeClr val="tx1">
                    <a:lumMod val="95000"/>
                    <a:lumOff val="5000"/>
                  </a:schemeClr>
                </a:solidFill>
                <a:latin typeface="Georgia" charset="0"/>
                <a:ea typeface="ＭＳ Ｐゴシック" charset="0"/>
                <a:cs typeface="ＭＳ Ｐゴシック" charset="0"/>
              </a:rPr>
              <a:t> tariffs </a:t>
            </a:r>
          </a:p>
          <a:p>
            <a:endParaRPr lang="en-US" dirty="0">
              <a:latin typeface="Georgia" charset="0"/>
              <a:ea typeface="ＭＳ Ｐゴシック" charset="0"/>
            </a:endParaRPr>
          </a:p>
        </p:txBody>
      </p:sp>
    </p:spTree>
    <p:extLst>
      <p:ext uri="{BB962C8B-B14F-4D97-AF65-F5344CB8AC3E}">
        <p14:creationId xmlns:p14="http://schemas.microsoft.com/office/powerpoint/2010/main" val="1172692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lide(fromBottom)">
                                      <p:cBhvr>
                                        <p:cTn id="20" dur="5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lide(fromBottom)">
                                      <p:cBhvr>
                                        <p:cTn id="25" dur="5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slide(fromBottom)">
                                      <p:cBhvr>
                                        <p:cTn id="30" dur="500"/>
                                        <p:tgtEl>
                                          <p:spTgt spid="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slide(fromBottom)">
                                      <p:cBhvr>
                                        <p:cTn id="35" dur="500"/>
                                        <p:tgtEl>
                                          <p:spTgt spid="3">
                                            <p:txEl>
                                              <p:pRg st="6" end="6"/>
                                            </p:txEl>
                                          </p:spTgt>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slide(fromBottom)">
                                      <p:cBhvr>
                                        <p:cTn id="38" dur="500"/>
                                        <p:tgtEl>
                                          <p:spTgt spid="3">
                                            <p:txEl>
                                              <p:pRg st="7" end="7"/>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slide(fromBottom)">
                                      <p:cBhvr>
                                        <p:cTn id="41" dur="500"/>
                                        <p:tgtEl>
                                          <p:spTgt spid="3">
                                            <p:txEl>
                                              <p:pRg st="8" end="8"/>
                                            </p:txEl>
                                          </p:spTgt>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slide(fromBottom)">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slide(fromBottom)">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slide(fromBottom)">
                                      <p:cBhvr>
                                        <p:cTn id="5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Tariffs</a:t>
            </a:r>
          </a:p>
        </p:txBody>
      </p:sp>
      <p:sp>
        <p:nvSpPr>
          <p:cNvPr id="3" name="Content Placeholder 2"/>
          <p:cNvSpPr>
            <a:spLocks noGrp="1"/>
          </p:cNvSpPr>
          <p:nvPr>
            <p:ph idx="1"/>
          </p:nvPr>
        </p:nvSpPr>
        <p:spPr>
          <a:xfrm>
            <a:off x="1751940" y="1741974"/>
            <a:ext cx="8694227" cy="4525873"/>
          </a:xfrm>
        </p:spPr>
        <p:txBody>
          <a:bodyPr>
            <a:noAutofit/>
          </a:bodyPr>
          <a:lstStyle/>
          <a:p>
            <a:r>
              <a:rPr lang="en-US" sz="2000" b="1" dirty="0" err="1"/>
              <a:t>Fordney-McCumber</a:t>
            </a:r>
            <a:r>
              <a:rPr lang="en-US" sz="2000" b="1" dirty="0"/>
              <a:t> Tariff of 1922: </a:t>
            </a:r>
          </a:p>
          <a:p>
            <a:pPr lvl="1"/>
            <a:r>
              <a:rPr lang="en-US" sz="2000" dirty="0"/>
              <a:t>increased rates on chemical and metal products to safeguard against the rise in German industries</a:t>
            </a:r>
          </a:p>
          <a:p>
            <a:pPr lvl="1"/>
            <a:r>
              <a:rPr lang="en-US" sz="2000" dirty="0"/>
              <a:t>to please farmers it extended duties on agricultural imports. </a:t>
            </a:r>
          </a:p>
          <a:p>
            <a:r>
              <a:rPr lang="en-US" sz="2000" b="1" dirty="0" err="1"/>
              <a:t>McNary</a:t>
            </a:r>
            <a:r>
              <a:rPr lang="en-US" sz="2000" b="1" dirty="0"/>
              <a:t>-Haugen Bill, 1924</a:t>
            </a:r>
            <a:r>
              <a:rPr lang="en-US" sz="2000" dirty="0"/>
              <a:t>: </a:t>
            </a:r>
          </a:p>
          <a:p>
            <a:pPr lvl="1"/>
            <a:r>
              <a:rPr lang="en-US" sz="2000" dirty="0"/>
              <a:t>plan to dump farm surpluses on the world market to raise prices in the home market. </a:t>
            </a:r>
          </a:p>
          <a:p>
            <a:pPr lvl="1"/>
            <a:r>
              <a:rPr lang="en-US" sz="2000" dirty="0"/>
              <a:t>It sought to secure “equality for agriculture in the benefits of the protective tariff” (1006)</a:t>
            </a:r>
          </a:p>
          <a:p>
            <a:pPr lvl="1"/>
            <a:r>
              <a:rPr lang="en-US" sz="2000" dirty="0"/>
              <a:t>Vetoed by Coolidge</a:t>
            </a:r>
          </a:p>
          <a:p>
            <a:r>
              <a:rPr lang="en-US" sz="2000" b="1" dirty="0"/>
              <a:t>Hawley-Smoot Tariff, 1930:</a:t>
            </a:r>
          </a:p>
          <a:p>
            <a:pPr lvl="1"/>
            <a:r>
              <a:rPr lang="en-US" sz="2000" dirty="0"/>
              <a:t>Increased rates: rates went up on more than 900 manufactured items. </a:t>
            </a:r>
          </a:p>
        </p:txBody>
      </p:sp>
    </p:spTree>
    <p:extLst>
      <p:ext uri="{BB962C8B-B14F-4D97-AF65-F5344CB8AC3E}">
        <p14:creationId xmlns:p14="http://schemas.microsoft.com/office/powerpoint/2010/main" val="207612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Tariffs</a:t>
            </a:r>
          </a:p>
        </p:txBody>
      </p:sp>
      <p:sp>
        <p:nvSpPr>
          <p:cNvPr id="3" name="Content Placeholder 2"/>
          <p:cNvSpPr>
            <a:spLocks noGrp="1"/>
          </p:cNvSpPr>
          <p:nvPr>
            <p:ph idx="1"/>
          </p:nvPr>
        </p:nvSpPr>
        <p:spPr>
          <a:xfrm>
            <a:off x="1996159" y="1986175"/>
            <a:ext cx="7773317" cy="4079347"/>
          </a:xfrm>
        </p:spPr>
        <p:txBody>
          <a:bodyPr>
            <a:normAutofit lnSpcReduction="10000"/>
          </a:bodyPr>
          <a:lstStyle/>
          <a:p>
            <a:r>
              <a:rPr lang="en-US" sz="2400" b="1" dirty="0"/>
              <a:t>Hawley-Smoot Tariff:</a:t>
            </a:r>
          </a:p>
          <a:p>
            <a:pPr lvl="1"/>
            <a:r>
              <a:rPr lang="en-US" dirty="0"/>
              <a:t>over 1000 economists asked him not to</a:t>
            </a:r>
          </a:p>
          <a:p>
            <a:pPr lvl="1"/>
            <a:r>
              <a:rPr lang="en-US" dirty="0"/>
              <a:t>They argued it would raise consumer prices, damage export trade and hurt farmers, and cause foreign reprisals (They were right.)</a:t>
            </a:r>
          </a:p>
          <a:p>
            <a:r>
              <a:rPr lang="en-US" sz="2400" b="1" dirty="0"/>
              <a:t>Consequences of high tariffs:</a:t>
            </a:r>
          </a:p>
          <a:p>
            <a:pPr lvl="1"/>
            <a:r>
              <a:rPr lang="en-US" b="1" dirty="0"/>
              <a:t> </a:t>
            </a:r>
            <a:r>
              <a:rPr lang="en-US" dirty="0"/>
              <a:t>US was creditor nation from the war. </a:t>
            </a:r>
          </a:p>
          <a:p>
            <a:pPr lvl="1"/>
            <a:r>
              <a:rPr lang="en-US" dirty="0"/>
              <a:t>High tariffs made it harder for other nations to sell their products in the US and then acquire the money to repay their war loans</a:t>
            </a:r>
            <a:r>
              <a:rPr lang="en-US" sz="2000" dirty="0"/>
              <a:t>. </a:t>
            </a:r>
          </a:p>
        </p:txBody>
      </p:sp>
    </p:spTree>
    <p:extLst>
      <p:ext uri="{BB962C8B-B14F-4D97-AF65-F5344CB8AC3E}">
        <p14:creationId xmlns:p14="http://schemas.microsoft.com/office/powerpoint/2010/main" val="100738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68236" y="187036"/>
            <a:ext cx="7813964" cy="1226127"/>
          </a:xfrm>
        </p:spPr>
        <p:txBody>
          <a:bodyPr/>
          <a:lstStyle/>
          <a:p>
            <a:pPr eaLnBrk="1" hangingPunct="1"/>
            <a:r>
              <a:rPr lang="en-US" dirty="0">
                <a:solidFill>
                  <a:srgbClr val="7B9899"/>
                </a:solidFill>
                <a:latin typeface="Georgia" charset="0"/>
                <a:ea typeface="ＭＳ Ｐゴシック" charset="0"/>
                <a:cs typeface="ＭＳ Ｐゴシック" charset="0"/>
              </a:rPr>
              <a:t>Hoover</a:t>
            </a:r>
            <a:r>
              <a:rPr lang="ja-JP" altLang="en-US">
                <a:solidFill>
                  <a:srgbClr val="7B9899"/>
                </a:solidFill>
                <a:latin typeface="Georgia" charset="0"/>
                <a:ea typeface="ＭＳ Ｐゴシック" charset="0"/>
                <a:cs typeface="ＭＳ Ｐゴシック" charset="0"/>
              </a:rPr>
              <a:t>’</a:t>
            </a:r>
            <a:r>
              <a:rPr lang="en-US" dirty="0">
                <a:solidFill>
                  <a:srgbClr val="7B9899"/>
                </a:solidFill>
                <a:latin typeface="Georgia" charset="0"/>
                <a:ea typeface="ＭＳ Ｐゴシック" charset="0"/>
                <a:cs typeface="ＭＳ Ｐゴシック" charset="0"/>
              </a:rPr>
              <a:t>s Early Response</a:t>
            </a:r>
          </a:p>
        </p:txBody>
      </p:sp>
      <p:sp>
        <p:nvSpPr>
          <p:cNvPr id="35843" name="Rectangle 3"/>
          <p:cNvSpPr>
            <a:spLocks noGrp="1" noChangeArrowheads="1"/>
          </p:cNvSpPr>
          <p:nvPr>
            <p:ph sz="quarter" idx="1"/>
          </p:nvPr>
        </p:nvSpPr>
        <p:spPr>
          <a:xfrm>
            <a:off x="1828800" y="1828800"/>
            <a:ext cx="8153400" cy="4800600"/>
          </a:xfrm>
        </p:spPr>
        <p:txBody>
          <a:bodyPr>
            <a:normAutofit fontScale="92500"/>
          </a:bodyPr>
          <a:lstStyle/>
          <a:p>
            <a:pPr eaLnBrk="1" hangingPunct="1">
              <a:lnSpc>
                <a:spcPct val="90000"/>
              </a:lnSpc>
            </a:pPr>
            <a:r>
              <a:rPr lang="en-US" dirty="0">
                <a:latin typeface="Georgia" charset="0"/>
                <a:ea typeface="ＭＳ Ｐゴシック" charset="0"/>
                <a:cs typeface="ＭＳ Ｐゴシック" charset="0"/>
              </a:rPr>
              <a:t>At first: laissez-faire</a:t>
            </a:r>
          </a:p>
          <a:p>
            <a:pPr lvl="1" eaLnBrk="1" hangingPunct="1">
              <a:lnSpc>
                <a:spcPct val="90000"/>
              </a:lnSpc>
            </a:pPr>
            <a:r>
              <a:rPr lang="en-US" dirty="0">
                <a:latin typeface="Georgia" charset="0"/>
                <a:ea typeface="ＭＳ Ｐゴシック" charset="0"/>
              </a:rPr>
              <a:t>Natural cycles</a:t>
            </a:r>
          </a:p>
          <a:p>
            <a:pPr lvl="1" eaLnBrk="1" hangingPunct="1">
              <a:lnSpc>
                <a:spcPct val="90000"/>
              </a:lnSpc>
            </a:pPr>
            <a:r>
              <a:rPr lang="en-US" dirty="0">
                <a:latin typeface="Georgia" charset="0"/>
                <a:ea typeface="ＭＳ Ｐゴシック" charset="0"/>
              </a:rPr>
              <a:t>Hoover: “fundamentally sound”</a:t>
            </a:r>
          </a:p>
          <a:p>
            <a:pPr eaLnBrk="1" hangingPunct="1">
              <a:lnSpc>
                <a:spcPct val="90000"/>
              </a:lnSpc>
            </a:pPr>
            <a:r>
              <a:rPr lang="en-US" dirty="0">
                <a:latin typeface="Georgia" charset="0"/>
                <a:ea typeface="ＭＳ Ｐゴシック" charset="0"/>
                <a:cs typeface="ＭＳ Ｐゴシック" charset="0"/>
              </a:rPr>
              <a:t>3 step plan: Upbeat and confident</a:t>
            </a:r>
          </a:p>
          <a:p>
            <a:pPr lvl="1" eaLnBrk="1" hangingPunct="1">
              <a:lnSpc>
                <a:spcPct val="90000"/>
              </a:lnSpc>
            </a:pPr>
            <a:r>
              <a:rPr lang="en-US" dirty="0">
                <a:latin typeface="Georgia" charset="0"/>
                <a:ea typeface="ＭＳ Ｐゴシック" charset="0"/>
              </a:rPr>
              <a:t>1.  Businesses should keep employment, wages and prices at current level.</a:t>
            </a:r>
          </a:p>
          <a:p>
            <a:pPr lvl="1" eaLnBrk="1" hangingPunct="1">
              <a:lnSpc>
                <a:spcPct val="90000"/>
              </a:lnSpc>
            </a:pPr>
            <a:r>
              <a:rPr lang="en-US" dirty="0">
                <a:latin typeface="Georgia" charset="0"/>
                <a:ea typeface="ＭＳ Ｐゴシック" charset="0"/>
              </a:rPr>
              <a:t> 2.  Government cuts taxes, lowers interest rates</a:t>
            </a:r>
          </a:p>
          <a:p>
            <a:pPr lvl="1" eaLnBrk="1" hangingPunct="1">
              <a:lnSpc>
                <a:spcPct val="90000"/>
              </a:lnSpc>
            </a:pPr>
            <a:r>
              <a:rPr lang="en-US" dirty="0">
                <a:latin typeface="Georgia" charset="0"/>
                <a:ea typeface="ＭＳ Ｐゴシック" charset="0"/>
              </a:rPr>
              <a:t> 3.  People should donate $ </a:t>
            </a:r>
          </a:p>
          <a:p>
            <a:pPr eaLnBrk="1" hangingPunct="1">
              <a:lnSpc>
                <a:spcPct val="90000"/>
              </a:lnSpc>
            </a:pPr>
            <a:r>
              <a:rPr lang="en-US" dirty="0">
                <a:latin typeface="Georgia" charset="0"/>
                <a:ea typeface="ＭＳ Ｐゴシック" charset="0"/>
                <a:cs typeface="ＭＳ Ｐゴシック" charset="0"/>
              </a:rPr>
              <a:t>Why did Hoover expect this plan to work?</a:t>
            </a:r>
          </a:p>
          <a:p>
            <a:pPr eaLnBrk="1" hangingPunct="1"/>
            <a:r>
              <a:rPr lang="en-US" dirty="0">
                <a:latin typeface="Georgia" charset="0"/>
                <a:ea typeface="ＭＳ Ｐゴシック" charset="0"/>
                <a:cs typeface="ＭＳ Ｐゴシック" charset="0"/>
              </a:rPr>
              <a:t>Plan fails…why?</a:t>
            </a:r>
          </a:p>
          <a:p>
            <a:pPr eaLnBrk="1" hangingPunct="1"/>
            <a:r>
              <a:rPr lang="en-US" dirty="0">
                <a:latin typeface="Georgia" charset="0"/>
                <a:ea typeface="ＭＳ Ｐゴシック" charset="0"/>
                <a:cs typeface="ＭＳ Ｐゴシック" charset="0"/>
              </a:rPr>
              <a:t>Why is Hoover hesitant to have the Federal </a:t>
            </a:r>
            <a:r>
              <a:rPr lang="en-US" dirty="0" err="1">
                <a:latin typeface="Georgia" charset="0"/>
                <a:ea typeface="ＭＳ Ｐゴシック" charset="0"/>
                <a:cs typeface="ＭＳ Ｐゴシック" charset="0"/>
              </a:rPr>
              <a:t>gov</a:t>
            </a:r>
            <a:r>
              <a:rPr lang="ja-JP" altLang="en-US" dirty="0">
                <a:latin typeface="Georgia" charset="0"/>
                <a:ea typeface="ＭＳ Ｐゴシック" charset="0"/>
                <a:cs typeface="ＭＳ Ｐゴシック" charset="0"/>
              </a:rPr>
              <a:t>’</a:t>
            </a:r>
            <a:r>
              <a:rPr lang="en-US" dirty="0">
                <a:latin typeface="Georgia" charset="0"/>
                <a:ea typeface="ＭＳ Ｐゴシック" charset="0"/>
                <a:cs typeface="ＭＳ Ｐゴシック" charset="0"/>
              </a:rPr>
              <a:t>t take action?</a:t>
            </a:r>
          </a:p>
          <a:p>
            <a:pPr eaLnBrk="1" hangingPunct="1">
              <a:lnSpc>
                <a:spcPct val="90000"/>
              </a:lnSpc>
            </a:pPr>
            <a:endParaRPr lang="en-US" dirty="0">
              <a:latin typeface="Georgia" charset="0"/>
              <a:ea typeface="ＭＳ Ｐゴシック" charset="0"/>
              <a:cs typeface="ＭＳ Ｐゴシック" charset="0"/>
            </a:endParaRPr>
          </a:p>
        </p:txBody>
      </p:sp>
      <p:pic>
        <p:nvPicPr>
          <p:cNvPr id="15362" name="Picture 2" descr="Image result for herbert hoover smiling">
            <a:hlinkClick r:id="rId4"/>
            <a:extLst>
              <a:ext uri="{FF2B5EF4-FFF2-40B4-BE49-F238E27FC236}">
                <a16:creationId xmlns:a16="http://schemas.microsoft.com/office/drawing/2014/main" id="{846494CA-577A-A04F-96E5-AB5BD6147D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870"/>
          <a:stretch/>
        </p:blipFill>
        <p:spPr bwMode="auto">
          <a:xfrm>
            <a:off x="7716982" y="1266669"/>
            <a:ext cx="2697595" cy="207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408533"/>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 calcmode="lin" valueType="num">
                                      <p:cBhvr additive="base">
                                        <p:cTn id="37" dur="500" fill="hold"/>
                                        <p:tgtEl>
                                          <p:spTgt spid="358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584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843">
                                            <p:txEl>
                                              <p:pRg st="6" end="6"/>
                                            </p:txEl>
                                          </p:spTgt>
                                        </p:tgtEl>
                                        <p:attrNameLst>
                                          <p:attrName>style.visibility</p:attrName>
                                        </p:attrNameLst>
                                      </p:cBhvr>
                                      <p:to>
                                        <p:strVal val="visible"/>
                                      </p:to>
                                    </p:set>
                                    <p:anim calcmode="lin" valueType="num">
                                      <p:cBhvr additive="base">
                                        <p:cTn id="43" dur="500" fill="hold"/>
                                        <p:tgtEl>
                                          <p:spTgt spid="358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584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843">
                                            <p:txEl>
                                              <p:pRg st="7" end="7"/>
                                            </p:txEl>
                                          </p:spTgt>
                                        </p:tgtEl>
                                        <p:attrNameLst>
                                          <p:attrName>style.visibility</p:attrName>
                                        </p:attrNameLst>
                                      </p:cBhvr>
                                      <p:to>
                                        <p:strVal val="visible"/>
                                      </p:to>
                                    </p:set>
                                    <p:anim calcmode="lin" valueType="num">
                                      <p:cBhvr additive="base">
                                        <p:cTn id="49" dur="500" fill="hold"/>
                                        <p:tgtEl>
                                          <p:spTgt spid="358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84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5843">
                                            <p:txEl>
                                              <p:pRg st="8" end="8"/>
                                            </p:txEl>
                                          </p:spTgt>
                                        </p:tgtEl>
                                        <p:attrNameLst>
                                          <p:attrName>style.visibility</p:attrName>
                                        </p:attrNameLst>
                                      </p:cBhvr>
                                      <p:to>
                                        <p:strVal val="visible"/>
                                      </p:to>
                                    </p:set>
                                    <p:anim calcmode="lin" valueType="num">
                                      <p:cBhvr additive="base">
                                        <p:cTn id="55" dur="500" fill="hold"/>
                                        <p:tgtEl>
                                          <p:spTgt spid="358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584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5843">
                                            <p:txEl>
                                              <p:pRg st="9" end="9"/>
                                            </p:txEl>
                                          </p:spTgt>
                                        </p:tgtEl>
                                        <p:attrNameLst>
                                          <p:attrName>style.visibility</p:attrName>
                                        </p:attrNameLst>
                                      </p:cBhvr>
                                      <p:to>
                                        <p:strVal val="visible"/>
                                      </p:to>
                                    </p:set>
                                    <p:anim calcmode="lin" valueType="num">
                                      <p:cBhvr additive="base">
                                        <p:cTn id="61" dur="500" fill="hold"/>
                                        <p:tgtEl>
                                          <p:spTgt spid="3584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584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24100" y="270164"/>
            <a:ext cx="7772400" cy="990600"/>
          </a:xfrm>
        </p:spPr>
        <p:txBody>
          <a:bodyPr/>
          <a:lstStyle/>
          <a:p>
            <a:pPr eaLnBrk="1" hangingPunct="1"/>
            <a:r>
              <a:rPr lang="en-US" dirty="0">
                <a:solidFill>
                  <a:srgbClr val="7B9899"/>
                </a:solidFill>
                <a:latin typeface="Georgia" charset="0"/>
                <a:ea typeface="ＭＳ Ｐゴシック" charset="0"/>
                <a:cs typeface="ＭＳ Ｐゴシック" charset="0"/>
              </a:rPr>
              <a:t>Hoover’s later response </a:t>
            </a:r>
          </a:p>
        </p:txBody>
      </p:sp>
      <p:sp>
        <p:nvSpPr>
          <p:cNvPr id="36867" name="Rectangle 3"/>
          <p:cNvSpPr>
            <a:spLocks noGrp="1" noChangeArrowheads="1"/>
          </p:cNvSpPr>
          <p:nvPr>
            <p:ph sz="quarter" idx="1"/>
          </p:nvPr>
        </p:nvSpPr>
        <p:spPr>
          <a:xfrm>
            <a:off x="1905000" y="1752600"/>
            <a:ext cx="8610600" cy="4902200"/>
          </a:xfrm>
        </p:spPr>
        <p:txBody>
          <a:bodyPr>
            <a:normAutofit fontScale="92500"/>
          </a:bodyPr>
          <a:lstStyle/>
          <a:p>
            <a:pPr eaLnBrk="1" hangingPunct="1"/>
            <a:r>
              <a:rPr lang="en-US" dirty="0">
                <a:latin typeface="Georgia" charset="0"/>
                <a:ea typeface="ＭＳ Ｐゴシック" charset="0"/>
                <a:cs typeface="ＭＳ Ｐゴシック" charset="0"/>
              </a:rPr>
              <a:t>Does more than any other president had ever done…still a Republican at heart</a:t>
            </a:r>
          </a:p>
          <a:p>
            <a:pPr eaLnBrk="1" hangingPunct="1"/>
            <a:r>
              <a:rPr lang="en-US" dirty="0">
                <a:latin typeface="Georgia" charset="0"/>
                <a:ea typeface="ＭＳ Ｐゴシック" charset="0"/>
                <a:cs typeface="ＭＳ Ｐゴシック" charset="0"/>
              </a:rPr>
              <a:t>Breaks from laissez-faire….to help businesses mostly (2 billion)</a:t>
            </a:r>
          </a:p>
          <a:p>
            <a:pPr lvl="1" eaLnBrk="1" hangingPunct="1"/>
            <a:r>
              <a:rPr lang="en-US" dirty="0">
                <a:latin typeface="Georgia" charset="0"/>
                <a:ea typeface="ＭＳ Ｐゴシック" charset="0"/>
                <a:cs typeface="ＭＳ Ｐゴシック" charset="0"/>
              </a:rPr>
              <a:t>Rugged individualism</a:t>
            </a:r>
          </a:p>
          <a:p>
            <a:pPr lvl="2" eaLnBrk="1" hangingPunct="1"/>
            <a:r>
              <a:rPr lang="en-US" dirty="0">
                <a:latin typeface="Georgia" charset="0"/>
                <a:ea typeface="ＭＳ Ｐゴシック" charset="0"/>
                <a:cs typeface="ＭＳ Ｐゴシック" charset="0"/>
              </a:rPr>
              <a:t>$45 m to save cattle but not $25 million to save farmers</a:t>
            </a:r>
          </a:p>
          <a:p>
            <a:pPr lvl="2" eaLnBrk="1" hangingPunct="1"/>
            <a:r>
              <a:rPr lang="en-US" dirty="0">
                <a:latin typeface="Georgia" charset="0"/>
                <a:ea typeface="ＭＳ Ｐゴシック" charset="0"/>
                <a:cs typeface="ＭＳ Ｐゴシック" charset="0"/>
              </a:rPr>
              <a:t>Vetoed public works bill</a:t>
            </a:r>
          </a:p>
          <a:p>
            <a:pPr eaLnBrk="1" hangingPunct="1"/>
            <a:r>
              <a:rPr lang="en-US" dirty="0">
                <a:latin typeface="Georgia" charset="0"/>
                <a:ea typeface="ＭＳ Ｐゴシック" charset="0"/>
                <a:cs typeface="ＭＳ Ｐゴシック" charset="0"/>
              </a:rPr>
              <a:t>Modest tax cuts, easier to get a loan</a:t>
            </a:r>
          </a:p>
          <a:p>
            <a:pPr eaLnBrk="1" hangingPunct="1"/>
            <a:r>
              <a:rPr lang="en-US" dirty="0">
                <a:latin typeface="Georgia" charset="0"/>
                <a:ea typeface="ＭＳ Ｐゴシック" charset="0"/>
                <a:cs typeface="ＭＳ Ｐゴシック" charset="0"/>
              </a:rPr>
              <a:t>Federal Farm Board buys more…can</a:t>
            </a:r>
            <a:r>
              <a:rPr lang="ja-JP" altLang="en-US" dirty="0">
                <a:latin typeface="Georgia" charset="0"/>
                <a:ea typeface="ＭＳ Ｐゴシック" charset="0"/>
                <a:cs typeface="ＭＳ Ｐゴシック" charset="0"/>
              </a:rPr>
              <a:t>’</a:t>
            </a:r>
            <a:r>
              <a:rPr lang="en-US" dirty="0">
                <a:latin typeface="Georgia" charset="0"/>
                <a:ea typeface="ＭＳ Ｐゴシック" charset="0"/>
                <a:cs typeface="ＭＳ Ｐゴシック" charset="0"/>
              </a:rPr>
              <a:t>t buy all (bumper crops)</a:t>
            </a:r>
          </a:p>
          <a:p>
            <a:pPr eaLnBrk="1" hangingPunct="1"/>
            <a:r>
              <a:rPr lang="en-US" dirty="0">
                <a:latin typeface="Georgia" charset="0"/>
                <a:ea typeface="ＭＳ Ｐゴシック" charset="0"/>
                <a:cs typeface="ＭＳ Ｐゴシック" charset="0"/>
              </a:rPr>
              <a:t>Hoover Dam</a:t>
            </a:r>
          </a:p>
          <a:p>
            <a:pPr eaLnBrk="1" hangingPunct="1"/>
            <a:r>
              <a:rPr lang="en-US" dirty="0">
                <a:latin typeface="Georgia" charset="0"/>
                <a:ea typeface="ＭＳ Ｐゴシック" charset="0"/>
                <a:cs typeface="ＭＳ Ｐゴシック" charset="0"/>
              </a:rPr>
              <a:t>Things are looking good?........</a:t>
            </a:r>
          </a:p>
        </p:txBody>
      </p:sp>
    </p:spTree>
    <p:extLst>
      <p:ext uri="{BB962C8B-B14F-4D97-AF65-F5344CB8AC3E}">
        <p14:creationId xmlns:p14="http://schemas.microsoft.com/office/powerpoint/2010/main" val="27131210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slide(fromBottom)">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slide(fromBottom)">
                                      <p:cBhvr>
                                        <p:cTn id="12" dur="500"/>
                                        <p:tgtEl>
                                          <p:spTgt spid="36867">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animEffect transition="in" filter="slide(fromBottom)">
                                      <p:cBhvr>
                                        <p:cTn id="15" dur="500"/>
                                        <p:tgtEl>
                                          <p:spTgt spid="36867">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6867">
                                            <p:txEl>
                                              <p:pRg st="3" end="3"/>
                                            </p:txEl>
                                          </p:spTgt>
                                        </p:tgtEl>
                                        <p:attrNameLst>
                                          <p:attrName>style.visibility</p:attrName>
                                        </p:attrNameLst>
                                      </p:cBhvr>
                                      <p:to>
                                        <p:strVal val="visible"/>
                                      </p:to>
                                    </p:set>
                                    <p:animEffect transition="in" filter="slide(fromBottom)">
                                      <p:cBhvr>
                                        <p:cTn id="18" dur="500"/>
                                        <p:tgtEl>
                                          <p:spTgt spid="36867">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6867">
                                            <p:txEl>
                                              <p:pRg st="4" end="4"/>
                                            </p:txEl>
                                          </p:spTgt>
                                        </p:tgtEl>
                                        <p:attrNameLst>
                                          <p:attrName>style.visibility</p:attrName>
                                        </p:attrNameLst>
                                      </p:cBhvr>
                                      <p:to>
                                        <p:strVal val="visible"/>
                                      </p:to>
                                    </p:set>
                                    <p:animEffect transition="in" filter="slide(fromBottom)">
                                      <p:cBhvr>
                                        <p:cTn id="21" dur="500"/>
                                        <p:tgtEl>
                                          <p:spTgt spid="36867">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6867">
                                            <p:txEl>
                                              <p:pRg st="5" end="5"/>
                                            </p:txEl>
                                          </p:spTgt>
                                        </p:tgtEl>
                                        <p:attrNameLst>
                                          <p:attrName>style.visibility</p:attrName>
                                        </p:attrNameLst>
                                      </p:cBhvr>
                                      <p:to>
                                        <p:strVal val="visible"/>
                                      </p:to>
                                    </p:set>
                                    <p:animEffect transition="in" filter="slide(fromBottom)">
                                      <p:cBhvr>
                                        <p:cTn id="26" dur="500"/>
                                        <p:tgtEl>
                                          <p:spTgt spid="36867">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animEffect transition="in" filter="slide(fromBottom)">
                                      <p:cBhvr>
                                        <p:cTn id="31" dur="500"/>
                                        <p:tgtEl>
                                          <p:spTgt spid="36867">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6867">
                                            <p:txEl>
                                              <p:pRg st="7" end="7"/>
                                            </p:txEl>
                                          </p:spTgt>
                                        </p:tgtEl>
                                        <p:attrNameLst>
                                          <p:attrName>style.visibility</p:attrName>
                                        </p:attrNameLst>
                                      </p:cBhvr>
                                      <p:to>
                                        <p:strVal val="visible"/>
                                      </p:to>
                                    </p:set>
                                    <p:animEffect transition="in" filter="slide(fromBottom)">
                                      <p:cBhvr>
                                        <p:cTn id="36" dur="500"/>
                                        <p:tgtEl>
                                          <p:spTgt spid="3686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6867">
                                            <p:txEl>
                                              <p:pRg st="8" end="8"/>
                                            </p:txEl>
                                          </p:spTgt>
                                        </p:tgtEl>
                                        <p:attrNameLst>
                                          <p:attrName>style.visibility</p:attrName>
                                        </p:attrNameLst>
                                      </p:cBhvr>
                                      <p:to>
                                        <p:strVal val="visible"/>
                                      </p:to>
                                    </p:set>
                                    <p:animEffect transition="in" filter="slide(fromBottom)">
                                      <p:cBhvr>
                                        <p:cTn id="41" dur="500"/>
                                        <p:tgtEl>
                                          <p:spTgt spid="368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B9899"/>
                </a:solidFill>
                <a:latin typeface="Georgia" charset="0"/>
                <a:ea typeface="ＭＳ Ｐゴシック" charset="0"/>
                <a:cs typeface="ＭＳ Ｐゴシック" charset="0"/>
              </a:rPr>
              <a:t>Not so much….</a:t>
            </a:r>
          </a:p>
        </p:txBody>
      </p:sp>
      <p:sp>
        <p:nvSpPr>
          <p:cNvPr id="3" name="Content Placeholder 2"/>
          <p:cNvSpPr>
            <a:spLocks noGrp="1"/>
          </p:cNvSpPr>
          <p:nvPr>
            <p:ph sz="quarter" idx="1"/>
          </p:nvPr>
        </p:nvSpPr>
        <p:spPr>
          <a:xfrm>
            <a:off x="1825625" y="1904774"/>
            <a:ext cx="8504238" cy="4395633"/>
          </a:xfrm>
        </p:spPr>
        <p:txBody>
          <a:bodyPr/>
          <a:lstStyle/>
          <a:p>
            <a:r>
              <a:rPr lang="en-US" dirty="0">
                <a:latin typeface="Georgia" charset="0"/>
                <a:ea typeface="ＭＳ Ｐゴシック" charset="0"/>
                <a:cs typeface="ＭＳ Ｐゴシック" charset="0"/>
              </a:rPr>
              <a:t>Slow movement by Hoover</a:t>
            </a:r>
          </a:p>
          <a:p>
            <a:pPr lvl="1"/>
            <a:r>
              <a:rPr lang="en-US" dirty="0">
                <a:latin typeface="Georgia" charset="0"/>
                <a:ea typeface="ＭＳ Ｐゴシック" charset="0"/>
              </a:rPr>
              <a:t>Despite urging by Congress</a:t>
            </a:r>
          </a:p>
          <a:p>
            <a:r>
              <a:rPr lang="en-US" dirty="0">
                <a:latin typeface="Georgia" charset="0"/>
                <a:ea typeface="ＭＳ Ｐゴシック" charset="0"/>
                <a:cs typeface="ＭＳ Ｐゴシック" charset="0"/>
              </a:rPr>
              <a:t>In response to failure of Austria</a:t>
            </a:r>
            <a:r>
              <a:rPr lang="ja-JP" altLang="en-US" dirty="0">
                <a:latin typeface="Georgia" charset="0"/>
                <a:ea typeface="ＭＳ Ｐゴシック" charset="0"/>
                <a:cs typeface="ＭＳ Ｐゴシック" charset="0"/>
              </a:rPr>
              <a:t>’</a:t>
            </a:r>
            <a:r>
              <a:rPr lang="en-US" dirty="0">
                <a:latin typeface="Georgia" charset="0"/>
                <a:ea typeface="ＭＳ Ｐゴシック" charset="0"/>
                <a:cs typeface="ＭＳ Ｐゴシック" charset="0"/>
              </a:rPr>
              <a:t>s largest bank, Hoover proposes moratorium on reparations and war-debt payments</a:t>
            </a:r>
          </a:p>
          <a:p>
            <a:pPr lvl="1"/>
            <a:r>
              <a:rPr lang="en-US" dirty="0">
                <a:latin typeface="Georgia" charset="0"/>
                <a:ea typeface="ＭＳ Ｐゴシック" charset="0"/>
              </a:rPr>
              <a:t>Shortage of money causes Europeans to pull money out of American banks</a:t>
            </a:r>
          </a:p>
          <a:p>
            <a:pPr lvl="1"/>
            <a:r>
              <a:rPr lang="en-US" dirty="0">
                <a:latin typeface="Georgia" charset="0"/>
                <a:ea typeface="ＭＳ Ｐゴシック" charset="0"/>
              </a:rPr>
              <a:t>Dumped American securities</a:t>
            </a:r>
          </a:p>
          <a:p>
            <a:pPr lvl="1"/>
            <a:endParaRPr lang="en-US" dirty="0">
              <a:latin typeface="Georgia" charset="0"/>
              <a:ea typeface="ＭＳ Ｐゴシック" charset="0"/>
            </a:endParaRPr>
          </a:p>
          <a:p>
            <a:pPr lvl="1"/>
            <a:endParaRPr lang="en-US" dirty="0">
              <a:latin typeface="Georgia" charset="0"/>
              <a:ea typeface="ＭＳ Ｐゴシック" charset="0"/>
            </a:endParaRPr>
          </a:p>
        </p:txBody>
      </p:sp>
      <p:pic>
        <p:nvPicPr>
          <p:cNvPr id="16386" name="Picture 2" descr="Image result for herbert hoover smiling">
            <a:hlinkClick r:id="rId3"/>
            <a:extLst>
              <a:ext uri="{FF2B5EF4-FFF2-40B4-BE49-F238E27FC236}">
                <a16:creationId xmlns:a16="http://schemas.microsoft.com/office/drawing/2014/main" id="{6B661213-75B9-8C40-B01B-077A0F9998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9" r="23863"/>
          <a:stretch/>
        </p:blipFill>
        <p:spPr bwMode="auto">
          <a:xfrm>
            <a:off x="8007928" y="4517136"/>
            <a:ext cx="2660073" cy="234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83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lide(fromBottom)">
                                      <p:cBhvr>
                                        <p:cTn id="18" dur="50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lide(fromBottom)">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Hoover’s Last Reforms</a:t>
            </a:r>
          </a:p>
        </p:txBody>
      </p:sp>
      <p:sp>
        <p:nvSpPr>
          <p:cNvPr id="3" name="Content Placeholder 2"/>
          <p:cNvSpPr>
            <a:spLocks noGrp="1"/>
          </p:cNvSpPr>
          <p:nvPr>
            <p:ph idx="1"/>
          </p:nvPr>
        </p:nvSpPr>
        <p:spPr>
          <a:xfrm>
            <a:off x="1752600" y="1584009"/>
            <a:ext cx="8915400" cy="5273991"/>
          </a:xfrm>
        </p:spPr>
        <p:txBody>
          <a:bodyPr>
            <a:normAutofit/>
          </a:bodyPr>
          <a:lstStyle/>
          <a:p>
            <a:r>
              <a:rPr lang="en-US" dirty="0">
                <a:latin typeface="Georgia" charset="0"/>
                <a:ea typeface="ＭＳ Ｐゴシック" charset="0"/>
                <a:cs typeface="ＭＳ Ｐゴシック" charset="0"/>
              </a:rPr>
              <a:t>Reconstruction Finance Corporation (RFC)</a:t>
            </a:r>
          </a:p>
          <a:p>
            <a:pPr lvl="2"/>
            <a:r>
              <a:rPr lang="en-US" dirty="0">
                <a:latin typeface="Georgia" charset="0"/>
                <a:ea typeface="ＭＳ Ｐゴシック" charset="0"/>
              </a:rPr>
              <a:t>Trickle down economics</a:t>
            </a:r>
          </a:p>
          <a:p>
            <a:r>
              <a:rPr lang="en-US" dirty="0">
                <a:latin typeface="Georgia" charset="0"/>
                <a:ea typeface="ＭＳ Ｐゴシック" charset="0"/>
                <a:cs typeface="ＭＳ Ｐゴシック" charset="0"/>
              </a:rPr>
              <a:t>Glass </a:t>
            </a:r>
            <a:r>
              <a:rPr lang="en-US" dirty="0" err="1">
                <a:latin typeface="Georgia" charset="0"/>
                <a:ea typeface="ＭＳ Ｐゴシック" charset="0"/>
                <a:cs typeface="ＭＳ Ｐゴシック" charset="0"/>
              </a:rPr>
              <a:t>Steagall</a:t>
            </a:r>
            <a:r>
              <a:rPr lang="en-US" dirty="0">
                <a:latin typeface="Georgia" charset="0"/>
                <a:ea typeface="ＭＳ Ｐゴシック" charset="0"/>
                <a:cs typeface="ＭＳ Ｐゴシック" charset="0"/>
              </a:rPr>
              <a:t> Act, 1932:  broadened the definition of commercial loans that the government would support.  Released $750 m in gold to make up for foreign withdrawals</a:t>
            </a:r>
          </a:p>
          <a:p>
            <a:pPr lvl="1"/>
            <a:r>
              <a:rPr lang="en-US" dirty="0">
                <a:latin typeface="Georgia" charset="0"/>
                <a:ea typeface="ＭＳ Ｐゴシック" charset="0"/>
                <a:cs typeface="ＭＳ Ｐゴシック" charset="0"/>
              </a:rPr>
              <a:t>Separated investment banks from commercial banks</a:t>
            </a:r>
          </a:p>
          <a:p>
            <a:r>
              <a:rPr lang="en-US" dirty="0">
                <a:latin typeface="Georgia" charset="0"/>
                <a:ea typeface="ＭＳ Ｐゴシック" charset="0"/>
                <a:cs typeface="ＭＳ Ｐゴシック" charset="0"/>
              </a:rPr>
              <a:t>Federal Loan Bank Act of 1932: Discount banks for home mortgages</a:t>
            </a:r>
          </a:p>
          <a:p>
            <a:r>
              <a:rPr lang="en-US" dirty="0">
                <a:latin typeface="Georgia" charset="0"/>
                <a:ea typeface="ＭＳ Ｐゴシック" charset="0"/>
                <a:cs typeface="ＭＳ Ｐゴシック" charset="0"/>
              </a:rPr>
              <a:t>Reluctantly signs Emergency Relief Act in 1932:  gave RFC $300 m for relief to loans to the states and for public works (no direct aid)</a:t>
            </a:r>
          </a:p>
          <a:p>
            <a:endParaRPr lang="en-US" dirty="0"/>
          </a:p>
        </p:txBody>
      </p:sp>
    </p:spTree>
    <p:extLst>
      <p:ext uri="{BB962C8B-B14F-4D97-AF65-F5344CB8AC3E}">
        <p14:creationId xmlns:p14="http://schemas.microsoft.com/office/powerpoint/2010/main" val="3183514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2135</Words>
  <Application>Microsoft Macintosh PowerPoint</Application>
  <PresentationFormat>Widescreen</PresentationFormat>
  <Paragraphs>115</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ＭＳ Ｐゴシック</vt:lpstr>
      <vt:lpstr>Arial</vt:lpstr>
      <vt:lpstr>Calibri</vt:lpstr>
      <vt:lpstr>Calibri Light</vt:lpstr>
      <vt:lpstr>Georgia</vt:lpstr>
      <vt:lpstr>Times</vt:lpstr>
      <vt:lpstr>Office Theme</vt:lpstr>
      <vt:lpstr>PowerPoint Presentation</vt:lpstr>
      <vt:lpstr> The “Fantasy” of the 1920s</vt:lpstr>
      <vt:lpstr>It gets REAL</vt:lpstr>
      <vt:lpstr>Tariffs</vt:lpstr>
      <vt:lpstr>Tariffs</vt:lpstr>
      <vt:lpstr>Hoover’s Early Response</vt:lpstr>
      <vt:lpstr>Hoover’s later response </vt:lpstr>
      <vt:lpstr>Not so much….</vt:lpstr>
      <vt:lpstr>Hoover’s Last Reforms</vt:lpstr>
      <vt:lpstr>Bonus Army 1932</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Katz</dc:creator>
  <cp:lastModifiedBy>Jackie Katz</cp:lastModifiedBy>
  <cp:revision>1</cp:revision>
  <dcterms:created xsi:type="dcterms:W3CDTF">2019-03-25T14:51:20Z</dcterms:created>
  <dcterms:modified xsi:type="dcterms:W3CDTF">2019-03-25T14:52:11Z</dcterms:modified>
</cp:coreProperties>
</file>