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 id="2147483826" r:id="rId2"/>
    <p:sldMasterId id="2147483832" r:id="rId3"/>
    <p:sldMasterId id="2147483842" r:id="rId4"/>
    <p:sldMasterId id="2147483848" r:id="rId5"/>
    <p:sldMasterId id="2147483856" r:id="rId6"/>
    <p:sldMasterId id="2147483858" r:id="rId7"/>
    <p:sldMasterId id="2147483864" r:id="rId8"/>
    <p:sldMasterId id="2147483866" r:id="rId9"/>
    <p:sldMasterId id="2147483882" r:id="rId10"/>
    <p:sldMasterId id="2147483886" r:id="rId11"/>
    <p:sldMasterId id="2147483888" r:id="rId12"/>
  </p:sldMasterIdLst>
  <p:notesMasterIdLst>
    <p:notesMasterId r:id="rId45"/>
  </p:notesMasterIdLst>
  <p:handoutMasterIdLst>
    <p:handoutMasterId r:id="rId46"/>
  </p:handoutMasterIdLst>
  <p:sldIdLst>
    <p:sldId id="256" r:id="rId13"/>
    <p:sldId id="301" r:id="rId14"/>
    <p:sldId id="303" r:id="rId15"/>
    <p:sldId id="306" r:id="rId16"/>
    <p:sldId id="308" r:id="rId17"/>
    <p:sldId id="309" r:id="rId18"/>
    <p:sldId id="313" r:id="rId19"/>
    <p:sldId id="316" r:id="rId20"/>
    <p:sldId id="408" r:id="rId21"/>
    <p:sldId id="411" r:id="rId22"/>
    <p:sldId id="321" r:id="rId23"/>
    <p:sldId id="416" r:id="rId24"/>
    <p:sldId id="324" r:id="rId25"/>
    <p:sldId id="325" r:id="rId26"/>
    <p:sldId id="419" r:id="rId27"/>
    <p:sldId id="423" r:id="rId28"/>
    <p:sldId id="424" r:id="rId29"/>
    <p:sldId id="427" r:id="rId30"/>
    <p:sldId id="428" r:id="rId31"/>
    <p:sldId id="333" r:id="rId32"/>
    <p:sldId id="336" r:id="rId33"/>
    <p:sldId id="436" r:id="rId34"/>
    <p:sldId id="438" r:id="rId35"/>
    <p:sldId id="441" r:id="rId36"/>
    <p:sldId id="262" r:id="rId37"/>
    <p:sldId id="258" r:id="rId38"/>
    <p:sldId id="259" r:id="rId39"/>
    <p:sldId id="260" r:id="rId40"/>
    <p:sldId id="342" r:id="rId41"/>
    <p:sldId id="343" r:id="rId42"/>
    <p:sldId id="439" r:id="rId43"/>
    <p:sldId id="440" r:id="rId44"/>
  </p:sldIdLst>
  <p:sldSz cx="9144000" cy="6858000" type="screen4x3"/>
  <p:notesSz cx="6858000" cy="9144000"/>
  <p:custDataLst>
    <p:tags r:id="rId47"/>
  </p:custDataLst>
  <p:defaultTextStyle>
    <a:defPPr>
      <a:defRPr lang="en-US"/>
    </a:defPPr>
    <a:lvl1pPr algn="l" rtl="0" fontAlgn="base">
      <a:spcBef>
        <a:spcPct val="0"/>
      </a:spcBef>
      <a:spcAft>
        <a:spcPct val="0"/>
      </a:spcAft>
      <a:defRPr sz="2400" kern="1200">
        <a:solidFill>
          <a:schemeClr val="tx1"/>
        </a:solidFill>
        <a:latin typeface="Arial" charset="0"/>
        <a:ea typeface="Geneva" charset="0"/>
        <a:cs typeface="Arial" charset="0"/>
      </a:defRPr>
    </a:lvl1pPr>
    <a:lvl2pPr marL="457200" algn="l" rtl="0" fontAlgn="base">
      <a:spcBef>
        <a:spcPct val="0"/>
      </a:spcBef>
      <a:spcAft>
        <a:spcPct val="0"/>
      </a:spcAft>
      <a:defRPr sz="2400" kern="1200">
        <a:solidFill>
          <a:schemeClr val="tx1"/>
        </a:solidFill>
        <a:latin typeface="Arial" charset="0"/>
        <a:ea typeface="Geneva" charset="0"/>
        <a:cs typeface="Arial" charset="0"/>
      </a:defRPr>
    </a:lvl2pPr>
    <a:lvl3pPr marL="914400" algn="l" rtl="0" fontAlgn="base">
      <a:spcBef>
        <a:spcPct val="0"/>
      </a:spcBef>
      <a:spcAft>
        <a:spcPct val="0"/>
      </a:spcAft>
      <a:defRPr sz="2400" kern="1200">
        <a:solidFill>
          <a:schemeClr val="tx1"/>
        </a:solidFill>
        <a:latin typeface="Arial" charset="0"/>
        <a:ea typeface="Geneva" charset="0"/>
        <a:cs typeface="Arial" charset="0"/>
      </a:defRPr>
    </a:lvl3pPr>
    <a:lvl4pPr marL="1371600" algn="l" rtl="0" fontAlgn="base">
      <a:spcBef>
        <a:spcPct val="0"/>
      </a:spcBef>
      <a:spcAft>
        <a:spcPct val="0"/>
      </a:spcAft>
      <a:defRPr sz="2400" kern="1200">
        <a:solidFill>
          <a:schemeClr val="tx1"/>
        </a:solidFill>
        <a:latin typeface="Arial" charset="0"/>
        <a:ea typeface="Geneva" charset="0"/>
        <a:cs typeface="Arial" charset="0"/>
      </a:defRPr>
    </a:lvl4pPr>
    <a:lvl5pPr marL="1828800" algn="l" rtl="0" fontAlgn="base">
      <a:spcBef>
        <a:spcPct val="0"/>
      </a:spcBef>
      <a:spcAft>
        <a:spcPct val="0"/>
      </a:spcAft>
      <a:defRPr sz="2400" kern="1200">
        <a:solidFill>
          <a:schemeClr val="tx1"/>
        </a:solidFill>
        <a:latin typeface="Arial" charset="0"/>
        <a:ea typeface="Geneva" charset="0"/>
        <a:cs typeface="Arial" charset="0"/>
      </a:defRPr>
    </a:lvl5pPr>
    <a:lvl6pPr marL="2286000" algn="l" defTabSz="457200" rtl="0" eaLnBrk="1" latinLnBrk="0" hangingPunct="1">
      <a:defRPr sz="2400" kern="1200">
        <a:solidFill>
          <a:schemeClr val="tx1"/>
        </a:solidFill>
        <a:latin typeface="Arial" charset="0"/>
        <a:ea typeface="Geneva" charset="0"/>
        <a:cs typeface="Arial" charset="0"/>
      </a:defRPr>
    </a:lvl6pPr>
    <a:lvl7pPr marL="2743200" algn="l" defTabSz="457200" rtl="0" eaLnBrk="1" latinLnBrk="0" hangingPunct="1">
      <a:defRPr sz="2400" kern="1200">
        <a:solidFill>
          <a:schemeClr val="tx1"/>
        </a:solidFill>
        <a:latin typeface="Arial" charset="0"/>
        <a:ea typeface="Geneva" charset="0"/>
        <a:cs typeface="Arial" charset="0"/>
      </a:defRPr>
    </a:lvl7pPr>
    <a:lvl8pPr marL="3200400" algn="l" defTabSz="457200" rtl="0" eaLnBrk="1" latinLnBrk="0" hangingPunct="1">
      <a:defRPr sz="2400" kern="1200">
        <a:solidFill>
          <a:schemeClr val="tx1"/>
        </a:solidFill>
        <a:latin typeface="Arial" charset="0"/>
        <a:ea typeface="Geneva" charset="0"/>
        <a:cs typeface="Arial" charset="0"/>
      </a:defRPr>
    </a:lvl8pPr>
    <a:lvl9pPr marL="3657600" algn="l" defTabSz="457200" rtl="0" eaLnBrk="1" latinLnBrk="0" hangingPunct="1">
      <a:defRPr sz="2400" kern="1200">
        <a:solidFill>
          <a:schemeClr val="tx1"/>
        </a:solidFill>
        <a:latin typeface="Arial" charset="0"/>
        <a:ea typeface="Geneva" charset="0"/>
        <a:cs typeface="Arial" charset="0"/>
      </a:defRPr>
    </a:lvl9pPr>
  </p:defaultTextStyle>
  <p:extLst>
    <p:ext uri="{EFAFB233-063F-42B5-8137-9DF3F51BA10A}">
      <p15:sldGuideLst xmlns:p15="http://schemas.microsoft.com/office/powerpoint/2012/main">
        <p15:guide id="3" orient="horz" pos="2160" userDrawn="1">
          <p15:clr>
            <a:srgbClr val="A4A3A4"/>
          </p15:clr>
        </p15:guide>
        <p15:guide id="4" orient="horz" pos="1296" userDrawn="1">
          <p15:clr>
            <a:srgbClr val="A4A3A4"/>
          </p15:clr>
        </p15:guide>
        <p15:guide id="8"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F8E"/>
    <a:srgbClr val="D2B239"/>
    <a:srgbClr val="EFC335"/>
    <a:srgbClr val="9D002D"/>
    <a:srgbClr val="D9CB27"/>
    <a:srgbClr val="C9C439"/>
    <a:srgbClr val="ADAE2B"/>
    <a:srgbClr val="B2B32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9" autoAdjust="0"/>
    <p:restoredTop sz="93212" autoAdjust="0"/>
  </p:normalViewPr>
  <p:slideViewPr>
    <p:cSldViewPr snapToGrid="0" showGuides="1">
      <p:cViewPr varScale="1">
        <p:scale>
          <a:sx n="96" d="100"/>
          <a:sy n="96" d="100"/>
        </p:scale>
        <p:origin x="1688" y="176"/>
      </p:cViewPr>
      <p:guideLst>
        <p:guide orient="horz" pos="2160"/>
        <p:guide orient="horz" pos="1296"/>
        <p:guide pos="2880"/>
      </p:guideLst>
    </p:cSldViewPr>
  </p:slideViewPr>
  <p:outlineViewPr>
    <p:cViewPr>
      <p:scale>
        <a:sx n="33" d="100"/>
        <a:sy n="33" d="100"/>
      </p:scale>
      <p:origin x="0" y="452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13" d="100"/>
          <a:sy n="113" d="100"/>
        </p:scale>
        <p:origin x="-3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428B83D0-9A38-8449-8AD4-55F227EFFF9A}" type="slidenum">
              <a:rPr lang="en-US"/>
              <a:pPr/>
              <a:t>‹#›</a:t>
            </a:fld>
            <a:endParaRPr lang="en-US"/>
          </a:p>
        </p:txBody>
      </p:sp>
    </p:spTree>
    <p:extLst>
      <p:ext uri="{BB962C8B-B14F-4D97-AF65-F5344CB8AC3E}">
        <p14:creationId xmlns:p14="http://schemas.microsoft.com/office/powerpoint/2010/main" val="514972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518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51450E68-1DA1-7749-89F8-62C3E1ECFDFE}" type="slidenum">
              <a:rPr lang="en-US"/>
              <a:pPr/>
              <a:t>‹#›</a:t>
            </a:fld>
            <a:endParaRPr lang="en-US"/>
          </a:p>
        </p:txBody>
      </p:sp>
    </p:spTree>
    <p:extLst>
      <p:ext uri="{BB962C8B-B14F-4D97-AF65-F5344CB8AC3E}">
        <p14:creationId xmlns:p14="http://schemas.microsoft.com/office/powerpoint/2010/main" val="2058320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AB257163-1558-CA4A-AD2B-452869352182}" type="slidenum">
              <a:rPr lang="en-US" sz="1200">
                <a:latin typeface="Times New Roman" charset="0"/>
              </a:rPr>
              <a:pPr/>
              <a:t>1</a:t>
            </a:fld>
            <a:endParaRPr lang="en-US" sz="1200">
              <a:latin typeface="Times New Roman"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0663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8.15</a:t>
            </a:r>
            <a:r>
              <a:rPr lang="en-US" baseline="0" dirty="0"/>
              <a:t> </a:t>
            </a:r>
            <a:r>
              <a:rPr lang="en-US" dirty="0"/>
              <a:t>Induced fit between an enzyme and its substrate</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8.18</a:t>
            </a:r>
            <a:r>
              <a:rPr lang="en-US" baseline="0" dirty="0"/>
              <a:t> </a:t>
            </a:r>
            <a:r>
              <a:rPr lang="en-US" dirty="0"/>
              <a:t>Inhibition of enzyme activity</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8.20</a:t>
            </a:r>
            <a:r>
              <a:rPr lang="en-US" baseline="0" dirty="0"/>
              <a:t> </a:t>
            </a:r>
            <a:r>
              <a:rPr lang="en-US" dirty="0"/>
              <a:t>Allosteric regulation of enzyme activity</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8.21</a:t>
            </a:r>
            <a:r>
              <a:rPr lang="en-US" baseline="0" dirty="0"/>
              <a:t> </a:t>
            </a:r>
            <a:r>
              <a:rPr lang="en-US" dirty="0"/>
              <a:t>Feedback inhibition in isoleucine synthesis</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450E68-1DA1-7749-89F8-62C3E1ECFDFE}" type="slidenum">
              <a:rPr lang="en-US" smtClean="0"/>
              <a:pPr/>
              <a:t>8</a:t>
            </a:fld>
            <a:endParaRPr lang="en-US"/>
          </a:p>
        </p:txBody>
      </p:sp>
    </p:spTree>
    <p:extLst>
      <p:ext uri="{BB962C8B-B14F-4D97-AF65-F5344CB8AC3E}">
        <p14:creationId xmlns:p14="http://schemas.microsoft.com/office/powerpoint/2010/main" val="132021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8.5</a:t>
            </a:r>
            <a:r>
              <a:rPr lang="en-US" baseline="0" dirty="0"/>
              <a:t> </a:t>
            </a:r>
            <a:r>
              <a:rPr lang="en-US" dirty="0"/>
              <a:t>The relationship of free energy to stability, work capacity, and spontaneous change</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8.6</a:t>
            </a:r>
            <a:r>
              <a:rPr lang="en-US" baseline="0" dirty="0"/>
              <a:t> </a:t>
            </a:r>
            <a:r>
              <a:rPr lang="en-US" dirty="0"/>
              <a:t>Free energy changes (∆</a:t>
            </a:r>
            <a:r>
              <a:rPr lang="en-US" i="1" dirty="0"/>
              <a:t>G</a:t>
            </a:r>
            <a:r>
              <a:rPr lang="en-US" dirty="0"/>
              <a:t>) in exergonic and endergonic reactions</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8.9</a:t>
            </a:r>
            <a:r>
              <a:rPr lang="en-US" baseline="0" dirty="0"/>
              <a:t> </a:t>
            </a:r>
            <a:r>
              <a:rPr lang="en-US" dirty="0"/>
              <a:t>The structure and hydrolysis of adenosine triphosphate (ATP)</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8.10</a:t>
            </a:r>
            <a:r>
              <a:rPr lang="en-US" baseline="0" dirty="0"/>
              <a:t> </a:t>
            </a:r>
            <a:r>
              <a:rPr lang="en-US" dirty="0"/>
              <a:t>How ATP drives chemical work: energy coupling using ATP hydrolysis</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8.11</a:t>
            </a:r>
            <a:r>
              <a:rPr lang="en-US" baseline="0" dirty="0"/>
              <a:t> </a:t>
            </a:r>
            <a:r>
              <a:rPr lang="en-US" dirty="0"/>
              <a:t>How ATP drives transport and mechanical work</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8.12</a:t>
            </a:r>
            <a:r>
              <a:rPr lang="en-US" baseline="0" dirty="0"/>
              <a:t> </a:t>
            </a:r>
            <a:r>
              <a:rPr lang="en-US" dirty="0"/>
              <a:t>The ATP cycle</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8.14</a:t>
            </a:r>
            <a:r>
              <a:rPr lang="en-US" baseline="0" dirty="0"/>
              <a:t> </a:t>
            </a:r>
            <a:r>
              <a:rPr lang="en-US" dirty="0"/>
              <a:t>The effect of an enzyme on activation energy</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a:spLocks noChangeArrowheads="1"/>
          </p:cNvSpPr>
          <p:nvPr/>
        </p:nvSpPr>
        <p:spPr bwMode="auto">
          <a:xfrm>
            <a:off x="7938" y="162990"/>
            <a:ext cx="9144000" cy="1003352"/>
          </a:xfrm>
          <a:prstGeom prst="rect">
            <a:avLst/>
          </a:prstGeom>
          <a:noFill/>
          <a:ln>
            <a:noFill/>
          </a:ln>
          <a:extLst>
            <a:ext uri="{909E8E84-426E-40dd-AFC4-6F175D3DCCD1}">
              <a14:hiddenFill xmlns:a14="http://schemas.microsoft.com/office/drawing/2010/main" xmlns="">
                <a:gradFill rotWithShape="0">
                  <a:gsLst>
                    <a:gs pos="0">
                      <a:srgbClr val="629F39"/>
                    </a:gs>
                    <a:gs pos="100000">
                      <a:srgbClr val="58B5B2"/>
                    </a:gs>
                  </a:gsLst>
                  <a:lin ang="0" scaled="1"/>
                </a:gradFill>
              </a14:hiddenFill>
            </a:ext>
            <a:ext uri="{91240B29-F687-4f45-9708-019B960494DF}">
              <a14:hiddenLine xmlns:a14="http://schemas.microsoft.com/office/drawing/2010/main" xmlns=""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dirty="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dirty="0">
                <a:solidFill>
                  <a:srgbClr val="D2B239"/>
                </a:solidFill>
                <a:latin typeface="+mj-lt"/>
                <a:ea typeface="+mn-ea"/>
                <a:cs typeface="Times New Roman" pitchFamily="84" charset="0"/>
              </a:rPr>
              <a:t>BIOLOGY</a:t>
            </a:r>
          </a:p>
        </p:txBody>
      </p:sp>
      <p:sp>
        <p:nvSpPr>
          <p:cNvPr id="5" name="Text Box 31"/>
          <p:cNvSpPr txBox="1">
            <a:spLocks noChangeArrowheads="1"/>
          </p:cNvSpPr>
          <p:nvPr/>
        </p:nvSpPr>
        <p:spPr bwMode="auto">
          <a:xfrm>
            <a:off x="0" y="1131066"/>
            <a:ext cx="9144000" cy="338554"/>
          </a:xfrm>
          <a:prstGeom prst="rect">
            <a:avLst/>
          </a:prstGeom>
          <a:noFill/>
          <a:ln>
            <a:noFill/>
          </a:ln>
          <a:effectLst/>
          <a:extLst>
            <a:ext uri="{909E8E84-426E-40dd-AFC4-6F175D3DCCD1}">
              <a14:hiddenFill xmlns:a14="http://schemas.microsoft.com/office/drawing/2010/main" xmlns="">
                <a:gradFill rotWithShape="0">
                  <a:gsLst>
                    <a:gs pos="0">
                      <a:srgbClr val="629F39"/>
                    </a:gs>
                    <a:gs pos="100000">
                      <a:srgbClr val="58B5B2"/>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dirty="0">
                <a:solidFill>
                  <a:srgbClr val="FFFFFF"/>
                </a:solidFill>
                <a:latin typeface="Times New Roman" charset="0"/>
                <a:cs typeface="Times New Roman" charset="0"/>
              </a:rPr>
              <a:t>Reece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a:t>
            </a:r>
            <a:r>
              <a:rPr lang="en-US" sz="1600" dirty="0" err="1">
                <a:solidFill>
                  <a:srgbClr val="FFFFFF"/>
                </a:solidFill>
                <a:latin typeface="Times New Roman" charset="0"/>
                <a:cs typeface="Times New Roman" charset="0"/>
              </a:rPr>
              <a:t>Urry</a:t>
            </a:r>
            <a:r>
              <a:rPr lang="en-US" sz="1600" dirty="0">
                <a:solidFill>
                  <a:srgbClr val="FFFFFF"/>
                </a:solidFill>
                <a:latin typeface="Times New Roman" charset="0"/>
                <a:cs typeface="Times New Roman" charset="0"/>
              </a:rPr>
              <a:t>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Cain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Wasserman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a:t>
            </a:r>
            <a:r>
              <a:rPr lang="en-US" sz="1600" dirty="0" err="1">
                <a:solidFill>
                  <a:srgbClr val="FFFFFF"/>
                </a:solidFill>
                <a:latin typeface="Times New Roman" charset="0"/>
                <a:cs typeface="Times New Roman" charset="0"/>
              </a:rPr>
              <a:t>Minorsky</a:t>
            </a:r>
            <a:r>
              <a:rPr lang="en-US" sz="1600" dirty="0">
                <a:solidFill>
                  <a:srgbClr val="FFFFFF"/>
                </a:solidFill>
                <a:latin typeface="Times New Roman" charset="0"/>
                <a:cs typeface="Times New Roman" charset="0"/>
              </a:rPr>
              <a:t>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Jackson</a:t>
            </a:r>
          </a:p>
        </p:txBody>
      </p:sp>
      <p:sp>
        <p:nvSpPr>
          <p:cNvPr id="6" name="Text Box 14"/>
          <p:cNvSpPr txBox="1">
            <a:spLocks noChangeArrowheads="1"/>
          </p:cNvSpPr>
          <p:nvPr/>
        </p:nvSpPr>
        <p:spPr bwMode="auto">
          <a:xfrm>
            <a:off x="0" y="6592888"/>
            <a:ext cx="6880225" cy="200025"/>
          </a:xfrm>
          <a:prstGeom prst="rect">
            <a:avLst/>
          </a:prstGeom>
          <a:noFill/>
          <a:ln>
            <a:noFill/>
          </a:ln>
          <a:extLst>
            <a:ext uri="{909E8E84-426E-40dd-AFC4-6F175D3DCCD1}">
              <a14:hiddenFill xmlns:a14="http://schemas.microsoft.com/office/drawing/2010/main" xmlns="">
                <a:gradFill rotWithShape="0">
                  <a:gsLst>
                    <a:gs pos="0">
                      <a:srgbClr val="6CAA3C"/>
                    </a:gs>
                    <a:gs pos="100000">
                      <a:srgbClr val="5EBDBE"/>
                    </a:gs>
                  </a:gsLst>
                  <a:lin ang="0" scaled="1"/>
                </a:gra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900" dirty="0">
                <a:solidFill>
                  <a:srgbClr val="FFFFFF"/>
                </a:solidFill>
              </a:rPr>
              <a:t>     © 2014 Pearson Education, Inc.</a:t>
            </a:r>
            <a:endParaRPr lang="en-US" dirty="0">
              <a:solidFill>
                <a:srgbClr val="FFFFFF"/>
              </a:solidFill>
            </a:endParaRPr>
          </a:p>
        </p:txBody>
      </p:sp>
      <p:sp>
        <p:nvSpPr>
          <p:cNvPr id="9" name="Text Box 50"/>
          <p:cNvSpPr txBox="1">
            <a:spLocks noChangeArrowheads="1"/>
          </p:cNvSpPr>
          <p:nvPr/>
        </p:nvSpPr>
        <p:spPr bwMode="auto">
          <a:xfrm>
            <a:off x="6023428" y="715674"/>
            <a:ext cx="869610" cy="348813"/>
          </a:xfrm>
          <a:prstGeom prst="rect">
            <a:avLst/>
          </a:prstGeom>
          <a:noFill/>
          <a:ln>
            <a:noFill/>
          </a:ln>
          <a:effectLst/>
          <a:extLst>
            <a:ext uri="{909E8E84-426E-40dd-AFC4-6F175D3DCCD1}">
              <a14:hiddenFill xmlns:a14="http://schemas.microsoft.com/office/drawing/2010/main" xmlns="">
                <a:gradFill rotWithShape="0">
                  <a:gsLst>
                    <a:gs pos="0">
                      <a:srgbClr val="629F39"/>
                    </a:gs>
                    <a:gs pos="100000">
                      <a:srgbClr val="58B5B2"/>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a:solidFill>
                  <a:schemeClr val="accent3">
                    <a:lumMod val="75000"/>
                  </a:schemeClr>
                </a:solidFill>
                <a:latin typeface="Times New Roman"/>
                <a:cs typeface="Times New Roman"/>
              </a:rPr>
              <a:t>EDITION</a:t>
            </a:r>
          </a:p>
        </p:txBody>
      </p:sp>
      <p:sp>
        <p:nvSpPr>
          <p:cNvPr id="508945" name="Rectangle 17"/>
          <p:cNvSpPr>
            <a:spLocks noGrp="1" noChangeArrowheads="1"/>
          </p:cNvSpPr>
          <p:nvPr>
            <p:ph type="ctrTitle" sz="quarter"/>
          </p:nvPr>
        </p:nvSpPr>
        <p:spPr>
          <a:xfrm>
            <a:off x="182563" y="190500"/>
            <a:ext cx="3089275" cy="1096963"/>
          </a:xfrm>
        </p:spPr>
        <p:txBody>
          <a:bodyPr anchor="ctr"/>
          <a:lstStyle>
            <a:lvl1pPr marL="0" indent="0">
              <a:defRPr sz="5000">
                <a:solidFill>
                  <a:srgbClr val="FFFFFF"/>
                </a:solidFill>
                <a:latin typeface="Arial" charset="0"/>
              </a:defRPr>
            </a:lvl1pPr>
          </a:lstStyle>
          <a:p>
            <a:r>
              <a:rPr lang="en-US"/>
              <a:t>Click to edit Master title style</a:t>
            </a:r>
            <a:endParaRPr lang="en-US" dirty="0"/>
          </a:p>
        </p:txBody>
      </p:sp>
      <p:sp>
        <p:nvSpPr>
          <p:cNvPr id="10" name="TextBox 9"/>
          <p:cNvSpPr txBox="1">
            <a:spLocks noChangeArrowheads="1"/>
          </p:cNvSpPr>
          <p:nvPr userDrawn="1"/>
        </p:nvSpPr>
        <p:spPr bwMode="auto">
          <a:xfrm>
            <a:off x="7938" y="162990"/>
            <a:ext cx="9144000" cy="1003352"/>
          </a:xfrm>
          <a:prstGeom prst="rect">
            <a:avLst/>
          </a:prstGeom>
          <a:noFill/>
          <a:ln>
            <a:noFill/>
          </a:ln>
          <a:extLst>
            <a:ext uri="{909E8E84-426E-40dd-AFC4-6F175D3DCCD1}">
              <a14:hiddenFill xmlns:a14="http://schemas.microsoft.com/office/drawing/2010/main" xmlns="">
                <a:gradFill rotWithShape="0">
                  <a:gsLst>
                    <a:gs pos="0">
                      <a:srgbClr val="629F39"/>
                    </a:gs>
                    <a:gs pos="100000">
                      <a:srgbClr val="58B5B2"/>
                    </a:gs>
                  </a:gsLst>
                  <a:lin ang="0" scaled="1"/>
                </a:gradFill>
              </a14:hiddenFill>
            </a:ext>
            <a:ext uri="{91240B29-F687-4f45-9708-019B960494DF}">
              <a14:hiddenLine xmlns:a14="http://schemas.microsoft.com/office/drawing/2010/main" xmlns=""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dirty="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dirty="0">
                <a:solidFill>
                  <a:srgbClr val="D2B239"/>
                </a:solidFill>
                <a:latin typeface="+mj-lt"/>
                <a:ea typeface="+mn-ea"/>
                <a:cs typeface="Times New Roman" pitchFamily="84" charset="0"/>
              </a:rPr>
              <a:t>BIOLOGY</a:t>
            </a:r>
          </a:p>
        </p:txBody>
      </p:sp>
      <p:sp>
        <p:nvSpPr>
          <p:cNvPr id="11" name="Text Box 31"/>
          <p:cNvSpPr txBox="1">
            <a:spLocks noChangeArrowheads="1"/>
          </p:cNvSpPr>
          <p:nvPr userDrawn="1"/>
        </p:nvSpPr>
        <p:spPr bwMode="auto">
          <a:xfrm>
            <a:off x="0" y="1131066"/>
            <a:ext cx="9144000" cy="338554"/>
          </a:xfrm>
          <a:prstGeom prst="rect">
            <a:avLst/>
          </a:prstGeom>
          <a:noFill/>
          <a:ln>
            <a:noFill/>
          </a:ln>
          <a:effectLst/>
          <a:extLst>
            <a:ext uri="{909E8E84-426E-40dd-AFC4-6F175D3DCCD1}">
              <a14:hiddenFill xmlns:a14="http://schemas.microsoft.com/office/drawing/2010/main" xmlns="">
                <a:gradFill rotWithShape="0">
                  <a:gsLst>
                    <a:gs pos="0">
                      <a:srgbClr val="629F39"/>
                    </a:gs>
                    <a:gs pos="100000">
                      <a:srgbClr val="58B5B2"/>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dirty="0">
                <a:solidFill>
                  <a:srgbClr val="FFFFFF"/>
                </a:solidFill>
                <a:latin typeface="Times New Roman" charset="0"/>
                <a:cs typeface="Times New Roman" charset="0"/>
              </a:rPr>
              <a:t>Reece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a:t>
            </a:r>
            <a:r>
              <a:rPr lang="en-US" sz="1600" dirty="0" err="1">
                <a:solidFill>
                  <a:srgbClr val="FFFFFF"/>
                </a:solidFill>
                <a:latin typeface="Times New Roman" charset="0"/>
                <a:cs typeface="Times New Roman" charset="0"/>
              </a:rPr>
              <a:t>Urry</a:t>
            </a:r>
            <a:r>
              <a:rPr lang="en-US" sz="1600" dirty="0">
                <a:solidFill>
                  <a:srgbClr val="FFFFFF"/>
                </a:solidFill>
                <a:latin typeface="Times New Roman" charset="0"/>
                <a:cs typeface="Times New Roman" charset="0"/>
              </a:rPr>
              <a:t>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Cain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Wasserman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a:t>
            </a:r>
            <a:r>
              <a:rPr lang="en-US" sz="1600" dirty="0" err="1">
                <a:solidFill>
                  <a:srgbClr val="FFFFFF"/>
                </a:solidFill>
                <a:latin typeface="Times New Roman" charset="0"/>
                <a:cs typeface="Times New Roman" charset="0"/>
              </a:rPr>
              <a:t>Minorsky</a:t>
            </a:r>
            <a:r>
              <a:rPr lang="en-US" sz="1600" dirty="0">
                <a:solidFill>
                  <a:srgbClr val="FFFFFF"/>
                </a:solidFill>
                <a:latin typeface="Times New Roman" charset="0"/>
                <a:cs typeface="Times New Roman" charset="0"/>
              </a:rPr>
              <a:t> </a:t>
            </a:r>
            <a:r>
              <a:rPr lang="en-US" sz="1600" dirty="0">
                <a:solidFill>
                  <a:srgbClr val="D2B239"/>
                </a:solidFill>
                <a:latin typeface="Times New Roman" charset="0"/>
                <a:cs typeface="Times New Roman" charset="0"/>
              </a:rPr>
              <a:t>•</a:t>
            </a:r>
            <a:r>
              <a:rPr lang="en-US" sz="1600" dirty="0">
                <a:solidFill>
                  <a:srgbClr val="FFFFFF"/>
                </a:solidFill>
                <a:latin typeface="Times New Roman" charset="0"/>
                <a:cs typeface="Times New Roman" charset="0"/>
              </a:rPr>
              <a:t> Jackson</a:t>
            </a:r>
          </a:p>
        </p:txBody>
      </p:sp>
      <p:sp>
        <p:nvSpPr>
          <p:cNvPr id="12" name="Text Box 14"/>
          <p:cNvSpPr txBox="1">
            <a:spLocks noChangeArrowheads="1"/>
          </p:cNvSpPr>
          <p:nvPr userDrawn="1"/>
        </p:nvSpPr>
        <p:spPr bwMode="auto">
          <a:xfrm>
            <a:off x="0" y="6592888"/>
            <a:ext cx="6880225" cy="200025"/>
          </a:xfrm>
          <a:prstGeom prst="rect">
            <a:avLst/>
          </a:prstGeom>
          <a:noFill/>
          <a:ln>
            <a:noFill/>
          </a:ln>
          <a:extLst>
            <a:ext uri="{909E8E84-426E-40dd-AFC4-6F175D3DCCD1}">
              <a14:hiddenFill xmlns:a14="http://schemas.microsoft.com/office/drawing/2010/main" xmlns="">
                <a:gradFill rotWithShape="0">
                  <a:gsLst>
                    <a:gs pos="0">
                      <a:srgbClr val="6CAA3C"/>
                    </a:gs>
                    <a:gs pos="100000">
                      <a:srgbClr val="5EBDBE"/>
                    </a:gs>
                  </a:gsLst>
                  <a:lin ang="0" scaled="1"/>
                </a:gra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900" dirty="0">
                <a:solidFill>
                  <a:srgbClr val="FFFFFF"/>
                </a:solidFill>
              </a:rPr>
              <a:t>     © 2014 Pearson Education, Inc.</a:t>
            </a:r>
            <a:endParaRPr lang="en-US" dirty="0">
              <a:solidFill>
                <a:srgbClr val="FFFFFF"/>
              </a:solidFill>
            </a:endParaRPr>
          </a:p>
        </p:txBody>
      </p:sp>
      <p:sp>
        <p:nvSpPr>
          <p:cNvPr id="13" name="Text Box 50"/>
          <p:cNvSpPr txBox="1">
            <a:spLocks noChangeArrowheads="1"/>
          </p:cNvSpPr>
          <p:nvPr userDrawn="1"/>
        </p:nvSpPr>
        <p:spPr bwMode="auto">
          <a:xfrm>
            <a:off x="6023428" y="715674"/>
            <a:ext cx="869610" cy="348813"/>
          </a:xfrm>
          <a:prstGeom prst="rect">
            <a:avLst/>
          </a:prstGeom>
          <a:noFill/>
          <a:ln>
            <a:noFill/>
          </a:ln>
          <a:effectLst/>
          <a:extLst>
            <a:ext uri="{909E8E84-426E-40dd-AFC4-6F175D3DCCD1}">
              <a14:hiddenFill xmlns:a14="http://schemas.microsoft.com/office/drawing/2010/main" xmlns="">
                <a:gradFill rotWithShape="0">
                  <a:gsLst>
                    <a:gs pos="0">
                      <a:srgbClr val="629F39"/>
                    </a:gs>
                    <a:gs pos="100000">
                      <a:srgbClr val="58B5B2"/>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a:solidFill>
                  <a:schemeClr val="accent3">
                    <a:lumMod val="75000"/>
                  </a:schemeClr>
                </a:solidFill>
                <a:latin typeface="Times New Roman"/>
                <a:cs typeface="Times New Roman"/>
              </a:rPr>
              <a:t>EDITION</a:t>
            </a:r>
          </a:p>
        </p:txBody>
      </p:sp>
    </p:spTree>
    <p:extLst>
      <p:ext uri="{BB962C8B-B14F-4D97-AF65-F5344CB8AC3E}">
        <p14:creationId xmlns:p14="http://schemas.microsoft.com/office/powerpoint/2010/main" val="1664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02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182563"/>
            <a:ext cx="2203450" cy="6170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463" y="182563"/>
            <a:ext cx="6457950" cy="6170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66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065857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36860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13676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47467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769095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495155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398134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097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FF6600"/>
              </a:buClr>
              <a:defRPr/>
            </a:lvl1pPr>
            <a:lvl2pPr marL="740664" indent="-283464">
              <a:buClr>
                <a:srgbClr val="FF6600"/>
              </a:buClr>
              <a:defRPr/>
            </a:lvl2pPr>
            <a:lvl3pPr marL="1143000" indent="-228600">
              <a:buClr>
                <a:srgbClr val="FF6600"/>
              </a:buClr>
              <a:defRPr/>
            </a:lvl3pPr>
            <a:lvl4pPr marL="1600200" indent="-228600">
              <a:buClr>
                <a:srgbClr val="FF6600"/>
              </a:buClr>
              <a:defRPr/>
            </a:lvl4pPr>
            <a:lvl5pPr marL="2057400" indent="-228600">
              <a:buClr>
                <a:srgbClr val="FF66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396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6651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13097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EBD851-ED8F-43EB-8802-119E1FB8B2A2}"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666D0-01B0-4E3B-9570-22DFEF4B8C22}" type="slidenum">
              <a:rPr lang="en-US" smtClean="0"/>
              <a:t>‹#›</a:t>
            </a:fld>
            <a:endParaRPr lang="en-US"/>
          </a:p>
        </p:txBody>
      </p:sp>
    </p:spTree>
    <p:extLst>
      <p:ext uri="{BB962C8B-B14F-4D97-AF65-F5344CB8AC3E}">
        <p14:creationId xmlns:p14="http://schemas.microsoft.com/office/powerpoint/2010/main" val="2926628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02508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316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4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85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79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4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147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09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952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268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420913" y="1272910"/>
            <a:ext cx="8499249" cy="50736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26" name="Rectangle 7"/>
          <p:cNvSpPr>
            <a:spLocks noGrp="1" noChangeArrowheads="1"/>
          </p:cNvSpPr>
          <p:nvPr>
            <p:ph type="title"/>
          </p:nvPr>
        </p:nvSpPr>
        <p:spPr bwMode="auto">
          <a:xfrm>
            <a:off x="182563" y="298675"/>
            <a:ext cx="8775700" cy="8223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r>
              <a:rPr lang="en-US" sz="900" b="0" dirty="0">
                <a:solidFill>
                  <a:srgbClr val="000000"/>
                </a:solidFill>
                <a:latin typeface="Arial" charset="0"/>
              </a:rPr>
              <a:t>© 2014 Pearson Education, Inc.</a:t>
            </a:r>
          </a:p>
        </p:txBody>
      </p:sp>
      <p:sp>
        <p:nvSpPr>
          <p:cNvPr id="7" name="Rectangle 6"/>
          <p:cNvSpPr/>
          <p:nvPr userDrawn="1"/>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r>
              <a:rPr lang="en-US" sz="900" b="0" dirty="0">
                <a:solidFill>
                  <a:srgbClr val="000000"/>
                </a:solidFill>
                <a:latin typeface="Arial" charset="0"/>
              </a:rPr>
              <a:t>© 2014 Pearson Education, Inc.</a:t>
            </a:r>
          </a:p>
        </p:txBody>
      </p:sp>
    </p:spTree>
    <p:extLst>
      <p:ext uri="{BB962C8B-B14F-4D97-AF65-F5344CB8AC3E}">
        <p14:creationId xmlns:p14="http://schemas.microsoft.com/office/powerpoint/2010/main" val="42689201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108827297"/>
      </p:ext>
    </p:extLst>
  </p:cSld>
  <p:clrMap bg1="lt1" tx1="dk1" bg2="lt2" tx2="dk2" accent1="accent1" accent2="accent2" accent3="accent3" accent4="accent4" accent5="accent5" accent6="accent6" hlink="hlink" folHlink="folHlink"/>
  <p:sldLayoutIdLst>
    <p:sldLayoutId id="214748388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631209150"/>
      </p:ext>
    </p:extLst>
  </p:cSld>
  <p:clrMap bg1="lt1" tx1="dk1" bg2="lt2" tx2="dk2" accent1="accent1" accent2="accent2" accent3="accent3" accent4="accent4" accent5="accent5" accent6="accent6" hlink="hlink" folHlink="folHlink"/>
  <p:sldLayoutIdLst>
    <p:sldLayoutId id="2147483887" r:id="rId1"/>
    <p:sldLayoutId id="2147483890"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497357612"/>
      </p:ext>
    </p:extLst>
  </p:cSld>
  <p:clrMap bg1="lt1" tx1="dk1" bg2="lt2" tx2="dk2" accent1="accent1" accent2="accent2" accent3="accent3" accent4="accent4" accent5="accent5" accent6="accent6" hlink="hlink" folHlink="folHlink"/>
  <p:sldLayoutIdLst>
    <p:sldLayoutId id="214748388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838467243"/>
      </p:ext>
    </p:extLst>
  </p:cSld>
  <p:clrMap bg1="lt1" tx1="dk1" bg2="lt2" tx2="dk2" accent1="accent1" accent2="accent2" accent3="accent3" accent4="accent4" accent5="accent5" accent6="accent6" hlink="hlink" folHlink="folHlink"/>
  <p:sldLayoutIdLst>
    <p:sldLayoutId id="214748382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4190061152"/>
      </p:ext>
    </p:extLst>
  </p:cSld>
  <p:clrMap bg1="lt1" tx1="dk1" bg2="lt2" tx2="dk2" accent1="accent1" accent2="accent2" accent3="accent3" accent4="accent4" accent5="accent5" accent6="accent6" hlink="hlink" folHlink="folHlink"/>
  <p:sldLayoutIdLst>
    <p:sldLayoutId id="214748383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979304120"/>
      </p:ext>
    </p:extLst>
  </p:cSld>
  <p:clrMap bg1="lt1" tx1="dk1" bg2="lt2" tx2="dk2" accent1="accent1" accent2="accent2" accent3="accent3" accent4="accent4" accent5="accent5" accent6="accent6" hlink="hlink" folHlink="folHlink"/>
  <p:sldLayoutIdLst>
    <p:sldLayoutId id="214748384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368771935"/>
      </p:ext>
    </p:extLst>
  </p:cSld>
  <p:clrMap bg1="lt1" tx1="dk1" bg2="lt2" tx2="dk2" accent1="accent1" accent2="accent2" accent3="accent3" accent4="accent4" accent5="accent5" accent6="accent6" hlink="hlink" folHlink="folHlink"/>
  <p:sldLayoutIdLst>
    <p:sldLayoutId id="214748384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256949862"/>
      </p:ext>
    </p:extLst>
  </p:cSld>
  <p:clrMap bg1="lt1" tx1="dk1" bg2="lt2" tx2="dk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564832244"/>
      </p:ext>
    </p:extLst>
  </p:cSld>
  <p:clrMap bg1="lt1" tx1="dk1" bg2="lt2" tx2="dk2" accent1="accent1" accent2="accent2" accent3="accent3" accent4="accent4" accent5="accent5" accent6="accent6" hlink="hlink" folHlink="folHlink"/>
  <p:sldLayoutIdLst>
    <p:sldLayoutId id="214748385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2137253646"/>
      </p:ext>
    </p:extLst>
  </p:cSld>
  <p:clrMap bg1="lt1" tx1="dk1" bg2="lt2" tx2="dk2" accent1="accent1" accent2="accent2" accent3="accent3" accent4="accent4" accent5="accent5" accent6="accent6" hlink="hlink" folHlink="folHlink"/>
  <p:sldLayoutIdLst>
    <p:sldLayoutId id="214748386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2014 Pearson Education, Inc.</a:t>
            </a:r>
          </a:p>
        </p:txBody>
      </p:sp>
    </p:spTree>
    <p:extLst>
      <p:ext uri="{BB962C8B-B14F-4D97-AF65-F5344CB8AC3E}">
        <p14:creationId xmlns:p14="http://schemas.microsoft.com/office/powerpoint/2010/main" val="1772201180"/>
      </p:ext>
    </p:extLst>
  </p:cSld>
  <p:clrMap bg1="lt1" tx1="dk1" bg2="lt2" tx2="dk2" accent1="accent1" accent2="accent2" accent3="accent3" accent4="accent4" accent5="accent5" accent6="accent6" hlink="hlink" folHlink="folHlink"/>
  <p:sldLayoutIdLst>
    <p:sldLayoutId id="214748386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www.mediaresource.org/instruct.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www.bozemanscience.com/012-life-requires-free-energy" TargetMode="External"/><Relationship Id="rId2" Type="http://schemas.openxmlformats.org/officeDocument/2006/relationships/hyperlink" Target="https://paul-andersen.squarespace.com/gibbs-free-ener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i6rVHr6Owj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charset="0"/>
              </a:rPr>
              <a:t>0</a:t>
            </a:r>
          </a:p>
        </p:txBody>
      </p:sp>
      <p:sp>
        <p:nvSpPr>
          <p:cNvPr id="3075" name="Text Box 11"/>
          <p:cNvSpPr txBox="1">
            <a:spLocks noChangeArrowheads="1"/>
          </p:cNvSpPr>
          <p:nvPr/>
        </p:nvSpPr>
        <p:spPr bwMode="auto">
          <a:xfrm>
            <a:off x="73025" y="1633538"/>
            <a:ext cx="1947863" cy="1569660"/>
          </a:xfrm>
          <a:prstGeom prst="rect">
            <a:avLst/>
          </a:prstGeom>
          <a:noFill/>
          <a:ln>
            <a:noFill/>
          </a:ln>
          <a:effectLst/>
          <a:extLst>
            <a:ext uri="{909E8E84-426E-40dd-AFC4-6F175D3DCCD1}">
              <a14:hiddenFill xmlns:a14="http://schemas.microsoft.com/office/drawing/2010/main" xmlns="">
                <a:solidFill>
                  <a:srgbClr val="9D0016"/>
                </a:solidFill>
              </a14:hiddenFill>
            </a:ext>
            <a:ext uri="{91240B29-F687-4f45-9708-019B960494DF}">
              <a14:hiddenLine xmlns:a14="http://schemas.microsoft.com/office/drawing/2010/main" xmlns="" w="9525">
                <a:solidFill>
                  <a:srgbClr val="EFC335"/>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600" dirty="0">
                <a:solidFill>
                  <a:srgbClr val="D2B239"/>
                </a:solidFill>
              </a:rPr>
              <a:t>8</a:t>
            </a:r>
          </a:p>
        </p:txBody>
      </p:sp>
      <p:sp>
        <p:nvSpPr>
          <p:cNvPr id="3076" name="Rectangle 3"/>
          <p:cNvSpPr>
            <a:spLocks noGrp="1" noChangeArrowheads="1"/>
          </p:cNvSpPr>
          <p:nvPr>
            <p:ph idx="4294967295"/>
          </p:nvPr>
        </p:nvSpPr>
        <p:spPr>
          <a:xfrm>
            <a:off x="0" y="3189831"/>
            <a:ext cx="8499475" cy="1308100"/>
          </a:xfrm>
          <a:extLst>
            <a:ext uri="{909E8E84-426E-40dd-AFC4-6F175D3DCCD1}">
              <a14:hiddenFill xmlns:a14="http://schemas.microsoft.com/office/drawing/2010/main" xmlns="">
                <a:solidFill>
                  <a:srgbClr val="9D0016">
                    <a:alpha val="25098"/>
                  </a:srgbClr>
                </a:solidFill>
              </a14:hiddenFill>
            </a:ext>
            <a:ext uri="{91240B29-F687-4f45-9708-019B960494DF}">
              <a14:hiddenLine xmlns:a14="http://schemas.microsoft.com/office/drawing/2010/main" xmlns="" w="9525">
                <a:solidFill>
                  <a:srgbClr val="5FAF8E"/>
                </a:solidFill>
                <a:miter lim="800000"/>
                <a:headEnd/>
                <a:tailEnd/>
              </a14:hiddenLine>
            </a:ext>
          </a:extLst>
        </p:spPr>
        <p:txBody>
          <a:bodyPr rIns="0" anchor="ctr"/>
          <a:lstStyle/>
          <a:p>
            <a:pPr marL="152400" indent="0" eaLnBrk="1" hangingPunct="1">
              <a:buClr>
                <a:schemeClr val="tx2"/>
              </a:buClr>
              <a:buFont typeface="Wingdings" charset="0"/>
              <a:buNone/>
            </a:pPr>
            <a:r>
              <a:rPr lang="en-US" sz="3600" b="1" dirty="0">
                <a:solidFill>
                  <a:schemeClr val="bg1"/>
                </a:solidFill>
                <a:latin typeface="Arial"/>
                <a:cs typeface="Arial"/>
              </a:rPr>
              <a:t>An Introduction </a:t>
            </a:r>
            <a:br>
              <a:rPr lang="en-US" sz="3600" b="1" dirty="0">
                <a:solidFill>
                  <a:schemeClr val="bg1"/>
                </a:solidFill>
                <a:latin typeface="Arial"/>
                <a:cs typeface="Arial"/>
              </a:rPr>
            </a:br>
            <a:r>
              <a:rPr lang="en-US" sz="3600" b="1" dirty="0">
                <a:solidFill>
                  <a:schemeClr val="bg1"/>
                </a:solidFill>
                <a:latin typeface="Arial"/>
                <a:cs typeface="Arial"/>
              </a:rPr>
              <a:t>to Metabolism</a:t>
            </a:r>
          </a:p>
        </p:txBody>
      </p:sp>
      <p:sp>
        <p:nvSpPr>
          <p:cNvPr id="6" name="Text Box 6"/>
          <p:cNvSpPr txBox="1">
            <a:spLocks noChangeArrowheads="1"/>
          </p:cNvSpPr>
          <p:nvPr/>
        </p:nvSpPr>
        <p:spPr bwMode="auto">
          <a:xfrm>
            <a:off x="168275" y="5815264"/>
            <a:ext cx="3436938" cy="60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200" dirty="0">
                <a:solidFill>
                  <a:srgbClr val="D2B239"/>
                </a:solidFill>
              </a:rPr>
              <a:t>Lecture Presentation by </a:t>
            </a:r>
            <a:br>
              <a:rPr lang="en-US" sz="1200" dirty="0">
                <a:solidFill>
                  <a:srgbClr val="D2B239"/>
                </a:solidFill>
              </a:rPr>
            </a:br>
            <a:r>
              <a:rPr lang="en-US" sz="1200" dirty="0">
                <a:solidFill>
                  <a:srgbClr val="D2B239"/>
                </a:solidFill>
              </a:rPr>
              <a:t>Nicole </a:t>
            </a:r>
            <a:r>
              <a:rPr lang="en-US" sz="1200" dirty="0" err="1">
                <a:solidFill>
                  <a:srgbClr val="D2B239"/>
                </a:solidFill>
              </a:rPr>
              <a:t>Tunbridge</a:t>
            </a:r>
            <a:r>
              <a:rPr lang="en-US" sz="1200" dirty="0">
                <a:solidFill>
                  <a:srgbClr val="D2B239"/>
                </a:solidFill>
              </a:rPr>
              <a:t> and</a:t>
            </a:r>
          </a:p>
          <a:p>
            <a:pPr eaLnBrk="0" hangingPunct="0"/>
            <a:r>
              <a:rPr lang="en-US" sz="1200" dirty="0">
                <a:solidFill>
                  <a:srgbClr val="D2B239"/>
                </a:solidFill>
              </a:rPr>
              <a:t>Kathleen Fitzpatrick</a:t>
            </a:r>
          </a:p>
        </p:txBody>
      </p:sp>
      <p:cxnSp>
        <p:nvCxnSpPr>
          <p:cNvPr id="3" name="Straight Connector 2"/>
          <p:cNvCxnSpPr/>
          <p:nvPr/>
        </p:nvCxnSpPr>
        <p:spPr bwMode="auto">
          <a:xfrm>
            <a:off x="127000" y="3056481"/>
            <a:ext cx="701633" cy="0"/>
          </a:xfrm>
          <a:prstGeom prst="line">
            <a:avLst/>
          </a:prstGeom>
          <a:solidFill>
            <a:schemeClr val="accent1"/>
          </a:solidFill>
          <a:ln w="38100" cap="flat" cmpd="sng" algn="ctr">
            <a:solidFill>
              <a:srgbClr val="D2B239"/>
            </a:solidFill>
            <a:prstDash val="solid"/>
            <a:round/>
            <a:headEnd type="none" w="med" len="med"/>
            <a:tailEnd type="none" w="med" len="med"/>
          </a:ln>
          <a:effectLst/>
        </p:spPr>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6_ExerVsEndergonic-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896" y="134112"/>
            <a:ext cx="4712208" cy="6437376"/>
          </a:xfrm>
          <a:prstGeom prst="rect">
            <a:avLst/>
          </a:prstGeom>
        </p:spPr>
      </p:pic>
      <p:sp>
        <p:nvSpPr>
          <p:cNvPr id="2" name="Title 1"/>
          <p:cNvSpPr>
            <a:spLocks noGrp="1"/>
          </p:cNvSpPr>
          <p:nvPr>
            <p:ph type="title"/>
          </p:nvPr>
        </p:nvSpPr>
        <p:spPr>
          <a:xfrm>
            <a:off x="0" y="0"/>
            <a:ext cx="2021840" cy="343551"/>
          </a:xfrm>
        </p:spPr>
        <p:txBody>
          <a:bodyPr/>
          <a:lstStyle/>
          <a:p>
            <a:r>
              <a:rPr lang="en-US" dirty="0"/>
              <a:t>Figure 8.6</a:t>
            </a:r>
          </a:p>
        </p:txBody>
      </p:sp>
      <p:sp>
        <p:nvSpPr>
          <p:cNvPr id="5" name="TextBox 4"/>
          <p:cNvSpPr txBox="1"/>
          <p:nvPr/>
        </p:nvSpPr>
        <p:spPr>
          <a:xfrm>
            <a:off x="2474136" y="96520"/>
            <a:ext cx="4200984" cy="556563"/>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Exergonic reaction: energy released,</a:t>
            </a:r>
          </a:p>
          <a:p>
            <a:pPr eaLnBrk="0" hangingPunct="0">
              <a:lnSpc>
                <a:spcPts val="1800"/>
              </a:lnSpc>
            </a:pPr>
            <a:r>
              <a:rPr lang="en-US" sz="1600" b="1" dirty="0">
                <a:solidFill>
                  <a:srgbClr val="000000"/>
                </a:solidFill>
                <a:latin typeface="Arial"/>
                <a:ea typeface="ＭＳ Ｐゴシック" charset="0"/>
                <a:cs typeface="Arial"/>
              </a:rPr>
              <a:t>spontaneous</a:t>
            </a:r>
          </a:p>
        </p:txBody>
      </p:sp>
      <p:sp>
        <p:nvSpPr>
          <p:cNvPr id="6" name="TextBox 5"/>
          <p:cNvSpPr txBox="1"/>
          <p:nvPr/>
        </p:nvSpPr>
        <p:spPr>
          <a:xfrm>
            <a:off x="2474136" y="3397105"/>
            <a:ext cx="4200984" cy="556563"/>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Endergonic reaction: energy required,</a:t>
            </a:r>
          </a:p>
          <a:p>
            <a:pPr eaLnBrk="0" hangingPunct="0">
              <a:lnSpc>
                <a:spcPts val="1800"/>
              </a:lnSpc>
            </a:pPr>
            <a:r>
              <a:rPr lang="en-US" sz="1600" b="1" dirty="0">
                <a:solidFill>
                  <a:srgbClr val="000000"/>
                </a:solidFill>
                <a:latin typeface="Arial"/>
                <a:ea typeface="ＭＳ Ｐゴシック" charset="0"/>
                <a:cs typeface="Arial"/>
              </a:rPr>
              <a:t>nonspontaneous</a:t>
            </a:r>
          </a:p>
        </p:txBody>
      </p:sp>
      <p:sp>
        <p:nvSpPr>
          <p:cNvPr id="9" name="TextBox 8"/>
          <p:cNvSpPr txBox="1"/>
          <p:nvPr/>
        </p:nvSpPr>
        <p:spPr>
          <a:xfrm>
            <a:off x="2159176" y="96520"/>
            <a:ext cx="50274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(a)</a:t>
            </a:r>
          </a:p>
        </p:txBody>
      </p:sp>
      <p:sp>
        <p:nvSpPr>
          <p:cNvPr id="10" name="TextBox 9"/>
          <p:cNvSpPr txBox="1"/>
          <p:nvPr/>
        </p:nvSpPr>
        <p:spPr>
          <a:xfrm>
            <a:off x="2159176" y="3393440"/>
            <a:ext cx="50274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(b)</a:t>
            </a:r>
          </a:p>
        </p:txBody>
      </p:sp>
      <p:sp>
        <p:nvSpPr>
          <p:cNvPr id="11" name="TextBox 10"/>
          <p:cNvSpPr txBox="1"/>
          <p:nvPr/>
        </p:nvSpPr>
        <p:spPr>
          <a:xfrm rot="16200000">
            <a:off x="1620696" y="1828800"/>
            <a:ext cx="143746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Free energy</a:t>
            </a:r>
          </a:p>
        </p:txBody>
      </p:sp>
      <p:sp>
        <p:nvSpPr>
          <p:cNvPr id="12" name="TextBox 11"/>
          <p:cNvSpPr txBox="1"/>
          <p:nvPr/>
        </p:nvSpPr>
        <p:spPr>
          <a:xfrm rot="16200000">
            <a:off x="1630856" y="5138027"/>
            <a:ext cx="143746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Free energy</a:t>
            </a:r>
          </a:p>
        </p:txBody>
      </p:sp>
      <p:sp>
        <p:nvSpPr>
          <p:cNvPr id="13" name="TextBox 12"/>
          <p:cNvSpPr txBox="1"/>
          <p:nvPr/>
        </p:nvSpPr>
        <p:spPr>
          <a:xfrm>
            <a:off x="2514776" y="675640"/>
            <a:ext cx="121394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Reactants</a:t>
            </a:r>
          </a:p>
        </p:txBody>
      </p:sp>
      <p:sp>
        <p:nvSpPr>
          <p:cNvPr id="15" name="TextBox 14"/>
          <p:cNvSpPr txBox="1"/>
          <p:nvPr/>
        </p:nvSpPr>
        <p:spPr>
          <a:xfrm>
            <a:off x="2514776" y="5384800"/>
            <a:ext cx="123172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Reactants</a:t>
            </a:r>
          </a:p>
        </p:txBody>
      </p:sp>
      <p:sp>
        <p:nvSpPr>
          <p:cNvPr id="16" name="TextBox 15"/>
          <p:cNvSpPr txBox="1"/>
          <p:nvPr/>
        </p:nvSpPr>
        <p:spPr>
          <a:xfrm>
            <a:off x="3947336" y="1869440"/>
            <a:ext cx="87866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Energy</a:t>
            </a:r>
          </a:p>
        </p:txBody>
      </p:sp>
      <p:sp>
        <p:nvSpPr>
          <p:cNvPr id="17" name="TextBox 16"/>
          <p:cNvSpPr txBox="1"/>
          <p:nvPr/>
        </p:nvSpPr>
        <p:spPr>
          <a:xfrm>
            <a:off x="3662856" y="5201920"/>
            <a:ext cx="87866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Energy</a:t>
            </a:r>
          </a:p>
        </p:txBody>
      </p:sp>
      <p:sp>
        <p:nvSpPr>
          <p:cNvPr id="18" name="TextBox 17"/>
          <p:cNvSpPr txBox="1"/>
          <p:nvPr/>
        </p:nvSpPr>
        <p:spPr>
          <a:xfrm>
            <a:off x="4709336" y="3982720"/>
            <a:ext cx="109202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Products</a:t>
            </a:r>
          </a:p>
        </p:txBody>
      </p:sp>
      <p:sp>
        <p:nvSpPr>
          <p:cNvPr id="19" name="TextBox 18"/>
          <p:cNvSpPr txBox="1"/>
          <p:nvPr/>
        </p:nvSpPr>
        <p:spPr>
          <a:xfrm>
            <a:off x="4709336" y="2057400"/>
            <a:ext cx="109202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Products</a:t>
            </a:r>
          </a:p>
        </p:txBody>
      </p:sp>
      <p:sp>
        <p:nvSpPr>
          <p:cNvPr id="20" name="TextBox 19"/>
          <p:cNvSpPr txBox="1"/>
          <p:nvPr/>
        </p:nvSpPr>
        <p:spPr>
          <a:xfrm>
            <a:off x="5735496" y="1092200"/>
            <a:ext cx="1254584" cy="1018227"/>
          </a:xfrm>
          <a:prstGeom prst="rect">
            <a:avLst/>
          </a:prstGeom>
          <a:noFill/>
        </p:spPr>
        <p:txBody>
          <a:bodyPr wrap="square" rtlCol="0">
            <a:spAutoFit/>
          </a:bodyPr>
          <a:lstStyle/>
          <a:p>
            <a:pPr algn="ctr" eaLnBrk="0" hangingPunct="0">
              <a:lnSpc>
                <a:spcPts val="1800"/>
              </a:lnSpc>
            </a:pPr>
            <a:r>
              <a:rPr lang="en-US" sz="1600" b="1" dirty="0">
                <a:solidFill>
                  <a:srgbClr val="000000"/>
                </a:solidFill>
                <a:latin typeface="Arial"/>
                <a:ea typeface="ＭＳ Ｐゴシック" charset="0"/>
                <a:cs typeface="Arial"/>
              </a:rPr>
              <a:t>Amount of</a:t>
            </a:r>
          </a:p>
          <a:p>
            <a:pPr algn="ctr" eaLnBrk="0" hangingPunct="0">
              <a:lnSpc>
                <a:spcPts val="1800"/>
              </a:lnSpc>
            </a:pPr>
            <a:r>
              <a:rPr lang="en-US" sz="1600" b="1" dirty="0">
                <a:solidFill>
                  <a:srgbClr val="000000"/>
                </a:solidFill>
                <a:latin typeface="Arial"/>
                <a:ea typeface="ＭＳ Ｐゴシック" charset="0"/>
                <a:cs typeface="Arial"/>
              </a:rPr>
              <a:t>energy</a:t>
            </a:r>
          </a:p>
          <a:p>
            <a:pPr algn="ctr" eaLnBrk="0" hangingPunct="0">
              <a:lnSpc>
                <a:spcPts val="1800"/>
              </a:lnSpc>
            </a:pPr>
            <a:r>
              <a:rPr lang="en-US" sz="1600" b="1" dirty="0">
                <a:solidFill>
                  <a:srgbClr val="000000"/>
                </a:solidFill>
                <a:latin typeface="Arial"/>
                <a:ea typeface="ＭＳ Ｐゴシック" charset="0"/>
                <a:cs typeface="Arial"/>
              </a:rPr>
              <a:t>released</a:t>
            </a:r>
          </a:p>
          <a:p>
            <a:pPr algn="ctr" eaLnBrk="0" hangingPunct="0">
              <a:lnSpc>
                <a:spcPts val="1800"/>
              </a:lnSpc>
            </a:pPr>
            <a:r>
              <a:rPr lang="en-US" sz="1600" b="1" dirty="0">
                <a:solidFill>
                  <a:srgbClr val="000000"/>
                </a:solidFill>
                <a:latin typeface="Arial"/>
                <a:ea typeface="ＭＳ Ｐゴシック" charset="0"/>
                <a:cs typeface="Arial"/>
              </a:rPr>
              <a:t>(</a:t>
            </a:r>
            <a:r>
              <a:rPr lang="en-US" sz="1600" b="1" dirty="0">
                <a:solidFill>
                  <a:srgbClr val="000000"/>
                </a:solidFill>
                <a:latin typeface="Symbol Std"/>
                <a:ea typeface="ＭＳ Ｐゴシック" charset="0"/>
                <a:cs typeface="Symbol Std"/>
              </a:rPr>
              <a:t>∆</a:t>
            </a:r>
            <a:r>
              <a:rPr lang="en-US" sz="1600" b="1" i="1" dirty="0">
                <a:solidFill>
                  <a:srgbClr val="000000"/>
                </a:solidFill>
                <a:latin typeface="Arial"/>
                <a:ea typeface="ＭＳ Ｐゴシック" charset="0"/>
                <a:cs typeface="Arial"/>
              </a:rPr>
              <a:t>G </a:t>
            </a:r>
            <a:r>
              <a:rPr lang="en-US" sz="1600" b="1" dirty="0">
                <a:solidFill>
                  <a:srgbClr val="000000"/>
                </a:solidFill>
                <a:latin typeface="Symbol Std"/>
                <a:ea typeface="ＭＳ Ｐゴシック" charset="0"/>
                <a:cs typeface="Symbol Std"/>
              </a:rPr>
              <a:t>&lt;</a:t>
            </a:r>
            <a:r>
              <a:rPr lang="en-US" sz="1600" b="1" dirty="0">
                <a:solidFill>
                  <a:srgbClr val="000000"/>
                </a:solidFill>
                <a:latin typeface="Arial"/>
                <a:ea typeface="ＭＳ Ｐゴシック" charset="0"/>
                <a:cs typeface="Arial"/>
              </a:rPr>
              <a:t> 0)</a:t>
            </a:r>
          </a:p>
        </p:txBody>
      </p:sp>
      <p:sp>
        <p:nvSpPr>
          <p:cNvPr id="21" name="TextBox 20"/>
          <p:cNvSpPr txBox="1"/>
          <p:nvPr/>
        </p:nvSpPr>
        <p:spPr>
          <a:xfrm>
            <a:off x="5735496" y="4521200"/>
            <a:ext cx="1254584" cy="1018227"/>
          </a:xfrm>
          <a:prstGeom prst="rect">
            <a:avLst/>
          </a:prstGeom>
          <a:noFill/>
        </p:spPr>
        <p:txBody>
          <a:bodyPr wrap="square" rtlCol="0">
            <a:spAutoFit/>
          </a:bodyPr>
          <a:lstStyle/>
          <a:p>
            <a:pPr algn="ctr" eaLnBrk="0" hangingPunct="0">
              <a:lnSpc>
                <a:spcPts val="1800"/>
              </a:lnSpc>
            </a:pPr>
            <a:r>
              <a:rPr lang="en-US" sz="1600" b="1" dirty="0">
                <a:solidFill>
                  <a:srgbClr val="000000"/>
                </a:solidFill>
                <a:latin typeface="Arial"/>
                <a:ea typeface="ＭＳ Ｐゴシック" charset="0"/>
                <a:cs typeface="Arial"/>
              </a:rPr>
              <a:t>Amount of</a:t>
            </a:r>
          </a:p>
          <a:p>
            <a:pPr algn="ctr" eaLnBrk="0" hangingPunct="0">
              <a:lnSpc>
                <a:spcPts val="1800"/>
              </a:lnSpc>
            </a:pPr>
            <a:r>
              <a:rPr lang="en-US" sz="1600" b="1" dirty="0">
                <a:solidFill>
                  <a:srgbClr val="000000"/>
                </a:solidFill>
                <a:latin typeface="Arial"/>
                <a:ea typeface="ＭＳ Ｐゴシック" charset="0"/>
                <a:cs typeface="Arial"/>
              </a:rPr>
              <a:t>energy</a:t>
            </a:r>
          </a:p>
          <a:p>
            <a:pPr algn="ctr" eaLnBrk="0" hangingPunct="0">
              <a:lnSpc>
                <a:spcPts val="1800"/>
              </a:lnSpc>
            </a:pPr>
            <a:r>
              <a:rPr lang="en-US" sz="1600" b="1" dirty="0">
                <a:solidFill>
                  <a:srgbClr val="000000"/>
                </a:solidFill>
                <a:latin typeface="Arial"/>
                <a:ea typeface="ＭＳ Ｐゴシック" charset="0"/>
                <a:cs typeface="Arial"/>
              </a:rPr>
              <a:t>required</a:t>
            </a:r>
          </a:p>
          <a:p>
            <a:pPr algn="ctr" eaLnBrk="0" hangingPunct="0">
              <a:lnSpc>
                <a:spcPts val="1800"/>
              </a:lnSpc>
            </a:pPr>
            <a:r>
              <a:rPr lang="en-US" sz="1600" b="1" dirty="0">
                <a:solidFill>
                  <a:srgbClr val="000000"/>
                </a:solidFill>
                <a:latin typeface="Arial"/>
                <a:ea typeface="ＭＳ Ｐゴシック" charset="0"/>
                <a:cs typeface="Arial"/>
              </a:rPr>
              <a:t>(</a:t>
            </a:r>
            <a:r>
              <a:rPr lang="en-US" sz="1600" b="1" dirty="0">
                <a:solidFill>
                  <a:srgbClr val="000000"/>
                </a:solidFill>
                <a:latin typeface="Symbol Std"/>
                <a:ea typeface="ＭＳ Ｐゴシック" charset="0"/>
                <a:cs typeface="Symbol Std"/>
              </a:rPr>
              <a:t>∆</a:t>
            </a:r>
            <a:r>
              <a:rPr lang="en-US" sz="1600" b="1" i="1" dirty="0">
                <a:solidFill>
                  <a:srgbClr val="000000"/>
                </a:solidFill>
                <a:latin typeface="Arial"/>
                <a:ea typeface="ＭＳ Ｐゴシック" charset="0"/>
                <a:cs typeface="Arial"/>
              </a:rPr>
              <a:t>G </a:t>
            </a:r>
            <a:r>
              <a:rPr lang="en-US" sz="1600" b="1" dirty="0">
                <a:solidFill>
                  <a:srgbClr val="000000"/>
                </a:solidFill>
                <a:latin typeface="Symbol Std"/>
                <a:ea typeface="ＭＳ Ｐゴシック" charset="0"/>
                <a:cs typeface="Symbol Std"/>
              </a:rPr>
              <a:t>&gt;</a:t>
            </a:r>
            <a:r>
              <a:rPr lang="en-US" sz="1600" b="1" dirty="0">
                <a:solidFill>
                  <a:srgbClr val="000000"/>
                </a:solidFill>
                <a:latin typeface="Arial"/>
                <a:ea typeface="ＭＳ Ｐゴシック" charset="0"/>
                <a:cs typeface="Arial"/>
              </a:rPr>
              <a:t> 0)</a:t>
            </a:r>
          </a:p>
        </p:txBody>
      </p:sp>
      <p:sp>
        <p:nvSpPr>
          <p:cNvPr id="22" name="TextBox 21"/>
          <p:cNvSpPr txBox="1"/>
          <p:nvPr/>
        </p:nvSpPr>
        <p:spPr>
          <a:xfrm>
            <a:off x="2606216" y="2915920"/>
            <a:ext cx="258554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Progress of the reaction</a:t>
            </a:r>
          </a:p>
        </p:txBody>
      </p:sp>
      <p:sp>
        <p:nvSpPr>
          <p:cNvPr id="23" name="TextBox 22"/>
          <p:cNvSpPr txBox="1"/>
          <p:nvPr/>
        </p:nvSpPr>
        <p:spPr>
          <a:xfrm>
            <a:off x="2606216" y="6248400"/>
            <a:ext cx="2585544" cy="32573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Progress of the reaction</a:t>
            </a:r>
          </a:p>
        </p:txBody>
      </p:sp>
      <p:cxnSp>
        <p:nvCxnSpPr>
          <p:cNvPr id="24" name="Straight Connector 23"/>
          <p:cNvCxnSpPr/>
          <p:nvPr/>
        </p:nvCxnSpPr>
        <p:spPr bwMode="auto">
          <a:xfrm>
            <a:off x="5092700" y="3114676"/>
            <a:ext cx="1416051" cy="0"/>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Connector 24"/>
          <p:cNvCxnSpPr/>
          <p:nvPr/>
        </p:nvCxnSpPr>
        <p:spPr bwMode="auto">
          <a:xfrm>
            <a:off x="5092700" y="6445250"/>
            <a:ext cx="1416051" cy="0"/>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Connector 25"/>
          <p:cNvCxnSpPr/>
          <p:nvPr/>
        </p:nvCxnSpPr>
        <p:spPr bwMode="auto">
          <a:xfrm flipV="1">
            <a:off x="2378076" y="4298950"/>
            <a:ext cx="0" cy="438153"/>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Straight Connector 26"/>
          <p:cNvCxnSpPr/>
          <p:nvPr/>
        </p:nvCxnSpPr>
        <p:spPr bwMode="auto">
          <a:xfrm flipV="1">
            <a:off x="2378076" y="977900"/>
            <a:ext cx="0" cy="438153"/>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028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8.3: ATP powers cellular work by coupling exergonic reactions to endergonic reactions</a:t>
            </a:r>
          </a:p>
        </p:txBody>
      </p:sp>
      <p:sp>
        <p:nvSpPr>
          <p:cNvPr id="3" name="Content Placeholder 2"/>
          <p:cNvSpPr>
            <a:spLocks noGrp="1"/>
          </p:cNvSpPr>
          <p:nvPr>
            <p:ph idx="1"/>
          </p:nvPr>
        </p:nvSpPr>
        <p:spPr>
          <a:xfrm>
            <a:off x="420913" y="1724024"/>
            <a:ext cx="8499249" cy="4838701"/>
          </a:xfrm>
        </p:spPr>
        <p:txBody>
          <a:bodyPr/>
          <a:lstStyle/>
          <a:p>
            <a:r>
              <a:rPr lang="en-US" dirty="0"/>
              <a:t>A cell does three main kinds of work</a:t>
            </a:r>
          </a:p>
          <a:p>
            <a:pPr lvl="1"/>
            <a:r>
              <a:rPr lang="en-US" dirty="0"/>
              <a:t>Chemical</a:t>
            </a:r>
          </a:p>
          <a:p>
            <a:pPr lvl="1"/>
            <a:r>
              <a:rPr lang="en-US" dirty="0"/>
              <a:t>Transport</a:t>
            </a:r>
          </a:p>
          <a:p>
            <a:pPr lvl="1"/>
            <a:r>
              <a:rPr lang="en-US" dirty="0"/>
              <a:t>Mechanical</a:t>
            </a:r>
          </a:p>
          <a:p>
            <a:r>
              <a:rPr lang="en-US" dirty="0"/>
              <a:t>To do work, cells manage energy resources by </a:t>
            </a:r>
            <a:r>
              <a:rPr lang="en-US" b="1" dirty="0"/>
              <a:t>energy coupling</a:t>
            </a:r>
            <a:r>
              <a:rPr lang="en-US" dirty="0"/>
              <a:t>, the use of an exergonic process to drive an endergonic one</a:t>
            </a:r>
          </a:p>
          <a:p>
            <a:r>
              <a:rPr lang="en-US" dirty="0"/>
              <a:t>Most energy coupling in cells is mediated by ATP</a:t>
            </a:r>
          </a:p>
        </p:txBody>
      </p:sp>
    </p:spTree>
    <p:extLst>
      <p:ext uri="{BB962C8B-B14F-4D97-AF65-F5344CB8AC3E}">
        <p14:creationId xmlns:p14="http://schemas.microsoft.com/office/powerpoint/2010/main" val="268373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9_ATPStructHydroly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696" y="134112"/>
            <a:ext cx="4864608" cy="6437376"/>
          </a:xfrm>
          <a:prstGeom prst="rect">
            <a:avLst/>
          </a:prstGeom>
        </p:spPr>
      </p:pic>
      <p:sp>
        <p:nvSpPr>
          <p:cNvPr id="2" name="Title 1"/>
          <p:cNvSpPr>
            <a:spLocks noGrp="1"/>
          </p:cNvSpPr>
          <p:nvPr>
            <p:ph type="title"/>
          </p:nvPr>
        </p:nvSpPr>
        <p:spPr>
          <a:xfrm>
            <a:off x="0" y="0"/>
            <a:ext cx="1623786" cy="343551"/>
          </a:xfrm>
        </p:spPr>
        <p:txBody>
          <a:bodyPr/>
          <a:lstStyle/>
          <a:p>
            <a:r>
              <a:rPr lang="en-US" dirty="0"/>
              <a:t>Figure 8.9</a:t>
            </a:r>
          </a:p>
        </p:txBody>
      </p:sp>
      <p:sp>
        <p:nvSpPr>
          <p:cNvPr id="14" name="TextBox 13"/>
          <p:cNvSpPr txBox="1"/>
          <p:nvPr/>
        </p:nvSpPr>
        <p:spPr>
          <a:xfrm>
            <a:off x="2230721" y="2457450"/>
            <a:ext cx="2350692" cy="323165"/>
          </a:xfrm>
          <a:prstGeom prst="rect">
            <a:avLst/>
          </a:prstGeom>
          <a:noFill/>
        </p:spPr>
        <p:txBody>
          <a:bodyPr wrap="none" rtlCol="0">
            <a:spAutoFit/>
          </a:bodyPr>
          <a:lstStyle/>
          <a:p>
            <a:pPr eaLnBrk="0" hangingPunct="0">
              <a:lnSpc>
                <a:spcPts val="1800"/>
              </a:lnSpc>
            </a:pPr>
            <a:r>
              <a:rPr lang="en-US" sz="1500" b="1" dirty="0">
                <a:solidFill>
                  <a:srgbClr val="000000"/>
                </a:solidFill>
                <a:latin typeface="Arial"/>
                <a:ea typeface="ＭＳ Ｐゴシック" charset="0"/>
                <a:cs typeface="Arial"/>
              </a:rPr>
              <a:t>(a) The structure of ATP</a:t>
            </a:r>
          </a:p>
        </p:txBody>
      </p:sp>
      <p:sp>
        <p:nvSpPr>
          <p:cNvPr id="5" name="TextBox 4"/>
          <p:cNvSpPr txBox="1"/>
          <p:nvPr/>
        </p:nvSpPr>
        <p:spPr>
          <a:xfrm>
            <a:off x="2230721" y="6170085"/>
            <a:ext cx="2489609" cy="323165"/>
          </a:xfrm>
          <a:prstGeom prst="rect">
            <a:avLst/>
          </a:prstGeom>
          <a:noFill/>
        </p:spPr>
        <p:txBody>
          <a:bodyPr wrap="none" rtlCol="0">
            <a:spAutoFit/>
          </a:bodyPr>
          <a:lstStyle/>
          <a:p>
            <a:pPr eaLnBrk="0" hangingPunct="0">
              <a:lnSpc>
                <a:spcPts val="1800"/>
              </a:lnSpc>
            </a:pPr>
            <a:r>
              <a:rPr lang="en-US" sz="1500" b="1" dirty="0">
                <a:solidFill>
                  <a:srgbClr val="000000"/>
                </a:solidFill>
                <a:latin typeface="Arial"/>
                <a:ea typeface="ＭＳ Ｐゴシック" charset="0"/>
                <a:cs typeface="Arial"/>
              </a:rPr>
              <a:t>(b) The hydrolysis of ATP</a:t>
            </a:r>
          </a:p>
        </p:txBody>
      </p:sp>
      <p:sp>
        <p:nvSpPr>
          <p:cNvPr id="6" name="TextBox 5"/>
          <p:cNvSpPr txBox="1"/>
          <p:nvPr/>
        </p:nvSpPr>
        <p:spPr>
          <a:xfrm>
            <a:off x="2973915" y="3816343"/>
            <a:ext cx="3100917"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Adenosine triphosphate (ATP)</a:t>
            </a:r>
          </a:p>
        </p:txBody>
      </p:sp>
      <p:sp>
        <p:nvSpPr>
          <p:cNvPr id="7" name="TextBox 6"/>
          <p:cNvSpPr txBox="1"/>
          <p:nvPr/>
        </p:nvSpPr>
        <p:spPr>
          <a:xfrm>
            <a:off x="5981454" y="1943099"/>
            <a:ext cx="825992" cy="323165"/>
          </a:xfrm>
          <a:prstGeom prst="rect">
            <a:avLst/>
          </a:prstGeom>
          <a:noFill/>
        </p:spPr>
        <p:txBody>
          <a:bodyPr wrap="none" rtlCol="0">
            <a:spAutoFit/>
          </a:bodyPr>
          <a:lstStyle/>
          <a:p>
            <a:pPr eaLnBrk="0" hangingPunct="0">
              <a:lnSpc>
                <a:spcPts val="1800"/>
              </a:lnSpc>
            </a:pPr>
            <a:r>
              <a:rPr lang="en-US" sz="1500" b="1" dirty="0">
                <a:solidFill>
                  <a:srgbClr val="000000"/>
                </a:solidFill>
                <a:latin typeface="Arial"/>
                <a:ea typeface="ＭＳ Ｐゴシック" charset="0"/>
                <a:cs typeface="Arial"/>
              </a:rPr>
              <a:t>Ribose</a:t>
            </a:r>
          </a:p>
        </p:txBody>
      </p:sp>
      <p:sp>
        <p:nvSpPr>
          <p:cNvPr id="8" name="TextBox 7"/>
          <p:cNvSpPr txBox="1"/>
          <p:nvPr/>
        </p:nvSpPr>
        <p:spPr>
          <a:xfrm>
            <a:off x="5318939" y="201083"/>
            <a:ext cx="956318" cy="323165"/>
          </a:xfrm>
          <a:prstGeom prst="rect">
            <a:avLst/>
          </a:prstGeom>
          <a:noFill/>
        </p:spPr>
        <p:txBody>
          <a:bodyPr wrap="none" rtlCol="0">
            <a:spAutoFit/>
          </a:bodyPr>
          <a:lstStyle/>
          <a:p>
            <a:pPr eaLnBrk="0" hangingPunct="0">
              <a:lnSpc>
                <a:spcPts val="1800"/>
              </a:lnSpc>
            </a:pPr>
            <a:r>
              <a:rPr lang="en-US" sz="1500" b="1" dirty="0">
                <a:solidFill>
                  <a:srgbClr val="000000"/>
                </a:solidFill>
                <a:latin typeface="Arial"/>
                <a:ea typeface="ＭＳ Ｐゴシック" charset="0"/>
                <a:cs typeface="Arial"/>
              </a:rPr>
              <a:t>Adenine</a:t>
            </a:r>
          </a:p>
        </p:txBody>
      </p:sp>
      <p:sp>
        <p:nvSpPr>
          <p:cNvPr id="9" name="TextBox 8"/>
          <p:cNvSpPr txBox="1"/>
          <p:nvPr/>
        </p:nvSpPr>
        <p:spPr>
          <a:xfrm>
            <a:off x="2158757" y="1841502"/>
            <a:ext cx="2381496" cy="553998"/>
          </a:xfrm>
          <a:prstGeom prst="rect">
            <a:avLst/>
          </a:prstGeom>
          <a:noFill/>
        </p:spPr>
        <p:txBody>
          <a:bodyPr wrap="square" rtlCol="0">
            <a:spAutoFit/>
          </a:bodyPr>
          <a:lstStyle/>
          <a:p>
            <a:pPr algn="ctr" eaLnBrk="0" hangingPunct="0">
              <a:lnSpc>
                <a:spcPts val="1800"/>
              </a:lnSpc>
            </a:pPr>
            <a:r>
              <a:rPr lang="en-US" sz="1500" b="1" dirty="0">
                <a:solidFill>
                  <a:srgbClr val="000000"/>
                </a:solidFill>
                <a:latin typeface="Arial"/>
                <a:ea typeface="ＭＳ Ｐゴシック" charset="0"/>
                <a:cs typeface="Arial"/>
              </a:rPr>
              <a:t>Triphosphate group</a:t>
            </a:r>
          </a:p>
          <a:p>
            <a:pPr algn="ctr" eaLnBrk="0" hangingPunct="0">
              <a:lnSpc>
                <a:spcPts val="1800"/>
              </a:lnSpc>
            </a:pPr>
            <a:r>
              <a:rPr lang="en-US" sz="1500" b="1" dirty="0">
                <a:solidFill>
                  <a:srgbClr val="000000"/>
                </a:solidFill>
                <a:latin typeface="Arial"/>
                <a:ea typeface="ＭＳ Ｐゴシック" charset="0"/>
                <a:cs typeface="Arial"/>
              </a:rPr>
              <a:t>(3 phosphate groups)</a:t>
            </a:r>
          </a:p>
        </p:txBody>
      </p:sp>
      <p:sp>
        <p:nvSpPr>
          <p:cNvPr id="10" name="TextBox 9"/>
          <p:cNvSpPr txBox="1"/>
          <p:nvPr/>
        </p:nvSpPr>
        <p:spPr>
          <a:xfrm>
            <a:off x="3481918" y="5636675"/>
            <a:ext cx="2423585" cy="553998"/>
          </a:xfrm>
          <a:prstGeom prst="rect">
            <a:avLst/>
          </a:prstGeom>
          <a:noFill/>
        </p:spPr>
        <p:txBody>
          <a:bodyPr wrap="square" rtlCol="0">
            <a:spAutoFit/>
          </a:bodyPr>
          <a:lstStyle/>
          <a:p>
            <a:pPr algn="ctr" eaLnBrk="0" hangingPunct="0">
              <a:lnSpc>
                <a:spcPts val="1800"/>
              </a:lnSpc>
            </a:pPr>
            <a:r>
              <a:rPr lang="en-US" sz="1500" b="1" dirty="0">
                <a:solidFill>
                  <a:srgbClr val="000000"/>
                </a:solidFill>
                <a:latin typeface="Arial"/>
                <a:ea typeface="ＭＳ Ｐゴシック" charset="0"/>
                <a:cs typeface="Arial"/>
              </a:rPr>
              <a:t>Adenosine </a:t>
            </a:r>
            <a:r>
              <a:rPr lang="en-US" sz="1500" b="1" dirty="0" err="1">
                <a:solidFill>
                  <a:srgbClr val="000000"/>
                </a:solidFill>
                <a:latin typeface="Arial"/>
                <a:ea typeface="ＭＳ Ｐゴシック" charset="0"/>
                <a:cs typeface="Arial"/>
              </a:rPr>
              <a:t>diphosphate</a:t>
            </a:r>
            <a:endParaRPr lang="en-US" sz="1500" b="1" dirty="0">
              <a:solidFill>
                <a:srgbClr val="000000"/>
              </a:solidFill>
              <a:latin typeface="Arial"/>
              <a:ea typeface="ＭＳ Ｐゴシック" charset="0"/>
              <a:cs typeface="Arial"/>
            </a:endParaRPr>
          </a:p>
          <a:p>
            <a:pPr algn="ctr" eaLnBrk="0" hangingPunct="0">
              <a:lnSpc>
                <a:spcPts val="1800"/>
              </a:lnSpc>
            </a:pPr>
            <a:r>
              <a:rPr lang="en-US" sz="1500" b="1" dirty="0">
                <a:solidFill>
                  <a:srgbClr val="000000"/>
                </a:solidFill>
                <a:latin typeface="Arial"/>
                <a:ea typeface="ＭＳ Ｐゴシック" charset="0"/>
                <a:cs typeface="Arial"/>
              </a:rPr>
              <a:t>(ADP)</a:t>
            </a:r>
          </a:p>
        </p:txBody>
      </p:sp>
      <p:sp>
        <p:nvSpPr>
          <p:cNvPr id="11" name="TextBox 10"/>
          <p:cNvSpPr txBox="1"/>
          <p:nvPr/>
        </p:nvSpPr>
        <p:spPr>
          <a:xfrm>
            <a:off x="5960287" y="5086347"/>
            <a:ext cx="836794" cy="323165"/>
          </a:xfrm>
          <a:prstGeom prst="rect">
            <a:avLst/>
          </a:prstGeom>
          <a:noFill/>
        </p:spPr>
        <p:txBody>
          <a:bodyPr wrap="none" rtlCol="0">
            <a:spAutoFit/>
          </a:bodyPr>
          <a:lstStyle/>
          <a:p>
            <a:pPr eaLnBrk="0" hangingPunct="0">
              <a:lnSpc>
                <a:spcPts val="1800"/>
              </a:lnSpc>
            </a:pPr>
            <a:r>
              <a:rPr lang="en-US" sz="1500" b="1" dirty="0">
                <a:solidFill>
                  <a:srgbClr val="000000"/>
                </a:solidFill>
                <a:latin typeface="Arial"/>
                <a:ea typeface="ＭＳ Ｐゴシック" charset="0"/>
                <a:cs typeface="Arial"/>
              </a:rPr>
              <a:t>Energy</a:t>
            </a:r>
          </a:p>
        </p:txBody>
      </p:sp>
      <p:sp>
        <p:nvSpPr>
          <p:cNvPr id="12" name="TextBox 11"/>
          <p:cNvSpPr txBox="1"/>
          <p:nvPr/>
        </p:nvSpPr>
        <p:spPr>
          <a:xfrm>
            <a:off x="2224372" y="5552017"/>
            <a:ext cx="1157175" cy="553998"/>
          </a:xfrm>
          <a:prstGeom prst="rect">
            <a:avLst/>
          </a:prstGeom>
          <a:noFill/>
        </p:spPr>
        <p:txBody>
          <a:bodyPr wrap="none" rtlCol="0">
            <a:spAutoFit/>
          </a:bodyPr>
          <a:lstStyle/>
          <a:p>
            <a:pPr eaLnBrk="0" hangingPunct="0">
              <a:lnSpc>
                <a:spcPts val="1800"/>
              </a:lnSpc>
            </a:pPr>
            <a:r>
              <a:rPr lang="en-US" sz="1500" b="1" dirty="0">
                <a:solidFill>
                  <a:srgbClr val="000000"/>
                </a:solidFill>
                <a:latin typeface="Arial"/>
                <a:ea typeface="ＭＳ Ｐゴシック" charset="0"/>
                <a:cs typeface="Arial"/>
              </a:rPr>
              <a:t>Inorganic</a:t>
            </a:r>
          </a:p>
          <a:p>
            <a:pPr eaLnBrk="0" hangingPunct="0">
              <a:lnSpc>
                <a:spcPts val="1800"/>
              </a:lnSpc>
            </a:pPr>
            <a:r>
              <a:rPr lang="en-US" sz="1500" b="1" dirty="0">
                <a:solidFill>
                  <a:srgbClr val="000000"/>
                </a:solidFill>
                <a:latin typeface="Arial"/>
                <a:ea typeface="ＭＳ Ｐゴシック" charset="0"/>
                <a:cs typeface="Arial"/>
              </a:rPr>
              <a:t>phosphate</a:t>
            </a:r>
          </a:p>
        </p:txBody>
      </p:sp>
      <p:sp>
        <p:nvSpPr>
          <p:cNvPr id="13" name="TextBox 12"/>
          <p:cNvSpPr txBox="1"/>
          <p:nvPr/>
        </p:nvSpPr>
        <p:spPr>
          <a:xfrm>
            <a:off x="4694521" y="4258730"/>
            <a:ext cx="496546" cy="318036"/>
          </a:xfrm>
          <a:prstGeom prst="rect">
            <a:avLst/>
          </a:prstGeom>
          <a:noFill/>
        </p:spPr>
        <p:txBody>
          <a:bodyPr wrap="none" rtlCol="0">
            <a:spAutoFit/>
          </a:bodyPr>
          <a:lstStyle/>
          <a:p>
            <a:pPr eaLnBrk="0" hangingPunct="0">
              <a:lnSpc>
                <a:spcPts val="1800"/>
              </a:lnSpc>
            </a:pPr>
            <a:r>
              <a:rPr lang="en-US" sz="1300" b="1" dirty="0">
                <a:solidFill>
                  <a:srgbClr val="FFFFFF"/>
                </a:solidFill>
                <a:latin typeface="Arial"/>
                <a:ea typeface="ＭＳ Ｐゴシック" charset="0"/>
                <a:cs typeface="Arial"/>
              </a:rPr>
              <a:t>H</a:t>
            </a:r>
            <a:r>
              <a:rPr lang="en-US" sz="1300" b="1" baseline="-25000" dirty="0">
                <a:solidFill>
                  <a:srgbClr val="FFFFFF"/>
                </a:solidFill>
                <a:latin typeface="Arial"/>
                <a:ea typeface="ＭＳ Ｐゴシック" charset="0"/>
                <a:cs typeface="Arial"/>
              </a:rPr>
              <a:t>2</a:t>
            </a:r>
            <a:r>
              <a:rPr lang="en-US" sz="1300" b="1" dirty="0">
                <a:solidFill>
                  <a:srgbClr val="FFFFFF"/>
                </a:solidFill>
                <a:latin typeface="Arial"/>
                <a:ea typeface="ＭＳ Ｐゴシック" charset="0"/>
                <a:cs typeface="Arial"/>
              </a:rPr>
              <a:t>O</a:t>
            </a:r>
          </a:p>
        </p:txBody>
      </p:sp>
    </p:spTree>
    <p:extLst>
      <p:ext uri="{BB962C8B-B14F-4D97-AF65-F5344CB8AC3E}">
        <p14:creationId xmlns:p14="http://schemas.microsoft.com/office/powerpoint/2010/main" val="299073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the Hydrolysis of ATP Performs Work</a:t>
            </a:r>
            <a:endParaRPr lang="en-US" dirty="0"/>
          </a:p>
        </p:txBody>
      </p:sp>
      <p:sp>
        <p:nvSpPr>
          <p:cNvPr id="3" name="Content Placeholder 2"/>
          <p:cNvSpPr>
            <a:spLocks noGrp="1"/>
          </p:cNvSpPr>
          <p:nvPr>
            <p:ph idx="1"/>
          </p:nvPr>
        </p:nvSpPr>
        <p:spPr/>
        <p:txBody>
          <a:bodyPr/>
          <a:lstStyle/>
          <a:p>
            <a:r>
              <a:rPr lang="en-US"/>
              <a:t>The three types of cellular work (mechanical, transport, and chemical) are powered by the hydrolysis of ATP</a:t>
            </a:r>
          </a:p>
          <a:p>
            <a:r>
              <a:rPr lang="en-US"/>
              <a:t>In the cell, the energy from the exergonic reaction of ATP hydrolysis can be used to drive an endergonic reaction</a:t>
            </a:r>
          </a:p>
          <a:p>
            <a:r>
              <a:rPr lang="en-US"/>
              <a:t>Overall, the coupled reactions are exergonic</a:t>
            </a:r>
            <a:endParaRPr lang="en-US" dirty="0"/>
          </a:p>
        </p:txBody>
      </p:sp>
    </p:spTree>
    <p:extLst>
      <p:ext uri="{BB962C8B-B14F-4D97-AF65-F5344CB8AC3E}">
        <p14:creationId xmlns:p14="http://schemas.microsoft.com/office/powerpoint/2010/main" val="94854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sp>
        <p:nvSpPr>
          <p:cNvPr id="3" name="Content Placeholder 2"/>
          <p:cNvSpPr>
            <a:spLocks noGrp="1"/>
          </p:cNvSpPr>
          <p:nvPr>
            <p:ph idx="1"/>
          </p:nvPr>
        </p:nvSpPr>
        <p:spPr/>
        <p:txBody>
          <a:bodyPr/>
          <a:lstStyle/>
          <a:p>
            <a:pPr eaLnBrk="1" hangingPunct="1"/>
            <a:r>
              <a:rPr lang="en-US">
                <a:ea typeface="ヒラギノ角ゴ Pro W3" charset="0"/>
              </a:rPr>
              <a:t>ATP drives endergonic reactions by phosphorylation, transferring a phosphate group to some other molecule, such as a reactant</a:t>
            </a:r>
          </a:p>
          <a:p>
            <a:pPr eaLnBrk="1" hangingPunct="1"/>
            <a:r>
              <a:rPr lang="en-US">
                <a:ea typeface="ヒラギノ角ゴ Pro W3" charset="0"/>
              </a:rPr>
              <a:t>The recipient molecule is now called a </a:t>
            </a:r>
            <a:r>
              <a:rPr lang="en-US" b="1">
                <a:ea typeface="ヒラギノ角ゴ Pro W3" charset="0"/>
              </a:rPr>
              <a:t>phosphorylated intermediate</a:t>
            </a:r>
            <a:endParaRPr lang="en-US" b="1" dirty="0">
              <a:ea typeface="ヒラギノ角ゴ Pro W3" charset="0"/>
            </a:endParaRPr>
          </a:p>
        </p:txBody>
      </p:sp>
    </p:spTree>
    <p:extLst>
      <p:ext uri="{BB962C8B-B14F-4D97-AF65-F5344CB8AC3E}">
        <p14:creationId xmlns:p14="http://schemas.microsoft.com/office/powerpoint/2010/main" val="35647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8.10</a:t>
            </a:r>
          </a:p>
        </p:txBody>
      </p:sp>
      <p:pic>
        <p:nvPicPr>
          <p:cNvPr id="69" name="Picture 68" descr="08_10_EnergyCoupling-U.jpg"/>
          <p:cNvPicPr>
            <a:picLocks noChangeAspect="1"/>
          </p:cNvPicPr>
          <p:nvPr/>
        </p:nvPicPr>
        <p:blipFill rotWithShape="1">
          <a:blip r:embed="rId3" cstate="email">
            <a:extLst>
              <a:ext uri="{28A0092B-C50C-407E-A947-70E740481C1C}">
                <a14:useLocalDpi xmlns:a14="http://schemas.microsoft.com/office/drawing/2010/main" val="0"/>
              </a:ext>
            </a:extLst>
          </a:blip>
          <a:srcRect b="2464"/>
          <a:stretch/>
        </p:blipFill>
        <p:spPr>
          <a:xfrm>
            <a:off x="711305" y="254166"/>
            <a:ext cx="7721390" cy="6344508"/>
          </a:xfrm>
          <a:prstGeom prst="rect">
            <a:avLst/>
          </a:prstGeom>
        </p:spPr>
      </p:pic>
      <p:sp>
        <p:nvSpPr>
          <p:cNvPr id="14" name="TextBox 13"/>
          <p:cNvSpPr txBox="1"/>
          <p:nvPr/>
        </p:nvSpPr>
        <p:spPr>
          <a:xfrm>
            <a:off x="787414" y="1214432"/>
            <a:ext cx="3784588"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(a) Glutamic acid conversion to glutamine</a:t>
            </a:r>
          </a:p>
        </p:txBody>
      </p:sp>
      <p:sp>
        <p:nvSpPr>
          <p:cNvPr id="5" name="TextBox 4"/>
          <p:cNvSpPr txBox="1"/>
          <p:nvPr/>
        </p:nvSpPr>
        <p:spPr>
          <a:xfrm>
            <a:off x="776660" y="3417463"/>
            <a:ext cx="4924639"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(b) Conversion reaction coupled with ATP hydrolysis</a:t>
            </a:r>
          </a:p>
        </p:txBody>
      </p:sp>
      <p:sp>
        <p:nvSpPr>
          <p:cNvPr id="6" name="TextBox 5"/>
          <p:cNvSpPr txBox="1"/>
          <p:nvPr/>
        </p:nvSpPr>
        <p:spPr>
          <a:xfrm>
            <a:off x="3284422" y="6176180"/>
            <a:ext cx="3904684"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(c) Free-energy change for coupled reaction</a:t>
            </a:r>
          </a:p>
        </p:txBody>
      </p:sp>
      <p:sp>
        <p:nvSpPr>
          <p:cNvPr id="7" name="TextBox 6"/>
          <p:cNvSpPr txBox="1"/>
          <p:nvPr/>
        </p:nvSpPr>
        <p:spPr>
          <a:xfrm>
            <a:off x="782042" y="895365"/>
            <a:ext cx="1504475"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Glutamic acid</a:t>
            </a:r>
          </a:p>
        </p:txBody>
      </p:sp>
      <p:sp>
        <p:nvSpPr>
          <p:cNvPr id="8" name="TextBox 7"/>
          <p:cNvSpPr txBox="1"/>
          <p:nvPr/>
        </p:nvSpPr>
        <p:spPr>
          <a:xfrm>
            <a:off x="2061911" y="893574"/>
            <a:ext cx="1049170"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Ammonia</a:t>
            </a:r>
          </a:p>
        </p:txBody>
      </p:sp>
      <p:sp>
        <p:nvSpPr>
          <p:cNvPr id="9" name="TextBox 8"/>
          <p:cNvSpPr txBox="1"/>
          <p:nvPr/>
        </p:nvSpPr>
        <p:spPr>
          <a:xfrm>
            <a:off x="3583775" y="889169"/>
            <a:ext cx="1163891" cy="323165"/>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Glutamine</a:t>
            </a:r>
          </a:p>
        </p:txBody>
      </p:sp>
      <p:sp>
        <p:nvSpPr>
          <p:cNvPr id="10" name="TextBox 9"/>
          <p:cNvSpPr txBox="1"/>
          <p:nvPr/>
        </p:nvSpPr>
        <p:spPr>
          <a:xfrm>
            <a:off x="6091538" y="2906594"/>
            <a:ext cx="1309006"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Glutamine</a:t>
            </a:r>
          </a:p>
        </p:txBody>
      </p:sp>
      <p:sp>
        <p:nvSpPr>
          <p:cNvPr id="11" name="TextBox 10"/>
          <p:cNvSpPr txBox="1"/>
          <p:nvPr/>
        </p:nvSpPr>
        <p:spPr>
          <a:xfrm>
            <a:off x="816101" y="2892253"/>
            <a:ext cx="1504475"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Glutamic acid</a:t>
            </a:r>
          </a:p>
        </p:txBody>
      </p:sp>
      <p:sp>
        <p:nvSpPr>
          <p:cNvPr id="12" name="TextBox 11"/>
          <p:cNvSpPr txBox="1"/>
          <p:nvPr/>
        </p:nvSpPr>
        <p:spPr>
          <a:xfrm>
            <a:off x="3198385" y="2899425"/>
            <a:ext cx="1579561" cy="539678"/>
          </a:xfrm>
          <a:prstGeom prst="rect">
            <a:avLst/>
          </a:prstGeom>
          <a:noFill/>
        </p:spPr>
        <p:txBody>
          <a:bodyPr wrap="square" rtlCol="0">
            <a:spAutoFit/>
          </a:bodyPr>
          <a:lstStyle/>
          <a:p>
            <a:pPr algn="ctr" eaLnBrk="0" hangingPunct="0">
              <a:lnSpc>
                <a:spcPts val="1750"/>
              </a:lnSpc>
            </a:pPr>
            <a:r>
              <a:rPr lang="en-US" sz="1400" b="1" dirty="0">
                <a:solidFill>
                  <a:srgbClr val="000000"/>
                </a:solidFill>
                <a:latin typeface="Arial"/>
                <a:ea typeface="ＭＳ Ｐゴシック" charset="0"/>
                <a:cs typeface="Arial"/>
              </a:rPr>
              <a:t>Phosphorylated</a:t>
            </a:r>
          </a:p>
          <a:p>
            <a:pPr algn="ctr" eaLnBrk="0" hangingPunct="0">
              <a:lnSpc>
                <a:spcPts val="1750"/>
              </a:lnSpc>
            </a:pPr>
            <a:r>
              <a:rPr lang="en-US" sz="1400" b="1" dirty="0">
                <a:solidFill>
                  <a:srgbClr val="000000"/>
                </a:solidFill>
                <a:latin typeface="Arial"/>
                <a:ea typeface="ＭＳ Ｐゴシック" charset="0"/>
                <a:cs typeface="Arial"/>
              </a:rPr>
              <a:t>intermediate</a:t>
            </a:r>
          </a:p>
        </p:txBody>
      </p:sp>
      <p:sp>
        <p:nvSpPr>
          <p:cNvPr id="13" name="TextBox 12"/>
          <p:cNvSpPr txBox="1"/>
          <p:nvPr/>
        </p:nvSpPr>
        <p:spPr>
          <a:xfrm>
            <a:off x="1309049" y="580933"/>
            <a:ext cx="476610" cy="311689"/>
          </a:xfrm>
          <a:prstGeom prst="rect">
            <a:avLst/>
          </a:prstGeom>
          <a:noFill/>
        </p:spPr>
        <p:txBody>
          <a:bodyPr wrap="square" rtlCol="0">
            <a:spAutoFit/>
          </a:bodyPr>
          <a:lstStyle/>
          <a:p>
            <a:pPr eaLnBrk="0" hangingPunct="0">
              <a:lnSpc>
                <a:spcPts val="1800"/>
              </a:lnSpc>
            </a:pPr>
            <a:r>
              <a:rPr lang="en-US" sz="1200" b="1" dirty="0" err="1">
                <a:solidFill>
                  <a:srgbClr val="000000"/>
                </a:solidFill>
                <a:latin typeface="Arial"/>
                <a:ea typeface="ＭＳ Ｐゴシック" charset="0"/>
                <a:cs typeface="Arial"/>
              </a:rPr>
              <a:t>Glu</a:t>
            </a:r>
            <a:endParaRPr lang="en-US" sz="1200" b="1" dirty="0">
              <a:solidFill>
                <a:srgbClr val="000000"/>
              </a:solidFill>
              <a:latin typeface="Arial"/>
              <a:ea typeface="ＭＳ Ｐゴシック" charset="0"/>
              <a:cs typeface="Arial"/>
            </a:endParaRPr>
          </a:p>
        </p:txBody>
      </p:sp>
      <p:sp>
        <p:nvSpPr>
          <p:cNvPr id="15" name="TextBox 14"/>
          <p:cNvSpPr txBox="1"/>
          <p:nvPr/>
        </p:nvSpPr>
        <p:spPr>
          <a:xfrm>
            <a:off x="2275969" y="385338"/>
            <a:ext cx="476610" cy="311689"/>
          </a:xfrm>
          <a:prstGeom prst="rect">
            <a:avLst/>
          </a:prstGeom>
          <a:noFill/>
        </p:spPr>
        <p:txBody>
          <a:bodyPr wrap="square" rtlCol="0">
            <a:spAutoFit/>
          </a:bodyPr>
          <a:lstStyle/>
          <a:p>
            <a:pPr eaLnBrk="0" hangingPunct="0">
              <a:lnSpc>
                <a:spcPts val="1800"/>
              </a:lnSpc>
            </a:pPr>
            <a:r>
              <a:rPr lang="en-US" sz="1200" b="1" dirty="0">
                <a:solidFill>
                  <a:srgbClr val="000000"/>
                </a:solidFill>
                <a:latin typeface="Arial"/>
                <a:ea typeface="ＭＳ Ｐゴシック" charset="0"/>
                <a:cs typeface="Arial"/>
              </a:rPr>
              <a:t>NH</a:t>
            </a:r>
            <a:r>
              <a:rPr lang="en-US" sz="1300" b="1" baseline="-25000" dirty="0">
                <a:solidFill>
                  <a:srgbClr val="000000"/>
                </a:solidFill>
                <a:latin typeface="Arial"/>
                <a:ea typeface="ＭＳ Ｐゴシック" charset="0"/>
                <a:cs typeface="Arial"/>
              </a:rPr>
              <a:t>3</a:t>
            </a:r>
          </a:p>
        </p:txBody>
      </p:sp>
      <p:sp>
        <p:nvSpPr>
          <p:cNvPr id="16" name="TextBox 15"/>
          <p:cNvSpPr txBox="1"/>
          <p:nvPr/>
        </p:nvSpPr>
        <p:spPr>
          <a:xfrm>
            <a:off x="3762504" y="583887"/>
            <a:ext cx="476610" cy="311689"/>
          </a:xfrm>
          <a:prstGeom prst="rect">
            <a:avLst/>
          </a:prstGeom>
          <a:noFill/>
        </p:spPr>
        <p:txBody>
          <a:bodyPr wrap="square" rtlCol="0">
            <a:spAutoFit/>
          </a:bodyPr>
          <a:lstStyle/>
          <a:p>
            <a:pPr eaLnBrk="0" hangingPunct="0">
              <a:lnSpc>
                <a:spcPts val="1800"/>
              </a:lnSpc>
            </a:pPr>
            <a:r>
              <a:rPr lang="en-US" sz="1200" b="1" dirty="0" err="1">
                <a:solidFill>
                  <a:srgbClr val="000000"/>
                </a:solidFill>
                <a:latin typeface="Arial"/>
                <a:ea typeface="ＭＳ Ｐゴシック" charset="0"/>
                <a:cs typeface="Arial"/>
              </a:rPr>
              <a:t>Glu</a:t>
            </a:r>
            <a:endParaRPr lang="en-US" sz="1200" b="1" dirty="0">
              <a:solidFill>
                <a:srgbClr val="000000"/>
              </a:solidFill>
              <a:latin typeface="Arial"/>
              <a:ea typeface="ＭＳ Ｐゴシック" charset="0"/>
              <a:cs typeface="Arial"/>
            </a:endParaRPr>
          </a:p>
        </p:txBody>
      </p:sp>
      <p:sp>
        <p:nvSpPr>
          <p:cNvPr id="17" name="TextBox 16"/>
          <p:cNvSpPr txBox="1"/>
          <p:nvPr/>
        </p:nvSpPr>
        <p:spPr>
          <a:xfrm>
            <a:off x="4024330" y="385338"/>
            <a:ext cx="476610" cy="311689"/>
          </a:xfrm>
          <a:prstGeom prst="rect">
            <a:avLst/>
          </a:prstGeom>
          <a:noFill/>
        </p:spPr>
        <p:txBody>
          <a:bodyPr wrap="square" rtlCol="0">
            <a:spAutoFit/>
          </a:bodyPr>
          <a:lstStyle/>
          <a:p>
            <a:pPr eaLnBrk="0" hangingPunct="0">
              <a:lnSpc>
                <a:spcPts val="1800"/>
              </a:lnSpc>
            </a:pPr>
            <a:r>
              <a:rPr lang="en-US" sz="1200" b="1" dirty="0">
                <a:solidFill>
                  <a:srgbClr val="000000"/>
                </a:solidFill>
                <a:latin typeface="Arial"/>
                <a:ea typeface="ＭＳ Ｐゴシック" charset="0"/>
                <a:cs typeface="Arial"/>
              </a:rPr>
              <a:t>NH</a:t>
            </a:r>
            <a:r>
              <a:rPr lang="en-US" sz="1300" b="1" baseline="-25000" dirty="0">
                <a:solidFill>
                  <a:srgbClr val="000000"/>
                </a:solidFill>
                <a:latin typeface="Arial"/>
                <a:ea typeface="ＭＳ Ｐゴシック" charset="0"/>
                <a:cs typeface="Arial"/>
              </a:rPr>
              <a:t>2</a:t>
            </a:r>
          </a:p>
        </p:txBody>
      </p:sp>
      <p:sp>
        <p:nvSpPr>
          <p:cNvPr id="18" name="TextBox 17"/>
          <p:cNvSpPr txBox="1"/>
          <p:nvPr/>
        </p:nvSpPr>
        <p:spPr>
          <a:xfrm>
            <a:off x="4940527" y="1832023"/>
            <a:ext cx="476610" cy="311689"/>
          </a:xfrm>
          <a:prstGeom prst="rect">
            <a:avLst/>
          </a:prstGeom>
          <a:noFill/>
        </p:spPr>
        <p:txBody>
          <a:bodyPr wrap="square" rtlCol="0">
            <a:spAutoFit/>
          </a:bodyPr>
          <a:lstStyle/>
          <a:p>
            <a:pPr eaLnBrk="0" hangingPunct="0">
              <a:lnSpc>
                <a:spcPts val="1800"/>
              </a:lnSpc>
            </a:pPr>
            <a:r>
              <a:rPr lang="en-US" sz="1200" b="1" dirty="0">
                <a:solidFill>
                  <a:srgbClr val="000000"/>
                </a:solidFill>
                <a:latin typeface="Arial"/>
                <a:ea typeface="ＭＳ Ｐゴシック" charset="0"/>
                <a:cs typeface="Arial"/>
              </a:rPr>
              <a:t>NH</a:t>
            </a:r>
            <a:r>
              <a:rPr lang="en-US" sz="1300" b="1" baseline="-25000" dirty="0">
                <a:solidFill>
                  <a:srgbClr val="000000"/>
                </a:solidFill>
                <a:latin typeface="Arial"/>
                <a:ea typeface="ＭＳ Ｐゴシック" charset="0"/>
                <a:cs typeface="Arial"/>
              </a:rPr>
              <a:t>3</a:t>
            </a:r>
          </a:p>
        </p:txBody>
      </p:sp>
      <p:sp>
        <p:nvSpPr>
          <p:cNvPr id="19" name="TextBox 18"/>
          <p:cNvSpPr txBox="1"/>
          <p:nvPr/>
        </p:nvSpPr>
        <p:spPr>
          <a:xfrm>
            <a:off x="6548646" y="2385602"/>
            <a:ext cx="476610" cy="311689"/>
          </a:xfrm>
          <a:prstGeom prst="rect">
            <a:avLst/>
          </a:prstGeom>
          <a:noFill/>
        </p:spPr>
        <p:txBody>
          <a:bodyPr wrap="square" rtlCol="0">
            <a:spAutoFit/>
          </a:bodyPr>
          <a:lstStyle/>
          <a:p>
            <a:pPr eaLnBrk="0" hangingPunct="0">
              <a:lnSpc>
                <a:spcPts val="1800"/>
              </a:lnSpc>
            </a:pPr>
            <a:r>
              <a:rPr lang="en-US" sz="1200" b="1" dirty="0">
                <a:solidFill>
                  <a:srgbClr val="000000"/>
                </a:solidFill>
                <a:latin typeface="Arial"/>
                <a:ea typeface="ＭＳ Ｐゴシック" charset="0"/>
                <a:cs typeface="Arial"/>
              </a:rPr>
              <a:t>NH</a:t>
            </a:r>
            <a:r>
              <a:rPr lang="en-US" sz="1300" b="1" baseline="-25000" dirty="0">
                <a:solidFill>
                  <a:srgbClr val="000000"/>
                </a:solidFill>
                <a:latin typeface="Arial"/>
                <a:ea typeface="ＭＳ Ｐゴシック" charset="0"/>
                <a:cs typeface="Arial"/>
              </a:rPr>
              <a:t>2</a:t>
            </a:r>
          </a:p>
        </p:txBody>
      </p:sp>
      <p:sp>
        <p:nvSpPr>
          <p:cNvPr id="20" name="TextBox 19"/>
          <p:cNvSpPr txBox="1"/>
          <p:nvPr/>
        </p:nvSpPr>
        <p:spPr>
          <a:xfrm>
            <a:off x="6272059" y="2587840"/>
            <a:ext cx="476610" cy="311689"/>
          </a:xfrm>
          <a:prstGeom prst="rect">
            <a:avLst/>
          </a:prstGeom>
          <a:noFill/>
        </p:spPr>
        <p:txBody>
          <a:bodyPr wrap="square" rtlCol="0">
            <a:spAutoFit/>
          </a:bodyPr>
          <a:lstStyle/>
          <a:p>
            <a:pPr eaLnBrk="0" hangingPunct="0">
              <a:lnSpc>
                <a:spcPts val="1800"/>
              </a:lnSpc>
            </a:pPr>
            <a:r>
              <a:rPr lang="en-US" sz="1200" b="1" dirty="0" err="1">
                <a:solidFill>
                  <a:srgbClr val="000000"/>
                </a:solidFill>
                <a:latin typeface="Arial"/>
                <a:ea typeface="ＭＳ Ｐゴシック" charset="0"/>
                <a:cs typeface="Arial"/>
              </a:rPr>
              <a:t>Glu</a:t>
            </a:r>
            <a:endParaRPr lang="en-US" sz="1200" b="1" dirty="0">
              <a:solidFill>
                <a:srgbClr val="000000"/>
              </a:solidFill>
              <a:latin typeface="Arial"/>
              <a:ea typeface="ＭＳ Ｐゴシック" charset="0"/>
              <a:cs typeface="Arial"/>
            </a:endParaRPr>
          </a:p>
        </p:txBody>
      </p:sp>
      <p:sp>
        <p:nvSpPr>
          <p:cNvPr id="21" name="TextBox 20"/>
          <p:cNvSpPr txBox="1"/>
          <p:nvPr/>
        </p:nvSpPr>
        <p:spPr>
          <a:xfrm>
            <a:off x="3718225" y="2587840"/>
            <a:ext cx="476610" cy="311689"/>
          </a:xfrm>
          <a:prstGeom prst="rect">
            <a:avLst/>
          </a:prstGeom>
          <a:noFill/>
        </p:spPr>
        <p:txBody>
          <a:bodyPr wrap="square" rtlCol="0">
            <a:spAutoFit/>
          </a:bodyPr>
          <a:lstStyle/>
          <a:p>
            <a:pPr eaLnBrk="0" hangingPunct="0">
              <a:lnSpc>
                <a:spcPts val="1800"/>
              </a:lnSpc>
            </a:pPr>
            <a:r>
              <a:rPr lang="en-US" sz="1200" b="1" dirty="0" err="1">
                <a:solidFill>
                  <a:srgbClr val="000000"/>
                </a:solidFill>
                <a:latin typeface="Arial"/>
                <a:ea typeface="ＭＳ Ｐゴシック" charset="0"/>
                <a:cs typeface="Arial"/>
              </a:rPr>
              <a:t>Glu</a:t>
            </a:r>
            <a:endParaRPr lang="en-US" sz="1200" b="1" dirty="0">
              <a:solidFill>
                <a:srgbClr val="000000"/>
              </a:solidFill>
              <a:latin typeface="Arial"/>
              <a:ea typeface="ＭＳ Ｐゴシック" charset="0"/>
              <a:cs typeface="Arial"/>
            </a:endParaRPr>
          </a:p>
        </p:txBody>
      </p:sp>
      <p:sp>
        <p:nvSpPr>
          <p:cNvPr id="22" name="TextBox 21"/>
          <p:cNvSpPr txBox="1"/>
          <p:nvPr/>
        </p:nvSpPr>
        <p:spPr>
          <a:xfrm>
            <a:off x="7312787" y="2425460"/>
            <a:ext cx="622013"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ADP</a:t>
            </a:r>
          </a:p>
        </p:txBody>
      </p:sp>
      <p:sp>
        <p:nvSpPr>
          <p:cNvPr id="23" name="TextBox 22"/>
          <p:cNvSpPr txBox="1"/>
          <p:nvPr/>
        </p:nvSpPr>
        <p:spPr>
          <a:xfrm>
            <a:off x="8008614" y="2436530"/>
            <a:ext cx="242836"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P</a:t>
            </a:r>
          </a:p>
        </p:txBody>
      </p:sp>
      <p:sp>
        <p:nvSpPr>
          <p:cNvPr id="24" name="TextBox 23"/>
          <p:cNvSpPr txBox="1"/>
          <p:nvPr/>
        </p:nvSpPr>
        <p:spPr>
          <a:xfrm>
            <a:off x="8167309" y="2443913"/>
            <a:ext cx="146879" cy="316758"/>
          </a:xfrm>
          <a:prstGeom prst="rect">
            <a:avLst/>
          </a:prstGeom>
          <a:noFill/>
        </p:spPr>
        <p:txBody>
          <a:bodyPr wrap="square" rtlCol="0">
            <a:spAutoFit/>
          </a:bodyPr>
          <a:lstStyle/>
          <a:p>
            <a:pPr eaLnBrk="0" hangingPunct="0">
              <a:lnSpc>
                <a:spcPts val="1800"/>
              </a:lnSpc>
            </a:pPr>
            <a:r>
              <a:rPr lang="en-US" sz="1600" b="1" baseline="-25000" dirty="0" err="1">
                <a:solidFill>
                  <a:srgbClr val="000000"/>
                </a:solidFill>
                <a:latin typeface="Arial"/>
                <a:ea typeface="ＭＳ Ｐゴシック" charset="0"/>
                <a:cs typeface="Arial"/>
              </a:rPr>
              <a:t>i</a:t>
            </a:r>
            <a:endParaRPr lang="en-US" sz="1600" b="1" baseline="-25000" dirty="0">
              <a:solidFill>
                <a:srgbClr val="000000"/>
              </a:solidFill>
              <a:latin typeface="Arial"/>
              <a:ea typeface="ＭＳ Ｐゴシック" charset="0"/>
              <a:cs typeface="Arial"/>
            </a:endParaRPr>
          </a:p>
        </p:txBody>
      </p:sp>
      <p:sp>
        <p:nvSpPr>
          <p:cNvPr id="26" name="TextBox 25"/>
          <p:cNvSpPr txBox="1"/>
          <p:nvPr/>
        </p:nvSpPr>
        <p:spPr>
          <a:xfrm>
            <a:off x="5859371" y="4666145"/>
            <a:ext cx="670079"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ADP</a:t>
            </a:r>
          </a:p>
        </p:txBody>
      </p:sp>
      <p:sp>
        <p:nvSpPr>
          <p:cNvPr id="27" name="TextBox 26"/>
          <p:cNvSpPr txBox="1"/>
          <p:nvPr/>
        </p:nvSpPr>
        <p:spPr>
          <a:xfrm>
            <a:off x="6674403" y="4667805"/>
            <a:ext cx="242836"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P</a:t>
            </a:r>
          </a:p>
        </p:txBody>
      </p:sp>
      <p:sp>
        <p:nvSpPr>
          <p:cNvPr id="28" name="TextBox 27"/>
          <p:cNvSpPr txBox="1"/>
          <p:nvPr/>
        </p:nvSpPr>
        <p:spPr>
          <a:xfrm>
            <a:off x="6836235" y="4675188"/>
            <a:ext cx="146879" cy="316758"/>
          </a:xfrm>
          <a:prstGeom prst="rect">
            <a:avLst/>
          </a:prstGeom>
          <a:noFill/>
        </p:spPr>
        <p:txBody>
          <a:bodyPr wrap="square" rtlCol="0">
            <a:spAutoFit/>
          </a:bodyPr>
          <a:lstStyle/>
          <a:p>
            <a:pPr eaLnBrk="0" hangingPunct="0">
              <a:lnSpc>
                <a:spcPts val="1800"/>
              </a:lnSpc>
            </a:pPr>
            <a:r>
              <a:rPr lang="en-US" sz="1600" b="1" baseline="-25000" dirty="0" err="1">
                <a:solidFill>
                  <a:srgbClr val="000000"/>
                </a:solidFill>
                <a:latin typeface="Arial"/>
                <a:ea typeface="ＭＳ Ｐゴシック" charset="0"/>
                <a:cs typeface="Arial"/>
              </a:rPr>
              <a:t>i</a:t>
            </a:r>
            <a:endParaRPr lang="en-US" sz="1600" b="1" baseline="-25000" dirty="0">
              <a:solidFill>
                <a:srgbClr val="000000"/>
              </a:solidFill>
              <a:latin typeface="Arial"/>
              <a:ea typeface="ＭＳ Ｐゴシック" charset="0"/>
              <a:cs typeface="Arial"/>
            </a:endParaRPr>
          </a:p>
        </p:txBody>
      </p:sp>
      <p:sp>
        <p:nvSpPr>
          <p:cNvPr id="29" name="TextBox 28"/>
          <p:cNvSpPr txBox="1"/>
          <p:nvPr/>
        </p:nvSpPr>
        <p:spPr>
          <a:xfrm>
            <a:off x="5067383" y="4552601"/>
            <a:ext cx="476610" cy="311689"/>
          </a:xfrm>
          <a:prstGeom prst="rect">
            <a:avLst/>
          </a:prstGeom>
          <a:noFill/>
        </p:spPr>
        <p:txBody>
          <a:bodyPr wrap="square" rtlCol="0">
            <a:spAutoFit/>
          </a:bodyPr>
          <a:lstStyle/>
          <a:p>
            <a:pPr eaLnBrk="0" hangingPunct="0">
              <a:lnSpc>
                <a:spcPts val="1800"/>
              </a:lnSpc>
            </a:pPr>
            <a:r>
              <a:rPr lang="en-US" sz="1200" b="1" dirty="0">
                <a:solidFill>
                  <a:srgbClr val="000000"/>
                </a:solidFill>
                <a:latin typeface="Arial"/>
                <a:ea typeface="ＭＳ Ｐゴシック" charset="0"/>
                <a:cs typeface="Arial"/>
              </a:rPr>
              <a:t>NH</a:t>
            </a:r>
            <a:r>
              <a:rPr lang="en-US" sz="1300" b="1" baseline="-25000" dirty="0">
                <a:solidFill>
                  <a:srgbClr val="000000"/>
                </a:solidFill>
                <a:latin typeface="Arial"/>
                <a:ea typeface="ＭＳ Ｐゴシック" charset="0"/>
                <a:cs typeface="Arial"/>
              </a:rPr>
              <a:t>2</a:t>
            </a:r>
          </a:p>
        </p:txBody>
      </p:sp>
      <p:sp>
        <p:nvSpPr>
          <p:cNvPr id="30" name="TextBox 29"/>
          <p:cNvSpPr txBox="1"/>
          <p:nvPr/>
        </p:nvSpPr>
        <p:spPr>
          <a:xfrm>
            <a:off x="4793932" y="4757975"/>
            <a:ext cx="476610" cy="311689"/>
          </a:xfrm>
          <a:prstGeom prst="rect">
            <a:avLst/>
          </a:prstGeom>
          <a:noFill/>
        </p:spPr>
        <p:txBody>
          <a:bodyPr wrap="square" rtlCol="0">
            <a:spAutoFit/>
          </a:bodyPr>
          <a:lstStyle/>
          <a:p>
            <a:pPr eaLnBrk="0" hangingPunct="0">
              <a:lnSpc>
                <a:spcPts val="1800"/>
              </a:lnSpc>
            </a:pPr>
            <a:r>
              <a:rPr lang="en-US" sz="1200" b="1" dirty="0" err="1">
                <a:solidFill>
                  <a:srgbClr val="000000"/>
                </a:solidFill>
                <a:latin typeface="Arial"/>
                <a:ea typeface="ＭＳ Ｐゴシック" charset="0"/>
                <a:cs typeface="Arial"/>
              </a:rPr>
              <a:t>Glu</a:t>
            </a:r>
            <a:endParaRPr lang="en-US" sz="1200" b="1" dirty="0">
              <a:solidFill>
                <a:srgbClr val="000000"/>
              </a:solidFill>
              <a:latin typeface="Arial"/>
              <a:ea typeface="ＭＳ Ｐゴシック" charset="0"/>
              <a:cs typeface="Arial"/>
            </a:endParaRPr>
          </a:p>
        </p:txBody>
      </p:sp>
      <p:sp>
        <p:nvSpPr>
          <p:cNvPr id="31" name="TextBox 30"/>
          <p:cNvSpPr txBox="1"/>
          <p:nvPr/>
        </p:nvSpPr>
        <p:spPr>
          <a:xfrm>
            <a:off x="3936425" y="5346862"/>
            <a:ext cx="811242" cy="316758"/>
          </a:xfrm>
          <a:prstGeom prst="rect">
            <a:avLst/>
          </a:prstGeom>
          <a:noFill/>
        </p:spPr>
        <p:txBody>
          <a:bodyPr wrap="square" rtlCol="0">
            <a:spAutoFit/>
          </a:bodyPr>
          <a:lstStyle/>
          <a:p>
            <a:pPr eaLnBrk="0" hangingPunct="0">
              <a:lnSpc>
                <a:spcPts val="1800"/>
              </a:lnSpc>
            </a:pPr>
            <a:r>
              <a:rPr lang="en-US" sz="1400" b="1" i="1" dirty="0">
                <a:solidFill>
                  <a:srgbClr val="000000"/>
                </a:solidFill>
                <a:latin typeface="Symbol Std"/>
                <a:ea typeface="ＭＳ Ｐゴシック" charset="0"/>
                <a:cs typeface="Symbol Std"/>
              </a:rPr>
              <a:t>∆</a:t>
            </a:r>
            <a:r>
              <a:rPr lang="en-US" sz="1400" b="1" i="1" dirty="0">
                <a:solidFill>
                  <a:srgbClr val="000000"/>
                </a:solidFill>
                <a:latin typeface="Arial"/>
                <a:ea typeface="ＭＳ Ｐゴシック" charset="0"/>
                <a:cs typeface="Arial"/>
              </a:rPr>
              <a:t>G</a:t>
            </a:r>
            <a:r>
              <a:rPr lang="en-US" sz="1600" b="1" baseline="-25000" dirty="0">
                <a:solidFill>
                  <a:srgbClr val="000000"/>
                </a:solidFill>
                <a:latin typeface="Arial"/>
                <a:ea typeface="ＭＳ Ｐゴシック" charset="0"/>
                <a:cs typeface="Arial"/>
              </a:rPr>
              <a:t>ATP</a:t>
            </a:r>
          </a:p>
        </p:txBody>
      </p:sp>
      <p:sp>
        <p:nvSpPr>
          <p:cNvPr id="32" name="TextBox 31"/>
          <p:cNvSpPr txBox="1"/>
          <p:nvPr/>
        </p:nvSpPr>
        <p:spPr>
          <a:xfrm>
            <a:off x="4509260" y="5353135"/>
            <a:ext cx="1537102"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Symbol Std"/>
                <a:ea typeface="ＭＳ Ｐゴシック" charset="0"/>
                <a:cs typeface="Symbol Std"/>
              </a:rPr>
              <a:t>=</a:t>
            </a:r>
            <a:r>
              <a:rPr lang="en-US" sz="1400" b="1" dirty="0">
                <a:solidFill>
                  <a:srgbClr val="000000"/>
                </a:solidFill>
                <a:latin typeface="Arial"/>
                <a:ea typeface="ＭＳ Ｐゴシック" charset="0"/>
                <a:cs typeface="Arial"/>
              </a:rPr>
              <a:t> −7.3 kcal/</a:t>
            </a:r>
            <a:r>
              <a:rPr lang="en-US" sz="1400" b="1" dirty="0" err="1">
                <a:solidFill>
                  <a:srgbClr val="000000"/>
                </a:solidFill>
                <a:latin typeface="Arial"/>
                <a:ea typeface="ＭＳ Ｐゴシック" charset="0"/>
                <a:cs typeface="Arial"/>
              </a:rPr>
              <a:t>mol</a:t>
            </a:r>
            <a:endParaRPr lang="en-US" sz="1400" b="1" dirty="0">
              <a:solidFill>
                <a:srgbClr val="000000"/>
              </a:solidFill>
              <a:latin typeface="Arial"/>
              <a:ea typeface="ＭＳ Ｐゴシック" charset="0"/>
              <a:cs typeface="Arial"/>
            </a:endParaRPr>
          </a:p>
        </p:txBody>
      </p:sp>
      <p:sp>
        <p:nvSpPr>
          <p:cNvPr id="33" name="TextBox 32"/>
          <p:cNvSpPr txBox="1"/>
          <p:nvPr/>
        </p:nvSpPr>
        <p:spPr>
          <a:xfrm>
            <a:off x="2584405" y="3982292"/>
            <a:ext cx="676354" cy="316758"/>
          </a:xfrm>
          <a:prstGeom prst="rect">
            <a:avLst/>
          </a:prstGeom>
          <a:noFill/>
        </p:spPr>
        <p:txBody>
          <a:bodyPr wrap="square" rtlCol="0">
            <a:spAutoFit/>
          </a:bodyPr>
          <a:lstStyle/>
          <a:p>
            <a:pPr eaLnBrk="0" hangingPunct="0">
              <a:lnSpc>
                <a:spcPts val="1800"/>
              </a:lnSpc>
            </a:pPr>
            <a:r>
              <a:rPr lang="en-US" sz="1400" b="1" i="1" dirty="0">
                <a:solidFill>
                  <a:srgbClr val="000000"/>
                </a:solidFill>
                <a:latin typeface="Symbol Std"/>
                <a:ea typeface="ＭＳ Ｐゴシック" charset="0"/>
                <a:cs typeface="Symbol Std"/>
              </a:rPr>
              <a:t>∆</a:t>
            </a:r>
            <a:r>
              <a:rPr lang="en-US" sz="1400" b="1" i="1" dirty="0" err="1">
                <a:solidFill>
                  <a:srgbClr val="000000"/>
                </a:solidFill>
                <a:latin typeface="Arial"/>
                <a:ea typeface="ＭＳ Ｐゴシック" charset="0"/>
                <a:cs typeface="Arial"/>
              </a:rPr>
              <a:t>G</a:t>
            </a:r>
            <a:r>
              <a:rPr lang="en-US" sz="1600" b="1" baseline="-25000" dirty="0" err="1">
                <a:solidFill>
                  <a:srgbClr val="000000"/>
                </a:solidFill>
                <a:latin typeface="Arial"/>
                <a:ea typeface="ＭＳ Ｐゴシック" charset="0"/>
                <a:cs typeface="Arial"/>
              </a:rPr>
              <a:t>Glu</a:t>
            </a:r>
            <a:endParaRPr lang="en-US" sz="1600" b="1" baseline="-25000" dirty="0">
              <a:solidFill>
                <a:srgbClr val="000000"/>
              </a:solidFill>
              <a:latin typeface="Arial"/>
              <a:ea typeface="ＭＳ Ｐゴシック" charset="0"/>
              <a:cs typeface="Arial"/>
            </a:endParaRPr>
          </a:p>
        </p:txBody>
      </p:sp>
      <p:sp>
        <p:nvSpPr>
          <p:cNvPr id="34" name="TextBox 33"/>
          <p:cNvSpPr txBox="1"/>
          <p:nvPr/>
        </p:nvSpPr>
        <p:spPr>
          <a:xfrm>
            <a:off x="3119596" y="3988566"/>
            <a:ext cx="1537102"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Symbol Std"/>
                <a:ea typeface="ＭＳ Ｐゴシック" charset="0"/>
                <a:cs typeface="Symbol Std"/>
              </a:rPr>
              <a:t>=</a:t>
            </a:r>
            <a:r>
              <a:rPr lang="en-US" sz="1400" b="1" dirty="0">
                <a:solidFill>
                  <a:srgbClr val="000000"/>
                </a:solidFill>
                <a:latin typeface="Arial"/>
                <a:ea typeface="ＭＳ Ｐゴシック" charset="0"/>
                <a:cs typeface="Arial"/>
              </a:rPr>
              <a:t> </a:t>
            </a:r>
            <a:r>
              <a:rPr lang="en-US" sz="1400" b="1" dirty="0">
                <a:solidFill>
                  <a:srgbClr val="000000"/>
                </a:solidFill>
                <a:latin typeface="Symbol Std"/>
                <a:ea typeface="ＭＳ Ｐゴシック" charset="0"/>
                <a:cs typeface="Symbol Std"/>
              </a:rPr>
              <a:t>+</a:t>
            </a:r>
            <a:r>
              <a:rPr lang="en-US" sz="1400" b="1" dirty="0">
                <a:solidFill>
                  <a:srgbClr val="000000"/>
                </a:solidFill>
                <a:latin typeface="Arial"/>
                <a:ea typeface="ＭＳ Ｐゴシック" charset="0"/>
                <a:cs typeface="Arial"/>
              </a:rPr>
              <a:t>3.4 kcal/</a:t>
            </a:r>
            <a:r>
              <a:rPr lang="en-US" sz="1400" b="1" dirty="0" err="1">
                <a:solidFill>
                  <a:srgbClr val="000000"/>
                </a:solidFill>
                <a:latin typeface="Arial"/>
                <a:ea typeface="ＭＳ Ｐゴシック" charset="0"/>
                <a:cs typeface="Arial"/>
              </a:rPr>
              <a:t>mol</a:t>
            </a:r>
            <a:endParaRPr lang="en-US" sz="1400" b="1" dirty="0">
              <a:solidFill>
                <a:srgbClr val="000000"/>
              </a:solidFill>
              <a:latin typeface="Arial"/>
              <a:ea typeface="ＭＳ Ｐゴシック" charset="0"/>
              <a:cs typeface="Arial"/>
            </a:endParaRPr>
          </a:p>
        </p:txBody>
      </p:sp>
      <p:sp>
        <p:nvSpPr>
          <p:cNvPr id="35" name="TextBox 34"/>
          <p:cNvSpPr txBox="1"/>
          <p:nvPr/>
        </p:nvSpPr>
        <p:spPr>
          <a:xfrm>
            <a:off x="1216699" y="5240206"/>
            <a:ext cx="676354" cy="316758"/>
          </a:xfrm>
          <a:prstGeom prst="rect">
            <a:avLst/>
          </a:prstGeom>
          <a:noFill/>
        </p:spPr>
        <p:txBody>
          <a:bodyPr wrap="square" rtlCol="0">
            <a:spAutoFit/>
          </a:bodyPr>
          <a:lstStyle/>
          <a:p>
            <a:pPr eaLnBrk="0" hangingPunct="0">
              <a:lnSpc>
                <a:spcPts val="1800"/>
              </a:lnSpc>
            </a:pPr>
            <a:r>
              <a:rPr lang="en-US" sz="1400" b="1" i="1" dirty="0">
                <a:solidFill>
                  <a:srgbClr val="000000"/>
                </a:solidFill>
                <a:latin typeface="Symbol Std"/>
                <a:ea typeface="ＭＳ Ｐゴシック" charset="0"/>
                <a:cs typeface="Symbol Std"/>
              </a:rPr>
              <a:t>∆</a:t>
            </a:r>
            <a:r>
              <a:rPr lang="en-US" sz="1400" b="1" i="1" dirty="0" err="1">
                <a:solidFill>
                  <a:srgbClr val="000000"/>
                </a:solidFill>
                <a:latin typeface="Arial"/>
                <a:ea typeface="ＭＳ Ｐゴシック" charset="0"/>
                <a:cs typeface="Arial"/>
              </a:rPr>
              <a:t>G</a:t>
            </a:r>
            <a:r>
              <a:rPr lang="en-US" sz="1600" b="1" baseline="-25000" dirty="0" err="1">
                <a:solidFill>
                  <a:srgbClr val="000000"/>
                </a:solidFill>
                <a:latin typeface="Arial"/>
                <a:ea typeface="ＭＳ Ｐゴシック" charset="0"/>
                <a:cs typeface="Arial"/>
              </a:rPr>
              <a:t>Glu</a:t>
            </a:r>
            <a:endParaRPr lang="en-US" sz="1600" b="1" baseline="-25000" dirty="0">
              <a:solidFill>
                <a:srgbClr val="000000"/>
              </a:solidFill>
              <a:latin typeface="Arial"/>
              <a:ea typeface="ＭＳ Ｐゴシック" charset="0"/>
              <a:cs typeface="Arial"/>
            </a:endParaRPr>
          </a:p>
        </p:txBody>
      </p:sp>
      <p:sp>
        <p:nvSpPr>
          <p:cNvPr id="38" name="TextBox 37"/>
          <p:cNvSpPr txBox="1"/>
          <p:nvPr/>
        </p:nvSpPr>
        <p:spPr>
          <a:xfrm>
            <a:off x="1748753" y="5249616"/>
            <a:ext cx="1537102"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Symbol Std"/>
                <a:ea typeface="ＭＳ Ｐゴシック" charset="0"/>
                <a:cs typeface="Symbol Std"/>
              </a:rPr>
              <a:t>=</a:t>
            </a:r>
            <a:r>
              <a:rPr lang="en-US" sz="1400" b="1" dirty="0">
                <a:solidFill>
                  <a:srgbClr val="000000"/>
                </a:solidFill>
                <a:latin typeface="Arial"/>
                <a:ea typeface="ＭＳ Ｐゴシック" charset="0"/>
                <a:cs typeface="Arial"/>
              </a:rPr>
              <a:t> </a:t>
            </a:r>
            <a:r>
              <a:rPr lang="en-US" sz="1400" b="1" dirty="0">
                <a:solidFill>
                  <a:srgbClr val="000000"/>
                </a:solidFill>
                <a:latin typeface="Symbol Std"/>
                <a:ea typeface="ＭＳ Ｐゴシック" charset="0"/>
                <a:cs typeface="Symbol Std"/>
              </a:rPr>
              <a:t>+</a:t>
            </a:r>
            <a:r>
              <a:rPr lang="en-US" sz="1400" b="1" dirty="0">
                <a:solidFill>
                  <a:srgbClr val="000000"/>
                </a:solidFill>
                <a:latin typeface="Arial"/>
                <a:ea typeface="ＭＳ Ｐゴシック" charset="0"/>
                <a:cs typeface="Arial"/>
              </a:rPr>
              <a:t>3.4 kcal/</a:t>
            </a:r>
            <a:r>
              <a:rPr lang="en-US" sz="1400" b="1" dirty="0" err="1">
                <a:solidFill>
                  <a:srgbClr val="000000"/>
                </a:solidFill>
                <a:latin typeface="Arial"/>
                <a:ea typeface="ＭＳ Ｐゴシック" charset="0"/>
                <a:cs typeface="Arial"/>
              </a:rPr>
              <a:t>mol</a:t>
            </a:r>
            <a:endParaRPr lang="en-US" sz="1400" b="1" dirty="0">
              <a:solidFill>
                <a:srgbClr val="000000"/>
              </a:solidFill>
              <a:latin typeface="Arial"/>
              <a:ea typeface="ＭＳ Ｐゴシック" charset="0"/>
              <a:cs typeface="Arial"/>
            </a:endParaRPr>
          </a:p>
        </p:txBody>
      </p:sp>
      <p:sp>
        <p:nvSpPr>
          <p:cNvPr id="39" name="TextBox 38"/>
          <p:cNvSpPr txBox="1"/>
          <p:nvPr/>
        </p:nvSpPr>
        <p:spPr>
          <a:xfrm>
            <a:off x="1059623" y="5535078"/>
            <a:ext cx="921036"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Symbol Std"/>
                <a:ea typeface="ＭＳ Ｐゴシック" charset="0"/>
                <a:cs typeface="Symbol Std"/>
              </a:rPr>
              <a:t>+</a:t>
            </a:r>
            <a:r>
              <a:rPr lang="en-US" sz="1400" b="1" i="1" dirty="0">
                <a:solidFill>
                  <a:srgbClr val="000000"/>
                </a:solidFill>
                <a:latin typeface="Symbol Std"/>
                <a:ea typeface="ＭＳ Ｐゴシック" charset="0"/>
                <a:cs typeface="Symbol Std"/>
              </a:rPr>
              <a:t> ∆</a:t>
            </a:r>
            <a:r>
              <a:rPr lang="en-US" sz="1400" b="1" i="1" dirty="0">
                <a:solidFill>
                  <a:srgbClr val="000000"/>
                </a:solidFill>
                <a:latin typeface="Arial"/>
                <a:ea typeface="ＭＳ Ｐゴシック" charset="0"/>
                <a:cs typeface="Arial"/>
              </a:rPr>
              <a:t>G</a:t>
            </a:r>
            <a:r>
              <a:rPr lang="en-US" sz="1600" b="1" baseline="-25000" dirty="0">
                <a:solidFill>
                  <a:srgbClr val="000000"/>
                </a:solidFill>
                <a:latin typeface="Arial"/>
                <a:ea typeface="ＭＳ Ｐゴシック" charset="0"/>
                <a:cs typeface="Arial"/>
              </a:rPr>
              <a:t>ATP</a:t>
            </a:r>
          </a:p>
        </p:txBody>
      </p:sp>
      <p:sp>
        <p:nvSpPr>
          <p:cNvPr id="40" name="TextBox 39"/>
          <p:cNvSpPr txBox="1"/>
          <p:nvPr/>
        </p:nvSpPr>
        <p:spPr>
          <a:xfrm>
            <a:off x="1751547" y="5541352"/>
            <a:ext cx="1537102"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Symbol Std"/>
                <a:ea typeface="ＭＳ Ｐゴシック" charset="0"/>
                <a:cs typeface="Symbol Std"/>
              </a:rPr>
              <a:t>=</a:t>
            </a:r>
            <a:r>
              <a:rPr lang="en-US" sz="1400" b="1" dirty="0">
                <a:solidFill>
                  <a:srgbClr val="000000"/>
                </a:solidFill>
                <a:latin typeface="Arial"/>
                <a:ea typeface="ＭＳ Ｐゴシック" charset="0"/>
                <a:cs typeface="Arial"/>
              </a:rPr>
              <a:t> −7.3 kcal/</a:t>
            </a:r>
            <a:r>
              <a:rPr lang="en-US" sz="1400" b="1" dirty="0" err="1">
                <a:solidFill>
                  <a:srgbClr val="000000"/>
                </a:solidFill>
                <a:latin typeface="Arial"/>
                <a:ea typeface="ＭＳ Ｐゴシック" charset="0"/>
                <a:cs typeface="Arial"/>
              </a:rPr>
              <a:t>mol</a:t>
            </a:r>
            <a:endParaRPr lang="en-US" sz="1400" b="1" dirty="0">
              <a:solidFill>
                <a:srgbClr val="000000"/>
              </a:solidFill>
              <a:latin typeface="Arial"/>
              <a:ea typeface="ＭＳ Ｐゴシック" charset="0"/>
              <a:cs typeface="Arial"/>
            </a:endParaRPr>
          </a:p>
        </p:txBody>
      </p:sp>
      <p:sp>
        <p:nvSpPr>
          <p:cNvPr id="41" name="TextBox 40"/>
          <p:cNvSpPr txBox="1"/>
          <p:nvPr/>
        </p:nvSpPr>
        <p:spPr>
          <a:xfrm>
            <a:off x="1755598" y="5983661"/>
            <a:ext cx="1537102"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Symbol Std"/>
                <a:ea typeface="ＭＳ Ｐゴシック" charset="0"/>
                <a:cs typeface="Symbol Std"/>
              </a:rPr>
              <a:t>=</a:t>
            </a:r>
            <a:r>
              <a:rPr lang="en-US" sz="1400" b="1" dirty="0">
                <a:solidFill>
                  <a:srgbClr val="000000"/>
                </a:solidFill>
                <a:latin typeface="Arial"/>
                <a:ea typeface="ＭＳ Ｐゴシック" charset="0"/>
                <a:cs typeface="Arial"/>
              </a:rPr>
              <a:t> −3.9 kcal/</a:t>
            </a:r>
            <a:r>
              <a:rPr lang="en-US" sz="1400" b="1" dirty="0" err="1">
                <a:solidFill>
                  <a:srgbClr val="000000"/>
                </a:solidFill>
                <a:latin typeface="Arial"/>
                <a:ea typeface="ＭＳ Ｐゴシック" charset="0"/>
                <a:cs typeface="Arial"/>
              </a:rPr>
              <a:t>mol</a:t>
            </a:r>
            <a:endParaRPr lang="en-US" sz="1400" b="1" dirty="0">
              <a:solidFill>
                <a:srgbClr val="000000"/>
              </a:solidFill>
              <a:latin typeface="Arial"/>
              <a:ea typeface="ＭＳ Ｐゴシック" charset="0"/>
              <a:cs typeface="Arial"/>
            </a:endParaRPr>
          </a:p>
        </p:txBody>
      </p:sp>
      <p:sp>
        <p:nvSpPr>
          <p:cNvPr id="42" name="TextBox 41"/>
          <p:cNvSpPr txBox="1"/>
          <p:nvPr/>
        </p:nvSpPr>
        <p:spPr>
          <a:xfrm>
            <a:off x="1103997" y="5977387"/>
            <a:ext cx="808106"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Net</a:t>
            </a:r>
            <a:r>
              <a:rPr lang="en-US" sz="1400" b="1" i="1" dirty="0">
                <a:solidFill>
                  <a:srgbClr val="000000"/>
                </a:solidFill>
                <a:latin typeface="Symbol Std"/>
                <a:ea typeface="ＭＳ Ｐゴシック" charset="0"/>
                <a:cs typeface="Symbol Std"/>
              </a:rPr>
              <a:t> ∆</a:t>
            </a:r>
            <a:r>
              <a:rPr lang="en-US" sz="1400" b="1" i="1" dirty="0">
                <a:solidFill>
                  <a:srgbClr val="000000"/>
                </a:solidFill>
                <a:latin typeface="Arial"/>
                <a:ea typeface="ＭＳ Ｐゴシック" charset="0"/>
                <a:cs typeface="Arial"/>
              </a:rPr>
              <a:t>G</a:t>
            </a:r>
            <a:endParaRPr lang="en-US" sz="1600" b="1" baseline="-25000" dirty="0">
              <a:solidFill>
                <a:srgbClr val="000000"/>
              </a:solidFill>
              <a:latin typeface="Arial"/>
              <a:ea typeface="ＭＳ Ｐゴシック" charset="0"/>
              <a:cs typeface="Arial"/>
            </a:endParaRPr>
          </a:p>
        </p:txBody>
      </p:sp>
      <p:sp>
        <p:nvSpPr>
          <p:cNvPr id="43" name="TextBox 42"/>
          <p:cNvSpPr txBox="1"/>
          <p:nvPr/>
        </p:nvSpPr>
        <p:spPr>
          <a:xfrm>
            <a:off x="2277519" y="4551658"/>
            <a:ext cx="476610" cy="311689"/>
          </a:xfrm>
          <a:prstGeom prst="rect">
            <a:avLst/>
          </a:prstGeom>
          <a:noFill/>
        </p:spPr>
        <p:txBody>
          <a:bodyPr wrap="square" rtlCol="0">
            <a:spAutoFit/>
          </a:bodyPr>
          <a:lstStyle/>
          <a:p>
            <a:pPr eaLnBrk="0" hangingPunct="0">
              <a:lnSpc>
                <a:spcPts val="1800"/>
              </a:lnSpc>
            </a:pPr>
            <a:r>
              <a:rPr lang="en-US" sz="1200" b="1" dirty="0">
                <a:solidFill>
                  <a:srgbClr val="000000"/>
                </a:solidFill>
                <a:latin typeface="Arial"/>
                <a:ea typeface="ＭＳ Ｐゴシック" charset="0"/>
                <a:cs typeface="Arial"/>
              </a:rPr>
              <a:t>NH</a:t>
            </a:r>
            <a:r>
              <a:rPr lang="en-US" sz="1300" b="1" baseline="-25000" dirty="0">
                <a:solidFill>
                  <a:srgbClr val="000000"/>
                </a:solidFill>
                <a:latin typeface="Arial"/>
                <a:ea typeface="ＭＳ Ｐゴシック" charset="0"/>
                <a:cs typeface="Arial"/>
              </a:rPr>
              <a:t>3</a:t>
            </a:r>
          </a:p>
        </p:txBody>
      </p:sp>
      <p:sp>
        <p:nvSpPr>
          <p:cNvPr id="44" name="TextBox 43"/>
          <p:cNvSpPr txBox="1"/>
          <p:nvPr/>
        </p:nvSpPr>
        <p:spPr>
          <a:xfrm>
            <a:off x="1308026" y="4752292"/>
            <a:ext cx="476610" cy="311689"/>
          </a:xfrm>
          <a:prstGeom prst="rect">
            <a:avLst/>
          </a:prstGeom>
          <a:noFill/>
        </p:spPr>
        <p:txBody>
          <a:bodyPr wrap="square" rtlCol="0">
            <a:spAutoFit/>
          </a:bodyPr>
          <a:lstStyle/>
          <a:p>
            <a:pPr eaLnBrk="0" hangingPunct="0">
              <a:lnSpc>
                <a:spcPts val="1800"/>
              </a:lnSpc>
            </a:pPr>
            <a:r>
              <a:rPr lang="en-US" sz="1200" b="1" dirty="0" err="1">
                <a:solidFill>
                  <a:srgbClr val="000000"/>
                </a:solidFill>
                <a:latin typeface="Arial"/>
                <a:ea typeface="ＭＳ Ｐゴシック" charset="0"/>
                <a:cs typeface="Arial"/>
              </a:rPr>
              <a:t>Glu</a:t>
            </a:r>
            <a:endParaRPr lang="en-US" sz="1200" b="1" dirty="0">
              <a:solidFill>
                <a:srgbClr val="000000"/>
              </a:solidFill>
              <a:latin typeface="Arial"/>
              <a:ea typeface="ＭＳ Ｐゴシック" charset="0"/>
              <a:cs typeface="Arial"/>
            </a:endParaRPr>
          </a:p>
        </p:txBody>
      </p:sp>
      <p:sp>
        <p:nvSpPr>
          <p:cNvPr id="45" name="TextBox 44"/>
          <p:cNvSpPr txBox="1"/>
          <p:nvPr/>
        </p:nvSpPr>
        <p:spPr>
          <a:xfrm>
            <a:off x="3257913" y="4689790"/>
            <a:ext cx="542284"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ATP</a:t>
            </a:r>
          </a:p>
        </p:txBody>
      </p:sp>
      <p:sp>
        <p:nvSpPr>
          <p:cNvPr id="46" name="TextBox 45"/>
          <p:cNvSpPr txBox="1"/>
          <p:nvPr/>
        </p:nvSpPr>
        <p:spPr>
          <a:xfrm>
            <a:off x="2224739" y="2529684"/>
            <a:ext cx="542284"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ATP</a:t>
            </a:r>
          </a:p>
        </p:txBody>
      </p:sp>
      <p:sp>
        <p:nvSpPr>
          <p:cNvPr id="47" name="TextBox 46"/>
          <p:cNvSpPr txBox="1"/>
          <p:nvPr/>
        </p:nvSpPr>
        <p:spPr>
          <a:xfrm>
            <a:off x="4865949" y="501002"/>
            <a:ext cx="676354" cy="316758"/>
          </a:xfrm>
          <a:prstGeom prst="rect">
            <a:avLst/>
          </a:prstGeom>
          <a:noFill/>
        </p:spPr>
        <p:txBody>
          <a:bodyPr wrap="square" rtlCol="0">
            <a:spAutoFit/>
          </a:bodyPr>
          <a:lstStyle/>
          <a:p>
            <a:pPr eaLnBrk="0" hangingPunct="0">
              <a:lnSpc>
                <a:spcPts val="1800"/>
              </a:lnSpc>
            </a:pPr>
            <a:r>
              <a:rPr lang="en-US" sz="1400" b="1" i="1" dirty="0">
                <a:solidFill>
                  <a:srgbClr val="000000"/>
                </a:solidFill>
                <a:latin typeface="Symbol Std"/>
                <a:ea typeface="ＭＳ Ｐゴシック" charset="0"/>
                <a:cs typeface="Symbol Std"/>
              </a:rPr>
              <a:t>∆</a:t>
            </a:r>
            <a:r>
              <a:rPr lang="en-US" sz="1400" b="1" i="1" dirty="0" err="1">
                <a:solidFill>
                  <a:srgbClr val="000000"/>
                </a:solidFill>
                <a:latin typeface="Arial"/>
                <a:ea typeface="ＭＳ Ｐゴシック" charset="0"/>
                <a:cs typeface="Arial"/>
              </a:rPr>
              <a:t>G</a:t>
            </a:r>
            <a:r>
              <a:rPr lang="en-US" sz="1600" b="1" baseline="-25000" dirty="0" err="1">
                <a:solidFill>
                  <a:srgbClr val="000000"/>
                </a:solidFill>
                <a:latin typeface="Arial"/>
                <a:ea typeface="ＭＳ Ｐゴシック" charset="0"/>
                <a:cs typeface="Arial"/>
              </a:rPr>
              <a:t>Glu</a:t>
            </a:r>
            <a:endParaRPr lang="en-US" sz="1600" b="1" baseline="-25000" dirty="0">
              <a:solidFill>
                <a:srgbClr val="000000"/>
              </a:solidFill>
              <a:latin typeface="Arial"/>
              <a:ea typeface="ＭＳ Ｐゴシック" charset="0"/>
              <a:cs typeface="Arial"/>
            </a:endParaRPr>
          </a:p>
        </p:txBody>
      </p:sp>
      <p:sp>
        <p:nvSpPr>
          <p:cNvPr id="48" name="TextBox 47"/>
          <p:cNvSpPr txBox="1"/>
          <p:nvPr/>
        </p:nvSpPr>
        <p:spPr>
          <a:xfrm>
            <a:off x="5401139" y="507276"/>
            <a:ext cx="1537102"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Symbol Std"/>
                <a:ea typeface="ＭＳ Ｐゴシック" charset="0"/>
                <a:cs typeface="Symbol Std"/>
              </a:rPr>
              <a:t>=</a:t>
            </a:r>
            <a:r>
              <a:rPr lang="en-US" sz="1400" b="1" dirty="0">
                <a:solidFill>
                  <a:srgbClr val="000000"/>
                </a:solidFill>
                <a:latin typeface="Arial"/>
                <a:ea typeface="ＭＳ Ｐゴシック" charset="0"/>
                <a:cs typeface="Arial"/>
              </a:rPr>
              <a:t> </a:t>
            </a:r>
            <a:r>
              <a:rPr lang="en-US" sz="1400" b="1" dirty="0">
                <a:solidFill>
                  <a:srgbClr val="000000"/>
                </a:solidFill>
                <a:latin typeface="Symbol Std"/>
                <a:ea typeface="ＭＳ Ｐゴシック" charset="0"/>
                <a:cs typeface="Symbol Std"/>
              </a:rPr>
              <a:t>+</a:t>
            </a:r>
            <a:r>
              <a:rPr lang="en-US" sz="1400" b="1" dirty="0">
                <a:solidFill>
                  <a:srgbClr val="000000"/>
                </a:solidFill>
                <a:latin typeface="Arial"/>
                <a:ea typeface="ＭＳ Ｐゴシック" charset="0"/>
                <a:cs typeface="Arial"/>
              </a:rPr>
              <a:t>3.4 kcal/</a:t>
            </a:r>
            <a:r>
              <a:rPr lang="en-US" sz="1400" b="1" dirty="0" err="1">
                <a:solidFill>
                  <a:srgbClr val="000000"/>
                </a:solidFill>
                <a:latin typeface="Arial"/>
                <a:ea typeface="ＭＳ Ｐゴシック" charset="0"/>
                <a:cs typeface="Arial"/>
              </a:rPr>
              <a:t>mol</a:t>
            </a:r>
            <a:endParaRPr lang="en-US" sz="1400" b="1" dirty="0">
              <a:solidFill>
                <a:srgbClr val="000000"/>
              </a:solidFill>
              <a:latin typeface="Arial"/>
              <a:ea typeface="ＭＳ Ｐゴシック" charset="0"/>
              <a:cs typeface="Arial"/>
            </a:endParaRPr>
          </a:p>
        </p:txBody>
      </p:sp>
      <p:sp>
        <p:nvSpPr>
          <p:cNvPr id="49" name="TextBox 48"/>
          <p:cNvSpPr txBox="1"/>
          <p:nvPr/>
        </p:nvSpPr>
        <p:spPr>
          <a:xfrm>
            <a:off x="1316251" y="2583860"/>
            <a:ext cx="476610" cy="311689"/>
          </a:xfrm>
          <a:prstGeom prst="rect">
            <a:avLst/>
          </a:prstGeom>
          <a:noFill/>
        </p:spPr>
        <p:txBody>
          <a:bodyPr wrap="square" rtlCol="0">
            <a:spAutoFit/>
          </a:bodyPr>
          <a:lstStyle/>
          <a:p>
            <a:pPr eaLnBrk="0" hangingPunct="0">
              <a:lnSpc>
                <a:spcPts val="1800"/>
              </a:lnSpc>
            </a:pPr>
            <a:r>
              <a:rPr lang="en-US" sz="1200" b="1" dirty="0" err="1">
                <a:solidFill>
                  <a:srgbClr val="000000"/>
                </a:solidFill>
                <a:latin typeface="Arial"/>
                <a:ea typeface="ＭＳ Ｐゴシック" charset="0"/>
                <a:cs typeface="Arial"/>
              </a:rPr>
              <a:t>Glu</a:t>
            </a:r>
            <a:endParaRPr lang="en-US" sz="1200" b="1" dirty="0">
              <a:solidFill>
                <a:srgbClr val="000000"/>
              </a:solidFill>
              <a:latin typeface="Arial"/>
              <a:ea typeface="ＭＳ Ｐゴシック" charset="0"/>
              <a:cs typeface="Arial"/>
            </a:endParaRPr>
          </a:p>
        </p:txBody>
      </p:sp>
      <p:grpSp>
        <p:nvGrpSpPr>
          <p:cNvPr id="56" name="Group 55"/>
          <p:cNvGrpSpPr/>
          <p:nvPr/>
        </p:nvGrpSpPr>
        <p:grpSpPr>
          <a:xfrm>
            <a:off x="3120263" y="2367144"/>
            <a:ext cx="221677" cy="230325"/>
            <a:chOff x="5427570" y="327780"/>
            <a:chExt cx="224367" cy="233119"/>
          </a:xfrm>
        </p:grpSpPr>
        <p:sp>
          <p:nvSpPr>
            <p:cNvPr id="57" name="Oval 56"/>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58"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1</a:t>
              </a:r>
            </a:p>
          </p:txBody>
        </p:sp>
      </p:grpSp>
      <p:grpSp>
        <p:nvGrpSpPr>
          <p:cNvPr id="59" name="Group 58"/>
          <p:cNvGrpSpPr/>
          <p:nvPr/>
        </p:nvGrpSpPr>
        <p:grpSpPr>
          <a:xfrm>
            <a:off x="5568946" y="2365967"/>
            <a:ext cx="221677" cy="230325"/>
            <a:chOff x="5427570" y="327780"/>
            <a:chExt cx="224367" cy="233119"/>
          </a:xfrm>
        </p:grpSpPr>
        <p:sp>
          <p:nvSpPr>
            <p:cNvPr id="60" name="Oval 59"/>
            <p:cNvSpPr/>
            <p:nvPr/>
          </p:nvSpPr>
          <p:spPr bwMode="auto">
            <a:xfrm>
              <a:off x="5436038" y="338650"/>
              <a:ext cx="211666" cy="211666"/>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61" name="Text Box 31"/>
            <p:cNvSpPr txBox="1">
              <a:spLocks noChangeArrowheads="1"/>
            </p:cNvSpPr>
            <p:nvPr/>
          </p:nvSpPr>
          <p:spPr bwMode="auto">
            <a:xfrm>
              <a:off x="5427570" y="327780"/>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2</a:t>
              </a:r>
            </a:p>
          </p:txBody>
        </p:sp>
      </p:grpSp>
      <p:sp>
        <p:nvSpPr>
          <p:cNvPr id="62" name="TextBox 61"/>
          <p:cNvSpPr txBox="1"/>
          <p:nvPr/>
        </p:nvSpPr>
        <p:spPr>
          <a:xfrm>
            <a:off x="4141896" y="2280785"/>
            <a:ext cx="219745"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P</a:t>
            </a:r>
          </a:p>
        </p:txBody>
      </p:sp>
      <p:sp>
        <p:nvSpPr>
          <p:cNvPr id="63" name="TextBox 62"/>
          <p:cNvSpPr txBox="1"/>
          <p:nvPr/>
        </p:nvSpPr>
        <p:spPr>
          <a:xfrm>
            <a:off x="4629362" y="2452346"/>
            <a:ext cx="657860" cy="316758"/>
          </a:xfrm>
          <a:prstGeom prst="rect">
            <a:avLst/>
          </a:prstGeom>
          <a:noFill/>
        </p:spPr>
        <p:txBody>
          <a:bodyPr wrap="square" rtlCol="0">
            <a:spAutoFit/>
          </a:bodyPr>
          <a:lstStyle/>
          <a:p>
            <a:pPr eaLnBrk="0" hangingPunct="0">
              <a:lnSpc>
                <a:spcPts val="1800"/>
              </a:lnSpc>
            </a:pPr>
            <a:r>
              <a:rPr lang="en-US" sz="1400" b="1" dirty="0">
                <a:solidFill>
                  <a:srgbClr val="000000"/>
                </a:solidFill>
                <a:latin typeface="Arial"/>
                <a:ea typeface="ＭＳ Ｐゴシック" charset="0"/>
                <a:cs typeface="Arial"/>
              </a:rPr>
              <a:t>ADP</a:t>
            </a:r>
          </a:p>
        </p:txBody>
      </p:sp>
      <p:sp>
        <p:nvSpPr>
          <p:cNvPr id="65" name="Rectangle 64"/>
          <p:cNvSpPr/>
          <p:nvPr/>
        </p:nvSpPr>
        <p:spPr bwMode="auto">
          <a:xfrm>
            <a:off x="1004850" y="5203729"/>
            <a:ext cx="2258597" cy="1254776"/>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cxnSp>
        <p:nvCxnSpPr>
          <p:cNvPr id="68" name="Straight Connector 67"/>
          <p:cNvCxnSpPr/>
          <p:nvPr/>
        </p:nvCxnSpPr>
        <p:spPr bwMode="auto">
          <a:xfrm>
            <a:off x="1856306" y="5858000"/>
            <a:ext cx="128166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011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1ATPTransMechWork-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52" y="172212"/>
            <a:ext cx="7016496" cy="6437376"/>
          </a:xfrm>
          <a:prstGeom prst="rect">
            <a:avLst/>
          </a:prstGeom>
        </p:spPr>
      </p:pic>
      <p:sp>
        <p:nvSpPr>
          <p:cNvPr id="2" name="Title 1"/>
          <p:cNvSpPr>
            <a:spLocks noGrp="1"/>
          </p:cNvSpPr>
          <p:nvPr>
            <p:ph type="title"/>
          </p:nvPr>
        </p:nvSpPr>
        <p:spPr/>
        <p:txBody>
          <a:bodyPr/>
          <a:lstStyle/>
          <a:p>
            <a:r>
              <a:rPr lang="en-US" dirty="0"/>
              <a:t>Figure 8.11</a:t>
            </a:r>
          </a:p>
        </p:txBody>
      </p:sp>
      <p:sp>
        <p:nvSpPr>
          <p:cNvPr id="14" name="TextBox 13"/>
          <p:cNvSpPr txBox="1"/>
          <p:nvPr/>
        </p:nvSpPr>
        <p:spPr>
          <a:xfrm>
            <a:off x="2138494" y="280306"/>
            <a:ext cx="2125078"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Transport protein</a:t>
            </a:r>
          </a:p>
        </p:txBody>
      </p:sp>
      <p:sp>
        <p:nvSpPr>
          <p:cNvPr id="5" name="TextBox 4"/>
          <p:cNvSpPr txBox="1"/>
          <p:nvPr/>
        </p:nvSpPr>
        <p:spPr>
          <a:xfrm>
            <a:off x="5474968" y="278491"/>
            <a:ext cx="893178"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Solute</a:t>
            </a:r>
          </a:p>
        </p:txBody>
      </p:sp>
      <p:sp>
        <p:nvSpPr>
          <p:cNvPr id="6" name="TextBox 5"/>
          <p:cNvSpPr txBox="1"/>
          <p:nvPr/>
        </p:nvSpPr>
        <p:spPr>
          <a:xfrm>
            <a:off x="4522470" y="2410276"/>
            <a:ext cx="2335532"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Solute transported</a:t>
            </a:r>
          </a:p>
        </p:txBody>
      </p:sp>
      <p:sp>
        <p:nvSpPr>
          <p:cNvPr id="7" name="TextBox 6"/>
          <p:cNvSpPr txBox="1"/>
          <p:nvPr/>
        </p:nvSpPr>
        <p:spPr>
          <a:xfrm>
            <a:off x="1220472" y="2782203"/>
            <a:ext cx="6744244"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(a) Transport work: ATP phosphorylates transport proteins.</a:t>
            </a:r>
          </a:p>
        </p:txBody>
      </p:sp>
      <p:sp>
        <p:nvSpPr>
          <p:cNvPr id="8" name="TextBox 7"/>
          <p:cNvSpPr txBox="1"/>
          <p:nvPr/>
        </p:nvSpPr>
        <p:spPr>
          <a:xfrm>
            <a:off x="1574259" y="5902777"/>
            <a:ext cx="6853099" cy="561692"/>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Mechanical work: ATP binds </a:t>
            </a:r>
            <a:r>
              <a:rPr lang="en-US" sz="1800" b="1" dirty="0" err="1">
                <a:solidFill>
                  <a:srgbClr val="000000"/>
                </a:solidFill>
                <a:latin typeface="Arial"/>
                <a:ea typeface="ＭＳ Ｐゴシック" charset="0"/>
                <a:cs typeface="Arial"/>
              </a:rPr>
              <a:t>noncovalently</a:t>
            </a:r>
            <a:r>
              <a:rPr lang="en-US" sz="1800" b="1" dirty="0">
                <a:solidFill>
                  <a:srgbClr val="000000"/>
                </a:solidFill>
                <a:latin typeface="Arial"/>
                <a:ea typeface="ＭＳ Ｐゴシック" charset="0"/>
                <a:cs typeface="Arial"/>
              </a:rPr>
              <a:t> to motor</a:t>
            </a:r>
          </a:p>
          <a:p>
            <a:pPr eaLnBrk="0" hangingPunct="0">
              <a:lnSpc>
                <a:spcPts val="1800"/>
              </a:lnSpc>
            </a:pPr>
            <a:r>
              <a:rPr lang="en-US" sz="1800" b="1" dirty="0">
                <a:solidFill>
                  <a:srgbClr val="000000"/>
                </a:solidFill>
                <a:latin typeface="Arial"/>
                <a:ea typeface="ＭＳ Ｐゴシック" charset="0"/>
                <a:cs typeface="Arial"/>
              </a:rPr>
              <a:t>proteins and then is hydrolyzed.</a:t>
            </a:r>
          </a:p>
        </p:txBody>
      </p:sp>
      <p:sp>
        <p:nvSpPr>
          <p:cNvPr id="9" name="TextBox 8"/>
          <p:cNvSpPr txBox="1"/>
          <p:nvPr/>
        </p:nvSpPr>
        <p:spPr>
          <a:xfrm>
            <a:off x="4348302" y="5538104"/>
            <a:ext cx="3199127"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Protein and vesicle moved</a:t>
            </a:r>
          </a:p>
        </p:txBody>
      </p:sp>
      <p:sp>
        <p:nvSpPr>
          <p:cNvPr id="10" name="TextBox 9"/>
          <p:cNvSpPr txBox="1"/>
          <p:nvPr/>
        </p:nvSpPr>
        <p:spPr>
          <a:xfrm>
            <a:off x="2349500" y="5538104"/>
            <a:ext cx="1705429"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Motor protein</a:t>
            </a:r>
          </a:p>
        </p:txBody>
      </p:sp>
      <p:sp>
        <p:nvSpPr>
          <p:cNvPr id="11" name="TextBox 10"/>
          <p:cNvSpPr txBox="1"/>
          <p:nvPr/>
        </p:nvSpPr>
        <p:spPr>
          <a:xfrm>
            <a:off x="4733780" y="3400045"/>
            <a:ext cx="2296885"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Cytoskeletal track</a:t>
            </a:r>
          </a:p>
        </p:txBody>
      </p:sp>
      <p:sp>
        <p:nvSpPr>
          <p:cNvPr id="12" name="TextBox 11"/>
          <p:cNvSpPr txBox="1"/>
          <p:nvPr/>
        </p:nvSpPr>
        <p:spPr>
          <a:xfrm>
            <a:off x="1574585" y="4526409"/>
            <a:ext cx="736815"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ATP</a:t>
            </a:r>
          </a:p>
        </p:txBody>
      </p:sp>
      <p:sp>
        <p:nvSpPr>
          <p:cNvPr id="13" name="TextBox 12"/>
          <p:cNvSpPr txBox="1"/>
          <p:nvPr/>
        </p:nvSpPr>
        <p:spPr>
          <a:xfrm>
            <a:off x="3464519" y="4651256"/>
            <a:ext cx="526296" cy="318036"/>
          </a:xfrm>
          <a:prstGeom prst="rect">
            <a:avLst/>
          </a:prstGeom>
          <a:noFill/>
        </p:spPr>
        <p:txBody>
          <a:bodyPr wrap="square" rtlCol="0">
            <a:spAutoFit/>
          </a:bodyPr>
          <a:lstStyle/>
          <a:p>
            <a:pPr eaLnBrk="0" hangingPunct="0">
              <a:lnSpc>
                <a:spcPts val="1800"/>
              </a:lnSpc>
            </a:pPr>
            <a:r>
              <a:rPr lang="en-US" sz="1300" b="1" dirty="0">
                <a:solidFill>
                  <a:srgbClr val="000000"/>
                </a:solidFill>
                <a:latin typeface="Arial"/>
                <a:ea typeface="ＭＳ Ｐゴシック" charset="0"/>
                <a:cs typeface="Arial"/>
              </a:rPr>
              <a:t>ATP</a:t>
            </a:r>
          </a:p>
        </p:txBody>
      </p:sp>
      <p:cxnSp>
        <p:nvCxnSpPr>
          <p:cNvPr id="15" name="Straight Connector 14"/>
          <p:cNvCxnSpPr/>
          <p:nvPr/>
        </p:nvCxnSpPr>
        <p:spPr bwMode="auto">
          <a:xfrm>
            <a:off x="2608881" y="3674081"/>
            <a:ext cx="645763" cy="8179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p:cNvCxnSpPr/>
          <p:nvPr/>
        </p:nvCxnSpPr>
        <p:spPr bwMode="auto">
          <a:xfrm>
            <a:off x="3280475" y="4814928"/>
            <a:ext cx="137762" cy="78783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Connector 20"/>
          <p:cNvCxnSpPr/>
          <p:nvPr/>
        </p:nvCxnSpPr>
        <p:spPr bwMode="auto">
          <a:xfrm>
            <a:off x="5172129" y="3684412"/>
            <a:ext cx="235057" cy="13888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 name="TextBox 22"/>
          <p:cNvSpPr txBox="1"/>
          <p:nvPr/>
        </p:nvSpPr>
        <p:spPr>
          <a:xfrm>
            <a:off x="6804526" y="4562418"/>
            <a:ext cx="739273"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ADP</a:t>
            </a:r>
          </a:p>
        </p:txBody>
      </p:sp>
      <p:sp>
        <p:nvSpPr>
          <p:cNvPr id="24" name="TextBox 23"/>
          <p:cNvSpPr txBox="1"/>
          <p:nvPr/>
        </p:nvSpPr>
        <p:spPr>
          <a:xfrm>
            <a:off x="7545002" y="4553809"/>
            <a:ext cx="290253" cy="33086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P</a:t>
            </a:r>
          </a:p>
        </p:txBody>
      </p:sp>
      <p:sp>
        <p:nvSpPr>
          <p:cNvPr id="25" name="TextBox 24"/>
          <p:cNvSpPr txBox="1"/>
          <p:nvPr/>
        </p:nvSpPr>
        <p:spPr>
          <a:xfrm>
            <a:off x="7718928" y="4633023"/>
            <a:ext cx="202429" cy="318036"/>
          </a:xfrm>
          <a:prstGeom prst="rect">
            <a:avLst/>
          </a:prstGeom>
          <a:noFill/>
        </p:spPr>
        <p:txBody>
          <a:bodyPr wrap="square" rtlCol="0">
            <a:spAutoFit/>
          </a:bodyPr>
          <a:lstStyle/>
          <a:p>
            <a:pPr eaLnBrk="0" hangingPunct="0">
              <a:lnSpc>
                <a:spcPts val="1800"/>
              </a:lnSpc>
            </a:pPr>
            <a:r>
              <a:rPr lang="en-US" sz="1300" b="1" dirty="0" err="1">
                <a:solidFill>
                  <a:srgbClr val="000000"/>
                </a:solidFill>
                <a:latin typeface="Arial"/>
                <a:ea typeface="ＭＳ Ｐゴシック" charset="0"/>
                <a:cs typeface="Arial"/>
              </a:rPr>
              <a:t>i</a:t>
            </a:r>
            <a:endParaRPr lang="en-US" sz="1300" b="1" dirty="0">
              <a:solidFill>
                <a:srgbClr val="000000"/>
              </a:solidFill>
              <a:latin typeface="Arial"/>
              <a:ea typeface="ＭＳ Ｐゴシック" charset="0"/>
              <a:cs typeface="Arial"/>
            </a:endParaRPr>
          </a:p>
        </p:txBody>
      </p:sp>
      <p:cxnSp>
        <p:nvCxnSpPr>
          <p:cNvPr id="26" name="Straight Connector 25"/>
          <p:cNvCxnSpPr/>
          <p:nvPr/>
        </p:nvCxnSpPr>
        <p:spPr bwMode="auto">
          <a:xfrm>
            <a:off x="2548610" y="552894"/>
            <a:ext cx="624237" cy="9729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 name="Straight Connector 28"/>
          <p:cNvCxnSpPr/>
          <p:nvPr/>
        </p:nvCxnSpPr>
        <p:spPr bwMode="auto">
          <a:xfrm flipH="1">
            <a:off x="5467458" y="552894"/>
            <a:ext cx="133458" cy="38745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3" name="TextBox 32"/>
          <p:cNvSpPr txBox="1"/>
          <p:nvPr/>
        </p:nvSpPr>
        <p:spPr>
          <a:xfrm>
            <a:off x="6795916" y="1447491"/>
            <a:ext cx="735184"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ADP</a:t>
            </a:r>
          </a:p>
        </p:txBody>
      </p:sp>
      <p:sp>
        <p:nvSpPr>
          <p:cNvPr id="34" name="TextBox 33"/>
          <p:cNvSpPr txBox="1"/>
          <p:nvPr/>
        </p:nvSpPr>
        <p:spPr>
          <a:xfrm>
            <a:off x="7532087" y="1434577"/>
            <a:ext cx="290253" cy="33086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P</a:t>
            </a:r>
          </a:p>
        </p:txBody>
      </p:sp>
      <p:sp>
        <p:nvSpPr>
          <p:cNvPr id="35" name="TextBox 34"/>
          <p:cNvSpPr txBox="1"/>
          <p:nvPr/>
        </p:nvSpPr>
        <p:spPr>
          <a:xfrm>
            <a:off x="7706013" y="1513791"/>
            <a:ext cx="202429" cy="318036"/>
          </a:xfrm>
          <a:prstGeom prst="rect">
            <a:avLst/>
          </a:prstGeom>
          <a:noFill/>
        </p:spPr>
        <p:txBody>
          <a:bodyPr wrap="square" rtlCol="0">
            <a:spAutoFit/>
          </a:bodyPr>
          <a:lstStyle/>
          <a:p>
            <a:pPr eaLnBrk="0" hangingPunct="0">
              <a:lnSpc>
                <a:spcPts val="1800"/>
              </a:lnSpc>
            </a:pPr>
            <a:r>
              <a:rPr lang="en-US" sz="1300" b="1" dirty="0" err="1">
                <a:solidFill>
                  <a:srgbClr val="000000"/>
                </a:solidFill>
                <a:latin typeface="Arial"/>
                <a:ea typeface="ＭＳ Ｐゴシック" charset="0"/>
                <a:cs typeface="Arial"/>
              </a:rPr>
              <a:t>i</a:t>
            </a:r>
            <a:endParaRPr lang="en-US" sz="1300" b="1" dirty="0">
              <a:solidFill>
                <a:srgbClr val="000000"/>
              </a:solidFill>
              <a:latin typeface="Arial"/>
              <a:ea typeface="ＭＳ Ｐゴシック" charset="0"/>
              <a:cs typeface="Arial"/>
            </a:endParaRPr>
          </a:p>
        </p:txBody>
      </p:sp>
      <p:sp>
        <p:nvSpPr>
          <p:cNvPr id="36" name="TextBox 35"/>
          <p:cNvSpPr txBox="1"/>
          <p:nvPr/>
        </p:nvSpPr>
        <p:spPr>
          <a:xfrm>
            <a:off x="6039946" y="1944299"/>
            <a:ext cx="290253" cy="33086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P</a:t>
            </a:r>
          </a:p>
        </p:txBody>
      </p:sp>
      <p:sp>
        <p:nvSpPr>
          <p:cNvPr id="37" name="TextBox 36"/>
          <p:cNvSpPr txBox="1"/>
          <p:nvPr/>
        </p:nvSpPr>
        <p:spPr>
          <a:xfrm>
            <a:off x="6213872" y="2023513"/>
            <a:ext cx="202429" cy="318036"/>
          </a:xfrm>
          <a:prstGeom prst="rect">
            <a:avLst/>
          </a:prstGeom>
          <a:noFill/>
        </p:spPr>
        <p:txBody>
          <a:bodyPr wrap="square" rtlCol="0">
            <a:spAutoFit/>
          </a:bodyPr>
          <a:lstStyle/>
          <a:p>
            <a:pPr eaLnBrk="0" hangingPunct="0">
              <a:lnSpc>
                <a:spcPts val="1800"/>
              </a:lnSpc>
            </a:pPr>
            <a:r>
              <a:rPr lang="en-US" sz="1300" b="1" dirty="0" err="1">
                <a:solidFill>
                  <a:srgbClr val="000000"/>
                </a:solidFill>
                <a:latin typeface="Arial"/>
                <a:ea typeface="ＭＳ Ｐゴシック" charset="0"/>
                <a:cs typeface="Arial"/>
              </a:rPr>
              <a:t>i</a:t>
            </a:r>
            <a:endParaRPr lang="en-US" sz="1300" b="1" dirty="0">
              <a:solidFill>
                <a:srgbClr val="000000"/>
              </a:solidFill>
              <a:latin typeface="Arial"/>
              <a:ea typeface="ＭＳ Ｐゴシック" charset="0"/>
              <a:cs typeface="Arial"/>
            </a:endParaRPr>
          </a:p>
        </p:txBody>
      </p:sp>
      <p:sp>
        <p:nvSpPr>
          <p:cNvPr id="38" name="TextBox 37"/>
          <p:cNvSpPr txBox="1"/>
          <p:nvPr/>
        </p:nvSpPr>
        <p:spPr>
          <a:xfrm>
            <a:off x="3682482" y="1946021"/>
            <a:ext cx="290253" cy="330860"/>
          </a:xfrm>
          <a:prstGeom prst="rect">
            <a:avLst/>
          </a:prstGeom>
          <a:noFill/>
        </p:spPr>
        <p:txBody>
          <a:bodyPr wrap="square" rtlCol="0">
            <a:spAutoFit/>
          </a:bodyPr>
          <a:lstStyle/>
          <a:p>
            <a:pPr eaLnBrk="0" hangingPunct="0">
              <a:lnSpc>
                <a:spcPts val="1800"/>
              </a:lnSpc>
            </a:pPr>
            <a:r>
              <a:rPr lang="en-US" sz="1600" b="1" dirty="0">
                <a:solidFill>
                  <a:srgbClr val="000000"/>
                </a:solidFill>
                <a:latin typeface="Arial"/>
                <a:ea typeface="ＭＳ Ｐゴシック" charset="0"/>
                <a:cs typeface="Arial"/>
              </a:rPr>
              <a:t>P</a:t>
            </a:r>
          </a:p>
        </p:txBody>
      </p:sp>
      <p:sp>
        <p:nvSpPr>
          <p:cNvPr id="39" name="TextBox 38"/>
          <p:cNvSpPr txBox="1"/>
          <p:nvPr/>
        </p:nvSpPr>
        <p:spPr>
          <a:xfrm>
            <a:off x="1445558" y="1409608"/>
            <a:ext cx="789641"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ATP</a:t>
            </a:r>
          </a:p>
        </p:txBody>
      </p:sp>
      <p:sp>
        <p:nvSpPr>
          <p:cNvPr id="40" name="TextBox 39"/>
          <p:cNvSpPr txBox="1"/>
          <p:nvPr/>
        </p:nvSpPr>
        <p:spPr>
          <a:xfrm>
            <a:off x="1229542" y="5889170"/>
            <a:ext cx="575671"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(b)</a:t>
            </a:r>
          </a:p>
        </p:txBody>
      </p:sp>
      <p:sp>
        <p:nvSpPr>
          <p:cNvPr id="42" name="TextBox 41"/>
          <p:cNvSpPr txBox="1"/>
          <p:nvPr/>
        </p:nvSpPr>
        <p:spPr>
          <a:xfrm>
            <a:off x="2258789" y="3400045"/>
            <a:ext cx="1061357" cy="330860"/>
          </a:xfrm>
          <a:prstGeom prst="rect">
            <a:avLst/>
          </a:prstGeom>
          <a:noFill/>
        </p:spPr>
        <p:txBody>
          <a:bodyPr wrap="square" rtlCol="0">
            <a:spAutoFit/>
          </a:bodyPr>
          <a:lstStyle/>
          <a:p>
            <a:pPr eaLnBrk="0" hangingPunct="0">
              <a:lnSpc>
                <a:spcPts val="1800"/>
              </a:lnSpc>
            </a:pPr>
            <a:r>
              <a:rPr lang="en-US" sz="1800" b="1" dirty="0">
                <a:solidFill>
                  <a:srgbClr val="000000"/>
                </a:solidFill>
                <a:latin typeface="Arial"/>
                <a:ea typeface="ＭＳ Ｐゴシック" charset="0"/>
                <a:cs typeface="Arial"/>
              </a:rPr>
              <a:t>Vesicle</a:t>
            </a:r>
          </a:p>
        </p:txBody>
      </p:sp>
    </p:spTree>
    <p:extLst>
      <p:ext uri="{BB962C8B-B14F-4D97-AF65-F5344CB8AC3E}">
        <p14:creationId xmlns:p14="http://schemas.microsoft.com/office/powerpoint/2010/main" val="407565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2ATPCycl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563624"/>
            <a:ext cx="8546592" cy="3578352"/>
          </a:xfrm>
          <a:prstGeom prst="rect">
            <a:avLst/>
          </a:prstGeom>
        </p:spPr>
      </p:pic>
      <p:sp>
        <p:nvSpPr>
          <p:cNvPr id="2" name="Title 1"/>
          <p:cNvSpPr>
            <a:spLocks noGrp="1"/>
          </p:cNvSpPr>
          <p:nvPr>
            <p:ph type="title"/>
          </p:nvPr>
        </p:nvSpPr>
        <p:spPr/>
        <p:txBody>
          <a:bodyPr/>
          <a:lstStyle/>
          <a:p>
            <a:r>
              <a:rPr lang="en-US" dirty="0"/>
              <a:t>Figure 8.12</a:t>
            </a:r>
          </a:p>
        </p:txBody>
      </p:sp>
      <p:sp>
        <p:nvSpPr>
          <p:cNvPr id="14" name="TextBox 13"/>
          <p:cNvSpPr txBox="1"/>
          <p:nvPr/>
        </p:nvSpPr>
        <p:spPr>
          <a:xfrm>
            <a:off x="261974" y="3854448"/>
            <a:ext cx="3068506" cy="1259319"/>
          </a:xfrm>
          <a:prstGeom prst="rect">
            <a:avLst/>
          </a:prstGeom>
          <a:noFill/>
        </p:spPr>
        <p:txBody>
          <a:bodyPr wrap="squar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Energy from</a:t>
            </a:r>
          </a:p>
          <a:p>
            <a:pPr eaLnBrk="0" hangingPunct="0">
              <a:lnSpc>
                <a:spcPts val="1800"/>
              </a:lnSpc>
              <a:spcAft>
                <a:spcPts val="600"/>
              </a:spcAft>
            </a:pPr>
            <a:r>
              <a:rPr lang="en-US" sz="2200" b="1" dirty="0">
                <a:solidFill>
                  <a:srgbClr val="000000"/>
                </a:solidFill>
                <a:latin typeface="Arial"/>
                <a:ea typeface="ＭＳ Ｐゴシック" charset="0"/>
                <a:cs typeface="Arial"/>
              </a:rPr>
              <a:t>catabolism</a:t>
            </a:r>
          </a:p>
          <a:p>
            <a:pPr eaLnBrk="0" hangingPunct="0">
              <a:lnSpc>
                <a:spcPts val="1800"/>
              </a:lnSpc>
              <a:spcAft>
                <a:spcPts val="600"/>
              </a:spcAft>
            </a:pPr>
            <a:r>
              <a:rPr lang="en-US" sz="2200" b="1" dirty="0">
                <a:solidFill>
                  <a:srgbClr val="000000"/>
                </a:solidFill>
                <a:latin typeface="Arial"/>
                <a:ea typeface="ＭＳ Ｐゴシック" charset="0"/>
                <a:cs typeface="Arial"/>
              </a:rPr>
              <a:t>(exergonic, energy-</a:t>
            </a:r>
          </a:p>
          <a:p>
            <a:pPr eaLnBrk="0" hangingPunct="0">
              <a:lnSpc>
                <a:spcPts val="1800"/>
              </a:lnSpc>
              <a:spcAft>
                <a:spcPts val="600"/>
              </a:spcAft>
            </a:pPr>
            <a:r>
              <a:rPr lang="en-US" sz="2200" b="1" dirty="0">
                <a:solidFill>
                  <a:srgbClr val="000000"/>
                </a:solidFill>
                <a:latin typeface="Arial"/>
                <a:ea typeface="ＭＳ Ｐゴシック" charset="0"/>
                <a:cs typeface="Arial"/>
              </a:rPr>
              <a:t>releasing processes)</a:t>
            </a:r>
          </a:p>
        </p:txBody>
      </p:sp>
      <p:sp>
        <p:nvSpPr>
          <p:cNvPr id="5" name="TextBox 4"/>
          <p:cNvSpPr txBox="1"/>
          <p:nvPr/>
        </p:nvSpPr>
        <p:spPr>
          <a:xfrm>
            <a:off x="6220638" y="3845377"/>
            <a:ext cx="2805433" cy="1259319"/>
          </a:xfrm>
          <a:prstGeom prst="rect">
            <a:avLst/>
          </a:prstGeom>
          <a:noFill/>
        </p:spPr>
        <p:txBody>
          <a:bodyPr wrap="squar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Energy for cellular</a:t>
            </a:r>
          </a:p>
          <a:p>
            <a:pPr eaLnBrk="0" hangingPunct="0">
              <a:lnSpc>
                <a:spcPts val="1800"/>
              </a:lnSpc>
              <a:spcAft>
                <a:spcPts val="600"/>
              </a:spcAft>
            </a:pPr>
            <a:r>
              <a:rPr lang="en-US" sz="2200" b="1" dirty="0">
                <a:solidFill>
                  <a:srgbClr val="000000"/>
                </a:solidFill>
                <a:latin typeface="Arial"/>
                <a:ea typeface="ＭＳ Ｐゴシック" charset="0"/>
                <a:cs typeface="Arial"/>
              </a:rPr>
              <a:t>work (endergonic</a:t>
            </a:r>
          </a:p>
          <a:p>
            <a:pPr eaLnBrk="0" hangingPunct="0">
              <a:lnSpc>
                <a:spcPts val="1800"/>
              </a:lnSpc>
              <a:spcAft>
                <a:spcPts val="600"/>
              </a:spcAft>
            </a:pPr>
            <a:r>
              <a:rPr lang="en-US" sz="2200" b="1" dirty="0">
                <a:solidFill>
                  <a:srgbClr val="000000"/>
                </a:solidFill>
                <a:latin typeface="Arial"/>
                <a:ea typeface="ＭＳ Ｐゴシック" charset="0"/>
                <a:cs typeface="Arial"/>
              </a:rPr>
              <a:t>energy-consuming</a:t>
            </a:r>
          </a:p>
          <a:p>
            <a:pPr eaLnBrk="0" hangingPunct="0">
              <a:lnSpc>
                <a:spcPts val="1800"/>
              </a:lnSpc>
              <a:spcAft>
                <a:spcPts val="600"/>
              </a:spcAft>
            </a:pPr>
            <a:r>
              <a:rPr lang="en-US" sz="2200" b="1" dirty="0">
                <a:solidFill>
                  <a:srgbClr val="000000"/>
                </a:solidFill>
                <a:latin typeface="Arial"/>
                <a:ea typeface="ＭＳ Ｐゴシック" charset="0"/>
                <a:cs typeface="Arial"/>
              </a:rPr>
              <a:t>processes)</a:t>
            </a:r>
          </a:p>
        </p:txBody>
      </p:sp>
      <p:sp>
        <p:nvSpPr>
          <p:cNvPr id="6" name="TextBox 5"/>
          <p:cNvSpPr txBox="1"/>
          <p:nvPr/>
        </p:nvSpPr>
        <p:spPr>
          <a:xfrm>
            <a:off x="3780425" y="4471304"/>
            <a:ext cx="800647" cy="341119"/>
          </a:xfrm>
          <a:prstGeom prst="rect">
            <a:avLst/>
          </a:prstGeom>
          <a:noFill/>
        </p:spPr>
        <p:txBody>
          <a:bodyPr wrap="squar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ADP</a:t>
            </a:r>
          </a:p>
        </p:txBody>
      </p:sp>
      <p:sp>
        <p:nvSpPr>
          <p:cNvPr id="7" name="TextBox 6"/>
          <p:cNvSpPr txBox="1"/>
          <p:nvPr/>
        </p:nvSpPr>
        <p:spPr>
          <a:xfrm>
            <a:off x="4787356" y="4471304"/>
            <a:ext cx="392431" cy="341119"/>
          </a:xfrm>
          <a:prstGeom prst="rect">
            <a:avLst/>
          </a:prstGeom>
          <a:noFill/>
        </p:spPr>
        <p:txBody>
          <a:bodyPr wrap="squar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P</a:t>
            </a:r>
          </a:p>
        </p:txBody>
      </p:sp>
      <p:sp>
        <p:nvSpPr>
          <p:cNvPr id="8" name="TextBox 7"/>
          <p:cNvSpPr txBox="1"/>
          <p:nvPr/>
        </p:nvSpPr>
        <p:spPr>
          <a:xfrm>
            <a:off x="5023212" y="4571090"/>
            <a:ext cx="310787" cy="341119"/>
          </a:xfrm>
          <a:prstGeom prst="rect">
            <a:avLst/>
          </a:prstGeom>
          <a:noFill/>
        </p:spPr>
        <p:txBody>
          <a:bodyPr wrap="square" rtlCol="0">
            <a:spAutoFit/>
          </a:bodyPr>
          <a:lstStyle/>
          <a:p>
            <a:pPr eaLnBrk="0" hangingPunct="0">
              <a:lnSpc>
                <a:spcPts val="1800"/>
              </a:lnSpc>
              <a:spcAft>
                <a:spcPts val="600"/>
              </a:spcAft>
            </a:pPr>
            <a:r>
              <a:rPr lang="en-US" sz="1800" b="1" dirty="0" err="1">
                <a:solidFill>
                  <a:srgbClr val="000000"/>
                </a:solidFill>
                <a:latin typeface="Arial"/>
                <a:ea typeface="ＭＳ Ｐゴシック" charset="0"/>
                <a:cs typeface="Arial"/>
              </a:rPr>
              <a:t>i</a:t>
            </a:r>
            <a:endParaRPr lang="en-US" sz="1800" b="1" dirty="0">
              <a:solidFill>
                <a:srgbClr val="000000"/>
              </a:solidFill>
              <a:latin typeface="Arial"/>
              <a:ea typeface="ＭＳ Ｐゴシック" charset="0"/>
              <a:cs typeface="Arial"/>
            </a:endParaRPr>
          </a:p>
        </p:txBody>
      </p:sp>
      <p:sp>
        <p:nvSpPr>
          <p:cNvPr id="9" name="TextBox 8"/>
          <p:cNvSpPr txBox="1"/>
          <p:nvPr/>
        </p:nvSpPr>
        <p:spPr>
          <a:xfrm>
            <a:off x="5005071" y="1976659"/>
            <a:ext cx="800647" cy="341119"/>
          </a:xfrm>
          <a:prstGeom prst="rect">
            <a:avLst/>
          </a:prstGeom>
          <a:noFill/>
        </p:spPr>
        <p:txBody>
          <a:bodyPr wrap="square" rtlCol="0">
            <a:spAutoFit/>
          </a:bodyPr>
          <a:lstStyle/>
          <a:p>
            <a:pPr eaLnBrk="0" hangingPunct="0">
              <a:lnSpc>
                <a:spcPts val="1800"/>
              </a:lnSpc>
              <a:spcAft>
                <a:spcPts val="600"/>
              </a:spcAft>
            </a:pPr>
            <a:r>
              <a:rPr lang="en-US" sz="2200" b="1" dirty="0">
                <a:solidFill>
                  <a:srgbClr val="FFFFFF"/>
                </a:solidFill>
                <a:latin typeface="Arial"/>
                <a:ea typeface="ＭＳ Ｐゴシック" charset="0"/>
                <a:cs typeface="Arial"/>
              </a:rPr>
              <a:t>H</a:t>
            </a:r>
            <a:r>
              <a:rPr lang="en-US" b="1" baseline="-25000" dirty="0">
                <a:solidFill>
                  <a:srgbClr val="FFFFFF"/>
                </a:solidFill>
                <a:latin typeface="Arial"/>
                <a:ea typeface="ＭＳ Ｐゴシック" charset="0"/>
                <a:cs typeface="Arial"/>
              </a:rPr>
              <a:t>2</a:t>
            </a:r>
            <a:r>
              <a:rPr lang="en-US" sz="2200" b="1" dirty="0">
                <a:solidFill>
                  <a:srgbClr val="FFFFFF"/>
                </a:solidFill>
                <a:latin typeface="Arial"/>
                <a:ea typeface="ＭＳ Ｐゴシック" charset="0"/>
                <a:cs typeface="Arial"/>
              </a:rPr>
              <a:t>O</a:t>
            </a:r>
          </a:p>
        </p:txBody>
      </p:sp>
      <p:sp>
        <p:nvSpPr>
          <p:cNvPr id="10" name="TextBox 9"/>
          <p:cNvSpPr txBox="1"/>
          <p:nvPr/>
        </p:nvSpPr>
        <p:spPr>
          <a:xfrm>
            <a:off x="3789499" y="1940374"/>
            <a:ext cx="800647" cy="341119"/>
          </a:xfrm>
          <a:prstGeom prst="rect">
            <a:avLst/>
          </a:prstGeom>
          <a:noFill/>
        </p:spPr>
        <p:txBody>
          <a:bodyPr wrap="squar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ATP</a:t>
            </a:r>
          </a:p>
        </p:txBody>
      </p:sp>
    </p:spTree>
    <p:extLst>
      <p:ext uri="{BB962C8B-B14F-4D97-AF65-F5344CB8AC3E}">
        <p14:creationId xmlns:p14="http://schemas.microsoft.com/office/powerpoint/2010/main" val="288294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4EnzymeActivation-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457200"/>
            <a:ext cx="8546592" cy="5791200"/>
          </a:xfrm>
          <a:prstGeom prst="rect">
            <a:avLst/>
          </a:prstGeom>
        </p:spPr>
      </p:pic>
      <p:sp>
        <p:nvSpPr>
          <p:cNvPr id="2" name="Title 1"/>
          <p:cNvSpPr>
            <a:spLocks noGrp="1"/>
          </p:cNvSpPr>
          <p:nvPr>
            <p:ph type="title"/>
          </p:nvPr>
        </p:nvSpPr>
        <p:spPr/>
        <p:txBody>
          <a:bodyPr/>
          <a:lstStyle/>
          <a:p>
            <a:r>
              <a:rPr lang="en-US" dirty="0"/>
              <a:t>Figure 8.14</a:t>
            </a:r>
          </a:p>
        </p:txBody>
      </p:sp>
      <p:sp>
        <p:nvSpPr>
          <p:cNvPr id="14" name="TextBox 13"/>
          <p:cNvSpPr txBox="1"/>
          <p:nvPr/>
        </p:nvSpPr>
        <p:spPr>
          <a:xfrm>
            <a:off x="1152733" y="688521"/>
            <a:ext cx="1505540" cy="1264449"/>
          </a:xfrm>
          <a:prstGeom prst="rect">
            <a:avLst/>
          </a:prstGeom>
          <a:noFill/>
        </p:spPr>
        <p:txBody>
          <a:bodyPr wrap="non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Course of</a:t>
            </a:r>
          </a:p>
          <a:p>
            <a:pPr eaLnBrk="0" hangingPunct="0">
              <a:lnSpc>
                <a:spcPts val="1800"/>
              </a:lnSpc>
              <a:spcAft>
                <a:spcPts val="600"/>
              </a:spcAft>
            </a:pPr>
            <a:r>
              <a:rPr lang="en-US" sz="2200" b="1" dirty="0">
                <a:solidFill>
                  <a:srgbClr val="000000"/>
                </a:solidFill>
                <a:latin typeface="Arial"/>
                <a:ea typeface="ＭＳ Ｐゴシック" charset="0"/>
                <a:cs typeface="Arial"/>
              </a:rPr>
              <a:t>reaction</a:t>
            </a:r>
          </a:p>
          <a:p>
            <a:pPr eaLnBrk="0" hangingPunct="0">
              <a:lnSpc>
                <a:spcPts val="1800"/>
              </a:lnSpc>
              <a:spcAft>
                <a:spcPts val="600"/>
              </a:spcAft>
            </a:pPr>
            <a:r>
              <a:rPr lang="en-US" sz="2200" b="1" dirty="0">
                <a:solidFill>
                  <a:srgbClr val="000000"/>
                </a:solidFill>
                <a:latin typeface="Arial"/>
                <a:ea typeface="ＭＳ Ｐゴシック" charset="0"/>
                <a:cs typeface="Arial"/>
              </a:rPr>
              <a:t>without</a:t>
            </a:r>
          </a:p>
          <a:p>
            <a:pPr eaLnBrk="0" hangingPunct="0">
              <a:lnSpc>
                <a:spcPts val="1800"/>
              </a:lnSpc>
              <a:spcAft>
                <a:spcPts val="600"/>
              </a:spcAft>
            </a:pPr>
            <a:r>
              <a:rPr lang="en-US" sz="2200" b="1" dirty="0">
                <a:solidFill>
                  <a:srgbClr val="000000"/>
                </a:solidFill>
                <a:latin typeface="Arial"/>
                <a:ea typeface="ＭＳ Ｐゴシック" charset="0"/>
                <a:cs typeface="Arial"/>
              </a:rPr>
              <a:t>enzyme</a:t>
            </a:r>
          </a:p>
        </p:txBody>
      </p:sp>
      <p:cxnSp>
        <p:nvCxnSpPr>
          <p:cNvPr id="5" name="Straight Connector 4"/>
          <p:cNvCxnSpPr/>
          <p:nvPr/>
        </p:nvCxnSpPr>
        <p:spPr bwMode="auto">
          <a:xfrm>
            <a:off x="2592917" y="851958"/>
            <a:ext cx="465666" cy="3862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Connector 6"/>
          <p:cNvCxnSpPr/>
          <p:nvPr/>
        </p:nvCxnSpPr>
        <p:spPr bwMode="auto">
          <a:xfrm flipH="1">
            <a:off x="2635250" y="2116667"/>
            <a:ext cx="486834" cy="1222375"/>
          </a:xfrm>
          <a:prstGeom prst="line">
            <a:avLst/>
          </a:prstGeom>
          <a:solidFill>
            <a:schemeClr val="accent1"/>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Box 11"/>
          <p:cNvSpPr txBox="1"/>
          <p:nvPr/>
        </p:nvSpPr>
        <p:spPr>
          <a:xfrm>
            <a:off x="1961303" y="3328004"/>
            <a:ext cx="1906504" cy="956672"/>
          </a:xfrm>
          <a:prstGeom prst="rect">
            <a:avLst/>
          </a:prstGeom>
          <a:noFill/>
        </p:spPr>
        <p:txBody>
          <a:bodyPr wrap="none" rtlCol="0">
            <a:spAutoFit/>
          </a:bodyPr>
          <a:lstStyle/>
          <a:p>
            <a:pPr eaLnBrk="0" hangingPunct="0">
              <a:lnSpc>
                <a:spcPts val="1800"/>
              </a:lnSpc>
              <a:spcAft>
                <a:spcPts val="600"/>
              </a:spcAft>
            </a:pPr>
            <a:r>
              <a:rPr lang="en-US" sz="2200" b="1" dirty="0">
                <a:solidFill>
                  <a:srgbClr val="FF0000"/>
                </a:solidFill>
                <a:latin typeface="Arial"/>
                <a:ea typeface="ＭＳ Ｐゴシック" charset="0"/>
                <a:cs typeface="Arial"/>
              </a:rPr>
              <a:t>Course of</a:t>
            </a:r>
          </a:p>
          <a:p>
            <a:pPr eaLnBrk="0" hangingPunct="0">
              <a:lnSpc>
                <a:spcPts val="1800"/>
              </a:lnSpc>
              <a:spcAft>
                <a:spcPts val="600"/>
              </a:spcAft>
            </a:pPr>
            <a:r>
              <a:rPr lang="en-US" sz="2200" b="1" dirty="0">
                <a:solidFill>
                  <a:srgbClr val="FF0000"/>
                </a:solidFill>
                <a:latin typeface="Arial"/>
                <a:ea typeface="ＭＳ Ｐゴシック" charset="0"/>
                <a:cs typeface="Arial"/>
              </a:rPr>
              <a:t>reaction</a:t>
            </a:r>
          </a:p>
          <a:p>
            <a:pPr eaLnBrk="0" hangingPunct="0">
              <a:lnSpc>
                <a:spcPts val="1800"/>
              </a:lnSpc>
              <a:spcAft>
                <a:spcPts val="600"/>
              </a:spcAft>
            </a:pPr>
            <a:r>
              <a:rPr lang="en-US" sz="2200" b="1" dirty="0">
                <a:solidFill>
                  <a:srgbClr val="FF0000"/>
                </a:solidFill>
                <a:latin typeface="Arial"/>
                <a:ea typeface="ＭＳ Ｐゴシック" charset="0"/>
                <a:cs typeface="Arial"/>
              </a:rPr>
              <a:t>with enzyme</a:t>
            </a:r>
          </a:p>
        </p:txBody>
      </p:sp>
      <p:sp>
        <p:nvSpPr>
          <p:cNvPr id="13" name="TextBox 12"/>
          <p:cNvSpPr txBox="1"/>
          <p:nvPr/>
        </p:nvSpPr>
        <p:spPr>
          <a:xfrm>
            <a:off x="6272957" y="1575404"/>
            <a:ext cx="1235209" cy="956672"/>
          </a:xfrm>
          <a:prstGeom prst="rect">
            <a:avLst/>
          </a:prstGeom>
          <a:noFill/>
        </p:spPr>
        <p:txBody>
          <a:bodyPr wrap="none" rtlCol="0">
            <a:spAutoFit/>
          </a:bodyPr>
          <a:lstStyle/>
          <a:p>
            <a:pPr eaLnBrk="0" hangingPunct="0">
              <a:lnSpc>
                <a:spcPts val="1800"/>
              </a:lnSpc>
              <a:spcAft>
                <a:spcPts val="600"/>
              </a:spcAft>
            </a:pPr>
            <a:r>
              <a:rPr lang="en-US" sz="2200" b="1" dirty="0">
                <a:solidFill>
                  <a:srgbClr val="FF0000"/>
                </a:solidFill>
                <a:latin typeface="Arial"/>
                <a:ea typeface="ＭＳ Ｐゴシック" charset="0"/>
                <a:cs typeface="Arial"/>
              </a:rPr>
              <a:t>E</a:t>
            </a:r>
            <a:r>
              <a:rPr lang="en-US" b="1" baseline="-25000" dirty="0">
                <a:solidFill>
                  <a:srgbClr val="FF0000"/>
                </a:solidFill>
                <a:latin typeface="Arial"/>
                <a:ea typeface="ＭＳ Ｐゴシック" charset="0"/>
                <a:cs typeface="Arial"/>
              </a:rPr>
              <a:t>A </a:t>
            </a:r>
            <a:r>
              <a:rPr lang="en-US" sz="2200" b="1" dirty="0">
                <a:solidFill>
                  <a:srgbClr val="FF0000"/>
                </a:solidFill>
                <a:latin typeface="Arial"/>
                <a:ea typeface="ＭＳ Ｐゴシック" charset="0"/>
                <a:cs typeface="Arial"/>
              </a:rPr>
              <a:t>with</a:t>
            </a:r>
          </a:p>
          <a:p>
            <a:pPr eaLnBrk="0" hangingPunct="0">
              <a:lnSpc>
                <a:spcPts val="1800"/>
              </a:lnSpc>
              <a:spcAft>
                <a:spcPts val="600"/>
              </a:spcAft>
            </a:pPr>
            <a:r>
              <a:rPr lang="en-US" sz="2200" b="1" dirty="0">
                <a:solidFill>
                  <a:srgbClr val="FF0000"/>
                </a:solidFill>
                <a:latin typeface="Arial"/>
                <a:ea typeface="ＭＳ Ｐゴシック" charset="0"/>
                <a:cs typeface="Arial"/>
              </a:rPr>
              <a:t>enzyme</a:t>
            </a:r>
          </a:p>
          <a:p>
            <a:pPr eaLnBrk="0" hangingPunct="0">
              <a:lnSpc>
                <a:spcPts val="1800"/>
              </a:lnSpc>
              <a:spcAft>
                <a:spcPts val="600"/>
              </a:spcAft>
            </a:pPr>
            <a:r>
              <a:rPr lang="en-US" sz="2200" b="1" dirty="0">
                <a:solidFill>
                  <a:srgbClr val="FF0000"/>
                </a:solidFill>
                <a:latin typeface="Arial"/>
                <a:ea typeface="ＭＳ Ｐゴシック" charset="0"/>
                <a:cs typeface="Arial"/>
              </a:rPr>
              <a:t>is lower</a:t>
            </a:r>
          </a:p>
        </p:txBody>
      </p:sp>
      <p:sp>
        <p:nvSpPr>
          <p:cNvPr id="15" name="TextBox 14"/>
          <p:cNvSpPr txBox="1"/>
          <p:nvPr/>
        </p:nvSpPr>
        <p:spPr>
          <a:xfrm>
            <a:off x="4552110" y="1050469"/>
            <a:ext cx="1219642" cy="956672"/>
          </a:xfrm>
          <a:prstGeom prst="rect">
            <a:avLst/>
          </a:prstGeom>
          <a:noFill/>
        </p:spPr>
        <p:txBody>
          <a:bodyPr wrap="non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E</a:t>
            </a:r>
            <a:r>
              <a:rPr lang="en-US" b="1" baseline="-25000" dirty="0">
                <a:solidFill>
                  <a:srgbClr val="000000"/>
                </a:solidFill>
                <a:latin typeface="Arial"/>
                <a:ea typeface="ＭＳ Ｐゴシック" charset="0"/>
                <a:cs typeface="Arial"/>
              </a:rPr>
              <a:t>A</a:t>
            </a:r>
          </a:p>
          <a:p>
            <a:pPr eaLnBrk="0" hangingPunct="0">
              <a:lnSpc>
                <a:spcPts val="1800"/>
              </a:lnSpc>
              <a:spcAft>
                <a:spcPts val="600"/>
              </a:spcAft>
            </a:pPr>
            <a:r>
              <a:rPr lang="en-US" sz="2200" b="1" dirty="0">
                <a:solidFill>
                  <a:srgbClr val="000000"/>
                </a:solidFill>
                <a:latin typeface="Arial"/>
                <a:ea typeface="ＭＳ Ｐゴシック" charset="0"/>
                <a:cs typeface="Arial"/>
              </a:rPr>
              <a:t>without</a:t>
            </a:r>
          </a:p>
          <a:p>
            <a:pPr eaLnBrk="0" hangingPunct="0">
              <a:lnSpc>
                <a:spcPts val="1800"/>
              </a:lnSpc>
              <a:spcAft>
                <a:spcPts val="600"/>
              </a:spcAft>
            </a:pPr>
            <a:r>
              <a:rPr lang="en-US" sz="2200" b="1" dirty="0">
                <a:solidFill>
                  <a:srgbClr val="000000"/>
                </a:solidFill>
                <a:latin typeface="Arial"/>
                <a:ea typeface="ＭＳ Ｐゴシック" charset="0"/>
                <a:cs typeface="Arial"/>
              </a:rPr>
              <a:t>enzyme</a:t>
            </a:r>
          </a:p>
        </p:txBody>
      </p:sp>
      <p:sp>
        <p:nvSpPr>
          <p:cNvPr id="16" name="TextBox 15"/>
          <p:cNvSpPr txBox="1"/>
          <p:nvPr/>
        </p:nvSpPr>
        <p:spPr>
          <a:xfrm>
            <a:off x="5561761" y="4981118"/>
            <a:ext cx="1407407" cy="341119"/>
          </a:xfrm>
          <a:prstGeom prst="rect">
            <a:avLst/>
          </a:prstGeom>
          <a:noFill/>
        </p:spPr>
        <p:txBody>
          <a:bodyPr wrap="non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Products</a:t>
            </a:r>
          </a:p>
        </p:txBody>
      </p:sp>
      <p:sp>
        <p:nvSpPr>
          <p:cNvPr id="17" name="TextBox 16"/>
          <p:cNvSpPr txBox="1"/>
          <p:nvPr/>
        </p:nvSpPr>
        <p:spPr>
          <a:xfrm>
            <a:off x="1290329" y="2678185"/>
            <a:ext cx="1533180" cy="341119"/>
          </a:xfrm>
          <a:prstGeom prst="rect">
            <a:avLst/>
          </a:prstGeom>
          <a:noFill/>
        </p:spPr>
        <p:txBody>
          <a:bodyPr wrap="non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Reactants</a:t>
            </a:r>
          </a:p>
        </p:txBody>
      </p:sp>
      <p:sp>
        <p:nvSpPr>
          <p:cNvPr id="18" name="TextBox 17"/>
          <p:cNvSpPr txBox="1"/>
          <p:nvPr/>
        </p:nvSpPr>
        <p:spPr>
          <a:xfrm rot="16200000">
            <a:off x="-122098" y="3222169"/>
            <a:ext cx="1784175" cy="341119"/>
          </a:xfrm>
          <a:prstGeom prst="rect">
            <a:avLst/>
          </a:prstGeom>
          <a:noFill/>
        </p:spPr>
        <p:txBody>
          <a:bodyPr wrap="non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Free energy</a:t>
            </a:r>
          </a:p>
        </p:txBody>
      </p:sp>
      <p:sp>
        <p:nvSpPr>
          <p:cNvPr id="19" name="TextBox 18"/>
          <p:cNvSpPr txBox="1"/>
          <p:nvPr/>
        </p:nvSpPr>
        <p:spPr>
          <a:xfrm>
            <a:off x="6338582" y="3323769"/>
            <a:ext cx="2562004" cy="648896"/>
          </a:xfrm>
          <a:prstGeom prst="rect">
            <a:avLst/>
          </a:prstGeom>
          <a:noFill/>
        </p:spPr>
        <p:txBody>
          <a:bodyPr wrap="squar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a:t>
            </a:r>
            <a:r>
              <a:rPr lang="en-US" sz="2200" b="1" i="1" dirty="0">
                <a:solidFill>
                  <a:srgbClr val="000000"/>
                </a:solidFill>
                <a:latin typeface="Arial"/>
                <a:ea typeface="ＭＳ Ｐゴシック" charset="0"/>
                <a:cs typeface="Arial"/>
              </a:rPr>
              <a:t>G</a:t>
            </a:r>
            <a:r>
              <a:rPr lang="en-US" sz="2200" b="1" dirty="0">
                <a:solidFill>
                  <a:srgbClr val="000000"/>
                </a:solidFill>
                <a:latin typeface="Arial"/>
                <a:ea typeface="ＭＳ Ｐゴシック" charset="0"/>
                <a:cs typeface="Arial"/>
              </a:rPr>
              <a:t> is unaffected</a:t>
            </a:r>
          </a:p>
          <a:p>
            <a:pPr eaLnBrk="0" hangingPunct="0">
              <a:lnSpc>
                <a:spcPts val="1800"/>
              </a:lnSpc>
              <a:spcAft>
                <a:spcPts val="600"/>
              </a:spcAft>
            </a:pPr>
            <a:r>
              <a:rPr lang="en-US" sz="2200" b="1" dirty="0">
                <a:solidFill>
                  <a:srgbClr val="000000"/>
                </a:solidFill>
                <a:latin typeface="Arial"/>
                <a:ea typeface="ＭＳ Ｐゴシック" charset="0"/>
                <a:cs typeface="Arial"/>
              </a:rPr>
              <a:t>by enzyme</a:t>
            </a:r>
          </a:p>
        </p:txBody>
      </p:sp>
      <p:sp>
        <p:nvSpPr>
          <p:cNvPr id="20" name="TextBox 19"/>
          <p:cNvSpPr txBox="1"/>
          <p:nvPr/>
        </p:nvSpPr>
        <p:spPr>
          <a:xfrm>
            <a:off x="2778347" y="5690197"/>
            <a:ext cx="3444655" cy="341119"/>
          </a:xfrm>
          <a:prstGeom prst="rect">
            <a:avLst/>
          </a:prstGeom>
          <a:noFill/>
        </p:spPr>
        <p:txBody>
          <a:bodyPr wrap="square" rtlCol="0">
            <a:spAutoFit/>
          </a:bodyPr>
          <a:lstStyle/>
          <a:p>
            <a:pPr eaLnBrk="0" hangingPunct="0">
              <a:lnSpc>
                <a:spcPts val="1800"/>
              </a:lnSpc>
              <a:spcAft>
                <a:spcPts val="600"/>
              </a:spcAft>
            </a:pPr>
            <a:r>
              <a:rPr lang="en-US" sz="2200" b="1" dirty="0">
                <a:solidFill>
                  <a:srgbClr val="000000"/>
                </a:solidFill>
                <a:latin typeface="Arial"/>
                <a:ea typeface="ＭＳ Ｐゴシック" charset="0"/>
                <a:cs typeface="Arial"/>
              </a:rPr>
              <a:t>Progress of the reaction</a:t>
            </a:r>
          </a:p>
        </p:txBody>
      </p:sp>
      <p:cxnSp>
        <p:nvCxnSpPr>
          <p:cNvPr id="21" name="Straight Arrow Connector 20"/>
          <p:cNvCxnSpPr/>
          <p:nvPr/>
        </p:nvCxnSpPr>
        <p:spPr bwMode="auto">
          <a:xfrm flipV="1">
            <a:off x="780144" y="1797654"/>
            <a:ext cx="0" cy="740834"/>
          </a:xfrm>
          <a:prstGeom prst="straightConnector1">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Straight Arrow Connector 21"/>
          <p:cNvCxnSpPr/>
          <p:nvPr/>
        </p:nvCxnSpPr>
        <p:spPr bwMode="auto">
          <a:xfrm>
            <a:off x="6168270" y="5831114"/>
            <a:ext cx="771373" cy="0"/>
          </a:xfrm>
          <a:prstGeom prst="straightConnector1">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7315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5InducedFit-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258824"/>
            <a:ext cx="8546592" cy="4187952"/>
          </a:xfrm>
          <a:prstGeom prst="rect">
            <a:avLst/>
          </a:prstGeom>
        </p:spPr>
      </p:pic>
      <p:sp>
        <p:nvSpPr>
          <p:cNvPr id="2" name="Title 1"/>
          <p:cNvSpPr>
            <a:spLocks noGrp="1"/>
          </p:cNvSpPr>
          <p:nvPr>
            <p:ph type="title"/>
          </p:nvPr>
        </p:nvSpPr>
        <p:spPr/>
        <p:txBody>
          <a:bodyPr/>
          <a:lstStyle/>
          <a:p>
            <a:r>
              <a:rPr lang="en-US" dirty="0"/>
              <a:t>Figure 8.15</a:t>
            </a:r>
          </a:p>
        </p:txBody>
      </p:sp>
      <p:sp>
        <p:nvSpPr>
          <p:cNvPr id="14" name="TextBox 13"/>
          <p:cNvSpPr txBox="1"/>
          <p:nvPr/>
        </p:nvSpPr>
        <p:spPr>
          <a:xfrm>
            <a:off x="315136" y="1341665"/>
            <a:ext cx="1354007" cy="330860"/>
          </a:xfrm>
          <a:prstGeom prst="rect">
            <a:avLst/>
          </a:prstGeom>
          <a:noFill/>
        </p:spPr>
        <p:txBody>
          <a:bodyPr wrap="square" rtlCol="0">
            <a:spAutoFit/>
          </a:bodyPr>
          <a:lstStyle/>
          <a:p>
            <a:pPr eaLnBrk="0" hangingPunct="0">
              <a:lnSpc>
                <a:spcPts val="1800"/>
              </a:lnSpc>
            </a:pPr>
            <a:r>
              <a:rPr lang="en-US" sz="1900" b="1" dirty="0">
                <a:solidFill>
                  <a:srgbClr val="000000"/>
                </a:solidFill>
                <a:latin typeface="Arial"/>
                <a:ea typeface="ＭＳ Ｐゴシック" charset="0"/>
                <a:cs typeface="Arial"/>
              </a:rPr>
              <a:t>Substrate</a:t>
            </a:r>
          </a:p>
        </p:txBody>
      </p:sp>
      <p:sp>
        <p:nvSpPr>
          <p:cNvPr id="5" name="TextBox 4"/>
          <p:cNvSpPr txBox="1"/>
          <p:nvPr/>
        </p:nvSpPr>
        <p:spPr>
          <a:xfrm>
            <a:off x="233497" y="2719614"/>
            <a:ext cx="1471935" cy="333425"/>
          </a:xfrm>
          <a:prstGeom prst="rect">
            <a:avLst/>
          </a:prstGeom>
          <a:noFill/>
        </p:spPr>
        <p:txBody>
          <a:bodyPr wrap="square" rtlCol="0">
            <a:spAutoFit/>
          </a:bodyPr>
          <a:lstStyle/>
          <a:p>
            <a:pPr eaLnBrk="0" hangingPunct="0">
              <a:lnSpc>
                <a:spcPts val="1800"/>
              </a:lnSpc>
            </a:pPr>
            <a:r>
              <a:rPr lang="en-US" sz="1900" b="1" dirty="0">
                <a:solidFill>
                  <a:srgbClr val="000000"/>
                </a:solidFill>
                <a:latin typeface="Arial"/>
                <a:ea typeface="ＭＳ Ｐゴシック" charset="0"/>
                <a:cs typeface="Arial"/>
              </a:rPr>
              <a:t>Active site</a:t>
            </a:r>
          </a:p>
        </p:txBody>
      </p:sp>
      <p:sp>
        <p:nvSpPr>
          <p:cNvPr id="6" name="TextBox 5"/>
          <p:cNvSpPr txBox="1"/>
          <p:nvPr/>
        </p:nvSpPr>
        <p:spPr>
          <a:xfrm>
            <a:off x="2156642" y="4851399"/>
            <a:ext cx="1109074" cy="333425"/>
          </a:xfrm>
          <a:prstGeom prst="rect">
            <a:avLst/>
          </a:prstGeom>
          <a:noFill/>
        </p:spPr>
        <p:txBody>
          <a:bodyPr wrap="square" rtlCol="0">
            <a:spAutoFit/>
          </a:bodyPr>
          <a:lstStyle/>
          <a:p>
            <a:pPr eaLnBrk="0" hangingPunct="0">
              <a:lnSpc>
                <a:spcPts val="1800"/>
              </a:lnSpc>
            </a:pPr>
            <a:r>
              <a:rPr lang="en-US" sz="1900" b="1" dirty="0">
                <a:solidFill>
                  <a:srgbClr val="000000"/>
                </a:solidFill>
                <a:latin typeface="Arial"/>
                <a:ea typeface="ＭＳ Ｐゴシック" charset="0"/>
                <a:cs typeface="Arial"/>
              </a:rPr>
              <a:t>Enzyme</a:t>
            </a:r>
          </a:p>
        </p:txBody>
      </p:sp>
      <p:sp>
        <p:nvSpPr>
          <p:cNvPr id="7" name="TextBox 6"/>
          <p:cNvSpPr txBox="1"/>
          <p:nvPr/>
        </p:nvSpPr>
        <p:spPr>
          <a:xfrm>
            <a:off x="6284143" y="4860472"/>
            <a:ext cx="2270215" cy="564257"/>
          </a:xfrm>
          <a:prstGeom prst="rect">
            <a:avLst/>
          </a:prstGeom>
          <a:noFill/>
        </p:spPr>
        <p:txBody>
          <a:bodyPr wrap="square" rtlCol="0">
            <a:spAutoFit/>
          </a:bodyPr>
          <a:lstStyle/>
          <a:p>
            <a:pPr eaLnBrk="0" hangingPunct="0">
              <a:lnSpc>
                <a:spcPts val="1800"/>
              </a:lnSpc>
            </a:pPr>
            <a:r>
              <a:rPr lang="en-US" sz="1900" b="1" dirty="0">
                <a:solidFill>
                  <a:srgbClr val="000000"/>
                </a:solidFill>
                <a:latin typeface="Arial"/>
                <a:ea typeface="ＭＳ Ｐゴシック" charset="0"/>
                <a:cs typeface="Arial"/>
              </a:rPr>
              <a:t>Enzyme-substrate</a:t>
            </a:r>
          </a:p>
          <a:p>
            <a:pPr eaLnBrk="0" hangingPunct="0">
              <a:lnSpc>
                <a:spcPts val="1800"/>
              </a:lnSpc>
            </a:pPr>
            <a:r>
              <a:rPr lang="en-US" sz="1900" b="1" dirty="0">
                <a:solidFill>
                  <a:srgbClr val="000000"/>
                </a:solidFill>
                <a:latin typeface="Arial"/>
                <a:ea typeface="ＭＳ Ｐゴシック" charset="0"/>
                <a:cs typeface="Arial"/>
              </a:rPr>
              <a:t>complex</a:t>
            </a:r>
          </a:p>
        </p:txBody>
      </p:sp>
      <p:cxnSp>
        <p:nvCxnSpPr>
          <p:cNvPr id="10" name="Straight Connector 9"/>
          <p:cNvCxnSpPr/>
          <p:nvPr/>
        </p:nvCxnSpPr>
        <p:spPr bwMode="auto">
          <a:xfrm flipV="1">
            <a:off x="960033" y="1640237"/>
            <a:ext cx="0" cy="39176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Connector 12"/>
          <p:cNvCxnSpPr/>
          <p:nvPr/>
        </p:nvCxnSpPr>
        <p:spPr bwMode="auto">
          <a:xfrm>
            <a:off x="1567051" y="2905932"/>
            <a:ext cx="792135" cy="731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8640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Concept 8.1: An organism</a:t>
            </a:r>
            <a:r>
              <a:rPr lang="ja-JP" altLang="en-US"/>
              <a:t>’</a:t>
            </a:r>
            <a:r>
              <a:rPr lang="en-US" altLang="ja-JP"/>
              <a:t>s metabolism transforms matter and energy, subject to the laws of thermodynamics</a:t>
            </a:r>
            <a:endParaRPr lang="en-US" dirty="0"/>
          </a:p>
        </p:txBody>
      </p:sp>
      <p:sp>
        <p:nvSpPr>
          <p:cNvPr id="3" name="Content Placeholder 2"/>
          <p:cNvSpPr>
            <a:spLocks noGrp="1"/>
          </p:cNvSpPr>
          <p:nvPr>
            <p:ph idx="1"/>
          </p:nvPr>
        </p:nvSpPr>
        <p:spPr>
          <a:xfrm>
            <a:off x="420913" y="1724024"/>
            <a:ext cx="8499249" cy="4622535"/>
          </a:xfrm>
        </p:spPr>
        <p:txBody>
          <a:bodyPr/>
          <a:lstStyle/>
          <a:p>
            <a:r>
              <a:rPr lang="en-US" b="1" dirty="0"/>
              <a:t>Metabolism</a:t>
            </a:r>
            <a:r>
              <a:rPr lang="en-US" dirty="0"/>
              <a:t> is the totality of an organism</a:t>
            </a:r>
            <a:r>
              <a:rPr lang="ja-JP" altLang="en-US" dirty="0"/>
              <a:t>’</a:t>
            </a:r>
            <a:r>
              <a:rPr lang="en-US" altLang="ja-JP" dirty="0"/>
              <a:t>s chemical reactions</a:t>
            </a:r>
          </a:p>
          <a:p>
            <a:r>
              <a:rPr lang="en-US" dirty="0"/>
              <a:t>A </a:t>
            </a:r>
            <a:r>
              <a:rPr lang="en-US" b="1" dirty="0"/>
              <a:t>metabolic pathway</a:t>
            </a:r>
            <a:r>
              <a:rPr lang="en-US" dirty="0"/>
              <a:t> begins with a specific molecule and ends with a product</a:t>
            </a:r>
          </a:p>
          <a:p>
            <a:r>
              <a:rPr lang="en-US" dirty="0"/>
              <a:t>Each step is catalyzed by a specific enzyme</a:t>
            </a:r>
          </a:p>
        </p:txBody>
      </p:sp>
      <p:pic>
        <p:nvPicPr>
          <p:cNvPr id="4" name="Picture 3">
            <a:extLst>
              <a:ext uri="{FF2B5EF4-FFF2-40B4-BE49-F238E27FC236}">
                <a16:creationId xmlns:a16="http://schemas.microsoft.com/office/drawing/2014/main" id="{8D39E231-0FAF-7143-A265-05EB61965BF5}"/>
              </a:ext>
            </a:extLst>
          </p:cNvPr>
          <p:cNvPicPr>
            <a:picLocks noChangeAspect="1"/>
          </p:cNvPicPr>
          <p:nvPr/>
        </p:nvPicPr>
        <p:blipFill>
          <a:blip r:embed="rId2"/>
          <a:stretch>
            <a:fillRect/>
          </a:stretch>
        </p:blipFill>
        <p:spPr>
          <a:xfrm>
            <a:off x="106363" y="4431284"/>
            <a:ext cx="8928100" cy="2311400"/>
          </a:xfrm>
          <a:prstGeom prst="rect">
            <a:avLst/>
          </a:prstGeom>
        </p:spPr>
      </p:pic>
    </p:spTree>
    <p:extLst>
      <p:ext uri="{BB962C8B-B14F-4D97-AF65-F5344CB8AC3E}">
        <p14:creationId xmlns:p14="http://schemas.microsoft.com/office/powerpoint/2010/main" val="2495079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Catalysis in the Enzyme</a:t>
            </a:r>
            <a:r>
              <a:rPr lang="ja-JP" altLang="en-US"/>
              <a:t>’</a:t>
            </a:r>
            <a:r>
              <a:rPr lang="en-US" altLang="ja-JP"/>
              <a:t>s Active Site</a:t>
            </a:r>
            <a:endParaRPr lang="en-US" dirty="0"/>
          </a:p>
        </p:txBody>
      </p:sp>
      <p:sp>
        <p:nvSpPr>
          <p:cNvPr id="3" name="Content Placeholder 2"/>
          <p:cNvSpPr>
            <a:spLocks noGrp="1"/>
          </p:cNvSpPr>
          <p:nvPr>
            <p:ph idx="1"/>
          </p:nvPr>
        </p:nvSpPr>
        <p:spPr/>
        <p:txBody>
          <a:bodyPr/>
          <a:lstStyle/>
          <a:p>
            <a:r>
              <a:rPr lang="en-US" dirty="0"/>
              <a:t>In an enzymatic reaction, the substrate binds to the active site of the enzyme</a:t>
            </a:r>
          </a:p>
          <a:p>
            <a:r>
              <a:rPr lang="en-US" dirty="0"/>
              <a:t>The active site can lower an E</a:t>
            </a:r>
            <a:r>
              <a:rPr lang="en-US" baseline="-25000" dirty="0"/>
              <a:t>A</a:t>
            </a:r>
            <a:r>
              <a:rPr lang="en-US" dirty="0"/>
              <a:t> barrier by</a:t>
            </a:r>
          </a:p>
          <a:p>
            <a:pPr lvl="1"/>
            <a:r>
              <a:rPr lang="en-US" dirty="0"/>
              <a:t>Orienting substrates correctly</a:t>
            </a:r>
          </a:p>
          <a:p>
            <a:pPr lvl="1"/>
            <a:r>
              <a:rPr lang="en-US" dirty="0"/>
              <a:t>Straining substrate bonds</a:t>
            </a:r>
          </a:p>
          <a:p>
            <a:pPr lvl="1"/>
            <a:r>
              <a:rPr lang="en-US" dirty="0"/>
              <a:t>Providing a favorable microenvironment</a:t>
            </a:r>
          </a:p>
          <a:p>
            <a:pPr lvl="1"/>
            <a:r>
              <a:rPr lang="en-US" dirty="0"/>
              <a:t>Covalently bonding to the substrate</a:t>
            </a:r>
          </a:p>
        </p:txBody>
      </p:sp>
    </p:spTree>
    <p:extLst>
      <p:ext uri="{BB962C8B-B14F-4D97-AF65-F5344CB8AC3E}">
        <p14:creationId xmlns:p14="http://schemas.microsoft.com/office/powerpoint/2010/main" val="286067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ea typeface="ヒラギノ角ゴ Pro W3" charset="0"/>
              </a:rPr>
              <a:t>Cofactors</a:t>
            </a:r>
            <a:endParaRPr lang="en-US" i="1" dirty="0"/>
          </a:p>
        </p:txBody>
      </p:sp>
      <p:sp>
        <p:nvSpPr>
          <p:cNvPr id="3" name="Content Placeholder 2"/>
          <p:cNvSpPr>
            <a:spLocks noGrp="1"/>
          </p:cNvSpPr>
          <p:nvPr>
            <p:ph idx="1"/>
          </p:nvPr>
        </p:nvSpPr>
        <p:spPr/>
        <p:txBody>
          <a:bodyPr/>
          <a:lstStyle/>
          <a:p>
            <a:pPr eaLnBrk="1" hangingPunct="1"/>
            <a:r>
              <a:rPr lang="en-US" b="1">
                <a:ea typeface="ヒラギノ角ゴ Pro W3" charset="0"/>
              </a:rPr>
              <a:t>Cofactors </a:t>
            </a:r>
            <a:r>
              <a:rPr lang="en-US">
                <a:ea typeface="ヒラギノ角ゴ Pro W3" charset="0"/>
              </a:rPr>
              <a:t>are nonprotein enzyme helpers</a:t>
            </a:r>
          </a:p>
          <a:p>
            <a:pPr eaLnBrk="1" hangingPunct="1"/>
            <a:r>
              <a:rPr lang="en-US">
                <a:ea typeface="ヒラギノ角ゴ Pro W3" charset="0"/>
              </a:rPr>
              <a:t>Cofactors may be inorganic (such as a metal in ionic form) or organic</a:t>
            </a:r>
          </a:p>
          <a:p>
            <a:pPr eaLnBrk="1" hangingPunct="1"/>
            <a:r>
              <a:rPr lang="en-US">
                <a:ea typeface="ヒラギノ角ゴ Pro W3" charset="0"/>
              </a:rPr>
              <a:t>An organic cofactor is called a </a:t>
            </a:r>
            <a:r>
              <a:rPr lang="en-US" b="1">
                <a:ea typeface="ヒラギノ角ゴ Pro W3" charset="0"/>
              </a:rPr>
              <a:t>coenzyme</a:t>
            </a:r>
            <a:endParaRPr lang="en-US">
              <a:ea typeface="ヒラギノ角ゴ Pro W3" charset="0"/>
            </a:endParaRPr>
          </a:p>
          <a:p>
            <a:pPr eaLnBrk="1" hangingPunct="1"/>
            <a:r>
              <a:rPr lang="en-US">
                <a:ea typeface="ヒラギノ角ゴ Pro W3" charset="0"/>
              </a:rPr>
              <a:t>Coenzymes include vitamins</a:t>
            </a:r>
            <a:endParaRPr lang="en-US" b="1" dirty="0">
              <a:ea typeface="ヒラギノ角ゴ Pro W3" charset="0"/>
            </a:endParaRPr>
          </a:p>
        </p:txBody>
      </p:sp>
    </p:spTree>
    <p:extLst>
      <p:ext uri="{BB962C8B-B14F-4D97-AF65-F5344CB8AC3E}">
        <p14:creationId xmlns:p14="http://schemas.microsoft.com/office/powerpoint/2010/main" val="421454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8EnzymeInhibition-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609344"/>
            <a:ext cx="8546592" cy="3486912"/>
          </a:xfrm>
          <a:prstGeom prst="rect">
            <a:avLst/>
          </a:prstGeom>
        </p:spPr>
      </p:pic>
      <p:sp>
        <p:nvSpPr>
          <p:cNvPr id="2" name="Title 1"/>
          <p:cNvSpPr>
            <a:spLocks noGrp="1"/>
          </p:cNvSpPr>
          <p:nvPr>
            <p:ph type="title"/>
          </p:nvPr>
        </p:nvSpPr>
        <p:spPr/>
        <p:txBody>
          <a:bodyPr/>
          <a:lstStyle/>
          <a:p>
            <a:r>
              <a:rPr lang="en-US" dirty="0"/>
              <a:t>Figure 8.18</a:t>
            </a:r>
          </a:p>
        </p:txBody>
      </p:sp>
      <p:sp>
        <p:nvSpPr>
          <p:cNvPr id="4" name="TextBox 3"/>
          <p:cNvSpPr txBox="1"/>
          <p:nvPr/>
        </p:nvSpPr>
        <p:spPr>
          <a:xfrm>
            <a:off x="254947" y="1605465"/>
            <a:ext cx="2223611" cy="330860"/>
          </a:xfrm>
          <a:prstGeom prst="rect">
            <a:avLst/>
          </a:prstGeom>
          <a:noFill/>
        </p:spPr>
        <p:txBody>
          <a:bodyPr wrap="non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(a) Normal binding</a:t>
            </a:r>
          </a:p>
        </p:txBody>
      </p:sp>
      <p:sp>
        <p:nvSpPr>
          <p:cNvPr id="6" name="TextBox 5"/>
          <p:cNvSpPr txBox="1"/>
          <p:nvPr/>
        </p:nvSpPr>
        <p:spPr>
          <a:xfrm>
            <a:off x="3325757" y="1605465"/>
            <a:ext cx="2967166" cy="330860"/>
          </a:xfrm>
          <a:prstGeom prst="rect">
            <a:avLst/>
          </a:prstGeom>
          <a:noFill/>
        </p:spPr>
        <p:txBody>
          <a:bodyPr wrap="non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(b) Competitive inhibition</a:t>
            </a:r>
          </a:p>
        </p:txBody>
      </p:sp>
      <p:sp>
        <p:nvSpPr>
          <p:cNvPr id="8" name="TextBox 7"/>
          <p:cNvSpPr txBox="1"/>
          <p:nvPr/>
        </p:nvSpPr>
        <p:spPr>
          <a:xfrm>
            <a:off x="6653982" y="1605465"/>
            <a:ext cx="466782" cy="330860"/>
          </a:xfrm>
          <a:prstGeom prst="rect">
            <a:avLst/>
          </a:prstGeom>
          <a:noFill/>
        </p:spPr>
        <p:txBody>
          <a:bodyPr wrap="non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(c)</a:t>
            </a:r>
          </a:p>
        </p:txBody>
      </p:sp>
      <p:sp>
        <p:nvSpPr>
          <p:cNvPr id="9" name="TextBox 8"/>
          <p:cNvSpPr txBox="1"/>
          <p:nvPr/>
        </p:nvSpPr>
        <p:spPr>
          <a:xfrm>
            <a:off x="6998106" y="1611670"/>
            <a:ext cx="1916135" cy="561692"/>
          </a:xfrm>
          <a:prstGeom prst="rect">
            <a:avLst/>
          </a:prstGeom>
          <a:noFill/>
        </p:spPr>
        <p:txBody>
          <a:bodyPr wrap="non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Noncompetitive</a:t>
            </a:r>
          </a:p>
          <a:p>
            <a:pPr marL="342900" indent="-342900" eaLnBrk="0" hangingPunct="0">
              <a:lnSpc>
                <a:spcPts val="1800"/>
              </a:lnSpc>
            </a:pPr>
            <a:r>
              <a:rPr lang="en-US" sz="1800" b="1" dirty="0">
                <a:solidFill>
                  <a:srgbClr val="000000"/>
                </a:solidFill>
                <a:latin typeface="Arial"/>
                <a:ea typeface="ＭＳ Ｐゴシック" charset="0"/>
                <a:cs typeface="Arial"/>
              </a:rPr>
              <a:t>inhibition</a:t>
            </a:r>
          </a:p>
        </p:txBody>
      </p:sp>
      <p:sp>
        <p:nvSpPr>
          <p:cNvPr id="10" name="TextBox 9"/>
          <p:cNvSpPr txBox="1"/>
          <p:nvPr/>
        </p:nvSpPr>
        <p:spPr>
          <a:xfrm>
            <a:off x="1932777" y="2559091"/>
            <a:ext cx="1249335" cy="330860"/>
          </a:xfrm>
          <a:prstGeom prst="rect">
            <a:avLst/>
          </a:prstGeom>
          <a:noFill/>
        </p:spPr>
        <p:txBody>
          <a:bodyPr wrap="non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Substrate</a:t>
            </a:r>
          </a:p>
        </p:txBody>
      </p:sp>
      <p:sp>
        <p:nvSpPr>
          <p:cNvPr id="11" name="TextBox 10"/>
          <p:cNvSpPr txBox="1"/>
          <p:nvPr/>
        </p:nvSpPr>
        <p:spPr>
          <a:xfrm>
            <a:off x="1932777" y="2840599"/>
            <a:ext cx="1339392" cy="330860"/>
          </a:xfrm>
          <a:prstGeom prst="rect">
            <a:avLst/>
          </a:prstGeom>
          <a:noFill/>
        </p:spPr>
        <p:txBody>
          <a:bodyPr wrap="non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Active site</a:t>
            </a:r>
          </a:p>
        </p:txBody>
      </p:sp>
      <p:sp>
        <p:nvSpPr>
          <p:cNvPr id="12" name="TextBox 11"/>
          <p:cNvSpPr txBox="1"/>
          <p:nvPr/>
        </p:nvSpPr>
        <p:spPr>
          <a:xfrm>
            <a:off x="1940971" y="3602600"/>
            <a:ext cx="1057050" cy="330860"/>
          </a:xfrm>
          <a:prstGeom prst="rect">
            <a:avLst/>
          </a:prstGeom>
          <a:noFill/>
        </p:spPr>
        <p:txBody>
          <a:bodyPr wrap="non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Enzyme</a:t>
            </a:r>
          </a:p>
        </p:txBody>
      </p:sp>
      <p:sp>
        <p:nvSpPr>
          <p:cNvPr id="13" name="TextBox 12"/>
          <p:cNvSpPr txBox="1"/>
          <p:nvPr/>
        </p:nvSpPr>
        <p:spPr>
          <a:xfrm>
            <a:off x="5053182" y="3040417"/>
            <a:ext cx="1629573" cy="561692"/>
          </a:xfrm>
          <a:prstGeom prst="rect">
            <a:avLst/>
          </a:prstGeom>
          <a:noFill/>
        </p:spPr>
        <p:txBody>
          <a:bodyPr wrap="squar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Competitive</a:t>
            </a:r>
          </a:p>
          <a:p>
            <a:pPr marL="342900" indent="-342900" eaLnBrk="0" hangingPunct="0">
              <a:lnSpc>
                <a:spcPts val="1800"/>
              </a:lnSpc>
            </a:pPr>
            <a:r>
              <a:rPr lang="en-US" sz="1800" b="1" dirty="0">
                <a:solidFill>
                  <a:srgbClr val="000000"/>
                </a:solidFill>
                <a:latin typeface="Arial"/>
                <a:ea typeface="ＭＳ Ｐゴシック" charset="0"/>
                <a:cs typeface="Arial"/>
              </a:rPr>
              <a:t>inhibitor</a:t>
            </a:r>
          </a:p>
        </p:txBody>
      </p:sp>
      <p:sp>
        <p:nvSpPr>
          <p:cNvPr id="14" name="TextBox 13"/>
          <p:cNvSpPr txBox="1"/>
          <p:nvPr/>
        </p:nvSpPr>
        <p:spPr>
          <a:xfrm>
            <a:off x="6785190" y="4549873"/>
            <a:ext cx="1924547" cy="561692"/>
          </a:xfrm>
          <a:prstGeom prst="rect">
            <a:avLst/>
          </a:prstGeom>
          <a:noFill/>
        </p:spPr>
        <p:txBody>
          <a:bodyPr wrap="squar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Noncompetitive</a:t>
            </a:r>
          </a:p>
          <a:p>
            <a:pPr marL="342900" indent="-342900" eaLnBrk="0" hangingPunct="0">
              <a:lnSpc>
                <a:spcPts val="1800"/>
              </a:lnSpc>
            </a:pPr>
            <a:r>
              <a:rPr lang="en-US" sz="1800" b="1" dirty="0">
                <a:solidFill>
                  <a:srgbClr val="000000"/>
                </a:solidFill>
                <a:latin typeface="Arial"/>
                <a:ea typeface="ＭＳ Ｐゴシック" charset="0"/>
                <a:cs typeface="Arial"/>
              </a:rPr>
              <a:t>inhibitor</a:t>
            </a:r>
          </a:p>
        </p:txBody>
      </p:sp>
      <p:cxnSp>
        <p:nvCxnSpPr>
          <p:cNvPr id="15" name="Straight Connector 14"/>
          <p:cNvCxnSpPr/>
          <p:nvPr/>
        </p:nvCxnSpPr>
        <p:spPr bwMode="auto">
          <a:xfrm flipV="1">
            <a:off x="7120194" y="4186903"/>
            <a:ext cx="0" cy="39329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p:cNvCxnSpPr/>
          <p:nvPr/>
        </p:nvCxnSpPr>
        <p:spPr bwMode="auto">
          <a:xfrm>
            <a:off x="4409360" y="3205217"/>
            <a:ext cx="68969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Connector 19"/>
          <p:cNvCxnSpPr/>
          <p:nvPr/>
        </p:nvCxnSpPr>
        <p:spPr bwMode="auto">
          <a:xfrm>
            <a:off x="1539875" y="2559050"/>
            <a:ext cx="403225" cy="1555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Straight Connector 21"/>
          <p:cNvCxnSpPr/>
          <p:nvPr/>
        </p:nvCxnSpPr>
        <p:spPr bwMode="auto">
          <a:xfrm flipH="1">
            <a:off x="1368425" y="2987675"/>
            <a:ext cx="638175" cy="3079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Connector 24"/>
          <p:cNvCxnSpPr/>
          <p:nvPr/>
        </p:nvCxnSpPr>
        <p:spPr bwMode="auto">
          <a:xfrm flipV="1">
            <a:off x="1374775" y="3775075"/>
            <a:ext cx="622300" cy="228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559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20AllostericReg-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309372"/>
            <a:ext cx="8546592" cy="6315456"/>
          </a:xfrm>
          <a:prstGeom prst="rect">
            <a:avLst/>
          </a:prstGeom>
        </p:spPr>
      </p:pic>
      <p:sp>
        <p:nvSpPr>
          <p:cNvPr id="2" name="Title 1"/>
          <p:cNvSpPr>
            <a:spLocks noGrp="1"/>
          </p:cNvSpPr>
          <p:nvPr>
            <p:ph type="title"/>
          </p:nvPr>
        </p:nvSpPr>
        <p:spPr/>
        <p:txBody>
          <a:bodyPr/>
          <a:lstStyle/>
          <a:p>
            <a:r>
              <a:rPr lang="en-US" dirty="0"/>
              <a:t>Figure 8.20</a:t>
            </a:r>
          </a:p>
        </p:txBody>
      </p:sp>
      <p:sp>
        <p:nvSpPr>
          <p:cNvPr id="4" name="TextBox 3"/>
          <p:cNvSpPr txBox="1"/>
          <p:nvPr/>
        </p:nvSpPr>
        <p:spPr>
          <a:xfrm>
            <a:off x="7416913" y="2870869"/>
            <a:ext cx="1454582" cy="561692"/>
          </a:xfrm>
          <a:prstGeom prst="rect">
            <a:avLst/>
          </a:prstGeom>
          <a:noFill/>
        </p:spPr>
        <p:txBody>
          <a:bodyPr wrap="non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Stabilized</a:t>
            </a:r>
          </a:p>
          <a:p>
            <a:pPr marL="342900" indent="-342900" algn="ctr" eaLnBrk="0" hangingPunct="0">
              <a:lnSpc>
                <a:spcPts val="1800"/>
              </a:lnSpc>
            </a:pPr>
            <a:r>
              <a:rPr lang="en-US" sz="1800" b="1" dirty="0">
                <a:solidFill>
                  <a:srgbClr val="000000"/>
                </a:solidFill>
                <a:latin typeface="Arial"/>
                <a:ea typeface="ＭＳ Ｐゴシック" charset="0"/>
                <a:cs typeface="Arial"/>
              </a:rPr>
              <a:t>active form</a:t>
            </a:r>
          </a:p>
        </p:txBody>
      </p:sp>
      <p:sp>
        <p:nvSpPr>
          <p:cNvPr id="6" name="TextBox 5"/>
          <p:cNvSpPr txBox="1"/>
          <p:nvPr/>
        </p:nvSpPr>
        <p:spPr>
          <a:xfrm>
            <a:off x="5273286" y="2880276"/>
            <a:ext cx="1621395" cy="330860"/>
          </a:xfrm>
          <a:prstGeom prst="rect">
            <a:avLst/>
          </a:prstGeom>
          <a:noFill/>
        </p:spPr>
        <p:txBody>
          <a:bodyPr wrap="non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Inactive form</a:t>
            </a:r>
          </a:p>
        </p:txBody>
      </p:sp>
      <p:sp>
        <p:nvSpPr>
          <p:cNvPr id="8" name="TextBox 7"/>
          <p:cNvSpPr txBox="1"/>
          <p:nvPr/>
        </p:nvSpPr>
        <p:spPr>
          <a:xfrm>
            <a:off x="2080799" y="3726944"/>
            <a:ext cx="1364752" cy="330860"/>
          </a:xfrm>
          <a:prstGeom prst="rect">
            <a:avLst/>
          </a:prstGeom>
          <a:noFill/>
        </p:spPr>
        <p:txBody>
          <a:bodyPr wrap="non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Oscillation</a:t>
            </a:r>
          </a:p>
        </p:txBody>
      </p:sp>
      <p:sp>
        <p:nvSpPr>
          <p:cNvPr id="9" name="TextBox 8"/>
          <p:cNvSpPr txBox="1"/>
          <p:nvPr/>
        </p:nvSpPr>
        <p:spPr>
          <a:xfrm>
            <a:off x="245428" y="4067493"/>
            <a:ext cx="1351564" cy="792525"/>
          </a:xfrm>
          <a:prstGeom prst="rect">
            <a:avLst/>
          </a:prstGeom>
          <a:noFill/>
        </p:spPr>
        <p:txBody>
          <a:bodyPr wrap="non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Non-</a:t>
            </a:r>
          </a:p>
          <a:p>
            <a:pPr marL="342900" indent="-342900" eaLnBrk="0" hangingPunct="0">
              <a:lnSpc>
                <a:spcPts val="1800"/>
              </a:lnSpc>
            </a:pPr>
            <a:r>
              <a:rPr lang="en-US" sz="1800" b="1" dirty="0">
                <a:solidFill>
                  <a:srgbClr val="000000"/>
                </a:solidFill>
                <a:latin typeface="Arial"/>
                <a:ea typeface="ＭＳ Ｐゴシック" charset="0"/>
                <a:cs typeface="Arial"/>
              </a:rPr>
              <a:t>functional</a:t>
            </a:r>
          </a:p>
          <a:p>
            <a:pPr marL="342900" indent="-342900" eaLnBrk="0" hangingPunct="0">
              <a:lnSpc>
                <a:spcPts val="1800"/>
              </a:lnSpc>
            </a:pPr>
            <a:r>
              <a:rPr lang="en-US" sz="1800" b="1" dirty="0">
                <a:solidFill>
                  <a:srgbClr val="000000"/>
                </a:solidFill>
                <a:latin typeface="Arial"/>
                <a:ea typeface="ＭＳ Ｐゴシック" charset="0"/>
                <a:cs typeface="Arial"/>
              </a:rPr>
              <a:t>active site</a:t>
            </a:r>
          </a:p>
        </p:txBody>
      </p:sp>
      <p:sp>
        <p:nvSpPr>
          <p:cNvPr id="10" name="TextBox 9"/>
          <p:cNvSpPr txBox="1"/>
          <p:nvPr/>
        </p:nvSpPr>
        <p:spPr>
          <a:xfrm>
            <a:off x="236021" y="2438620"/>
            <a:ext cx="1415772" cy="792525"/>
          </a:xfrm>
          <a:prstGeom prst="rect">
            <a:avLst/>
          </a:prstGeom>
          <a:noFill/>
        </p:spPr>
        <p:txBody>
          <a:bodyPr wrap="non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Regulatory</a:t>
            </a:r>
          </a:p>
          <a:p>
            <a:pPr marL="342900" indent="-342900" eaLnBrk="0" hangingPunct="0">
              <a:lnSpc>
                <a:spcPts val="1800"/>
              </a:lnSpc>
            </a:pPr>
            <a:r>
              <a:rPr lang="en-US" sz="1800" b="1" dirty="0">
                <a:solidFill>
                  <a:srgbClr val="000000"/>
                </a:solidFill>
                <a:latin typeface="Arial"/>
                <a:ea typeface="ＭＳ Ｐゴシック" charset="0"/>
                <a:cs typeface="Arial"/>
              </a:rPr>
              <a:t>site (one</a:t>
            </a:r>
          </a:p>
          <a:p>
            <a:pPr marL="342900" indent="-342900" eaLnBrk="0" hangingPunct="0">
              <a:lnSpc>
                <a:spcPts val="1800"/>
              </a:lnSpc>
            </a:pPr>
            <a:r>
              <a:rPr lang="en-US" sz="1800" b="1" dirty="0">
                <a:solidFill>
                  <a:srgbClr val="000000"/>
                </a:solidFill>
                <a:latin typeface="Arial"/>
                <a:ea typeface="ＭＳ Ｐゴシック" charset="0"/>
                <a:cs typeface="Arial"/>
              </a:rPr>
              <a:t>of four)</a:t>
            </a:r>
          </a:p>
        </p:txBody>
      </p:sp>
      <p:sp>
        <p:nvSpPr>
          <p:cNvPr id="11" name="TextBox 10"/>
          <p:cNvSpPr txBox="1"/>
          <p:nvPr/>
        </p:nvSpPr>
        <p:spPr>
          <a:xfrm>
            <a:off x="254835" y="773016"/>
            <a:ext cx="2228720" cy="561692"/>
          </a:xfrm>
          <a:prstGeom prst="rect">
            <a:avLst/>
          </a:prstGeom>
          <a:noFill/>
        </p:spPr>
        <p:txBody>
          <a:bodyPr wrap="squar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Allosteric enzyme</a:t>
            </a:r>
          </a:p>
          <a:p>
            <a:pPr marL="342900" indent="-342900" eaLnBrk="0" hangingPunct="0">
              <a:lnSpc>
                <a:spcPts val="1800"/>
              </a:lnSpc>
            </a:pPr>
            <a:r>
              <a:rPr lang="en-US" sz="1800" b="1" dirty="0">
                <a:solidFill>
                  <a:srgbClr val="000000"/>
                </a:solidFill>
                <a:latin typeface="Arial"/>
                <a:ea typeface="ＭＳ Ｐゴシック" charset="0"/>
                <a:cs typeface="Arial"/>
              </a:rPr>
              <a:t>with four subunits</a:t>
            </a:r>
          </a:p>
        </p:txBody>
      </p:sp>
      <p:sp>
        <p:nvSpPr>
          <p:cNvPr id="12" name="TextBox 11"/>
          <p:cNvSpPr txBox="1"/>
          <p:nvPr/>
        </p:nvSpPr>
        <p:spPr>
          <a:xfrm>
            <a:off x="2390318" y="867090"/>
            <a:ext cx="1560794" cy="561692"/>
          </a:xfrm>
          <a:prstGeom prst="rect">
            <a:avLst/>
          </a:prstGeom>
          <a:noFill/>
        </p:spPr>
        <p:txBody>
          <a:bodyPr wrap="squar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Active site</a:t>
            </a:r>
          </a:p>
          <a:p>
            <a:pPr marL="342900" indent="-342900" algn="ctr" eaLnBrk="0" hangingPunct="0">
              <a:lnSpc>
                <a:spcPts val="1800"/>
              </a:lnSpc>
            </a:pPr>
            <a:r>
              <a:rPr lang="en-US" sz="1800" b="1" dirty="0">
                <a:solidFill>
                  <a:srgbClr val="000000"/>
                </a:solidFill>
                <a:latin typeface="Arial"/>
                <a:ea typeface="ＭＳ Ｐゴシック" charset="0"/>
                <a:cs typeface="Arial"/>
              </a:rPr>
              <a:t>(one of four)</a:t>
            </a:r>
          </a:p>
        </p:txBody>
      </p:sp>
      <p:sp>
        <p:nvSpPr>
          <p:cNvPr id="13" name="TextBox 12"/>
          <p:cNvSpPr txBox="1"/>
          <p:nvPr/>
        </p:nvSpPr>
        <p:spPr>
          <a:xfrm>
            <a:off x="1252025" y="2880276"/>
            <a:ext cx="1560794" cy="330860"/>
          </a:xfrm>
          <a:prstGeom prst="rect">
            <a:avLst/>
          </a:prstGeom>
          <a:noFill/>
        </p:spPr>
        <p:txBody>
          <a:bodyPr wrap="squar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Active form</a:t>
            </a:r>
          </a:p>
        </p:txBody>
      </p:sp>
      <p:sp>
        <p:nvSpPr>
          <p:cNvPr id="14" name="TextBox 13"/>
          <p:cNvSpPr txBox="1"/>
          <p:nvPr/>
        </p:nvSpPr>
        <p:spPr>
          <a:xfrm>
            <a:off x="2268027" y="2569830"/>
            <a:ext cx="1382049" cy="330860"/>
          </a:xfrm>
          <a:prstGeom prst="rect">
            <a:avLst/>
          </a:prstGeom>
          <a:noFill/>
        </p:spPr>
        <p:txBody>
          <a:bodyPr wrap="squar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Activator</a:t>
            </a:r>
          </a:p>
        </p:txBody>
      </p:sp>
      <p:sp>
        <p:nvSpPr>
          <p:cNvPr id="15" name="TextBox 14"/>
          <p:cNvSpPr txBox="1"/>
          <p:nvPr/>
        </p:nvSpPr>
        <p:spPr>
          <a:xfrm>
            <a:off x="6303806" y="1121088"/>
            <a:ext cx="1382049" cy="330860"/>
          </a:xfrm>
          <a:prstGeom prst="rect">
            <a:avLst/>
          </a:prstGeom>
          <a:noFill/>
        </p:spPr>
        <p:txBody>
          <a:bodyPr wrap="squar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Substrate</a:t>
            </a:r>
          </a:p>
        </p:txBody>
      </p:sp>
      <p:sp>
        <p:nvSpPr>
          <p:cNvPr id="16" name="TextBox 15"/>
          <p:cNvSpPr txBox="1"/>
          <p:nvPr/>
        </p:nvSpPr>
        <p:spPr>
          <a:xfrm>
            <a:off x="3378101" y="2880273"/>
            <a:ext cx="1438490" cy="561692"/>
          </a:xfrm>
          <a:prstGeom prst="rect">
            <a:avLst/>
          </a:prstGeom>
          <a:noFill/>
        </p:spPr>
        <p:txBody>
          <a:bodyPr wrap="squar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Stabilized</a:t>
            </a:r>
          </a:p>
          <a:p>
            <a:pPr marL="342900" indent="-342900" algn="ctr" eaLnBrk="0" hangingPunct="0">
              <a:lnSpc>
                <a:spcPts val="1800"/>
              </a:lnSpc>
            </a:pPr>
            <a:r>
              <a:rPr lang="en-US" sz="1800" b="1" dirty="0">
                <a:solidFill>
                  <a:srgbClr val="000000"/>
                </a:solidFill>
                <a:latin typeface="Arial"/>
                <a:ea typeface="ＭＳ Ｐゴシック" charset="0"/>
                <a:cs typeface="Arial"/>
              </a:rPr>
              <a:t>active form</a:t>
            </a:r>
          </a:p>
        </p:txBody>
      </p:sp>
      <p:sp>
        <p:nvSpPr>
          <p:cNvPr id="17" name="TextBox 16"/>
          <p:cNvSpPr txBox="1"/>
          <p:nvPr/>
        </p:nvSpPr>
        <p:spPr>
          <a:xfrm>
            <a:off x="2434949" y="5796571"/>
            <a:ext cx="1107996" cy="330860"/>
          </a:xfrm>
          <a:prstGeom prst="rect">
            <a:avLst/>
          </a:prstGeom>
          <a:noFill/>
        </p:spPr>
        <p:txBody>
          <a:bodyPr wrap="non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Inhibitor</a:t>
            </a:r>
          </a:p>
        </p:txBody>
      </p:sp>
      <p:sp>
        <p:nvSpPr>
          <p:cNvPr id="18" name="TextBox 17"/>
          <p:cNvSpPr txBox="1"/>
          <p:nvPr/>
        </p:nvSpPr>
        <p:spPr>
          <a:xfrm>
            <a:off x="1202581" y="6041163"/>
            <a:ext cx="1657273" cy="330860"/>
          </a:xfrm>
          <a:prstGeom prst="rect">
            <a:avLst/>
          </a:prstGeom>
          <a:noFill/>
        </p:spPr>
        <p:txBody>
          <a:bodyPr wrap="squar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Inactive form</a:t>
            </a:r>
          </a:p>
        </p:txBody>
      </p:sp>
      <p:sp>
        <p:nvSpPr>
          <p:cNvPr id="19" name="TextBox 18"/>
          <p:cNvSpPr txBox="1"/>
          <p:nvPr/>
        </p:nvSpPr>
        <p:spPr>
          <a:xfrm>
            <a:off x="3243993" y="6088198"/>
            <a:ext cx="1657273" cy="561692"/>
          </a:xfrm>
          <a:prstGeom prst="rect">
            <a:avLst/>
          </a:prstGeom>
          <a:noFill/>
        </p:spPr>
        <p:txBody>
          <a:bodyPr wrap="square" rtlCol="0">
            <a:spAutoFit/>
          </a:bodyPr>
          <a:lstStyle/>
          <a:p>
            <a:pPr marL="342900" indent="-342900" algn="ctr" eaLnBrk="0" hangingPunct="0">
              <a:lnSpc>
                <a:spcPts val="1800"/>
              </a:lnSpc>
            </a:pPr>
            <a:r>
              <a:rPr lang="en-US" sz="1800" b="1" dirty="0">
                <a:solidFill>
                  <a:srgbClr val="000000"/>
                </a:solidFill>
                <a:latin typeface="Arial"/>
                <a:ea typeface="ＭＳ Ｐゴシック" charset="0"/>
                <a:cs typeface="Arial"/>
              </a:rPr>
              <a:t>Stabilized</a:t>
            </a:r>
          </a:p>
          <a:p>
            <a:pPr marL="342900" indent="-342900" algn="ctr" eaLnBrk="0" hangingPunct="0">
              <a:lnSpc>
                <a:spcPts val="1800"/>
              </a:lnSpc>
            </a:pPr>
            <a:r>
              <a:rPr lang="en-US" sz="1800" b="1" dirty="0">
                <a:solidFill>
                  <a:srgbClr val="000000"/>
                </a:solidFill>
                <a:latin typeface="Arial"/>
                <a:ea typeface="ＭＳ Ｐゴシック" charset="0"/>
                <a:cs typeface="Arial"/>
              </a:rPr>
              <a:t>inactive form</a:t>
            </a:r>
          </a:p>
        </p:txBody>
      </p:sp>
      <p:sp>
        <p:nvSpPr>
          <p:cNvPr id="20" name="TextBox 19"/>
          <p:cNvSpPr txBox="1"/>
          <p:nvPr/>
        </p:nvSpPr>
        <p:spPr>
          <a:xfrm>
            <a:off x="245427" y="293238"/>
            <a:ext cx="4288943" cy="330860"/>
          </a:xfrm>
          <a:prstGeom prst="rect">
            <a:avLst/>
          </a:prstGeom>
          <a:noFill/>
        </p:spPr>
        <p:txBody>
          <a:bodyPr wrap="squar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(a) Allosteric activators and inhibitors</a:t>
            </a:r>
          </a:p>
        </p:txBody>
      </p:sp>
      <p:sp>
        <p:nvSpPr>
          <p:cNvPr id="21" name="TextBox 20"/>
          <p:cNvSpPr txBox="1"/>
          <p:nvPr/>
        </p:nvSpPr>
        <p:spPr>
          <a:xfrm>
            <a:off x="5268985" y="294177"/>
            <a:ext cx="3536351" cy="561692"/>
          </a:xfrm>
          <a:prstGeom prst="rect">
            <a:avLst/>
          </a:prstGeom>
          <a:noFill/>
        </p:spPr>
        <p:txBody>
          <a:bodyPr wrap="square" rtlCol="0">
            <a:spAutoFit/>
          </a:bodyPr>
          <a:lstStyle/>
          <a:p>
            <a:pPr marL="342900" indent="-342900" eaLnBrk="0" hangingPunct="0">
              <a:lnSpc>
                <a:spcPts val="1800"/>
              </a:lnSpc>
            </a:pPr>
            <a:r>
              <a:rPr lang="en-US" sz="1800" b="1" dirty="0">
                <a:solidFill>
                  <a:srgbClr val="000000"/>
                </a:solidFill>
                <a:latin typeface="Arial"/>
                <a:ea typeface="ＭＳ Ｐゴシック" charset="0"/>
                <a:cs typeface="Arial"/>
              </a:rPr>
              <a:t>(b) </a:t>
            </a:r>
            <a:r>
              <a:rPr lang="en-US" sz="1800" b="1" dirty="0" err="1">
                <a:solidFill>
                  <a:srgbClr val="000000"/>
                </a:solidFill>
                <a:latin typeface="Arial"/>
                <a:ea typeface="ＭＳ Ｐゴシック" charset="0"/>
                <a:cs typeface="Arial"/>
              </a:rPr>
              <a:t>Cooperativity</a:t>
            </a:r>
            <a:r>
              <a:rPr lang="en-US" sz="1800" b="1" dirty="0">
                <a:solidFill>
                  <a:srgbClr val="000000"/>
                </a:solidFill>
                <a:latin typeface="Arial"/>
                <a:ea typeface="ＭＳ Ｐゴシック" charset="0"/>
                <a:cs typeface="Arial"/>
              </a:rPr>
              <a:t>: another type of allosteric activation</a:t>
            </a:r>
          </a:p>
        </p:txBody>
      </p:sp>
      <p:cxnSp>
        <p:nvCxnSpPr>
          <p:cNvPr id="22" name="Straight Connector 21"/>
          <p:cNvCxnSpPr/>
          <p:nvPr/>
        </p:nvCxnSpPr>
        <p:spPr bwMode="auto">
          <a:xfrm>
            <a:off x="1231660" y="1306965"/>
            <a:ext cx="498415" cy="58467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Straight Connector 23"/>
          <p:cNvCxnSpPr/>
          <p:nvPr/>
        </p:nvCxnSpPr>
        <p:spPr bwMode="auto">
          <a:xfrm flipV="1">
            <a:off x="1025379" y="2045003"/>
            <a:ext cx="546546" cy="3610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Straight Connector 29"/>
          <p:cNvCxnSpPr/>
          <p:nvPr/>
        </p:nvCxnSpPr>
        <p:spPr bwMode="auto">
          <a:xfrm flipV="1">
            <a:off x="2386642" y="1401857"/>
            <a:ext cx="310551" cy="2789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 name="Straight Connector 31"/>
          <p:cNvCxnSpPr/>
          <p:nvPr/>
        </p:nvCxnSpPr>
        <p:spPr bwMode="auto">
          <a:xfrm>
            <a:off x="1465327" y="4753434"/>
            <a:ext cx="135353" cy="1766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36688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0747B-792D-4BC1-B135-610B645300BE}"/>
              </a:ext>
            </a:extLst>
          </p:cNvPr>
          <p:cNvSpPr>
            <a:spLocks noGrp="1"/>
          </p:cNvSpPr>
          <p:nvPr>
            <p:ph type="title"/>
          </p:nvPr>
        </p:nvSpPr>
        <p:spPr>
          <a:xfrm>
            <a:off x="-10862" y="947064"/>
            <a:ext cx="7773338" cy="1197133"/>
          </a:xfrm>
        </p:spPr>
        <p:txBody>
          <a:bodyPr/>
          <a:lstStyle/>
          <a:p>
            <a:r>
              <a:rPr lang="en-US" dirty="0"/>
              <a:t>Trial 1: </a:t>
            </a:r>
            <a:r>
              <a:rPr lang="en-US"/>
              <a:t>Baseline </a:t>
            </a:r>
            <a:endParaRPr lang="en-US" dirty="0"/>
          </a:p>
        </p:txBody>
      </p:sp>
      <p:sp>
        <p:nvSpPr>
          <p:cNvPr id="5" name="Content Placeholder 4">
            <a:extLst>
              <a:ext uri="{FF2B5EF4-FFF2-40B4-BE49-F238E27FC236}">
                <a16:creationId xmlns:a16="http://schemas.microsoft.com/office/drawing/2014/main" id="{103560FF-9D1C-47AF-B7E1-8C9E5AC99673}"/>
              </a:ext>
            </a:extLst>
          </p:cNvPr>
          <p:cNvSpPr>
            <a:spLocks noGrp="1"/>
          </p:cNvSpPr>
          <p:nvPr>
            <p:ph sz="quarter" idx="13"/>
          </p:nvPr>
        </p:nvSpPr>
        <p:spPr>
          <a:xfrm>
            <a:off x="5349240" y="1521949"/>
            <a:ext cx="3650567" cy="4040945"/>
          </a:xfrm>
        </p:spPr>
        <p:txBody>
          <a:bodyPr>
            <a:normAutofit/>
          </a:bodyPr>
          <a:lstStyle/>
          <a:p>
            <a:r>
              <a:rPr lang="en-US" dirty="0"/>
              <a:t>This graph illustrates the enzymatic rate of normal enzyme activity. The graph hold fairly steady to around 1 bead per every 10 seconds. No other factors are influencing the rate of enzymatic activity. The other lines of the graph represent how other factors influence the rate of activity. Lines above the baseline indicate an increase in activity while lines below indicate a decrease in activity. </a:t>
            </a:r>
          </a:p>
        </p:txBody>
      </p:sp>
      <p:pic>
        <p:nvPicPr>
          <p:cNvPr id="6" name="Picture 5">
            <a:extLst>
              <a:ext uri="{FF2B5EF4-FFF2-40B4-BE49-F238E27FC236}">
                <a16:creationId xmlns:a16="http://schemas.microsoft.com/office/drawing/2014/main" id="{AC67F4CA-4EEC-4456-BA1A-F2AFFBD021D9}"/>
              </a:ext>
            </a:extLst>
          </p:cNvPr>
          <p:cNvPicPr>
            <a:picLocks noChangeAspect="1"/>
          </p:cNvPicPr>
          <p:nvPr/>
        </p:nvPicPr>
        <p:blipFill>
          <a:blip r:embed="rId2"/>
          <a:stretch>
            <a:fillRect/>
          </a:stretch>
        </p:blipFill>
        <p:spPr>
          <a:xfrm>
            <a:off x="307983" y="2125267"/>
            <a:ext cx="5041258" cy="3135959"/>
          </a:xfrm>
          <a:prstGeom prst="rect">
            <a:avLst/>
          </a:prstGeom>
        </p:spPr>
      </p:pic>
    </p:spTree>
    <p:extLst>
      <p:ext uri="{BB962C8B-B14F-4D97-AF65-F5344CB8AC3E}">
        <p14:creationId xmlns:p14="http://schemas.microsoft.com/office/powerpoint/2010/main" val="3044705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0747B-792D-4BC1-B135-610B645300BE}"/>
              </a:ext>
            </a:extLst>
          </p:cNvPr>
          <p:cNvSpPr>
            <a:spLocks noGrp="1"/>
          </p:cNvSpPr>
          <p:nvPr>
            <p:ph type="title"/>
          </p:nvPr>
        </p:nvSpPr>
        <p:spPr>
          <a:xfrm>
            <a:off x="685332" y="1040582"/>
            <a:ext cx="7773338" cy="1197133"/>
          </a:xfrm>
        </p:spPr>
        <p:txBody>
          <a:bodyPr/>
          <a:lstStyle/>
          <a:p>
            <a:r>
              <a:rPr lang="en-US" dirty="0"/>
              <a:t>Trial 2: Helper</a:t>
            </a:r>
            <a:br>
              <a:rPr lang="en-US" dirty="0"/>
            </a:br>
            <a:r>
              <a:rPr lang="en-US" dirty="0"/>
              <a:t>Factor: Cofactors </a:t>
            </a:r>
          </a:p>
        </p:txBody>
      </p:sp>
      <p:sp>
        <p:nvSpPr>
          <p:cNvPr id="5" name="Content Placeholder 4">
            <a:extLst>
              <a:ext uri="{FF2B5EF4-FFF2-40B4-BE49-F238E27FC236}">
                <a16:creationId xmlns:a16="http://schemas.microsoft.com/office/drawing/2014/main" id="{103560FF-9D1C-47AF-B7E1-8C9E5AC99673}"/>
              </a:ext>
            </a:extLst>
          </p:cNvPr>
          <p:cNvSpPr>
            <a:spLocks noGrp="1"/>
          </p:cNvSpPr>
          <p:nvPr>
            <p:ph sz="quarter" idx="13"/>
          </p:nvPr>
        </p:nvSpPr>
        <p:spPr>
          <a:xfrm>
            <a:off x="4740965" y="2226469"/>
            <a:ext cx="3774385" cy="3263504"/>
          </a:xfrm>
        </p:spPr>
        <p:txBody>
          <a:bodyPr/>
          <a:lstStyle/>
          <a:p>
            <a:r>
              <a:rPr lang="en-US" dirty="0"/>
              <a:t>This simulation relates to the cofactors that help enzyme rate in the cell. The graph shows an increase in the enzyme rate which correlates to the cofactors which are substances that help the enzyme work faster. </a:t>
            </a:r>
          </a:p>
        </p:txBody>
      </p:sp>
      <p:pic>
        <p:nvPicPr>
          <p:cNvPr id="2" name="Picture 1">
            <a:extLst>
              <a:ext uri="{FF2B5EF4-FFF2-40B4-BE49-F238E27FC236}">
                <a16:creationId xmlns:a16="http://schemas.microsoft.com/office/drawing/2014/main" id="{D6E23A9C-1983-4CF3-A32C-0034D8AFD13A}"/>
              </a:ext>
            </a:extLst>
          </p:cNvPr>
          <p:cNvPicPr>
            <a:picLocks noChangeAspect="1"/>
          </p:cNvPicPr>
          <p:nvPr/>
        </p:nvPicPr>
        <p:blipFill>
          <a:blip r:embed="rId2"/>
          <a:stretch>
            <a:fillRect/>
          </a:stretch>
        </p:blipFill>
        <p:spPr>
          <a:xfrm>
            <a:off x="235744" y="2441459"/>
            <a:ext cx="4336256" cy="2650331"/>
          </a:xfrm>
          <a:prstGeom prst="rect">
            <a:avLst/>
          </a:prstGeom>
        </p:spPr>
      </p:pic>
    </p:spTree>
    <p:extLst>
      <p:ext uri="{BB962C8B-B14F-4D97-AF65-F5344CB8AC3E}">
        <p14:creationId xmlns:p14="http://schemas.microsoft.com/office/powerpoint/2010/main" val="1599038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0747B-792D-4BC1-B135-610B645300BE}"/>
              </a:ext>
            </a:extLst>
          </p:cNvPr>
          <p:cNvSpPr>
            <a:spLocks noGrp="1"/>
          </p:cNvSpPr>
          <p:nvPr>
            <p:ph type="title"/>
          </p:nvPr>
        </p:nvSpPr>
        <p:spPr>
          <a:xfrm>
            <a:off x="685332" y="1082145"/>
            <a:ext cx="7773338" cy="1197133"/>
          </a:xfrm>
        </p:spPr>
        <p:txBody>
          <a:bodyPr/>
          <a:lstStyle/>
          <a:p>
            <a:r>
              <a:rPr lang="en-US" dirty="0"/>
              <a:t>Trial 3: Hopper</a:t>
            </a:r>
            <a:br>
              <a:rPr lang="en-US" dirty="0"/>
            </a:br>
            <a:r>
              <a:rPr lang="en-US" dirty="0"/>
              <a:t>Factor: Allosteric Inhibition </a:t>
            </a:r>
          </a:p>
        </p:txBody>
      </p:sp>
      <p:sp>
        <p:nvSpPr>
          <p:cNvPr id="5" name="Content Placeholder 4">
            <a:extLst>
              <a:ext uri="{FF2B5EF4-FFF2-40B4-BE49-F238E27FC236}">
                <a16:creationId xmlns:a16="http://schemas.microsoft.com/office/drawing/2014/main" id="{103560FF-9D1C-47AF-B7E1-8C9E5AC99673}"/>
              </a:ext>
            </a:extLst>
          </p:cNvPr>
          <p:cNvSpPr>
            <a:spLocks noGrp="1"/>
          </p:cNvSpPr>
          <p:nvPr>
            <p:ph sz="quarter" idx="13"/>
          </p:nvPr>
        </p:nvSpPr>
        <p:spPr>
          <a:xfrm>
            <a:off x="4740965" y="2226469"/>
            <a:ext cx="3774385" cy="3263504"/>
          </a:xfrm>
        </p:spPr>
        <p:txBody>
          <a:bodyPr/>
          <a:lstStyle/>
          <a:p>
            <a:r>
              <a:rPr lang="en-US" dirty="0"/>
              <a:t>The hopper trail was an analogy for the allosteric inhibition factor that decrease the enzyme rate. During the simulation, the person (enzyme) held their foot (allosteric site) which changed the overall reaction rate of the enzyme. The enzyme couldn’t react as quickly as it could during the baseline test. </a:t>
            </a:r>
          </a:p>
        </p:txBody>
      </p:sp>
      <p:pic>
        <p:nvPicPr>
          <p:cNvPr id="2" name="Picture 1">
            <a:extLst>
              <a:ext uri="{FF2B5EF4-FFF2-40B4-BE49-F238E27FC236}">
                <a16:creationId xmlns:a16="http://schemas.microsoft.com/office/drawing/2014/main" id="{B320D87C-922C-46B0-8656-671EEEFE436F}"/>
              </a:ext>
            </a:extLst>
          </p:cNvPr>
          <p:cNvPicPr>
            <a:picLocks noChangeAspect="1"/>
          </p:cNvPicPr>
          <p:nvPr/>
        </p:nvPicPr>
        <p:blipFill>
          <a:blip r:embed="rId2"/>
          <a:stretch>
            <a:fillRect/>
          </a:stretch>
        </p:blipFill>
        <p:spPr>
          <a:xfrm>
            <a:off x="92869" y="2427336"/>
            <a:ext cx="4479131" cy="2657475"/>
          </a:xfrm>
          <a:prstGeom prst="rect">
            <a:avLst/>
          </a:prstGeom>
        </p:spPr>
      </p:pic>
    </p:spTree>
    <p:extLst>
      <p:ext uri="{BB962C8B-B14F-4D97-AF65-F5344CB8AC3E}">
        <p14:creationId xmlns:p14="http://schemas.microsoft.com/office/powerpoint/2010/main" val="367979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0747B-792D-4BC1-B135-610B645300BE}"/>
              </a:ext>
            </a:extLst>
          </p:cNvPr>
          <p:cNvSpPr>
            <a:spLocks noGrp="1"/>
          </p:cNvSpPr>
          <p:nvPr>
            <p:ph type="title"/>
          </p:nvPr>
        </p:nvSpPr>
        <p:spPr>
          <a:xfrm>
            <a:off x="685332" y="1186055"/>
            <a:ext cx="7773338" cy="1197133"/>
          </a:xfrm>
        </p:spPr>
        <p:txBody>
          <a:bodyPr/>
          <a:lstStyle/>
          <a:p>
            <a:r>
              <a:rPr lang="en-US" dirty="0"/>
              <a:t>Trial 4: </a:t>
            </a:r>
            <a:r>
              <a:rPr lang="en-US" dirty="0" err="1"/>
              <a:t>Socko</a:t>
            </a:r>
            <a:br>
              <a:rPr lang="en-US" dirty="0"/>
            </a:br>
            <a:r>
              <a:rPr lang="en-US" dirty="0"/>
              <a:t>Factor: Denaturation of Active Site </a:t>
            </a:r>
          </a:p>
        </p:txBody>
      </p:sp>
      <p:sp>
        <p:nvSpPr>
          <p:cNvPr id="5" name="Content Placeholder 4">
            <a:extLst>
              <a:ext uri="{FF2B5EF4-FFF2-40B4-BE49-F238E27FC236}">
                <a16:creationId xmlns:a16="http://schemas.microsoft.com/office/drawing/2014/main" id="{103560FF-9D1C-47AF-B7E1-8C9E5AC99673}"/>
              </a:ext>
            </a:extLst>
          </p:cNvPr>
          <p:cNvSpPr>
            <a:spLocks noGrp="1"/>
          </p:cNvSpPr>
          <p:nvPr>
            <p:ph sz="quarter" idx="13"/>
          </p:nvPr>
        </p:nvSpPr>
        <p:spPr>
          <a:xfrm>
            <a:off x="4740965" y="2226469"/>
            <a:ext cx="3774385" cy="3263504"/>
          </a:xfrm>
        </p:spPr>
        <p:txBody>
          <a:bodyPr>
            <a:normAutofit/>
          </a:bodyPr>
          <a:lstStyle/>
          <a:p>
            <a:r>
              <a:rPr lang="en-US" dirty="0"/>
              <a:t>Placing the socks over the hands (active site) of the person (enzyme) simulated the denaturing of the enzyme in this trail. Students couldn’t put the beads together as fast as the baseline test and showed a decreased in enzyme rate. If the temperature increases past a certain point or the pH changes too drastically, the enzyme/active site begins to denature and break down so substrate can’t react with the enzyme. </a:t>
            </a:r>
          </a:p>
        </p:txBody>
      </p:sp>
      <p:pic>
        <p:nvPicPr>
          <p:cNvPr id="2" name="Picture 1">
            <a:extLst>
              <a:ext uri="{FF2B5EF4-FFF2-40B4-BE49-F238E27FC236}">
                <a16:creationId xmlns:a16="http://schemas.microsoft.com/office/drawing/2014/main" id="{DE48CE44-E3FE-4CF3-950C-8F255B3459B7}"/>
              </a:ext>
            </a:extLst>
          </p:cNvPr>
          <p:cNvPicPr>
            <a:picLocks noChangeAspect="1"/>
          </p:cNvPicPr>
          <p:nvPr/>
        </p:nvPicPr>
        <p:blipFill>
          <a:blip r:embed="rId2"/>
          <a:stretch>
            <a:fillRect/>
          </a:stretch>
        </p:blipFill>
        <p:spPr>
          <a:xfrm>
            <a:off x="124741" y="2540199"/>
            <a:ext cx="4357688" cy="2636044"/>
          </a:xfrm>
          <a:prstGeom prst="rect">
            <a:avLst/>
          </a:prstGeom>
        </p:spPr>
      </p:pic>
    </p:spTree>
    <p:extLst>
      <p:ext uri="{BB962C8B-B14F-4D97-AF65-F5344CB8AC3E}">
        <p14:creationId xmlns:p14="http://schemas.microsoft.com/office/powerpoint/2010/main" val="3013453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0747B-792D-4BC1-B135-610B645300BE}"/>
              </a:ext>
            </a:extLst>
          </p:cNvPr>
          <p:cNvSpPr>
            <a:spLocks noGrp="1"/>
          </p:cNvSpPr>
          <p:nvPr>
            <p:ph type="title"/>
          </p:nvPr>
        </p:nvSpPr>
        <p:spPr>
          <a:xfrm>
            <a:off x="685332" y="999018"/>
            <a:ext cx="7773338" cy="1197133"/>
          </a:xfrm>
        </p:spPr>
        <p:txBody>
          <a:bodyPr>
            <a:normAutofit fontScale="90000"/>
          </a:bodyPr>
          <a:lstStyle/>
          <a:p>
            <a:r>
              <a:rPr lang="en-US" dirty="0"/>
              <a:t>Trial 5: </a:t>
            </a:r>
            <a:r>
              <a:rPr lang="en-US" dirty="0" err="1"/>
              <a:t>Weighboat</a:t>
            </a:r>
            <a:r>
              <a:rPr lang="en-US" dirty="0"/>
              <a:t>/Container </a:t>
            </a:r>
            <a:br>
              <a:rPr lang="en-US" dirty="0"/>
            </a:br>
            <a:r>
              <a:rPr lang="en-US" dirty="0"/>
              <a:t>Factor: Organelle Compartmentalization/Concentration</a:t>
            </a:r>
          </a:p>
        </p:txBody>
      </p:sp>
      <p:sp>
        <p:nvSpPr>
          <p:cNvPr id="5" name="Content Placeholder 4">
            <a:extLst>
              <a:ext uri="{FF2B5EF4-FFF2-40B4-BE49-F238E27FC236}">
                <a16:creationId xmlns:a16="http://schemas.microsoft.com/office/drawing/2014/main" id="{103560FF-9D1C-47AF-B7E1-8C9E5AC99673}"/>
              </a:ext>
            </a:extLst>
          </p:cNvPr>
          <p:cNvSpPr>
            <a:spLocks noGrp="1"/>
          </p:cNvSpPr>
          <p:nvPr>
            <p:ph sz="quarter" idx="13"/>
          </p:nvPr>
        </p:nvSpPr>
        <p:spPr>
          <a:xfrm>
            <a:off x="4740965" y="2226469"/>
            <a:ext cx="3774385" cy="3263504"/>
          </a:xfrm>
        </p:spPr>
        <p:txBody>
          <a:bodyPr>
            <a:normAutofit/>
          </a:bodyPr>
          <a:lstStyle/>
          <a:p>
            <a:r>
              <a:rPr lang="en-US" dirty="0"/>
              <a:t>This simulation correlates to organelles evolving in the cell. When we transferred the concentration of monomers from the bin in the middle of the room to the container at the lab station, we simulated the cell taking substances in the cell and transporting them around in a vacuole. Having organelles that transfer the concentration of materials in the cell make it more efficient at cellular process which make it more likely to have an evolutionary advantage. </a:t>
            </a:r>
          </a:p>
        </p:txBody>
      </p:sp>
      <p:pic>
        <p:nvPicPr>
          <p:cNvPr id="6" name="Picture 5">
            <a:extLst>
              <a:ext uri="{FF2B5EF4-FFF2-40B4-BE49-F238E27FC236}">
                <a16:creationId xmlns:a16="http://schemas.microsoft.com/office/drawing/2014/main" id="{8C7BEB58-F871-4BCA-888C-6E552479186B}"/>
              </a:ext>
            </a:extLst>
          </p:cNvPr>
          <p:cNvPicPr>
            <a:picLocks noChangeAspect="1"/>
          </p:cNvPicPr>
          <p:nvPr/>
        </p:nvPicPr>
        <p:blipFill>
          <a:blip r:embed="rId2"/>
          <a:stretch>
            <a:fillRect/>
          </a:stretch>
        </p:blipFill>
        <p:spPr>
          <a:xfrm>
            <a:off x="267122" y="2389695"/>
            <a:ext cx="4136231" cy="2521744"/>
          </a:xfrm>
          <a:prstGeom prst="rect">
            <a:avLst/>
          </a:prstGeom>
        </p:spPr>
      </p:pic>
    </p:spTree>
    <p:extLst>
      <p:ext uri="{BB962C8B-B14F-4D97-AF65-F5344CB8AC3E}">
        <p14:creationId xmlns:p14="http://schemas.microsoft.com/office/powerpoint/2010/main" val="141296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sp>
        <p:nvSpPr>
          <p:cNvPr id="3" name="Content Placeholder 2"/>
          <p:cNvSpPr>
            <a:spLocks noGrp="1"/>
          </p:cNvSpPr>
          <p:nvPr>
            <p:ph idx="1"/>
          </p:nvPr>
        </p:nvSpPr>
        <p:spPr/>
        <p:txBody>
          <a:bodyPr/>
          <a:lstStyle/>
          <a:p>
            <a:pPr eaLnBrk="1" hangingPunct="1"/>
            <a:r>
              <a:rPr lang="en-US" b="1" dirty="0" err="1">
                <a:ea typeface="ヒラギノ角ゴ Pro W3" charset="0"/>
              </a:rPr>
              <a:t>Cooperativity</a:t>
            </a:r>
            <a:r>
              <a:rPr lang="en-US" b="1" dirty="0">
                <a:ea typeface="ヒラギノ角ゴ Pro W3" charset="0"/>
              </a:rPr>
              <a:t> </a:t>
            </a:r>
            <a:r>
              <a:rPr lang="en-US" dirty="0">
                <a:ea typeface="ヒラギノ角ゴ Pro W3" charset="0"/>
              </a:rPr>
              <a:t>is a form of allosteric regulation</a:t>
            </a:r>
            <a:br>
              <a:rPr lang="en-US" dirty="0">
                <a:ea typeface="ヒラギノ角ゴ Pro W3" charset="0"/>
              </a:rPr>
            </a:br>
            <a:r>
              <a:rPr lang="en-US" dirty="0">
                <a:ea typeface="ヒラギノ角ゴ Pro W3" charset="0"/>
              </a:rPr>
              <a:t>that can amplify enzyme activity</a:t>
            </a:r>
          </a:p>
          <a:p>
            <a:pPr lvl="1"/>
            <a:r>
              <a:rPr lang="en-US" dirty="0">
                <a:ea typeface="ヒラギノ角ゴ Pro W3" charset="0"/>
              </a:rPr>
              <a:t>One substrate molecule primes an enzyme to act on additional substrate molecules more readily</a:t>
            </a:r>
          </a:p>
          <a:p>
            <a:pPr lvl="1"/>
            <a:r>
              <a:rPr lang="en-US" dirty="0" err="1">
                <a:ea typeface="ヒラギノ角ゴ Pro W3" charset="0"/>
              </a:rPr>
              <a:t>Cooperativity</a:t>
            </a:r>
            <a:r>
              <a:rPr lang="en-US" dirty="0">
                <a:ea typeface="ヒラギノ角ゴ Pro W3" charset="0"/>
              </a:rPr>
              <a:t> is allosteric because binding by a substrate to one active site affects catalysis in a different active site</a:t>
            </a:r>
          </a:p>
          <a:p>
            <a:pPr lvl="1"/>
            <a:r>
              <a:rPr lang="en-US" dirty="0">
                <a:ea typeface="ヒラギノ角ゴ Pro W3" charset="0"/>
              </a:rPr>
              <a:t>Most often found in multi-subunit enzymes where regulation of one subunit extends to the others.</a:t>
            </a:r>
          </a:p>
          <a:p>
            <a:pPr lvl="1"/>
            <a:r>
              <a:rPr lang="en-US" dirty="0">
                <a:ea typeface="ヒラギノ角ゴ Pro W3" charset="0"/>
              </a:rPr>
              <a:t>Example is hemoglobin (although not a true enzyme)</a:t>
            </a:r>
          </a:p>
        </p:txBody>
      </p:sp>
    </p:spTree>
    <p:extLst>
      <p:ext uri="{BB962C8B-B14F-4D97-AF65-F5344CB8AC3E}">
        <p14:creationId xmlns:p14="http://schemas.microsoft.com/office/powerpoint/2010/main" val="389712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eaLnBrk="1" hangingPunct="1"/>
            <a:r>
              <a:rPr lang="en-US" b="1" dirty="0">
                <a:ea typeface="ヒラギノ角ゴ Pro W3" charset="0"/>
              </a:rPr>
              <a:t>Catabolic pathways </a:t>
            </a:r>
            <a:r>
              <a:rPr lang="en-US" dirty="0">
                <a:ea typeface="ヒラギノ角ゴ Pro W3" charset="0"/>
              </a:rPr>
              <a:t>release energy by breaking down complex molecules into simpler compounds</a:t>
            </a:r>
          </a:p>
          <a:p>
            <a:pPr lvl="1"/>
            <a:r>
              <a:rPr lang="en-US" dirty="0">
                <a:ea typeface="ヒラギノ角ゴ Pro W3" charset="0"/>
              </a:rPr>
              <a:t>Cellular respiration, the breakdown of glucose</a:t>
            </a:r>
            <a:br>
              <a:rPr lang="en-US" dirty="0">
                <a:ea typeface="ヒラギノ角ゴ Pro W3" charset="0"/>
              </a:rPr>
            </a:br>
            <a:r>
              <a:rPr lang="en-US" dirty="0">
                <a:ea typeface="ヒラギノ角ゴ Pro W3" charset="0"/>
              </a:rPr>
              <a:t>in the presence of oxygen, is an example of a pathway of catabolism</a:t>
            </a:r>
          </a:p>
          <a:p>
            <a:r>
              <a:rPr lang="en-US" b="1" dirty="0">
                <a:ea typeface="ヒラギノ角ゴ Pro W3" charset="0"/>
              </a:rPr>
              <a:t>Anabolic pathways </a:t>
            </a:r>
            <a:r>
              <a:rPr lang="en-US" dirty="0">
                <a:ea typeface="ヒラギノ角ゴ Pro W3" charset="0"/>
              </a:rPr>
              <a:t>consume energy to build complex molecules from simpler ones</a:t>
            </a:r>
          </a:p>
          <a:p>
            <a:pPr lvl="1"/>
            <a:r>
              <a:rPr lang="en-US" dirty="0">
                <a:ea typeface="ヒラギノ角ゴ Pro W3" charset="0"/>
              </a:rPr>
              <a:t>The synthesis of protein from amino acids is an example of anabolism</a:t>
            </a:r>
          </a:p>
          <a:p>
            <a:pPr eaLnBrk="1" hangingPunct="1"/>
            <a:endParaRPr lang="en-US" dirty="0">
              <a:ea typeface="ヒラギノ角ゴ Pro W3" charset="0"/>
            </a:endParaRPr>
          </a:p>
        </p:txBody>
      </p:sp>
    </p:spTree>
    <p:extLst>
      <p:ext uri="{BB962C8B-B14F-4D97-AF65-F5344CB8AC3E}">
        <p14:creationId xmlns:p14="http://schemas.microsoft.com/office/powerpoint/2010/main" val="3933599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ea typeface="ヒラギノ角ゴ Pro W3" charset="0"/>
              </a:rPr>
              <a:t>Feedback Inhibition</a:t>
            </a:r>
            <a:endParaRPr lang="en-US" i="1" dirty="0"/>
          </a:p>
        </p:txBody>
      </p:sp>
      <p:sp>
        <p:nvSpPr>
          <p:cNvPr id="3" name="Content Placeholder 2"/>
          <p:cNvSpPr>
            <a:spLocks noGrp="1"/>
          </p:cNvSpPr>
          <p:nvPr>
            <p:ph idx="1"/>
          </p:nvPr>
        </p:nvSpPr>
        <p:spPr/>
        <p:txBody>
          <a:bodyPr/>
          <a:lstStyle/>
          <a:p>
            <a:pPr eaLnBrk="1" hangingPunct="1"/>
            <a:r>
              <a:rPr lang="en-US" dirty="0">
                <a:ea typeface="ヒラギノ角ゴ Pro W3" charset="0"/>
              </a:rPr>
              <a:t>In </a:t>
            </a:r>
            <a:r>
              <a:rPr lang="en-US" b="1" dirty="0">
                <a:ea typeface="ヒラギノ角ゴ Pro W3" charset="0"/>
              </a:rPr>
              <a:t>feedback inhibition</a:t>
            </a:r>
            <a:r>
              <a:rPr lang="en-US" dirty="0">
                <a:ea typeface="ヒラギノ角ゴ Pro W3" charset="0"/>
              </a:rPr>
              <a:t>, the end product of a metabolic pathway shuts down the pathway</a:t>
            </a:r>
          </a:p>
          <a:p>
            <a:pPr lvl="1"/>
            <a:r>
              <a:rPr lang="en-US" dirty="0">
                <a:ea typeface="ヒラギノ角ゴ Pro W3" charset="0"/>
              </a:rPr>
              <a:t>Feedback inhibition prevents a cell from wasting chemical resources by synthesizing more product than is needed</a:t>
            </a:r>
          </a:p>
        </p:txBody>
      </p:sp>
    </p:spTree>
    <p:extLst>
      <p:ext uri="{BB962C8B-B14F-4D97-AF65-F5344CB8AC3E}">
        <p14:creationId xmlns:p14="http://schemas.microsoft.com/office/powerpoint/2010/main" val="1837785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21FeedbackInhibition-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432" y="172212"/>
            <a:ext cx="6041136" cy="6437376"/>
          </a:xfrm>
          <a:prstGeom prst="rect">
            <a:avLst/>
          </a:prstGeom>
        </p:spPr>
      </p:pic>
      <p:sp>
        <p:nvSpPr>
          <p:cNvPr id="2" name="Title 1"/>
          <p:cNvSpPr>
            <a:spLocks noGrp="1"/>
          </p:cNvSpPr>
          <p:nvPr>
            <p:ph type="title"/>
          </p:nvPr>
        </p:nvSpPr>
        <p:spPr/>
        <p:txBody>
          <a:bodyPr/>
          <a:lstStyle/>
          <a:p>
            <a:r>
              <a:rPr lang="en-US" dirty="0"/>
              <a:t>Figure 8.21</a:t>
            </a:r>
          </a:p>
        </p:txBody>
      </p:sp>
      <p:sp>
        <p:nvSpPr>
          <p:cNvPr id="4" name="TextBox 3"/>
          <p:cNvSpPr txBox="1"/>
          <p:nvPr/>
        </p:nvSpPr>
        <p:spPr>
          <a:xfrm>
            <a:off x="2670877" y="130626"/>
            <a:ext cx="213502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Active site available</a:t>
            </a:r>
          </a:p>
        </p:txBody>
      </p:sp>
      <p:cxnSp>
        <p:nvCxnSpPr>
          <p:cNvPr id="6" name="Straight Connector 5"/>
          <p:cNvCxnSpPr/>
          <p:nvPr/>
        </p:nvCxnSpPr>
        <p:spPr bwMode="auto">
          <a:xfrm>
            <a:off x="3674806" y="400897"/>
            <a:ext cx="73742" cy="22532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flipH="1">
            <a:off x="2962787" y="2330478"/>
            <a:ext cx="683342" cy="5006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flipH="1">
            <a:off x="5764981" y="355832"/>
            <a:ext cx="412954" cy="20565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11"/>
          <p:cNvCxnSpPr/>
          <p:nvPr/>
        </p:nvCxnSpPr>
        <p:spPr bwMode="auto">
          <a:xfrm flipH="1">
            <a:off x="5769898" y="994929"/>
            <a:ext cx="506360" cy="14912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p:cNvCxnSpPr/>
          <p:nvPr/>
        </p:nvCxnSpPr>
        <p:spPr bwMode="auto">
          <a:xfrm flipH="1">
            <a:off x="2420684" y="3717330"/>
            <a:ext cx="220916" cy="2866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TextBox 17"/>
          <p:cNvSpPr txBox="1"/>
          <p:nvPr/>
        </p:nvSpPr>
        <p:spPr>
          <a:xfrm>
            <a:off x="1516993" y="1181100"/>
            <a:ext cx="1422151" cy="787395"/>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Isoleucine</a:t>
            </a:r>
          </a:p>
          <a:p>
            <a:pPr marL="342900" indent="-342900" eaLnBrk="0" hangingPunct="0">
              <a:lnSpc>
                <a:spcPts val="1800"/>
              </a:lnSpc>
            </a:pPr>
            <a:r>
              <a:rPr lang="en-US" sz="1600" b="1" dirty="0">
                <a:solidFill>
                  <a:srgbClr val="000000"/>
                </a:solidFill>
                <a:latin typeface="Arial"/>
                <a:ea typeface="ＭＳ Ｐゴシック" charset="0"/>
                <a:cs typeface="Arial"/>
              </a:rPr>
              <a:t>used up by</a:t>
            </a:r>
          </a:p>
          <a:p>
            <a:pPr marL="342900" indent="-342900" eaLnBrk="0" hangingPunct="0">
              <a:lnSpc>
                <a:spcPts val="1800"/>
              </a:lnSpc>
            </a:pPr>
            <a:r>
              <a:rPr lang="en-US" sz="1600" b="1" dirty="0">
                <a:solidFill>
                  <a:srgbClr val="000000"/>
                </a:solidFill>
                <a:latin typeface="Arial"/>
                <a:ea typeface="ＭＳ Ｐゴシック" charset="0"/>
                <a:cs typeface="Arial"/>
              </a:rPr>
              <a:t>cell</a:t>
            </a:r>
          </a:p>
        </p:txBody>
      </p:sp>
      <p:sp>
        <p:nvSpPr>
          <p:cNvPr id="19" name="TextBox 18"/>
          <p:cNvSpPr txBox="1"/>
          <p:nvPr/>
        </p:nvSpPr>
        <p:spPr>
          <a:xfrm>
            <a:off x="1516995" y="3929746"/>
            <a:ext cx="1422151" cy="1018227"/>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Isoleucine</a:t>
            </a:r>
          </a:p>
          <a:p>
            <a:pPr marL="342900" indent="-342900" eaLnBrk="0" hangingPunct="0">
              <a:lnSpc>
                <a:spcPts val="1800"/>
              </a:lnSpc>
            </a:pPr>
            <a:r>
              <a:rPr lang="en-US" sz="1600" b="1" dirty="0">
                <a:solidFill>
                  <a:srgbClr val="000000"/>
                </a:solidFill>
                <a:latin typeface="Arial"/>
                <a:ea typeface="ＭＳ Ｐゴシック" charset="0"/>
                <a:cs typeface="Arial"/>
              </a:rPr>
              <a:t>binds to</a:t>
            </a:r>
          </a:p>
          <a:p>
            <a:pPr marL="342900" indent="-342900" eaLnBrk="0" hangingPunct="0">
              <a:lnSpc>
                <a:spcPts val="1800"/>
              </a:lnSpc>
            </a:pPr>
            <a:r>
              <a:rPr lang="en-US" sz="1600" b="1" dirty="0">
                <a:solidFill>
                  <a:srgbClr val="000000"/>
                </a:solidFill>
                <a:latin typeface="Arial"/>
                <a:ea typeface="ＭＳ Ｐゴシック" charset="0"/>
                <a:cs typeface="Arial"/>
              </a:rPr>
              <a:t>allosteric</a:t>
            </a:r>
          </a:p>
          <a:p>
            <a:pPr marL="342900" indent="-342900" eaLnBrk="0" hangingPunct="0">
              <a:lnSpc>
                <a:spcPts val="1800"/>
              </a:lnSpc>
            </a:pPr>
            <a:r>
              <a:rPr lang="en-US" sz="1600" b="1" dirty="0">
                <a:solidFill>
                  <a:srgbClr val="000000"/>
                </a:solidFill>
                <a:latin typeface="Arial"/>
                <a:ea typeface="ＭＳ Ｐゴシック" charset="0"/>
                <a:cs typeface="Arial"/>
              </a:rPr>
              <a:t>site.</a:t>
            </a:r>
          </a:p>
        </p:txBody>
      </p:sp>
      <p:sp>
        <p:nvSpPr>
          <p:cNvPr id="20" name="TextBox 19"/>
          <p:cNvSpPr txBox="1"/>
          <p:nvPr/>
        </p:nvSpPr>
        <p:spPr>
          <a:xfrm>
            <a:off x="3621572" y="2142677"/>
            <a:ext cx="1422151" cy="1479892"/>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Active</a:t>
            </a:r>
          </a:p>
          <a:p>
            <a:pPr marL="342900" indent="-342900" eaLnBrk="0" hangingPunct="0">
              <a:lnSpc>
                <a:spcPts val="1800"/>
              </a:lnSpc>
            </a:pPr>
            <a:r>
              <a:rPr lang="en-US" sz="1600" b="1" dirty="0">
                <a:solidFill>
                  <a:srgbClr val="000000"/>
                </a:solidFill>
                <a:latin typeface="Arial"/>
                <a:ea typeface="ＭＳ Ｐゴシック" charset="0"/>
                <a:cs typeface="Arial"/>
              </a:rPr>
              <a:t>site no</a:t>
            </a:r>
          </a:p>
          <a:p>
            <a:pPr marL="342900" indent="-342900" eaLnBrk="0" hangingPunct="0">
              <a:lnSpc>
                <a:spcPts val="1800"/>
              </a:lnSpc>
            </a:pPr>
            <a:r>
              <a:rPr lang="en-US" sz="1600" b="1" dirty="0">
                <a:solidFill>
                  <a:srgbClr val="000000"/>
                </a:solidFill>
                <a:latin typeface="Arial"/>
                <a:ea typeface="ＭＳ Ｐゴシック" charset="0"/>
                <a:cs typeface="Arial"/>
              </a:rPr>
              <a:t>longer</a:t>
            </a:r>
          </a:p>
          <a:p>
            <a:pPr marL="342900" indent="-342900" eaLnBrk="0" hangingPunct="0">
              <a:lnSpc>
                <a:spcPts val="1800"/>
              </a:lnSpc>
            </a:pPr>
            <a:r>
              <a:rPr lang="en-US" sz="1600" b="1" dirty="0">
                <a:solidFill>
                  <a:srgbClr val="000000"/>
                </a:solidFill>
                <a:latin typeface="Arial"/>
                <a:ea typeface="ＭＳ Ｐゴシック" charset="0"/>
                <a:cs typeface="Arial"/>
              </a:rPr>
              <a:t>available;</a:t>
            </a:r>
          </a:p>
          <a:p>
            <a:pPr marL="342900" indent="-342900" eaLnBrk="0" hangingPunct="0">
              <a:lnSpc>
                <a:spcPts val="1800"/>
              </a:lnSpc>
            </a:pPr>
            <a:r>
              <a:rPr lang="en-US" sz="1600" b="1" dirty="0">
                <a:solidFill>
                  <a:srgbClr val="000000"/>
                </a:solidFill>
                <a:latin typeface="Arial"/>
                <a:ea typeface="ＭＳ Ｐゴシック" charset="0"/>
                <a:cs typeface="Arial"/>
              </a:rPr>
              <a:t>pathway</a:t>
            </a:r>
          </a:p>
          <a:p>
            <a:pPr marL="342900" indent="-342900" eaLnBrk="0" hangingPunct="0">
              <a:lnSpc>
                <a:spcPts val="1800"/>
              </a:lnSpc>
            </a:pPr>
            <a:r>
              <a:rPr lang="en-US" sz="1600" b="1" dirty="0">
                <a:solidFill>
                  <a:srgbClr val="000000"/>
                </a:solidFill>
                <a:latin typeface="Arial"/>
                <a:ea typeface="ＭＳ Ｐゴシック" charset="0"/>
                <a:cs typeface="Arial"/>
              </a:rPr>
              <a:t>is halted.</a:t>
            </a:r>
          </a:p>
        </p:txBody>
      </p:sp>
      <p:sp>
        <p:nvSpPr>
          <p:cNvPr id="21" name="TextBox 20"/>
          <p:cNvSpPr txBox="1"/>
          <p:nvPr/>
        </p:nvSpPr>
        <p:spPr>
          <a:xfrm>
            <a:off x="6241405" y="816435"/>
            <a:ext cx="1422151" cy="787395"/>
          </a:xfrm>
          <a:prstGeom prst="rect">
            <a:avLst/>
          </a:prstGeom>
          <a:noFill/>
        </p:spPr>
        <p:txBody>
          <a:bodyPr wrap="square" rtlCol="0">
            <a:spAutoFit/>
          </a:bodyPr>
          <a:lstStyle/>
          <a:p>
            <a:pPr marL="342900" indent="-342900" eaLnBrk="0" hangingPunct="0">
              <a:lnSpc>
                <a:spcPts val="1800"/>
              </a:lnSpc>
            </a:pPr>
            <a:r>
              <a:rPr lang="en-US" sz="1600" b="1" dirty="0">
                <a:solidFill>
                  <a:srgbClr val="FFFFFF"/>
                </a:solidFill>
                <a:latin typeface="Arial"/>
                <a:ea typeface="ＭＳ Ｐゴシック" charset="0"/>
                <a:cs typeface="Arial"/>
              </a:rPr>
              <a:t>Enzyme 1</a:t>
            </a:r>
          </a:p>
          <a:p>
            <a:pPr marL="342900" indent="-342900" eaLnBrk="0" hangingPunct="0">
              <a:lnSpc>
                <a:spcPts val="1800"/>
              </a:lnSpc>
            </a:pPr>
            <a:r>
              <a:rPr lang="en-US" sz="1600" b="1" dirty="0">
                <a:solidFill>
                  <a:srgbClr val="FFFFFF"/>
                </a:solidFill>
                <a:latin typeface="Arial"/>
                <a:ea typeface="ＭＳ Ｐゴシック" charset="0"/>
                <a:cs typeface="Arial"/>
              </a:rPr>
              <a:t>(threonine</a:t>
            </a:r>
          </a:p>
          <a:p>
            <a:pPr marL="342900" indent="-342900" eaLnBrk="0" hangingPunct="0">
              <a:lnSpc>
                <a:spcPts val="1800"/>
              </a:lnSpc>
            </a:pPr>
            <a:r>
              <a:rPr lang="en-US" sz="1600" b="1" dirty="0" err="1">
                <a:solidFill>
                  <a:srgbClr val="FFFFFF"/>
                </a:solidFill>
                <a:latin typeface="Arial"/>
                <a:ea typeface="ＭＳ Ｐゴシック" charset="0"/>
                <a:cs typeface="Arial"/>
              </a:rPr>
              <a:t>deaminase</a:t>
            </a:r>
            <a:r>
              <a:rPr lang="en-US" sz="1600" b="1" dirty="0">
                <a:solidFill>
                  <a:srgbClr val="FFFFFF"/>
                </a:solidFill>
                <a:latin typeface="Arial"/>
                <a:ea typeface="ＭＳ Ｐゴシック" charset="0"/>
                <a:cs typeface="Arial"/>
              </a:rPr>
              <a:t>)</a:t>
            </a:r>
          </a:p>
        </p:txBody>
      </p:sp>
      <p:sp>
        <p:nvSpPr>
          <p:cNvPr id="22" name="TextBox 21"/>
          <p:cNvSpPr txBox="1"/>
          <p:nvPr/>
        </p:nvSpPr>
        <p:spPr>
          <a:xfrm>
            <a:off x="2340689" y="2013864"/>
            <a:ext cx="1422151" cy="556563"/>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Feedback</a:t>
            </a:r>
          </a:p>
          <a:p>
            <a:pPr marL="342900" indent="-342900" eaLnBrk="0" hangingPunct="0">
              <a:lnSpc>
                <a:spcPts val="1800"/>
              </a:lnSpc>
            </a:pPr>
            <a:r>
              <a:rPr lang="en-US" sz="1600" b="1" dirty="0">
                <a:solidFill>
                  <a:srgbClr val="000000"/>
                </a:solidFill>
                <a:latin typeface="Arial"/>
                <a:ea typeface="ＭＳ Ｐゴシック" charset="0"/>
                <a:cs typeface="Arial"/>
              </a:rPr>
              <a:t>inhibition</a:t>
            </a:r>
          </a:p>
        </p:txBody>
      </p:sp>
      <p:sp>
        <p:nvSpPr>
          <p:cNvPr id="23" name="TextBox 22"/>
          <p:cNvSpPr txBox="1"/>
          <p:nvPr/>
        </p:nvSpPr>
        <p:spPr>
          <a:xfrm>
            <a:off x="4835328" y="1868722"/>
            <a:ext cx="1605382"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Intermediate A</a:t>
            </a:r>
          </a:p>
        </p:txBody>
      </p:sp>
      <p:sp>
        <p:nvSpPr>
          <p:cNvPr id="24" name="TextBox 23"/>
          <p:cNvSpPr txBox="1"/>
          <p:nvPr/>
        </p:nvSpPr>
        <p:spPr>
          <a:xfrm>
            <a:off x="4826257" y="2826656"/>
            <a:ext cx="1605382"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Intermediate B</a:t>
            </a:r>
          </a:p>
        </p:txBody>
      </p:sp>
      <p:sp>
        <p:nvSpPr>
          <p:cNvPr id="25" name="TextBox 24"/>
          <p:cNvSpPr txBox="1"/>
          <p:nvPr/>
        </p:nvSpPr>
        <p:spPr>
          <a:xfrm>
            <a:off x="4826257" y="3777342"/>
            <a:ext cx="1605382"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Intermediate C</a:t>
            </a:r>
          </a:p>
        </p:txBody>
      </p:sp>
      <p:sp>
        <p:nvSpPr>
          <p:cNvPr id="26" name="TextBox 25"/>
          <p:cNvSpPr txBox="1"/>
          <p:nvPr/>
        </p:nvSpPr>
        <p:spPr>
          <a:xfrm>
            <a:off x="4826257" y="4740727"/>
            <a:ext cx="1605382"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Intermediate D</a:t>
            </a:r>
          </a:p>
        </p:txBody>
      </p:sp>
      <p:sp>
        <p:nvSpPr>
          <p:cNvPr id="27" name="TextBox 26"/>
          <p:cNvSpPr txBox="1"/>
          <p:nvPr/>
        </p:nvSpPr>
        <p:spPr>
          <a:xfrm>
            <a:off x="5751544" y="2345871"/>
            <a:ext cx="1124600" cy="325730"/>
          </a:xfrm>
          <a:prstGeom prst="rect">
            <a:avLst/>
          </a:prstGeom>
          <a:noFill/>
        </p:spPr>
        <p:txBody>
          <a:bodyPr wrap="square" rtlCol="0">
            <a:spAutoFit/>
          </a:bodyPr>
          <a:lstStyle/>
          <a:p>
            <a:pPr marL="342900" indent="-342900" eaLnBrk="0" hangingPunct="0">
              <a:lnSpc>
                <a:spcPts val="1800"/>
              </a:lnSpc>
            </a:pPr>
            <a:r>
              <a:rPr lang="en-US" sz="1600" b="1" dirty="0">
                <a:solidFill>
                  <a:srgbClr val="FFFFFF"/>
                </a:solidFill>
                <a:latin typeface="Arial"/>
                <a:ea typeface="ＭＳ Ｐゴシック" charset="0"/>
                <a:cs typeface="Arial"/>
              </a:rPr>
              <a:t>Enzyme 2</a:t>
            </a:r>
          </a:p>
        </p:txBody>
      </p:sp>
      <p:sp>
        <p:nvSpPr>
          <p:cNvPr id="28" name="TextBox 27"/>
          <p:cNvSpPr txBox="1"/>
          <p:nvPr/>
        </p:nvSpPr>
        <p:spPr>
          <a:xfrm>
            <a:off x="5751544" y="3292927"/>
            <a:ext cx="1124600" cy="325730"/>
          </a:xfrm>
          <a:prstGeom prst="rect">
            <a:avLst/>
          </a:prstGeom>
          <a:noFill/>
        </p:spPr>
        <p:txBody>
          <a:bodyPr wrap="square" rtlCol="0">
            <a:spAutoFit/>
          </a:bodyPr>
          <a:lstStyle/>
          <a:p>
            <a:pPr marL="342900" indent="-342900" eaLnBrk="0" hangingPunct="0">
              <a:lnSpc>
                <a:spcPts val="1800"/>
              </a:lnSpc>
            </a:pPr>
            <a:r>
              <a:rPr lang="en-US" sz="1600" b="1" dirty="0">
                <a:solidFill>
                  <a:srgbClr val="FFFFFF"/>
                </a:solidFill>
                <a:latin typeface="Arial"/>
                <a:ea typeface="ＭＳ Ｐゴシック" charset="0"/>
                <a:cs typeface="Arial"/>
              </a:rPr>
              <a:t>Enzyme 3</a:t>
            </a:r>
          </a:p>
        </p:txBody>
      </p:sp>
      <p:sp>
        <p:nvSpPr>
          <p:cNvPr id="29" name="TextBox 28"/>
          <p:cNvSpPr txBox="1"/>
          <p:nvPr/>
        </p:nvSpPr>
        <p:spPr>
          <a:xfrm>
            <a:off x="5751544" y="4256313"/>
            <a:ext cx="1124600" cy="325730"/>
          </a:xfrm>
          <a:prstGeom prst="rect">
            <a:avLst/>
          </a:prstGeom>
          <a:noFill/>
        </p:spPr>
        <p:txBody>
          <a:bodyPr wrap="square" rtlCol="0">
            <a:spAutoFit/>
          </a:bodyPr>
          <a:lstStyle/>
          <a:p>
            <a:pPr marL="342900" indent="-342900" eaLnBrk="0" hangingPunct="0">
              <a:lnSpc>
                <a:spcPts val="1800"/>
              </a:lnSpc>
            </a:pPr>
            <a:r>
              <a:rPr lang="en-US" sz="1600" b="1" dirty="0">
                <a:solidFill>
                  <a:srgbClr val="FFFFFF"/>
                </a:solidFill>
                <a:latin typeface="Arial"/>
                <a:ea typeface="ＭＳ Ｐゴシック" charset="0"/>
                <a:cs typeface="Arial"/>
              </a:rPr>
              <a:t>Enzyme 4</a:t>
            </a:r>
          </a:p>
        </p:txBody>
      </p:sp>
      <p:sp>
        <p:nvSpPr>
          <p:cNvPr id="30" name="TextBox 29"/>
          <p:cNvSpPr txBox="1"/>
          <p:nvPr/>
        </p:nvSpPr>
        <p:spPr>
          <a:xfrm>
            <a:off x="5751544" y="5216070"/>
            <a:ext cx="1124600" cy="325730"/>
          </a:xfrm>
          <a:prstGeom prst="rect">
            <a:avLst/>
          </a:prstGeom>
          <a:noFill/>
        </p:spPr>
        <p:txBody>
          <a:bodyPr wrap="square" rtlCol="0">
            <a:spAutoFit/>
          </a:bodyPr>
          <a:lstStyle/>
          <a:p>
            <a:pPr marL="342900" indent="-342900" eaLnBrk="0" hangingPunct="0">
              <a:lnSpc>
                <a:spcPts val="1800"/>
              </a:lnSpc>
            </a:pPr>
            <a:r>
              <a:rPr lang="en-US" sz="1600" b="1" dirty="0">
                <a:solidFill>
                  <a:srgbClr val="FFFFFF"/>
                </a:solidFill>
                <a:latin typeface="Arial"/>
                <a:ea typeface="ＭＳ Ｐゴシック" charset="0"/>
                <a:cs typeface="Arial"/>
              </a:rPr>
              <a:t>Enzyme 5</a:t>
            </a:r>
          </a:p>
        </p:txBody>
      </p:sp>
      <p:sp>
        <p:nvSpPr>
          <p:cNvPr id="31" name="TextBox 30"/>
          <p:cNvSpPr txBox="1"/>
          <p:nvPr/>
        </p:nvSpPr>
        <p:spPr>
          <a:xfrm>
            <a:off x="6005547" y="5901871"/>
            <a:ext cx="1605382" cy="556563"/>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End product</a:t>
            </a:r>
          </a:p>
          <a:p>
            <a:pPr marL="342900" indent="-342900" eaLnBrk="0" hangingPunct="0">
              <a:lnSpc>
                <a:spcPts val="1800"/>
              </a:lnSpc>
            </a:pPr>
            <a:r>
              <a:rPr lang="en-US" sz="1600" b="1" dirty="0">
                <a:solidFill>
                  <a:srgbClr val="000000"/>
                </a:solidFill>
                <a:latin typeface="Arial"/>
                <a:ea typeface="ＭＳ Ｐゴシック" charset="0"/>
                <a:cs typeface="Arial"/>
              </a:rPr>
              <a:t>(isoleucine)</a:t>
            </a:r>
          </a:p>
        </p:txBody>
      </p:sp>
      <p:sp>
        <p:nvSpPr>
          <p:cNvPr id="33" name="TextBox 32"/>
          <p:cNvSpPr txBox="1"/>
          <p:nvPr/>
        </p:nvSpPr>
        <p:spPr>
          <a:xfrm>
            <a:off x="6116211" y="174174"/>
            <a:ext cx="1422151" cy="556563"/>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Threonine</a:t>
            </a:r>
          </a:p>
          <a:p>
            <a:pPr marL="342900" indent="-342900" eaLnBrk="0" hangingPunct="0">
              <a:lnSpc>
                <a:spcPts val="1800"/>
              </a:lnSpc>
            </a:pPr>
            <a:r>
              <a:rPr lang="en-US" sz="1600" b="1" dirty="0">
                <a:solidFill>
                  <a:srgbClr val="000000"/>
                </a:solidFill>
                <a:latin typeface="Arial"/>
                <a:ea typeface="ＭＳ Ｐゴシック" charset="0"/>
                <a:cs typeface="Arial"/>
              </a:rPr>
              <a:t>in active site</a:t>
            </a:r>
          </a:p>
        </p:txBody>
      </p:sp>
    </p:spTree>
    <p:extLst>
      <p:ext uri="{BB962C8B-B14F-4D97-AF65-F5344CB8AC3E}">
        <p14:creationId xmlns:p14="http://schemas.microsoft.com/office/powerpoint/2010/main" val="3656237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review of concepts</a:t>
            </a:r>
          </a:p>
        </p:txBody>
      </p:sp>
      <p:sp>
        <p:nvSpPr>
          <p:cNvPr id="3" name="Content Placeholder 2"/>
          <p:cNvSpPr>
            <a:spLocks noGrp="1"/>
          </p:cNvSpPr>
          <p:nvPr>
            <p:ph idx="1"/>
          </p:nvPr>
        </p:nvSpPr>
        <p:spPr/>
        <p:txBody>
          <a:bodyPr/>
          <a:lstStyle/>
          <a:p>
            <a:r>
              <a:rPr lang="en-US" dirty="0"/>
              <a:t>Gibbs Free Energy</a:t>
            </a:r>
          </a:p>
          <a:p>
            <a:pPr lvl="1"/>
            <a:r>
              <a:rPr lang="en-US" dirty="0">
                <a:hlinkClick r:id="rId2"/>
              </a:rPr>
              <a:t>https://paul-andersen.squarespace.com/gibbs-free-energy</a:t>
            </a:r>
            <a:endParaRPr lang="en-US" dirty="0"/>
          </a:p>
          <a:p>
            <a:r>
              <a:rPr lang="en-US" dirty="0"/>
              <a:t>Metabolism- check your flow chart</a:t>
            </a:r>
          </a:p>
          <a:p>
            <a:pPr lvl="1"/>
            <a:r>
              <a:rPr lang="en-US" dirty="0">
                <a:hlinkClick r:id="rId3"/>
              </a:rPr>
              <a:t>http://www.bozemanscience.com/012-life-requires-free-energy</a:t>
            </a:r>
            <a:endParaRPr lang="en-US" dirty="0"/>
          </a:p>
          <a:p>
            <a:pPr lvl="1"/>
            <a:endParaRPr lang="en-US" dirty="0"/>
          </a:p>
        </p:txBody>
      </p:sp>
    </p:spTree>
    <p:extLst>
      <p:ext uri="{BB962C8B-B14F-4D97-AF65-F5344CB8AC3E}">
        <p14:creationId xmlns:p14="http://schemas.microsoft.com/office/powerpoint/2010/main" val="128459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sp>
        <p:nvSpPr>
          <p:cNvPr id="3" name="Content Placeholder 2"/>
          <p:cNvSpPr>
            <a:spLocks noGrp="1"/>
          </p:cNvSpPr>
          <p:nvPr>
            <p:ph idx="1"/>
          </p:nvPr>
        </p:nvSpPr>
        <p:spPr>
          <a:xfrm>
            <a:off x="420913" y="1272910"/>
            <a:ext cx="8627837" cy="5073650"/>
          </a:xfrm>
        </p:spPr>
        <p:txBody>
          <a:bodyPr/>
          <a:lstStyle/>
          <a:p>
            <a:r>
              <a:rPr lang="en-US" b="1" dirty="0"/>
              <a:t>Kinetic energy</a:t>
            </a:r>
            <a:r>
              <a:rPr lang="en-US" dirty="0"/>
              <a:t> is energy associated with motion</a:t>
            </a:r>
          </a:p>
          <a:p>
            <a:pPr lvl="1"/>
            <a:r>
              <a:rPr lang="en-US" b="1" dirty="0"/>
              <a:t>Heat (thermal energy)</a:t>
            </a:r>
            <a:r>
              <a:rPr lang="en-US" dirty="0"/>
              <a:t> is kinetic energy associated with random movement of atoms</a:t>
            </a:r>
            <a:br>
              <a:rPr lang="en-US" dirty="0"/>
            </a:br>
            <a:r>
              <a:rPr lang="en-US" dirty="0"/>
              <a:t>or molecules</a:t>
            </a:r>
          </a:p>
          <a:p>
            <a:r>
              <a:rPr lang="en-US" b="1" dirty="0"/>
              <a:t>Potential energy</a:t>
            </a:r>
            <a:r>
              <a:rPr lang="en-US" dirty="0"/>
              <a:t> is energy that matter possesses because of its location or structure</a:t>
            </a:r>
          </a:p>
          <a:p>
            <a:pPr lvl="1"/>
            <a:r>
              <a:rPr lang="en-US" b="1" dirty="0"/>
              <a:t>Chemical energy</a:t>
            </a:r>
            <a:r>
              <a:rPr lang="en-US" dirty="0"/>
              <a:t> is potential energy available</a:t>
            </a:r>
            <a:br>
              <a:rPr lang="en-US" dirty="0"/>
            </a:br>
            <a:r>
              <a:rPr lang="en-US" dirty="0"/>
              <a:t>for release in a chemical reaction	</a:t>
            </a:r>
          </a:p>
          <a:p>
            <a:r>
              <a:rPr lang="en-US" dirty="0"/>
              <a:t>Energy can be converted from one form to another</a:t>
            </a:r>
          </a:p>
        </p:txBody>
      </p:sp>
      <p:sp>
        <p:nvSpPr>
          <p:cNvPr id="4" name="Title 1"/>
          <p:cNvSpPr txBox="1">
            <a:spLocks/>
          </p:cNvSpPr>
          <p:nvPr/>
        </p:nvSpPr>
        <p:spPr bwMode="auto">
          <a:xfrm>
            <a:off x="334963" y="451075"/>
            <a:ext cx="8775700" cy="8223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a:lstStyle>
          <a:p>
            <a:r>
              <a:rPr lang="en-US">
                <a:ea typeface="ヒラギノ角ゴ Pro W3" charset="0"/>
              </a:rPr>
              <a:t>Forms of Energy</a:t>
            </a:r>
            <a:endParaRPr lang="en-US" dirty="0"/>
          </a:p>
        </p:txBody>
      </p:sp>
    </p:spTree>
    <p:extLst>
      <p:ext uri="{BB962C8B-B14F-4D97-AF65-F5344CB8AC3E}">
        <p14:creationId xmlns:p14="http://schemas.microsoft.com/office/powerpoint/2010/main" val="375628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ea typeface="ヒラギノ角ゴ Pro W3" charset="0"/>
              </a:rPr>
              <a:t>The First Law of Thermodynamics</a:t>
            </a:r>
            <a:endParaRPr lang="en-US" i="1" dirty="0"/>
          </a:p>
        </p:txBody>
      </p:sp>
      <p:sp>
        <p:nvSpPr>
          <p:cNvPr id="3" name="Content Placeholder 2"/>
          <p:cNvSpPr>
            <a:spLocks noGrp="1"/>
          </p:cNvSpPr>
          <p:nvPr>
            <p:ph idx="1"/>
          </p:nvPr>
        </p:nvSpPr>
        <p:spPr/>
        <p:txBody>
          <a:bodyPr/>
          <a:lstStyle/>
          <a:p>
            <a:r>
              <a:rPr lang="en-US" b="1" dirty="0">
                <a:ea typeface="ヒラギノ角ゴ Pro W3" charset="0"/>
              </a:rPr>
              <a:t>Thermodynamics </a:t>
            </a:r>
            <a:r>
              <a:rPr lang="en-US" dirty="0">
                <a:ea typeface="ヒラギノ角ゴ Pro W3" charset="0"/>
              </a:rPr>
              <a:t>is the study of energy transformations</a:t>
            </a:r>
          </a:p>
          <a:p>
            <a:pPr eaLnBrk="1" hangingPunct="1"/>
            <a:r>
              <a:rPr lang="en-US" dirty="0">
                <a:ea typeface="ヒラギノ角ゴ Pro W3" charset="0"/>
              </a:rPr>
              <a:t>According to the </a:t>
            </a:r>
            <a:r>
              <a:rPr lang="en-US" b="1" dirty="0">
                <a:ea typeface="ヒラギノ角ゴ Pro W3" charset="0"/>
              </a:rPr>
              <a:t>first law of thermodynamics</a:t>
            </a:r>
            <a:r>
              <a:rPr lang="en-US" dirty="0">
                <a:ea typeface="ヒラギノ角ゴ Pro W3" charset="0"/>
              </a:rPr>
              <a:t>, the energy of the universe is constant</a:t>
            </a:r>
          </a:p>
          <a:p>
            <a:pPr lvl="1" eaLnBrk="1" hangingPunct="1"/>
            <a:r>
              <a:rPr lang="en-US" i="1" dirty="0">
                <a:ea typeface="ヒラギノ角ゴ Pro W3" charset="0"/>
              </a:rPr>
              <a:t>Energy can be transferred and transformed,</a:t>
            </a:r>
            <a:br>
              <a:rPr lang="en-US" i="1" dirty="0">
                <a:ea typeface="ヒラギノ角ゴ Pro W3" charset="0"/>
              </a:rPr>
            </a:br>
            <a:r>
              <a:rPr lang="en-US" i="1" dirty="0">
                <a:ea typeface="ヒラギノ角ゴ Pro W3" charset="0"/>
              </a:rPr>
              <a:t>but it cannot be created or destroyed</a:t>
            </a:r>
          </a:p>
          <a:p>
            <a:pPr eaLnBrk="1" hangingPunct="1"/>
            <a:r>
              <a:rPr lang="en-US" dirty="0">
                <a:ea typeface="ヒラギノ角ゴ Pro W3" charset="0"/>
              </a:rPr>
              <a:t>The first law is also called the principle of conservation of energy</a:t>
            </a:r>
          </a:p>
        </p:txBody>
      </p:sp>
    </p:spTree>
    <p:extLst>
      <p:ext uri="{BB962C8B-B14F-4D97-AF65-F5344CB8AC3E}">
        <p14:creationId xmlns:p14="http://schemas.microsoft.com/office/powerpoint/2010/main" val="7382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Second Law of Thermodynamics</a:t>
            </a:r>
          </a:p>
        </p:txBody>
      </p:sp>
      <p:sp>
        <p:nvSpPr>
          <p:cNvPr id="3" name="Content Placeholder 2"/>
          <p:cNvSpPr>
            <a:spLocks noGrp="1"/>
          </p:cNvSpPr>
          <p:nvPr>
            <p:ph idx="1"/>
          </p:nvPr>
        </p:nvSpPr>
        <p:spPr/>
        <p:txBody>
          <a:bodyPr/>
          <a:lstStyle/>
          <a:p>
            <a:r>
              <a:rPr lang="en-US" dirty="0"/>
              <a:t>During every energy transfer or transformation, some energy is unusable, and is often “lost” as heat</a:t>
            </a:r>
          </a:p>
          <a:p>
            <a:r>
              <a:rPr lang="en-US" dirty="0"/>
              <a:t>According to the </a:t>
            </a:r>
            <a:r>
              <a:rPr lang="en-US" b="1" dirty="0"/>
              <a:t>second law of thermodynamics</a:t>
            </a:r>
          </a:p>
          <a:p>
            <a:pPr lvl="1"/>
            <a:r>
              <a:rPr lang="en-US" i="1" dirty="0"/>
              <a:t>Every energy transfer or transformation increases the </a:t>
            </a:r>
            <a:r>
              <a:rPr lang="en-US" b="1" i="1" dirty="0"/>
              <a:t>entropy</a:t>
            </a:r>
            <a:r>
              <a:rPr lang="en-US" i="1" dirty="0"/>
              <a:t> (disorder) of the universe</a:t>
            </a:r>
          </a:p>
          <a:p>
            <a:pPr lvl="1"/>
            <a:r>
              <a:rPr lang="en-US" i="1" dirty="0"/>
              <a:t>Very much applies to many cell processes, such as cellular respiration.</a:t>
            </a:r>
          </a:p>
          <a:p>
            <a:pPr lvl="1"/>
            <a:r>
              <a:rPr lang="en-US" i="1" dirty="0">
                <a:hlinkClick r:id="rId2"/>
              </a:rPr>
              <a:t>https://www.youtube.com/watch?v=i6rVHr6OwjI</a:t>
            </a:r>
            <a:endParaRPr lang="en-US" i="1" dirty="0"/>
          </a:p>
        </p:txBody>
      </p:sp>
    </p:spTree>
    <p:extLst>
      <p:ext uri="{BB962C8B-B14F-4D97-AF65-F5344CB8AC3E}">
        <p14:creationId xmlns:p14="http://schemas.microsoft.com/office/powerpoint/2010/main" val="348560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675"/>
            <a:ext cx="9143999" cy="822325"/>
          </a:xfrm>
        </p:spPr>
        <p:txBody>
          <a:bodyPr/>
          <a:lstStyle/>
          <a:p>
            <a:r>
              <a:rPr lang="en-US" dirty="0"/>
              <a:t>The free-energy change of a reaction tells us whether or not the reaction occurs spontaneously</a:t>
            </a:r>
          </a:p>
        </p:txBody>
      </p:sp>
      <p:sp>
        <p:nvSpPr>
          <p:cNvPr id="3" name="Content Placeholder 2"/>
          <p:cNvSpPr>
            <a:spLocks noGrp="1"/>
          </p:cNvSpPr>
          <p:nvPr>
            <p:ph idx="1"/>
          </p:nvPr>
        </p:nvSpPr>
        <p:spPr>
          <a:xfrm>
            <a:off x="322374" y="1121000"/>
            <a:ext cx="8499249" cy="4632060"/>
          </a:xfrm>
        </p:spPr>
        <p:txBody>
          <a:bodyPr/>
          <a:lstStyle/>
          <a:p>
            <a:r>
              <a:rPr lang="en-US" sz="2600" dirty="0">
                <a:ea typeface="ヒラギノ角ゴ Pro W3" charset="0"/>
              </a:rPr>
              <a:t>A living system</a:t>
            </a:r>
            <a:r>
              <a:rPr lang="ja-JP" altLang="en-US" sz="2600" dirty="0">
                <a:ea typeface="ヒラギノ角ゴ Pro W3" charset="0"/>
              </a:rPr>
              <a:t>’</a:t>
            </a:r>
            <a:r>
              <a:rPr lang="en-US" altLang="ja-JP" sz="2600" dirty="0">
                <a:ea typeface="ヒラギノ角ゴ Pro W3" charset="0"/>
              </a:rPr>
              <a:t>s </a:t>
            </a:r>
            <a:r>
              <a:rPr lang="en-US" altLang="ja-JP" sz="2600" b="1" dirty="0">
                <a:ea typeface="ヒラギノ角ゴ Pro W3" charset="0"/>
              </a:rPr>
              <a:t>free energy (or available energy) </a:t>
            </a:r>
            <a:r>
              <a:rPr lang="en-US" altLang="ja-JP" sz="2600" dirty="0">
                <a:ea typeface="ヒラギノ角ゴ Pro W3" charset="0"/>
              </a:rPr>
              <a:t>is energy that can do work when temperature and pressure are uniform, as in a living cell</a:t>
            </a:r>
          </a:p>
          <a:p>
            <a:r>
              <a:rPr lang="en-US" sz="2600" dirty="0">
                <a:ea typeface="ヒラギノ角ゴ Pro W3" charset="0"/>
              </a:rPr>
              <a:t>The change in </a:t>
            </a:r>
            <a:r>
              <a:rPr lang="en-US" sz="2600" b="1" dirty="0">
                <a:ea typeface="ヒラギノ角ゴ Pro W3" charset="0"/>
              </a:rPr>
              <a:t>free energy </a:t>
            </a:r>
            <a:r>
              <a:rPr lang="en-US" sz="2600" dirty="0">
                <a:ea typeface="ヒラギノ角ゴ Pro W3" charset="0"/>
              </a:rPr>
              <a:t>(∆</a:t>
            </a:r>
            <a:r>
              <a:rPr lang="en-US" sz="2600" i="1" dirty="0">
                <a:ea typeface="ヒラギノ角ゴ Pro W3" charset="0"/>
              </a:rPr>
              <a:t>G</a:t>
            </a:r>
            <a:r>
              <a:rPr lang="en-US" sz="2600" dirty="0">
                <a:ea typeface="ヒラギノ角ゴ Pro W3" charset="0"/>
              </a:rPr>
              <a:t>)</a:t>
            </a:r>
            <a:r>
              <a:rPr lang="en-US" sz="2600" b="1" dirty="0">
                <a:ea typeface="ヒラギノ角ゴ Pro W3" charset="0"/>
              </a:rPr>
              <a:t> </a:t>
            </a:r>
            <a:r>
              <a:rPr lang="en-US" sz="2600" dirty="0">
                <a:ea typeface="ヒラギノ角ゴ Pro W3" charset="0"/>
              </a:rPr>
              <a:t>during a process is related to the change in </a:t>
            </a:r>
            <a:r>
              <a:rPr lang="en-US" sz="2600" b="1" dirty="0">
                <a:ea typeface="ヒラギノ角ゴ Pro W3" charset="0"/>
              </a:rPr>
              <a:t>enthalpy</a:t>
            </a:r>
            <a:r>
              <a:rPr lang="en-US" sz="2600" dirty="0">
                <a:ea typeface="ヒラギノ角ゴ Pro W3" charset="0"/>
              </a:rPr>
              <a:t>, or change in total energy (∆</a:t>
            </a:r>
            <a:r>
              <a:rPr lang="en-US" sz="2600" i="1" dirty="0">
                <a:ea typeface="ヒラギノ角ゴ Pro W3" charset="0"/>
              </a:rPr>
              <a:t>H</a:t>
            </a:r>
            <a:r>
              <a:rPr lang="en-US" sz="2600" dirty="0">
                <a:ea typeface="ヒラギノ角ゴ Pro W3" charset="0"/>
              </a:rPr>
              <a:t>), change in </a:t>
            </a:r>
            <a:r>
              <a:rPr lang="en-US" sz="2600" b="1" dirty="0">
                <a:ea typeface="ヒラギノ角ゴ Pro W3" charset="0"/>
              </a:rPr>
              <a:t>entropy</a:t>
            </a:r>
            <a:r>
              <a:rPr lang="en-US" sz="2600" dirty="0">
                <a:ea typeface="ヒラギノ角ゴ Pro W3" charset="0"/>
              </a:rPr>
              <a:t> (∆</a:t>
            </a:r>
            <a:r>
              <a:rPr lang="en-US" sz="2600" i="1" dirty="0">
                <a:ea typeface="ヒラギノ角ゴ Pro W3" charset="0"/>
              </a:rPr>
              <a:t>S</a:t>
            </a:r>
            <a:r>
              <a:rPr lang="en-US" sz="2600" dirty="0">
                <a:ea typeface="ヒラギノ角ゴ Pro W3" charset="0"/>
              </a:rPr>
              <a:t>), and </a:t>
            </a:r>
            <a:r>
              <a:rPr lang="en-US" sz="2600" b="1" dirty="0">
                <a:ea typeface="ヒラギノ角ゴ Pro W3" charset="0"/>
              </a:rPr>
              <a:t>temperature</a:t>
            </a:r>
            <a:r>
              <a:rPr lang="en-US" sz="2600" dirty="0">
                <a:ea typeface="ヒラギノ角ゴ Pro W3" charset="0"/>
              </a:rPr>
              <a:t> in Kelvin units (</a:t>
            </a:r>
            <a:r>
              <a:rPr lang="en-US" sz="2600" i="1" dirty="0">
                <a:ea typeface="ヒラギノ角ゴ Pro W3" charset="0"/>
              </a:rPr>
              <a:t>T</a:t>
            </a:r>
            <a:r>
              <a:rPr lang="en-US" sz="2600" dirty="0">
                <a:ea typeface="ヒラギノ角ゴ Pro W3" charset="0"/>
              </a:rPr>
              <a:t>)</a:t>
            </a:r>
          </a:p>
          <a:p>
            <a:pPr>
              <a:buNone/>
            </a:pPr>
            <a:r>
              <a:rPr lang="en-US" sz="2600" dirty="0">
                <a:ea typeface="ヒラギノ角ゴ Pro W3" charset="0"/>
              </a:rPr>
              <a:t>				 ∆</a:t>
            </a:r>
            <a:r>
              <a:rPr lang="en-US" sz="2600" i="1" dirty="0">
                <a:ea typeface="ヒラギノ角ゴ Pro W3" charset="0"/>
              </a:rPr>
              <a:t>G</a:t>
            </a:r>
            <a:r>
              <a:rPr lang="en-US" sz="2600" dirty="0">
                <a:ea typeface="ヒラギノ角ゴ Pro W3" charset="0"/>
              </a:rPr>
              <a:t> </a:t>
            </a:r>
            <a:r>
              <a:rPr lang="en-US" sz="2600" dirty="0">
                <a:latin typeface="Symbol" panose="05050102010706020507" pitchFamily="18" charset="2"/>
                <a:ea typeface="ヒラギノ角ゴ Pro W3" charset="0"/>
              </a:rPr>
              <a:t>=</a:t>
            </a:r>
            <a:r>
              <a:rPr lang="en-US" sz="2600" dirty="0">
                <a:ea typeface="ヒラギノ角ゴ Pro W3" charset="0"/>
              </a:rPr>
              <a:t> ∆</a:t>
            </a:r>
            <a:r>
              <a:rPr lang="en-US" sz="2600" i="1" dirty="0">
                <a:ea typeface="ヒラギノ角ゴ Pro W3" charset="0"/>
              </a:rPr>
              <a:t>H </a:t>
            </a:r>
            <a:r>
              <a:rPr lang="en-US" sz="2600" i="1" dirty="0">
                <a:latin typeface="Symbol" panose="05050102010706020507" pitchFamily="18" charset="2"/>
                <a:ea typeface="ヒラギノ角ゴ Pro W3" charset="0"/>
              </a:rPr>
              <a:t>-</a:t>
            </a:r>
            <a:r>
              <a:rPr lang="en-US" sz="2600" i="1" dirty="0">
                <a:ea typeface="ヒラギノ角ゴ Pro W3" charset="0"/>
              </a:rPr>
              <a:t> T</a:t>
            </a:r>
            <a:r>
              <a:rPr lang="en-US" sz="2600" dirty="0">
                <a:ea typeface="ヒラギノ角ゴ Pro W3" charset="0"/>
              </a:rPr>
              <a:t>∆</a:t>
            </a:r>
            <a:r>
              <a:rPr lang="en-US" sz="2600" i="1" dirty="0">
                <a:ea typeface="ヒラギノ角ゴ Pro W3" charset="0"/>
              </a:rPr>
              <a:t>S</a:t>
            </a:r>
            <a:endParaRPr lang="en-US" sz="2600" dirty="0">
              <a:ea typeface="ヒラギノ角ゴ Pro W3" charset="0"/>
            </a:endParaRPr>
          </a:p>
          <a:p>
            <a:r>
              <a:rPr lang="en-US" sz="2600" dirty="0">
                <a:ea typeface="ヒラギノ角ゴ Pro W3" charset="0"/>
              </a:rPr>
              <a:t>Only processes with a negative ∆</a:t>
            </a:r>
            <a:r>
              <a:rPr lang="en-US" sz="2600" i="1" dirty="0">
                <a:ea typeface="ヒラギノ角ゴ Pro W3" charset="0"/>
              </a:rPr>
              <a:t>G</a:t>
            </a:r>
            <a:r>
              <a:rPr lang="en-US" sz="2600" dirty="0">
                <a:ea typeface="ヒラギノ角ゴ Pro W3" charset="0"/>
              </a:rPr>
              <a:t> are spontaneous (or exergonic) – can be used to perform work. </a:t>
            </a:r>
          </a:p>
          <a:p>
            <a:endParaRPr lang="en-US" dirty="0"/>
          </a:p>
        </p:txBody>
      </p:sp>
    </p:spTree>
    <p:extLst>
      <p:ext uri="{BB962C8B-B14F-4D97-AF65-F5344CB8AC3E}">
        <p14:creationId xmlns:p14="http://schemas.microsoft.com/office/powerpoint/2010/main" val="111013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Free Energy, Stability, and Equilibrium</a:t>
            </a:r>
            <a:endParaRPr lang="en-US" dirty="0"/>
          </a:p>
        </p:txBody>
      </p:sp>
      <p:sp>
        <p:nvSpPr>
          <p:cNvPr id="3" name="Content Placeholder 2"/>
          <p:cNvSpPr>
            <a:spLocks noGrp="1"/>
          </p:cNvSpPr>
          <p:nvPr>
            <p:ph idx="1"/>
          </p:nvPr>
        </p:nvSpPr>
        <p:spPr>
          <a:xfrm>
            <a:off x="320788" y="968110"/>
            <a:ext cx="8499249" cy="5073650"/>
          </a:xfrm>
        </p:spPr>
        <p:txBody>
          <a:bodyPr/>
          <a:lstStyle/>
          <a:p>
            <a:r>
              <a:rPr lang="en-US" dirty="0"/>
              <a:t>Free energy is a measure of a system</a:t>
            </a:r>
            <a:r>
              <a:rPr lang="ja-JP" altLang="en-US" dirty="0"/>
              <a:t>’</a:t>
            </a:r>
            <a:r>
              <a:rPr lang="en-US" altLang="ja-JP" dirty="0"/>
              <a:t>s instability, its tendency to change to a more stable state</a:t>
            </a:r>
          </a:p>
          <a:p>
            <a:r>
              <a:rPr lang="en-US" dirty="0"/>
              <a:t>During a </a:t>
            </a:r>
            <a:r>
              <a:rPr lang="en-US" b="1" dirty="0"/>
              <a:t>spontaneous</a:t>
            </a:r>
            <a:r>
              <a:rPr lang="en-US" dirty="0"/>
              <a:t> change, free energy </a:t>
            </a:r>
            <a:r>
              <a:rPr lang="en-US" b="1" dirty="0"/>
              <a:t>decreases</a:t>
            </a:r>
            <a:r>
              <a:rPr lang="en-US" dirty="0"/>
              <a:t> and the stability of a system increases</a:t>
            </a:r>
          </a:p>
          <a:p>
            <a:pPr lvl="1"/>
            <a:r>
              <a:rPr lang="en-US" dirty="0"/>
              <a:t>(</a:t>
            </a:r>
            <a:r>
              <a:rPr lang="en-US" dirty="0">
                <a:ea typeface="ヒラギノ角ゴ Pro W3" charset="0"/>
              </a:rPr>
              <a:t>∆</a:t>
            </a:r>
            <a:r>
              <a:rPr lang="en-US" i="1" dirty="0">
                <a:ea typeface="ヒラギノ角ゴ Pro W3" charset="0"/>
              </a:rPr>
              <a:t>G</a:t>
            </a:r>
            <a:r>
              <a:rPr lang="en-US" dirty="0">
                <a:ea typeface="ヒラギノ角ゴ Pro W3" charset="0"/>
              </a:rPr>
              <a:t> </a:t>
            </a:r>
            <a:r>
              <a:rPr lang="en-US" dirty="0">
                <a:latin typeface="Symbol" panose="05050102010706020507" pitchFamily="18" charset="2"/>
                <a:ea typeface="ヒラギノ角ゴ Pro W3" charset="0"/>
              </a:rPr>
              <a:t>&lt;</a:t>
            </a:r>
            <a:r>
              <a:rPr lang="en-US" dirty="0">
                <a:ea typeface="ヒラギノ角ゴ Pro W3" charset="0"/>
              </a:rPr>
              <a:t> 0) – ex. Cellular respiration (exergonic)</a:t>
            </a:r>
            <a:endParaRPr lang="en-US" b="1" dirty="0"/>
          </a:p>
          <a:p>
            <a:r>
              <a:rPr lang="en-US" dirty="0"/>
              <a:t>Equilibrium is a state of maximum stability </a:t>
            </a:r>
          </a:p>
          <a:p>
            <a:pPr lvl="1"/>
            <a:r>
              <a:rPr lang="en-US" dirty="0"/>
              <a:t>(</a:t>
            </a:r>
            <a:r>
              <a:rPr lang="en-US" dirty="0">
                <a:ea typeface="ヒラギノ角ゴ Pro W3" charset="0"/>
              </a:rPr>
              <a:t>∆</a:t>
            </a:r>
            <a:r>
              <a:rPr lang="en-US" i="1" dirty="0">
                <a:ea typeface="ヒラギノ角ゴ Pro W3" charset="0"/>
              </a:rPr>
              <a:t>G</a:t>
            </a:r>
            <a:r>
              <a:rPr lang="en-US" dirty="0">
                <a:ea typeface="ヒラギノ角ゴ Pro W3" charset="0"/>
              </a:rPr>
              <a:t> </a:t>
            </a:r>
            <a:r>
              <a:rPr lang="en-US" dirty="0">
                <a:latin typeface="Symbol" panose="05050102010706020507" pitchFamily="18" charset="2"/>
                <a:ea typeface="ヒラギノ角ゴ Pro W3" charset="0"/>
              </a:rPr>
              <a:t>=</a:t>
            </a:r>
            <a:r>
              <a:rPr lang="en-US" dirty="0">
                <a:ea typeface="ヒラギノ角ゴ Pro W3" charset="0"/>
              </a:rPr>
              <a:t> 0) – rare in living systems</a:t>
            </a:r>
          </a:p>
          <a:p>
            <a:r>
              <a:rPr lang="en-US" dirty="0"/>
              <a:t>During a  non</a:t>
            </a:r>
            <a:r>
              <a:rPr lang="en-US" b="1" dirty="0"/>
              <a:t>spontaneous</a:t>
            </a:r>
            <a:r>
              <a:rPr lang="en-US" dirty="0"/>
              <a:t> change, what happens to the free energy and the stability of a system. Give an example. </a:t>
            </a:r>
          </a:p>
        </p:txBody>
      </p:sp>
    </p:spTree>
    <p:extLst>
      <p:ext uri="{BB962C8B-B14F-4D97-AF65-F5344CB8AC3E}">
        <p14:creationId xmlns:p14="http://schemas.microsoft.com/office/powerpoint/2010/main" val="211605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5_FreeEnergy-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249680"/>
            <a:ext cx="8546592" cy="4206240"/>
          </a:xfrm>
          <a:prstGeom prst="rect">
            <a:avLst/>
          </a:prstGeom>
        </p:spPr>
      </p:pic>
      <p:sp>
        <p:nvSpPr>
          <p:cNvPr id="2" name="Title 1"/>
          <p:cNvSpPr>
            <a:spLocks noGrp="1"/>
          </p:cNvSpPr>
          <p:nvPr>
            <p:ph type="title"/>
          </p:nvPr>
        </p:nvSpPr>
        <p:spPr/>
        <p:txBody>
          <a:bodyPr/>
          <a:lstStyle/>
          <a:p>
            <a:r>
              <a:rPr lang="en-US" dirty="0"/>
              <a:t>Figure 8.5</a:t>
            </a:r>
          </a:p>
        </p:txBody>
      </p:sp>
      <p:sp>
        <p:nvSpPr>
          <p:cNvPr id="14" name="TextBox 13"/>
          <p:cNvSpPr txBox="1"/>
          <p:nvPr/>
        </p:nvSpPr>
        <p:spPr>
          <a:xfrm>
            <a:off x="299896" y="1210311"/>
            <a:ext cx="2839544"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 More free energy (higher </a:t>
            </a:r>
            <a:r>
              <a:rPr lang="en-US" sz="1500" b="1" i="1" dirty="0">
                <a:solidFill>
                  <a:srgbClr val="000000"/>
                </a:solidFill>
                <a:latin typeface="Arial"/>
                <a:ea typeface="ＭＳ Ｐゴシック" charset="0"/>
                <a:cs typeface="Arial"/>
              </a:rPr>
              <a:t>G</a:t>
            </a:r>
            <a:r>
              <a:rPr lang="en-US" sz="1500" b="1" dirty="0">
                <a:solidFill>
                  <a:srgbClr val="000000"/>
                </a:solidFill>
                <a:latin typeface="Arial"/>
                <a:ea typeface="ＭＳ Ｐゴシック" charset="0"/>
                <a:cs typeface="Arial"/>
              </a:rPr>
              <a:t>)</a:t>
            </a:r>
          </a:p>
        </p:txBody>
      </p:sp>
      <p:sp>
        <p:nvSpPr>
          <p:cNvPr id="5" name="TextBox 4"/>
          <p:cNvSpPr txBox="1"/>
          <p:nvPr/>
        </p:nvSpPr>
        <p:spPr>
          <a:xfrm>
            <a:off x="299896" y="1422400"/>
            <a:ext cx="1620344"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 Less stable</a:t>
            </a:r>
          </a:p>
        </p:txBody>
      </p:sp>
      <p:sp>
        <p:nvSpPr>
          <p:cNvPr id="6" name="TextBox 5"/>
          <p:cNvSpPr txBox="1"/>
          <p:nvPr/>
        </p:nvSpPr>
        <p:spPr>
          <a:xfrm>
            <a:off x="299896" y="1635760"/>
            <a:ext cx="2758264"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 Greater work capacity</a:t>
            </a:r>
          </a:p>
        </p:txBody>
      </p:sp>
      <p:sp>
        <p:nvSpPr>
          <p:cNvPr id="7" name="TextBox 6"/>
          <p:cNvSpPr txBox="1"/>
          <p:nvPr/>
        </p:nvSpPr>
        <p:spPr>
          <a:xfrm>
            <a:off x="299896" y="4551680"/>
            <a:ext cx="2758264"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 Less free energy (lower </a:t>
            </a:r>
            <a:r>
              <a:rPr lang="en-US" sz="1500" b="1" i="1" dirty="0">
                <a:solidFill>
                  <a:srgbClr val="000000"/>
                </a:solidFill>
                <a:latin typeface="Arial"/>
                <a:ea typeface="ＭＳ Ｐゴシック" charset="0"/>
                <a:cs typeface="Arial"/>
              </a:rPr>
              <a:t>G</a:t>
            </a:r>
            <a:r>
              <a:rPr lang="en-US" sz="1500" b="1" dirty="0">
                <a:solidFill>
                  <a:srgbClr val="000000"/>
                </a:solidFill>
                <a:latin typeface="Arial"/>
                <a:ea typeface="ＭＳ Ｐゴシック" charset="0"/>
                <a:cs typeface="Arial"/>
              </a:rPr>
              <a:t>)</a:t>
            </a:r>
          </a:p>
        </p:txBody>
      </p:sp>
      <p:sp>
        <p:nvSpPr>
          <p:cNvPr id="8" name="TextBox 7"/>
          <p:cNvSpPr txBox="1"/>
          <p:nvPr/>
        </p:nvSpPr>
        <p:spPr>
          <a:xfrm>
            <a:off x="299896" y="4775200"/>
            <a:ext cx="1620344"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 More stable</a:t>
            </a:r>
          </a:p>
        </p:txBody>
      </p:sp>
      <p:sp>
        <p:nvSpPr>
          <p:cNvPr id="9" name="TextBox 8"/>
          <p:cNvSpPr txBox="1"/>
          <p:nvPr/>
        </p:nvSpPr>
        <p:spPr>
          <a:xfrm>
            <a:off x="299896" y="4988560"/>
            <a:ext cx="2108024"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 Less work capacity</a:t>
            </a:r>
          </a:p>
        </p:txBody>
      </p:sp>
      <p:sp>
        <p:nvSpPr>
          <p:cNvPr id="10" name="TextBox 9"/>
          <p:cNvSpPr txBox="1"/>
          <p:nvPr/>
        </p:nvSpPr>
        <p:spPr>
          <a:xfrm>
            <a:off x="2748456" y="5130800"/>
            <a:ext cx="2372184"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(a) Gravitational motion</a:t>
            </a:r>
          </a:p>
        </p:txBody>
      </p:sp>
      <p:sp>
        <p:nvSpPr>
          <p:cNvPr id="11" name="TextBox 10"/>
          <p:cNvSpPr txBox="1"/>
          <p:nvPr/>
        </p:nvSpPr>
        <p:spPr>
          <a:xfrm>
            <a:off x="5201920" y="5130800"/>
            <a:ext cx="1432560"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(b) Diffusion</a:t>
            </a:r>
          </a:p>
        </p:txBody>
      </p:sp>
      <p:sp>
        <p:nvSpPr>
          <p:cNvPr id="12" name="TextBox 11"/>
          <p:cNvSpPr txBox="1"/>
          <p:nvPr/>
        </p:nvSpPr>
        <p:spPr>
          <a:xfrm>
            <a:off x="6781800" y="5130800"/>
            <a:ext cx="2291080"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(c) Chemical reaction</a:t>
            </a:r>
          </a:p>
        </p:txBody>
      </p:sp>
      <p:sp>
        <p:nvSpPr>
          <p:cNvPr id="13" name="TextBox 12"/>
          <p:cNvSpPr txBox="1"/>
          <p:nvPr/>
        </p:nvSpPr>
        <p:spPr>
          <a:xfrm>
            <a:off x="474744" y="2254101"/>
            <a:ext cx="2189304" cy="784830"/>
          </a:xfrm>
          <a:prstGeom prst="rect">
            <a:avLst/>
          </a:prstGeom>
          <a:noFill/>
        </p:spPr>
        <p:txBody>
          <a:bodyPr wrap="square" rtlCol="0">
            <a:spAutoFit/>
          </a:bodyPr>
          <a:lstStyle/>
          <a:p>
            <a:pPr eaLnBrk="0" hangingPunct="0"/>
            <a:r>
              <a:rPr lang="en-US" sz="1500" b="1" dirty="0">
                <a:solidFill>
                  <a:srgbClr val="000000"/>
                </a:solidFill>
                <a:latin typeface="Arial"/>
                <a:ea typeface="ＭＳ Ｐゴシック" charset="0"/>
                <a:cs typeface="Arial"/>
              </a:rPr>
              <a:t>The free energy of the</a:t>
            </a:r>
          </a:p>
          <a:p>
            <a:pPr eaLnBrk="0" hangingPunct="0"/>
            <a:r>
              <a:rPr lang="en-US" sz="1500" b="1" dirty="0">
                <a:solidFill>
                  <a:srgbClr val="000000"/>
                </a:solidFill>
                <a:latin typeface="Arial"/>
                <a:ea typeface="ＭＳ Ｐゴシック" charset="0"/>
                <a:cs typeface="Arial"/>
              </a:rPr>
              <a:t>system decreases</a:t>
            </a:r>
          </a:p>
          <a:p>
            <a:pPr eaLnBrk="0" hangingPunct="0"/>
            <a:r>
              <a:rPr lang="en-US" sz="1500" b="1" dirty="0">
                <a:solidFill>
                  <a:srgbClr val="000000"/>
                </a:solidFill>
                <a:latin typeface="Arial"/>
                <a:ea typeface="ＭＳ Ｐゴシック" charset="0"/>
                <a:cs typeface="Arial"/>
              </a:rPr>
              <a:t>(</a:t>
            </a:r>
            <a:r>
              <a:rPr lang="en-US" sz="1500" b="1" dirty="0">
                <a:solidFill>
                  <a:srgbClr val="000000"/>
                </a:solidFill>
                <a:latin typeface="Symbol Std"/>
                <a:ea typeface="ＭＳ Ｐゴシック" charset="0"/>
                <a:cs typeface="Symbol Std"/>
              </a:rPr>
              <a:t>∆</a:t>
            </a:r>
            <a:r>
              <a:rPr lang="en-US" sz="1500" b="1" i="1" dirty="0">
                <a:solidFill>
                  <a:srgbClr val="000000"/>
                </a:solidFill>
                <a:latin typeface="Arial"/>
                <a:ea typeface="ＭＳ Ｐゴシック" charset="0"/>
                <a:cs typeface="Arial"/>
              </a:rPr>
              <a:t>G </a:t>
            </a:r>
            <a:r>
              <a:rPr lang="en-US" sz="1500" b="1" dirty="0">
                <a:solidFill>
                  <a:srgbClr val="000000"/>
                </a:solidFill>
                <a:latin typeface="Symbol Std"/>
                <a:ea typeface="ＭＳ Ｐゴシック" charset="0"/>
                <a:cs typeface="Symbol Std"/>
              </a:rPr>
              <a:t>&lt;</a:t>
            </a:r>
            <a:r>
              <a:rPr lang="en-US" sz="1500" b="1" dirty="0">
                <a:solidFill>
                  <a:srgbClr val="000000"/>
                </a:solidFill>
                <a:latin typeface="Arial"/>
                <a:ea typeface="ＭＳ Ｐゴシック" charset="0"/>
                <a:cs typeface="Arial"/>
              </a:rPr>
              <a:t> 0)</a:t>
            </a:r>
          </a:p>
        </p:txBody>
      </p:sp>
      <p:sp>
        <p:nvSpPr>
          <p:cNvPr id="15" name="TextBox 14"/>
          <p:cNvSpPr txBox="1"/>
          <p:nvPr/>
        </p:nvSpPr>
        <p:spPr>
          <a:xfrm>
            <a:off x="474744" y="2931745"/>
            <a:ext cx="2189304" cy="553998"/>
          </a:xfrm>
          <a:prstGeom prst="rect">
            <a:avLst/>
          </a:prstGeom>
          <a:noFill/>
        </p:spPr>
        <p:txBody>
          <a:bodyPr wrap="square" rtlCol="0">
            <a:spAutoFit/>
          </a:bodyPr>
          <a:lstStyle/>
          <a:p>
            <a:pPr eaLnBrk="0" hangingPunct="0"/>
            <a:r>
              <a:rPr lang="en-US" sz="1500" b="1" dirty="0">
                <a:solidFill>
                  <a:srgbClr val="000000"/>
                </a:solidFill>
                <a:latin typeface="Arial"/>
                <a:ea typeface="ＭＳ Ｐゴシック" charset="0"/>
                <a:cs typeface="Arial"/>
              </a:rPr>
              <a:t>The system becomes</a:t>
            </a:r>
          </a:p>
          <a:p>
            <a:pPr eaLnBrk="0" hangingPunct="0"/>
            <a:r>
              <a:rPr lang="en-US" sz="1500" b="1" dirty="0">
                <a:solidFill>
                  <a:srgbClr val="000000"/>
                </a:solidFill>
                <a:latin typeface="Arial"/>
                <a:ea typeface="ＭＳ Ｐゴシック" charset="0"/>
                <a:cs typeface="Arial"/>
              </a:rPr>
              <a:t>more stable</a:t>
            </a:r>
          </a:p>
        </p:txBody>
      </p:sp>
      <p:sp>
        <p:nvSpPr>
          <p:cNvPr id="16" name="TextBox 15"/>
          <p:cNvSpPr txBox="1"/>
          <p:nvPr/>
        </p:nvSpPr>
        <p:spPr>
          <a:xfrm>
            <a:off x="474744" y="3368623"/>
            <a:ext cx="1781721" cy="1015663"/>
          </a:xfrm>
          <a:prstGeom prst="rect">
            <a:avLst/>
          </a:prstGeom>
          <a:noFill/>
        </p:spPr>
        <p:txBody>
          <a:bodyPr wrap="square" rtlCol="0">
            <a:spAutoFit/>
          </a:bodyPr>
          <a:lstStyle/>
          <a:p>
            <a:pPr eaLnBrk="0" hangingPunct="0"/>
            <a:r>
              <a:rPr lang="en-US" sz="1500" b="1" dirty="0">
                <a:solidFill>
                  <a:srgbClr val="000000"/>
                </a:solidFill>
                <a:latin typeface="Arial"/>
                <a:ea typeface="ＭＳ Ｐゴシック" charset="0"/>
                <a:cs typeface="Arial"/>
              </a:rPr>
              <a:t>The released free</a:t>
            </a:r>
          </a:p>
          <a:p>
            <a:pPr eaLnBrk="0" hangingPunct="0"/>
            <a:r>
              <a:rPr lang="en-US" sz="1500" b="1" dirty="0">
                <a:solidFill>
                  <a:srgbClr val="000000"/>
                </a:solidFill>
                <a:latin typeface="Arial"/>
                <a:ea typeface="ＭＳ Ｐゴシック" charset="0"/>
                <a:cs typeface="Arial"/>
              </a:rPr>
              <a:t>energy can be</a:t>
            </a:r>
          </a:p>
          <a:p>
            <a:pPr eaLnBrk="0" hangingPunct="0"/>
            <a:r>
              <a:rPr lang="en-US" sz="1500" b="1" dirty="0">
                <a:solidFill>
                  <a:srgbClr val="000000"/>
                </a:solidFill>
                <a:latin typeface="Arial"/>
                <a:ea typeface="ＭＳ Ｐゴシック" charset="0"/>
                <a:cs typeface="Arial"/>
              </a:rPr>
              <a:t>harnessed to do</a:t>
            </a:r>
          </a:p>
          <a:p>
            <a:pPr eaLnBrk="0" hangingPunct="0"/>
            <a:r>
              <a:rPr lang="en-US" sz="1500" b="1" dirty="0">
                <a:solidFill>
                  <a:srgbClr val="000000"/>
                </a:solidFill>
                <a:latin typeface="Arial"/>
                <a:ea typeface="ＭＳ Ｐゴシック" charset="0"/>
                <a:cs typeface="Arial"/>
              </a:rPr>
              <a:t>work</a:t>
            </a:r>
          </a:p>
        </p:txBody>
      </p:sp>
      <p:sp>
        <p:nvSpPr>
          <p:cNvPr id="17" name="TextBox 16"/>
          <p:cNvSpPr txBox="1"/>
          <p:nvPr/>
        </p:nvSpPr>
        <p:spPr>
          <a:xfrm>
            <a:off x="362510" y="2047357"/>
            <a:ext cx="2614605"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In a spontaneous change</a:t>
            </a:r>
          </a:p>
        </p:txBody>
      </p:sp>
      <p:sp>
        <p:nvSpPr>
          <p:cNvPr id="18" name="TextBox 17"/>
          <p:cNvSpPr txBox="1"/>
          <p:nvPr/>
        </p:nvSpPr>
        <p:spPr>
          <a:xfrm>
            <a:off x="362511" y="2265915"/>
            <a:ext cx="216373"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a:t>
            </a:r>
          </a:p>
        </p:txBody>
      </p:sp>
      <p:sp>
        <p:nvSpPr>
          <p:cNvPr id="19" name="TextBox 18"/>
          <p:cNvSpPr txBox="1"/>
          <p:nvPr/>
        </p:nvSpPr>
        <p:spPr>
          <a:xfrm>
            <a:off x="362511" y="2912730"/>
            <a:ext cx="216373"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a:t>
            </a:r>
          </a:p>
        </p:txBody>
      </p:sp>
      <p:sp>
        <p:nvSpPr>
          <p:cNvPr id="20" name="TextBox 19"/>
          <p:cNvSpPr txBox="1"/>
          <p:nvPr/>
        </p:nvSpPr>
        <p:spPr>
          <a:xfrm>
            <a:off x="362511" y="3352209"/>
            <a:ext cx="216373" cy="323165"/>
          </a:xfrm>
          <a:prstGeom prst="rect">
            <a:avLst/>
          </a:prstGeom>
          <a:noFill/>
        </p:spPr>
        <p:txBody>
          <a:bodyPr wrap="square" rtlCol="0">
            <a:spAutoFit/>
          </a:bodyPr>
          <a:lstStyle/>
          <a:p>
            <a:pPr eaLnBrk="0" hangingPunct="0">
              <a:lnSpc>
                <a:spcPts val="1800"/>
              </a:lnSpc>
            </a:pPr>
            <a:r>
              <a:rPr lang="en-US" sz="1500" b="1" dirty="0">
                <a:solidFill>
                  <a:srgbClr val="000000"/>
                </a:solidFill>
                <a:latin typeface="Arial"/>
                <a:ea typeface="ＭＳ Ｐゴシック" charset="0"/>
                <a:cs typeface="Arial"/>
              </a:rPr>
              <a:t>•</a:t>
            </a:r>
          </a:p>
        </p:txBody>
      </p:sp>
    </p:spTree>
    <p:extLst>
      <p:ext uri="{BB962C8B-B14F-4D97-AF65-F5344CB8AC3E}">
        <p14:creationId xmlns:p14="http://schemas.microsoft.com/office/powerpoint/2010/main" val="1829583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ampbell_10e_Lecture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_10e_Lecture_Template" id="{B7CA0FD3-0B5A-470C-99F9-94A1C46060BB}" vid="{188D9A04-B586-4946-AF2D-BBC11ACBD6BB}"/>
    </a:ext>
  </a:extLst>
</a:theme>
</file>

<file path=ppt/theme/theme10.xml><?xml version="1.0" encoding="utf-8"?>
<a:theme xmlns:a="http://schemas.openxmlformats.org/drawingml/2006/main" name="4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Campbell_10e_Lecture_Template</Template>
  <TotalTime>10318</TotalTime>
  <Words>1716</Words>
  <Application>Microsoft Macintosh PowerPoint</Application>
  <PresentationFormat>On-screen Show (4:3)</PresentationFormat>
  <Paragraphs>363</Paragraphs>
  <Slides>32</Slides>
  <Notes>13</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32</vt:i4>
      </vt:variant>
    </vt:vector>
  </HeadingPairs>
  <TitlesOfParts>
    <vt:vector size="54" baseType="lpstr">
      <vt:lpstr>ＭＳ Ｐゴシック</vt:lpstr>
      <vt:lpstr>ヒラギノ角ゴ Pro W3</vt:lpstr>
      <vt:lpstr>Arial</vt:lpstr>
      <vt:lpstr>Geneva</vt:lpstr>
      <vt:lpstr>Symbol</vt:lpstr>
      <vt:lpstr>Symbol Std</vt:lpstr>
      <vt:lpstr>Tahoma</vt:lpstr>
      <vt:lpstr>Times</vt:lpstr>
      <vt:lpstr>Times New Roman</vt:lpstr>
      <vt:lpstr>Wingdings</vt:lpstr>
      <vt:lpstr>Campbell_10e_Lecture_Template</vt:lpstr>
      <vt:lpstr>11_Blank</vt:lpstr>
      <vt:lpstr>14_Blank</vt:lpstr>
      <vt:lpstr>19_Blank</vt:lpstr>
      <vt:lpstr>22_Blank</vt:lpstr>
      <vt:lpstr>26_Blank</vt:lpstr>
      <vt:lpstr>27_Blank</vt:lpstr>
      <vt:lpstr>31_Blank</vt:lpstr>
      <vt:lpstr>32_Blank</vt:lpstr>
      <vt:lpstr>40_Blank</vt:lpstr>
      <vt:lpstr>42_Blank</vt:lpstr>
      <vt:lpstr>43_Blank</vt:lpstr>
      <vt:lpstr>PowerPoint Presentation</vt:lpstr>
      <vt:lpstr>Concept 8.1: An organism’s metabolism transforms matter and energy, subject to the laws of thermodynamics</vt:lpstr>
      <vt:lpstr> </vt:lpstr>
      <vt:lpstr> </vt:lpstr>
      <vt:lpstr>The First Law of Thermodynamics</vt:lpstr>
      <vt:lpstr>The Second Law of Thermodynamics</vt:lpstr>
      <vt:lpstr>The free-energy change of a reaction tells us whether or not the reaction occurs spontaneously</vt:lpstr>
      <vt:lpstr>Free Energy, Stability, and Equilibrium</vt:lpstr>
      <vt:lpstr>Figure 8.5</vt:lpstr>
      <vt:lpstr>Figure 8.6</vt:lpstr>
      <vt:lpstr>Concept 8.3: ATP powers cellular work by coupling exergonic reactions to endergonic reactions</vt:lpstr>
      <vt:lpstr>Figure 8.9</vt:lpstr>
      <vt:lpstr>How the Hydrolysis of ATP Performs Work</vt:lpstr>
      <vt:lpstr> </vt:lpstr>
      <vt:lpstr>Figure 8.10</vt:lpstr>
      <vt:lpstr>Figure 8.11</vt:lpstr>
      <vt:lpstr>Figure 8.12</vt:lpstr>
      <vt:lpstr>Figure 8.14</vt:lpstr>
      <vt:lpstr>Figure 8.15</vt:lpstr>
      <vt:lpstr>Catalysis in the Enzyme’s Active Site</vt:lpstr>
      <vt:lpstr>Cofactors</vt:lpstr>
      <vt:lpstr>Figure 8.18</vt:lpstr>
      <vt:lpstr>Figure 8.20</vt:lpstr>
      <vt:lpstr>Trial 1: Baseline </vt:lpstr>
      <vt:lpstr>Trial 2: Helper Factor: Cofactors </vt:lpstr>
      <vt:lpstr>Trial 3: Hopper Factor: Allosteric Inhibition </vt:lpstr>
      <vt:lpstr>Trial 4: Socko Factor: Denaturation of Active Site </vt:lpstr>
      <vt:lpstr>Trial 5: Weighboat/Container  Factor: Organelle Compartmentalization/Concentration</vt:lpstr>
      <vt:lpstr> </vt:lpstr>
      <vt:lpstr>Feedback Inhibition</vt:lpstr>
      <vt:lpstr>Figure 8.21</vt:lpstr>
      <vt:lpstr>Good review of concepts</vt:lpstr>
    </vt:vector>
  </TitlesOfParts>
  <Company>Pearson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Microsoft Office User</cp:lastModifiedBy>
  <cp:revision>431</cp:revision>
  <cp:lastPrinted>2005-03-24T12:52:04Z</cp:lastPrinted>
  <dcterms:created xsi:type="dcterms:W3CDTF">2010-10-31T21:38:30Z</dcterms:created>
  <dcterms:modified xsi:type="dcterms:W3CDTF">2018-11-29T16:16:31Z</dcterms:modified>
</cp:coreProperties>
</file>