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814" r:id="rId2"/>
    <p:sldMasterId id="2147483832" r:id="rId3"/>
    <p:sldMasterId id="2147483842" r:id="rId4"/>
    <p:sldMasterId id="2147483848" r:id="rId5"/>
    <p:sldMasterId id="2147483856" r:id="rId6"/>
    <p:sldMasterId id="2147483866" r:id="rId7"/>
    <p:sldMasterId id="2147483882" r:id="rId8"/>
    <p:sldMasterId id="2147483886" r:id="rId9"/>
    <p:sldMasterId id="2147483888" r:id="rId10"/>
  </p:sldMasterIdLst>
  <p:notesMasterIdLst>
    <p:notesMasterId r:id="rId42"/>
  </p:notesMasterIdLst>
  <p:handoutMasterIdLst>
    <p:handoutMasterId r:id="rId43"/>
  </p:handoutMasterIdLst>
  <p:sldIdLst>
    <p:sldId id="256" r:id="rId11"/>
    <p:sldId id="443" r:id="rId12"/>
    <p:sldId id="445" r:id="rId13"/>
    <p:sldId id="428" r:id="rId14"/>
    <p:sldId id="333" r:id="rId15"/>
    <p:sldId id="336" r:id="rId16"/>
    <p:sldId id="337" r:id="rId17"/>
    <p:sldId id="436" r:id="rId18"/>
    <p:sldId id="340" r:id="rId19"/>
    <p:sldId id="341" r:id="rId20"/>
    <p:sldId id="438" r:id="rId21"/>
    <p:sldId id="342" r:id="rId22"/>
    <p:sldId id="343" r:id="rId23"/>
    <p:sldId id="439" r:id="rId24"/>
    <p:sldId id="444" r:id="rId25"/>
    <p:sldId id="301" r:id="rId26"/>
    <p:sldId id="303" r:id="rId27"/>
    <p:sldId id="306" r:id="rId28"/>
    <p:sldId id="308" r:id="rId29"/>
    <p:sldId id="309" r:id="rId30"/>
    <p:sldId id="402" r:id="rId31"/>
    <p:sldId id="313" r:id="rId32"/>
    <p:sldId id="411" r:id="rId33"/>
    <p:sldId id="321" r:id="rId34"/>
    <p:sldId id="446" r:id="rId35"/>
    <p:sldId id="416" r:id="rId36"/>
    <p:sldId id="324" r:id="rId37"/>
    <p:sldId id="325" r:id="rId38"/>
    <p:sldId id="419" r:id="rId39"/>
    <p:sldId id="423" r:id="rId40"/>
    <p:sldId id="447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1" autoAdjust="0"/>
    <p:restoredTop sz="95296" autoAdjust="0"/>
  </p:normalViewPr>
  <p:slideViewPr>
    <p:cSldViewPr snapToGrid="0" showGuides="1">
      <p:cViewPr varScale="1">
        <p:scale>
          <a:sx n="89" d="100"/>
          <a:sy n="89" d="100"/>
        </p:scale>
        <p:origin x="1472" y="168"/>
      </p:cViewPr>
      <p:guideLst>
        <p:guide orient="horz" pos="2160"/>
        <p:guide orient="horz" pos="1296"/>
        <p:guide pos="2880"/>
      </p:guideLst>
    </p:cSldViewPr>
  </p:slideViewPr>
  <p:outlineViewPr>
    <p:cViewPr>
      <p:scale>
        <a:sx n="33" d="100"/>
        <a:sy n="33" d="100"/>
      </p:scale>
      <p:origin x="0" y="4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8.9</a:t>
            </a:r>
            <a:r>
              <a:rPr lang="en-US" baseline="0" dirty="0"/>
              <a:t> </a:t>
            </a:r>
            <a:r>
              <a:rPr lang="en-US" dirty="0"/>
              <a:t>The structure and hydrolysis of adenosine triphosphate (ATP)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8.10</a:t>
            </a:r>
            <a:r>
              <a:rPr lang="en-US" baseline="0" dirty="0"/>
              <a:t> </a:t>
            </a:r>
            <a:r>
              <a:rPr lang="en-US" dirty="0"/>
              <a:t>How ATP drives chemical work: energy coupling using ATP hydrolysis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8.11</a:t>
            </a:r>
            <a:r>
              <a:rPr lang="en-US" baseline="0" dirty="0"/>
              <a:t> </a:t>
            </a:r>
            <a:r>
              <a:rPr lang="en-US" dirty="0"/>
              <a:t>How ATP drives transport and mechanical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8.14</a:t>
            </a:r>
            <a:r>
              <a:rPr lang="en-US" baseline="0" dirty="0"/>
              <a:t> </a:t>
            </a:r>
            <a:r>
              <a:rPr lang="en-US" dirty="0"/>
              <a:t>The effect of an enzyme on activation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4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8.14</a:t>
            </a:r>
            <a:r>
              <a:rPr lang="en-US" baseline="0" dirty="0"/>
              <a:t> </a:t>
            </a:r>
            <a:r>
              <a:rPr lang="en-US" dirty="0"/>
              <a:t>The effect of an enzyme on activation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0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8.15</a:t>
            </a:r>
            <a:r>
              <a:rPr lang="en-US" baseline="0" dirty="0"/>
              <a:t> </a:t>
            </a:r>
            <a:r>
              <a:rPr lang="en-US" dirty="0"/>
              <a:t>Induced fit between an enzyme and its substrate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8.18</a:t>
            </a:r>
            <a:r>
              <a:rPr lang="en-US" baseline="0" dirty="0"/>
              <a:t> </a:t>
            </a:r>
            <a:r>
              <a:rPr lang="en-US" dirty="0"/>
              <a:t>Inhibition of enzyme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8.20</a:t>
            </a:r>
            <a:r>
              <a:rPr lang="en-US" baseline="0" dirty="0"/>
              <a:t> </a:t>
            </a:r>
            <a:r>
              <a:rPr lang="en-US" dirty="0"/>
              <a:t>Allosteric regulation of enzyme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8.21</a:t>
            </a:r>
            <a:r>
              <a:rPr lang="en-US" baseline="0" dirty="0"/>
              <a:t> </a:t>
            </a:r>
            <a:r>
              <a:rPr lang="en-US" dirty="0"/>
              <a:t>Feedback inhibition in isoleucine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8.3</a:t>
            </a:r>
            <a:r>
              <a:rPr lang="en-US" baseline="0" dirty="0"/>
              <a:t> </a:t>
            </a:r>
            <a:r>
              <a:rPr lang="en-US" dirty="0"/>
              <a:t>The two laws of thermodynamics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8.6</a:t>
            </a:r>
            <a:r>
              <a:rPr lang="en-US" baseline="0" dirty="0"/>
              <a:t> </a:t>
            </a:r>
            <a:r>
              <a:rPr lang="en-US" dirty="0"/>
              <a:t>Free energy changes (∆</a:t>
            </a:r>
            <a:r>
              <a:rPr lang="en-US" i="1" dirty="0"/>
              <a:t>G</a:t>
            </a:r>
            <a:r>
              <a:rPr lang="en-US" dirty="0"/>
              <a:t>) in exergonic and endergonic reactions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8.12</a:t>
            </a:r>
            <a:r>
              <a:rPr lang="en-US" baseline="0" dirty="0"/>
              <a:t> </a:t>
            </a:r>
            <a:r>
              <a:rPr lang="en-US" dirty="0"/>
              <a:t>The ATP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1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166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02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66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15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60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76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67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09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97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51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97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6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0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1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7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4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4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0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52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68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892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9735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14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9006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930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87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694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722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0882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3120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6rVHr6Owj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>
                <a:solidFill>
                  <a:srgbClr val="D2B239"/>
                </a:solidFill>
              </a:rPr>
              <a:t>8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189831"/>
            <a:ext cx="8499475" cy="1308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An Introduction </a:t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to Metabolism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8275" y="5815264"/>
            <a:ext cx="3436938" cy="6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rgbClr val="D2B239"/>
                </a:solidFill>
              </a:rPr>
              <a:t>Lecture Presentation by </a:t>
            </a:r>
            <a:br>
              <a:rPr lang="en-US" sz="1200" dirty="0">
                <a:solidFill>
                  <a:srgbClr val="D2B239"/>
                </a:solidFill>
              </a:rPr>
            </a:br>
            <a:r>
              <a:rPr lang="en-US" sz="1200" dirty="0">
                <a:solidFill>
                  <a:srgbClr val="D2B239"/>
                </a:solidFill>
              </a:rPr>
              <a:t>Nicole </a:t>
            </a:r>
            <a:r>
              <a:rPr lang="en-US" sz="1200" dirty="0" err="1">
                <a:solidFill>
                  <a:srgbClr val="D2B239"/>
                </a:solidFill>
              </a:rPr>
              <a:t>Tunbridge</a:t>
            </a:r>
            <a:r>
              <a:rPr lang="en-US" sz="1200" dirty="0">
                <a:solidFill>
                  <a:srgbClr val="D2B239"/>
                </a:solidFill>
              </a:rPr>
              <a:t> and</a:t>
            </a:r>
          </a:p>
          <a:p>
            <a:pPr eaLnBrk="0" hangingPunct="0"/>
            <a:r>
              <a:rPr lang="en-US" sz="1200" dirty="0">
                <a:solidFill>
                  <a:srgbClr val="D2B239"/>
                </a:solidFill>
              </a:rPr>
              <a:t>Kathleen Fitzpatrick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ea typeface="ヒラギノ角ゴ Pro W3" charset="0"/>
              </a:rPr>
              <a:t>Allosteric Activation and Inhibition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</a:rPr>
              <a:t>Most </a:t>
            </a:r>
            <a:r>
              <a:rPr lang="en-US" dirty="0" err="1">
                <a:ea typeface="ヒラギノ角ゴ Pro W3" charset="0"/>
              </a:rPr>
              <a:t>allosterically</a:t>
            </a:r>
            <a:r>
              <a:rPr lang="en-US" dirty="0">
                <a:ea typeface="ヒラギノ角ゴ Pro W3" charset="0"/>
              </a:rPr>
              <a:t> regulated enzymes are made from polypeptide subunits</a:t>
            </a:r>
          </a:p>
          <a:p>
            <a:pPr eaLnBrk="1" hangingPunct="1"/>
            <a:r>
              <a:rPr lang="en-US" dirty="0">
                <a:ea typeface="ヒラギノ角ゴ Pro W3" charset="0"/>
              </a:rPr>
              <a:t>Each enzyme has active and inactive forms</a:t>
            </a:r>
          </a:p>
          <a:p>
            <a:pPr eaLnBrk="1" hangingPunct="1"/>
            <a:r>
              <a:rPr lang="en-US" dirty="0">
                <a:ea typeface="ヒラギノ角ゴ Pro W3" charset="0"/>
              </a:rPr>
              <a:t>The binding of an activator stabilizes the active form of the enzyme</a:t>
            </a:r>
          </a:p>
          <a:p>
            <a:pPr eaLnBrk="1" hangingPunct="1"/>
            <a:r>
              <a:rPr lang="en-US" dirty="0">
                <a:ea typeface="ヒラギノ角ゴ Pro W3" charset="0"/>
              </a:rPr>
              <a:t>The binding of an inhibitor stabilizes the inactive form of the enzyme</a:t>
            </a:r>
          </a:p>
        </p:txBody>
      </p:sp>
    </p:spTree>
    <p:extLst>
      <p:ext uri="{BB962C8B-B14F-4D97-AF65-F5344CB8AC3E}">
        <p14:creationId xmlns:p14="http://schemas.microsoft.com/office/powerpoint/2010/main" val="138574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20AllostericRe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09372"/>
            <a:ext cx="8546592" cy="6315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6913" y="2870869"/>
            <a:ext cx="145458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Stabilized</a:t>
            </a:r>
          </a:p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3286" y="2880276"/>
            <a:ext cx="1621395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Inactive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0799" y="3726944"/>
            <a:ext cx="136475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Oscillation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428" y="4067493"/>
            <a:ext cx="1351564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Non-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functional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021" y="2438620"/>
            <a:ext cx="1415772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Regulatory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site (one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four)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835" y="773016"/>
            <a:ext cx="222872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Allosteric enzyme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four subunits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0318" y="867090"/>
            <a:ext cx="156079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</a:p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(one of four)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2025" y="2880276"/>
            <a:ext cx="156079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8027" y="2569830"/>
            <a:ext cx="138204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806" y="1121088"/>
            <a:ext cx="138204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101" y="2880273"/>
            <a:ext cx="143849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Stabilized</a:t>
            </a:r>
          </a:p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4949" y="5796571"/>
            <a:ext cx="110799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2581" y="6041163"/>
            <a:ext cx="165727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Inactive form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43993" y="6088198"/>
            <a:ext cx="165727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Stabilized</a:t>
            </a:r>
          </a:p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inactive form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5427" y="293238"/>
            <a:ext cx="428894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Allosteric activators and inhibitors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68985" y="294177"/>
            <a:ext cx="3536351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Cooperativity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another type of allosteric activation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231660" y="1306965"/>
            <a:ext cx="498415" cy="5846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025379" y="2045003"/>
            <a:ext cx="546546" cy="3610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2386642" y="1401857"/>
            <a:ext cx="310551" cy="2789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465327" y="4753434"/>
            <a:ext cx="135353" cy="176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668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ea typeface="ヒラギノ角ゴ Pro W3" charset="0"/>
              </a:rPr>
              <a:t>Cooperativity</a:t>
            </a:r>
            <a:r>
              <a:rPr lang="en-US" b="1" dirty="0">
                <a:ea typeface="ヒラギノ角ゴ Pro W3" charset="0"/>
              </a:rPr>
              <a:t> </a:t>
            </a:r>
            <a:r>
              <a:rPr lang="en-US" dirty="0">
                <a:ea typeface="ヒラギノ角ゴ Pro W3" charset="0"/>
              </a:rPr>
              <a:t>is a form of allosteric regulation</a:t>
            </a:r>
            <a:br>
              <a:rPr lang="en-US" dirty="0">
                <a:ea typeface="ヒラギノ角ゴ Pro W3" charset="0"/>
              </a:rPr>
            </a:br>
            <a:r>
              <a:rPr lang="en-US" dirty="0">
                <a:ea typeface="ヒラギノ角ゴ Pro W3" charset="0"/>
              </a:rPr>
              <a:t>that can amplify enzyme activity</a:t>
            </a:r>
          </a:p>
          <a:p>
            <a:pPr lvl="1"/>
            <a:r>
              <a:rPr lang="en-US" dirty="0">
                <a:ea typeface="ヒラギノ角ゴ Pro W3" charset="0"/>
              </a:rPr>
              <a:t>One substrate molecule primes an enzyme to act on additional substrate molecules more readily</a:t>
            </a:r>
          </a:p>
          <a:p>
            <a:pPr lvl="1"/>
            <a:r>
              <a:rPr lang="en-US" dirty="0" err="1">
                <a:ea typeface="ヒラギノ角ゴ Pro W3" charset="0"/>
              </a:rPr>
              <a:t>Cooperativity</a:t>
            </a:r>
            <a:r>
              <a:rPr lang="en-US" dirty="0">
                <a:ea typeface="ヒラギノ角ゴ Pro W3" charset="0"/>
              </a:rPr>
              <a:t> is allosteric because binding by a substrate to one active site affects catalysis in a different active site</a:t>
            </a:r>
          </a:p>
          <a:p>
            <a:pPr lvl="1"/>
            <a:r>
              <a:rPr lang="en-US" dirty="0">
                <a:ea typeface="ヒラギノ角ゴ Pro W3" charset="0"/>
              </a:rPr>
              <a:t>Most often found in multi-subunit enzymes where regulation of one subunit extends to the others.</a:t>
            </a:r>
          </a:p>
          <a:p>
            <a:pPr lvl="1"/>
            <a:r>
              <a:rPr lang="en-US" dirty="0">
                <a:ea typeface="ヒラギノ角ゴ Pro W3" charset="0"/>
              </a:rPr>
              <a:t>Example is hemoglobin (although not a true enzyme)</a:t>
            </a:r>
          </a:p>
        </p:txBody>
      </p:sp>
    </p:spTree>
    <p:extLst>
      <p:ext uri="{BB962C8B-B14F-4D97-AF65-F5344CB8AC3E}">
        <p14:creationId xmlns:p14="http://schemas.microsoft.com/office/powerpoint/2010/main" val="389712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ea typeface="ヒラギノ角ゴ Pro W3" charset="0"/>
              </a:rPr>
              <a:t>Feedback Inhibition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</a:rPr>
              <a:t>In </a:t>
            </a:r>
            <a:r>
              <a:rPr lang="en-US" b="1" dirty="0">
                <a:ea typeface="ヒラギノ角ゴ Pro W3" charset="0"/>
              </a:rPr>
              <a:t>feedback inhibition</a:t>
            </a:r>
            <a:r>
              <a:rPr lang="en-US" dirty="0">
                <a:ea typeface="ヒラギノ角ゴ Pro W3" charset="0"/>
              </a:rPr>
              <a:t>, the end product of a metabolic pathway shuts down the pathway</a:t>
            </a:r>
          </a:p>
          <a:p>
            <a:pPr lvl="1"/>
            <a:r>
              <a:rPr lang="en-US" dirty="0">
                <a:ea typeface="ヒラギノ角ゴ Pro W3" charset="0"/>
              </a:rPr>
              <a:t>Feedback inhibition prevents a cell from wasting chemical resources by synthesizing more product than is needed</a:t>
            </a:r>
          </a:p>
        </p:txBody>
      </p:sp>
    </p:spTree>
    <p:extLst>
      <p:ext uri="{BB962C8B-B14F-4D97-AF65-F5344CB8AC3E}">
        <p14:creationId xmlns:p14="http://schemas.microsoft.com/office/powerpoint/2010/main" val="183778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21FeedbackInhibi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72212"/>
            <a:ext cx="604113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0877" y="130626"/>
            <a:ext cx="2135020" cy="325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 available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74806" y="400897"/>
            <a:ext cx="73742" cy="2253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962787" y="2330478"/>
            <a:ext cx="683342" cy="500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764981" y="355832"/>
            <a:ext cx="412954" cy="2056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769898" y="994929"/>
            <a:ext cx="506360" cy="149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2420684" y="3717330"/>
            <a:ext cx="220916" cy="2866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516993" y="1181100"/>
            <a:ext cx="1422151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Isoleucine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used up by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6995" y="3929746"/>
            <a:ext cx="1422151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Isoleucine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binds to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allosteric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site.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21572" y="2142677"/>
            <a:ext cx="1422151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site no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longer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available;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pathway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 halted.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405" y="816435"/>
            <a:ext cx="1422151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1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(threonine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deaminase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40689" y="2013864"/>
            <a:ext cx="1422151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Feedback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5328" y="1868722"/>
            <a:ext cx="160538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Intermediate 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6257" y="2826656"/>
            <a:ext cx="160538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Intermediate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26257" y="3777342"/>
            <a:ext cx="160538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Intermediate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6257" y="4740727"/>
            <a:ext cx="160538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Intermediate 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1544" y="2345871"/>
            <a:ext cx="112460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51544" y="3292927"/>
            <a:ext cx="112460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1544" y="4256313"/>
            <a:ext cx="112460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1544" y="5216070"/>
            <a:ext cx="112460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5547" y="5901871"/>
            <a:ext cx="1605382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 product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(isoleucine)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16211" y="174174"/>
            <a:ext cx="1422151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Threonine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active site</a:t>
            </a:r>
          </a:p>
        </p:txBody>
      </p:sp>
    </p:spTree>
    <p:extLst>
      <p:ext uri="{BB962C8B-B14F-4D97-AF65-F5344CB8AC3E}">
        <p14:creationId xmlns:p14="http://schemas.microsoft.com/office/powerpoint/2010/main" val="365623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FA2F-76AD-A046-906B-C5D8F696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Potato Peroxidase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FA2B-8002-5547-9C91-162AC7AA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3" y="957263"/>
            <a:ext cx="8499249" cy="5389297"/>
          </a:xfrm>
        </p:spPr>
        <p:txBody>
          <a:bodyPr/>
          <a:lstStyle/>
          <a:p>
            <a:r>
              <a:rPr lang="en-US" dirty="0"/>
              <a:t>Peroxidase is an enzyme in the potato which removes destructive peroxides that are a product of normal metabolism.  </a:t>
            </a:r>
          </a:p>
          <a:p>
            <a:r>
              <a:rPr lang="en-US" dirty="0"/>
              <a:t>The enzyme catalase performs this function in almost all animals.  </a:t>
            </a:r>
          </a:p>
          <a:p>
            <a:pPr lvl="1"/>
            <a:r>
              <a:rPr lang="en-US" dirty="0"/>
              <a:t>Hydrogen peroxide is highly poisonous to cells.  Peroxidase speeds up the chemical breakdown of hydrogen peroxide into water and oxygen. </a:t>
            </a:r>
          </a:p>
          <a:p>
            <a:r>
              <a:rPr lang="en-US" dirty="0"/>
              <a:t>The equation for this reaction is written below:</a:t>
            </a:r>
          </a:p>
          <a:p>
            <a:pPr lvl="2"/>
            <a:r>
              <a:rPr lang="en-US" dirty="0"/>
              <a:t>2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dirty="0" err="1"/>
              <a:t>aq</a:t>
            </a:r>
            <a:r>
              <a:rPr lang="en-US" dirty="0"/>
              <a:t>) → 2 H</a:t>
            </a:r>
            <a:r>
              <a:rPr lang="en-US" baseline="-25000" dirty="0"/>
              <a:t>2</a:t>
            </a:r>
            <a:r>
              <a:rPr lang="en-US" dirty="0"/>
              <a:t>O (l) + O</a:t>
            </a:r>
            <a:r>
              <a:rPr lang="en-US" baseline="-25000" dirty="0"/>
              <a:t>2</a:t>
            </a:r>
            <a:r>
              <a:rPr lang="en-US" dirty="0"/>
              <a:t> (g)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8.1: An organism</a:t>
            </a:r>
            <a:r>
              <a:rPr lang="ja-JP" altLang="en-US"/>
              <a:t>’</a:t>
            </a:r>
            <a:r>
              <a:rPr lang="en-US" altLang="ja-JP"/>
              <a:t>s metabolism transforms matter and energy, subject to the laws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4024"/>
            <a:ext cx="8499249" cy="4622535"/>
          </a:xfrm>
        </p:spPr>
        <p:txBody>
          <a:bodyPr/>
          <a:lstStyle/>
          <a:p>
            <a:r>
              <a:rPr lang="en-US" b="1" dirty="0"/>
              <a:t>Metabolism</a:t>
            </a:r>
            <a:r>
              <a:rPr lang="en-US" dirty="0"/>
              <a:t> is the totality of an organism</a:t>
            </a:r>
            <a:r>
              <a:rPr lang="ja-JP" altLang="en-US" dirty="0"/>
              <a:t>’</a:t>
            </a:r>
            <a:r>
              <a:rPr lang="en-US" altLang="ja-JP" dirty="0"/>
              <a:t>s chemical reactions</a:t>
            </a:r>
          </a:p>
          <a:p>
            <a:r>
              <a:rPr lang="en-US" dirty="0"/>
              <a:t>A </a:t>
            </a:r>
            <a:r>
              <a:rPr lang="en-US" b="1" dirty="0"/>
              <a:t>metabolic pathway</a:t>
            </a:r>
            <a:r>
              <a:rPr lang="en-US" dirty="0"/>
              <a:t> begins with a specific molecule and ends with a product</a:t>
            </a:r>
          </a:p>
          <a:p>
            <a:r>
              <a:rPr lang="en-US" dirty="0"/>
              <a:t>Each step is catalyzed by a specific enzyme</a:t>
            </a:r>
          </a:p>
        </p:txBody>
      </p:sp>
      <p:pic>
        <p:nvPicPr>
          <p:cNvPr id="5" name="Picture 4" descr="08_UN01MetabolicPathway-U.jpg">
            <a:extLst>
              <a:ext uri="{FF2B5EF4-FFF2-40B4-BE49-F238E27FC236}">
                <a16:creationId xmlns:a16="http://schemas.microsoft.com/office/drawing/2014/main" id="{5883D094-B0AE-8C47-B72C-9B1376072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722122"/>
            <a:ext cx="8546592" cy="1719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1480E-8ED2-4845-A4EA-72E9A28238B8}"/>
              </a:ext>
            </a:extLst>
          </p:cNvPr>
          <p:cNvSpPr txBox="1"/>
          <p:nvPr/>
        </p:nvSpPr>
        <p:spPr>
          <a:xfrm>
            <a:off x="1295856" y="4815298"/>
            <a:ext cx="14255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1</a:t>
            </a:r>
            <a:endParaRPr lang="en-US" sz="2000" b="1" baseline="30000" dirty="0">
              <a:solidFill>
                <a:srgbClr val="FFFFFF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3BB99-1999-6F46-8692-6782A0927CAB}"/>
              </a:ext>
            </a:extLst>
          </p:cNvPr>
          <p:cNvSpPr txBox="1"/>
          <p:nvPr/>
        </p:nvSpPr>
        <p:spPr>
          <a:xfrm>
            <a:off x="3768270" y="4815298"/>
            <a:ext cx="14255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2</a:t>
            </a:r>
            <a:endParaRPr lang="en-US" sz="2000" b="1" baseline="30000" dirty="0">
              <a:solidFill>
                <a:srgbClr val="FFFFFF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165AA-D000-0648-853A-BC0DB7F453AD}"/>
              </a:ext>
            </a:extLst>
          </p:cNvPr>
          <p:cNvSpPr txBox="1"/>
          <p:nvPr/>
        </p:nvSpPr>
        <p:spPr>
          <a:xfrm>
            <a:off x="6271988" y="4815298"/>
            <a:ext cx="14255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3</a:t>
            </a:r>
            <a:endParaRPr lang="en-US" sz="2000" b="1" baseline="30000" dirty="0">
              <a:solidFill>
                <a:srgbClr val="FFFFFF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D1B94-CE5E-8B4F-AD5B-3C3B65AABB07}"/>
              </a:ext>
            </a:extLst>
          </p:cNvPr>
          <p:cNvSpPr txBox="1"/>
          <p:nvPr/>
        </p:nvSpPr>
        <p:spPr>
          <a:xfrm>
            <a:off x="1286783" y="5556258"/>
            <a:ext cx="1579787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 1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4655E-C6DB-E54E-A6B1-127F4BCC9EAD}"/>
              </a:ext>
            </a:extLst>
          </p:cNvPr>
          <p:cNvSpPr txBox="1"/>
          <p:nvPr/>
        </p:nvSpPr>
        <p:spPr>
          <a:xfrm>
            <a:off x="3757381" y="5556258"/>
            <a:ext cx="1579787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 2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54CC8-D387-3243-9C95-8500BB2ACBF4}"/>
              </a:ext>
            </a:extLst>
          </p:cNvPr>
          <p:cNvSpPr txBox="1"/>
          <p:nvPr/>
        </p:nvSpPr>
        <p:spPr>
          <a:xfrm>
            <a:off x="6261103" y="5556258"/>
            <a:ext cx="1579787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 3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498A4-713D-D345-8AE9-91FE9C0AAE1B}"/>
              </a:ext>
            </a:extLst>
          </p:cNvPr>
          <p:cNvSpPr txBox="1"/>
          <p:nvPr/>
        </p:nvSpPr>
        <p:spPr>
          <a:xfrm>
            <a:off x="7721602" y="5837471"/>
            <a:ext cx="1250040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4BD5D-4267-3546-B593-EF9958269822}"/>
              </a:ext>
            </a:extLst>
          </p:cNvPr>
          <p:cNvSpPr txBox="1"/>
          <p:nvPr/>
        </p:nvSpPr>
        <p:spPr>
          <a:xfrm>
            <a:off x="201640" y="5841105"/>
            <a:ext cx="14221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Starting</a:t>
            </a:r>
          </a:p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70ED4-E79C-784A-BD0D-4B3C35FDAEB9}"/>
              </a:ext>
            </a:extLst>
          </p:cNvPr>
          <p:cNvSpPr txBox="1"/>
          <p:nvPr/>
        </p:nvSpPr>
        <p:spPr>
          <a:xfrm>
            <a:off x="673356" y="5278676"/>
            <a:ext cx="38800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37FB3C-FDBF-1B42-9649-AF90D0AAF800}"/>
              </a:ext>
            </a:extLst>
          </p:cNvPr>
          <p:cNvSpPr txBox="1"/>
          <p:nvPr/>
        </p:nvSpPr>
        <p:spPr>
          <a:xfrm>
            <a:off x="3138715" y="5278676"/>
            <a:ext cx="38800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5A58-D06D-8044-81EC-B7B96F9734A5}"/>
              </a:ext>
            </a:extLst>
          </p:cNvPr>
          <p:cNvSpPr txBox="1"/>
          <p:nvPr/>
        </p:nvSpPr>
        <p:spPr>
          <a:xfrm>
            <a:off x="5589813" y="5278676"/>
            <a:ext cx="38800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D3E0E-6F95-C445-ADC1-F86DF7BB090B}"/>
              </a:ext>
            </a:extLst>
          </p:cNvPr>
          <p:cNvSpPr txBox="1"/>
          <p:nvPr/>
        </p:nvSpPr>
        <p:spPr>
          <a:xfrm>
            <a:off x="8088085" y="5278676"/>
            <a:ext cx="38800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507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ヒラギノ角ゴ Pro W3" charset="0"/>
              </a:rPr>
              <a:t>Catabolic pathways </a:t>
            </a:r>
            <a:r>
              <a:rPr lang="en-US" dirty="0">
                <a:ea typeface="ヒラギノ角ゴ Pro W3" charset="0"/>
              </a:rPr>
              <a:t>release energy by breaking down complex molecules into simpler compounds</a:t>
            </a:r>
          </a:p>
          <a:p>
            <a:pPr lvl="1"/>
            <a:r>
              <a:rPr lang="en-US" dirty="0">
                <a:ea typeface="ヒラギノ角ゴ Pro W3" charset="0"/>
              </a:rPr>
              <a:t>Cellular respiration, the breakdown of glucose</a:t>
            </a:r>
            <a:br>
              <a:rPr lang="en-US" dirty="0">
                <a:ea typeface="ヒラギノ角ゴ Pro W3" charset="0"/>
              </a:rPr>
            </a:br>
            <a:r>
              <a:rPr lang="en-US" dirty="0">
                <a:ea typeface="ヒラギノ角ゴ Pro W3" charset="0"/>
              </a:rPr>
              <a:t>in the presence of oxygen, is an example of a pathway of catabolism</a:t>
            </a:r>
          </a:p>
          <a:p>
            <a:r>
              <a:rPr lang="en-US" b="1" dirty="0">
                <a:ea typeface="ヒラギノ角ゴ Pro W3" charset="0"/>
              </a:rPr>
              <a:t>Anabolic pathways </a:t>
            </a:r>
            <a:r>
              <a:rPr lang="en-US" dirty="0">
                <a:ea typeface="ヒラギノ角ゴ Pro W3" charset="0"/>
              </a:rPr>
              <a:t>consume energy to build complex molecules from simpler ones</a:t>
            </a:r>
          </a:p>
          <a:p>
            <a:pPr lvl="1"/>
            <a:r>
              <a:rPr lang="en-US" dirty="0">
                <a:ea typeface="ヒラギノ角ゴ Pro W3" charset="0"/>
              </a:rPr>
              <a:t>The synthesis of protein from amino acids is an example of anabolism</a:t>
            </a:r>
          </a:p>
          <a:p>
            <a:pPr eaLnBrk="1" hangingPunct="1"/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99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272910"/>
            <a:ext cx="8627837" cy="5073650"/>
          </a:xfrm>
        </p:spPr>
        <p:txBody>
          <a:bodyPr/>
          <a:lstStyle/>
          <a:p>
            <a:r>
              <a:rPr lang="en-US" b="1" dirty="0"/>
              <a:t>Kinetic energy</a:t>
            </a:r>
            <a:r>
              <a:rPr lang="en-US" dirty="0"/>
              <a:t> is energy associated with motion</a:t>
            </a:r>
          </a:p>
          <a:p>
            <a:pPr lvl="1"/>
            <a:r>
              <a:rPr lang="en-US" b="1" dirty="0"/>
              <a:t>Heat (thermal energy)</a:t>
            </a:r>
            <a:r>
              <a:rPr lang="en-US" dirty="0"/>
              <a:t> is kinetic energy associated with random movement of atoms</a:t>
            </a:r>
            <a:br>
              <a:rPr lang="en-US" dirty="0"/>
            </a:br>
            <a:r>
              <a:rPr lang="en-US" dirty="0"/>
              <a:t>or molecules</a:t>
            </a:r>
          </a:p>
          <a:p>
            <a:r>
              <a:rPr lang="en-US" b="1" dirty="0"/>
              <a:t>Potential energy</a:t>
            </a:r>
            <a:r>
              <a:rPr lang="en-US" dirty="0"/>
              <a:t> is energy that matter possesses because of its location or structure</a:t>
            </a:r>
          </a:p>
          <a:p>
            <a:pPr lvl="1"/>
            <a:r>
              <a:rPr lang="en-US" b="1" dirty="0"/>
              <a:t>Chemical energy</a:t>
            </a:r>
            <a:r>
              <a:rPr lang="en-US" dirty="0"/>
              <a:t> is potential energy available</a:t>
            </a:r>
            <a:br>
              <a:rPr lang="en-US" dirty="0"/>
            </a:br>
            <a:r>
              <a:rPr lang="en-US" dirty="0"/>
              <a:t>for release in a chemical reaction	</a:t>
            </a:r>
          </a:p>
          <a:p>
            <a:r>
              <a:rPr lang="en-US" dirty="0"/>
              <a:t>Energy can be converted from one form to another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ea typeface="ヒラギノ角ゴ Pro W3" charset="0"/>
              </a:rPr>
              <a:t>Forms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8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ea typeface="ヒラギノ角ゴ Pro W3" charset="0"/>
              </a:rPr>
              <a:t>The First Law of Thermodynamics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ヒラギノ角ゴ Pro W3" charset="0"/>
              </a:rPr>
              <a:t>Thermodynamics </a:t>
            </a:r>
            <a:r>
              <a:rPr lang="en-US" dirty="0">
                <a:ea typeface="ヒラギノ角ゴ Pro W3" charset="0"/>
              </a:rPr>
              <a:t>is the study of energy transformations</a:t>
            </a:r>
          </a:p>
          <a:p>
            <a:pPr eaLnBrk="1" hangingPunct="1"/>
            <a:r>
              <a:rPr lang="en-US" dirty="0">
                <a:ea typeface="ヒラギノ角ゴ Pro W3" charset="0"/>
              </a:rPr>
              <a:t>According to the </a:t>
            </a:r>
            <a:r>
              <a:rPr lang="en-US" b="1" dirty="0">
                <a:ea typeface="ヒラギノ角ゴ Pro W3" charset="0"/>
              </a:rPr>
              <a:t>first law of thermodynamics</a:t>
            </a:r>
            <a:r>
              <a:rPr lang="en-US" dirty="0">
                <a:ea typeface="ヒラギノ角ゴ Pro W3" charset="0"/>
              </a:rPr>
              <a:t>, the energy of the universe is constant</a:t>
            </a:r>
          </a:p>
          <a:p>
            <a:pPr lvl="1" eaLnBrk="1" hangingPunct="1"/>
            <a:r>
              <a:rPr lang="en-US" i="1" dirty="0">
                <a:ea typeface="ヒラギノ角ゴ Pro W3" charset="0"/>
              </a:rPr>
              <a:t>Energy can be transferred and transformed,</a:t>
            </a:r>
            <a:br>
              <a:rPr lang="en-US" i="1" dirty="0">
                <a:ea typeface="ヒラギノ角ゴ Pro W3" charset="0"/>
              </a:rPr>
            </a:br>
            <a:r>
              <a:rPr lang="en-US" i="1" dirty="0">
                <a:ea typeface="ヒラギノ角ゴ Pro W3" charset="0"/>
              </a:rPr>
              <a:t>but it cannot be created or destroyed</a:t>
            </a:r>
          </a:p>
          <a:p>
            <a:pPr eaLnBrk="1" hangingPunct="1"/>
            <a:r>
              <a:rPr lang="en-US" dirty="0">
                <a:ea typeface="ヒラギノ角ゴ Pro W3" charset="0"/>
              </a:rPr>
              <a:t>The first law is also called the principle of 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7382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40D8-01B4-3E4C-98E7-453E2107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</a:t>
            </a:r>
            <a:r>
              <a:rPr lang="en-US" dirty="0" err="1"/>
              <a:t>Popbeadase</a:t>
            </a:r>
            <a:r>
              <a:rPr lang="en-US" dirty="0"/>
              <a:t>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E616-CBDD-4C46-9F6C-CEDAFD3D6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properties of enzymes did you investigate in this activity?</a:t>
            </a:r>
          </a:p>
          <a:p>
            <a:pPr lvl="1"/>
            <a:r>
              <a:rPr lang="en-US" dirty="0"/>
              <a:t>Baseline</a:t>
            </a:r>
          </a:p>
          <a:p>
            <a:pPr lvl="1"/>
            <a:r>
              <a:rPr lang="en-US" dirty="0"/>
              <a:t>Helper</a:t>
            </a:r>
          </a:p>
          <a:p>
            <a:pPr lvl="1"/>
            <a:r>
              <a:rPr lang="en-US" dirty="0"/>
              <a:t>Hopper</a:t>
            </a:r>
          </a:p>
          <a:p>
            <a:pPr lvl="1"/>
            <a:r>
              <a:rPr lang="en-US" dirty="0" err="1"/>
              <a:t>Socko</a:t>
            </a:r>
            <a:endParaRPr lang="en-US" dirty="0"/>
          </a:p>
          <a:p>
            <a:pPr lvl="1"/>
            <a:r>
              <a:rPr lang="en-US" dirty="0" err="1"/>
              <a:t>Weigher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65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Second Law of Thermodynamics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every energy transfer or transformation, some energy is unusable, and is often “lost” as heat</a:t>
            </a:r>
          </a:p>
          <a:p>
            <a:r>
              <a:rPr lang="en-US" dirty="0"/>
              <a:t>According to the </a:t>
            </a:r>
            <a:r>
              <a:rPr lang="en-US" b="1" dirty="0"/>
              <a:t>second law of thermodynamics</a:t>
            </a:r>
          </a:p>
          <a:p>
            <a:pPr lvl="1"/>
            <a:r>
              <a:rPr lang="en-US" i="1" dirty="0"/>
              <a:t>Every energy transfer or transformation increases the </a:t>
            </a:r>
            <a:r>
              <a:rPr lang="en-US" b="1" i="1" dirty="0"/>
              <a:t>entropy</a:t>
            </a:r>
            <a:r>
              <a:rPr lang="en-US" i="1" dirty="0"/>
              <a:t> (disorder) of the universe</a:t>
            </a:r>
          </a:p>
          <a:p>
            <a:pPr lvl="1"/>
            <a:r>
              <a:rPr lang="en-US" i="1" dirty="0"/>
              <a:t>Very much applies to many cell processes, such as cellular respiration.</a:t>
            </a:r>
          </a:p>
          <a:p>
            <a:pPr lvl="1"/>
            <a:r>
              <a:rPr lang="en-US" i="1" dirty="0">
                <a:hlinkClick r:id="rId2"/>
              </a:rPr>
              <a:t>https://www.youtube.com/watch?v=i6rVHr6OwjI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5604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03_ThermodynamicsLaw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25752"/>
            <a:ext cx="8546592" cy="305409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2107892" y="2770363"/>
            <a:ext cx="331107" cy="267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38" y="4288368"/>
            <a:ext cx="52094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7532" y="4288368"/>
            <a:ext cx="52094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541" y="4292602"/>
            <a:ext cx="250637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First law of thermo-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dynamics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0777" y="4286252"/>
            <a:ext cx="369805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Second law of thermodynamics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6433" y="2916768"/>
            <a:ext cx="1316569" cy="5616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Chemical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4751" y="1915585"/>
            <a:ext cx="78316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Heat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107293" y="2768146"/>
            <a:ext cx="331107" cy="267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772395" y="2113340"/>
            <a:ext cx="62774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70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7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6938" y="2773738"/>
            <a:ext cx="62774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70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7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460717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70083"/>
            <a:ext cx="8775700" cy="822325"/>
          </a:xfrm>
        </p:spPr>
        <p:txBody>
          <a:bodyPr/>
          <a:lstStyle/>
          <a:p>
            <a:r>
              <a:rPr lang="en-US" sz="2800" dirty="0"/>
              <a:t>Concept 8.2: The free-energy change of a reaction tells us whether or not the reaction occurs spontaneously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228722"/>
            <a:ext cx="8499249" cy="4632060"/>
          </a:xfrm>
        </p:spPr>
        <p:txBody>
          <a:bodyPr/>
          <a:lstStyle/>
          <a:p>
            <a:r>
              <a:rPr lang="en-US" sz="2400" dirty="0">
                <a:ea typeface="ヒラギノ角ゴ Pro W3" charset="0"/>
              </a:rPr>
              <a:t>A living system</a:t>
            </a:r>
            <a:r>
              <a:rPr lang="ja-JP" altLang="en-US" sz="2400" dirty="0">
                <a:ea typeface="ヒラギノ角ゴ Pro W3" charset="0"/>
              </a:rPr>
              <a:t>’</a:t>
            </a:r>
            <a:r>
              <a:rPr lang="en-US" altLang="ja-JP" sz="2400" dirty="0">
                <a:ea typeface="ヒラギノ角ゴ Pro W3" charset="0"/>
              </a:rPr>
              <a:t>s </a:t>
            </a:r>
            <a:r>
              <a:rPr lang="en-US" altLang="ja-JP" sz="2400" b="1" dirty="0">
                <a:ea typeface="ヒラギノ角ゴ Pro W3" charset="0"/>
              </a:rPr>
              <a:t>free energy (or available energy) </a:t>
            </a:r>
            <a:r>
              <a:rPr lang="en-US" altLang="ja-JP" sz="2400" dirty="0">
                <a:ea typeface="ヒラギノ角ゴ Pro W3" charset="0"/>
              </a:rPr>
              <a:t>is energy that can do work when temperature and pressure are uniform, as in a living cell</a:t>
            </a:r>
            <a:endParaRPr lang="en-US" sz="2400" dirty="0">
              <a:ea typeface="ヒラギノ角ゴ Pro W3" charset="0"/>
            </a:endParaRPr>
          </a:p>
          <a:p>
            <a:r>
              <a:rPr lang="en-US" sz="2400" dirty="0">
                <a:ea typeface="ヒラギノ角ゴ Pro W3" charset="0"/>
              </a:rPr>
              <a:t>The change in </a:t>
            </a:r>
            <a:r>
              <a:rPr lang="en-US" sz="2400" b="1" dirty="0">
                <a:ea typeface="ヒラギノ角ゴ Pro W3" charset="0"/>
              </a:rPr>
              <a:t>free energy </a:t>
            </a:r>
            <a:r>
              <a:rPr lang="en-US" sz="2400" dirty="0">
                <a:ea typeface="ヒラギノ角ゴ Pro W3" charset="0"/>
              </a:rPr>
              <a:t>(∆</a:t>
            </a:r>
            <a:r>
              <a:rPr lang="en-US" sz="2400" i="1" dirty="0">
                <a:ea typeface="ヒラギノ角ゴ Pro W3" charset="0"/>
              </a:rPr>
              <a:t>G</a:t>
            </a:r>
            <a:r>
              <a:rPr lang="en-US" sz="2400" dirty="0">
                <a:ea typeface="ヒラギノ角ゴ Pro W3" charset="0"/>
              </a:rPr>
              <a:t>)</a:t>
            </a:r>
            <a:r>
              <a:rPr lang="en-US" sz="2400" b="1" dirty="0">
                <a:ea typeface="ヒラギノ角ゴ Pro W3" charset="0"/>
              </a:rPr>
              <a:t> </a:t>
            </a:r>
            <a:r>
              <a:rPr lang="en-US" sz="2400" dirty="0">
                <a:ea typeface="ヒラギノ角ゴ Pro W3" charset="0"/>
              </a:rPr>
              <a:t>during a process is related to the change in </a:t>
            </a:r>
            <a:r>
              <a:rPr lang="en-US" sz="2400" b="1" dirty="0">
                <a:ea typeface="ヒラギノ角ゴ Pro W3" charset="0"/>
              </a:rPr>
              <a:t>enthalpy</a:t>
            </a:r>
            <a:r>
              <a:rPr lang="en-US" sz="2400" dirty="0">
                <a:ea typeface="ヒラギノ角ゴ Pro W3" charset="0"/>
              </a:rPr>
              <a:t>, or change in total energy (∆</a:t>
            </a:r>
            <a:r>
              <a:rPr lang="en-US" sz="2400" i="1" dirty="0">
                <a:ea typeface="ヒラギノ角ゴ Pro W3" charset="0"/>
              </a:rPr>
              <a:t>H</a:t>
            </a:r>
            <a:r>
              <a:rPr lang="en-US" sz="2400" dirty="0">
                <a:ea typeface="ヒラギノ角ゴ Pro W3" charset="0"/>
              </a:rPr>
              <a:t>), change in </a:t>
            </a:r>
            <a:r>
              <a:rPr lang="en-US" sz="2400" b="1" dirty="0">
                <a:ea typeface="ヒラギノ角ゴ Pro W3" charset="0"/>
              </a:rPr>
              <a:t>entropy</a:t>
            </a:r>
            <a:r>
              <a:rPr lang="en-US" sz="2400" dirty="0">
                <a:ea typeface="ヒラギノ角ゴ Pro W3" charset="0"/>
              </a:rPr>
              <a:t> (∆</a:t>
            </a:r>
            <a:r>
              <a:rPr lang="en-US" sz="2400" i="1" dirty="0">
                <a:ea typeface="ヒラギノ角ゴ Pro W3" charset="0"/>
              </a:rPr>
              <a:t>S</a:t>
            </a:r>
            <a:r>
              <a:rPr lang="en-US" sz="2400" dirty="0">
                <a:ea typeface="ヒラギノ角ゴ Pro W3" charset="0"/>
              </a:rPr>
              <a:t>), and </a:t>
            </a:r>
            <a:r>
              <a:rPr lang="en-US" sz="2400" b="1" dirty="0">
                <a:ea typeface="ヒラギノ角ゴ Pro W3" charset="0"/>
              </a:rPr>
              <a:t>temperature</a:t>
            </a:r>
            <a:r>
              <a:rPr lang="en-US" sz="2400" dirty="0">
                <a:ea typeface="ヒラギノ角ゴ Pro W3" charset="0"/>
              </a:rPr>
              <a:t> in Kelvin units (</a:t>
            </a:r>
            <a:r>
              <a:rPr lang="en-US" sz="2400" i="1" dirty="0">
                <a:ea typeface="ヒラギノ角ゴ Pro W3" charset="0"/>
              </a:rPr>
              <a:t>T</a:t>
            </a:r>
            <a:r>
              <a:rPr lang="en-US" sz="2400" dirty="0">
                <a:ea typeface="ヒラギノ角ゴ Pro W3" charset="0"/>
              </a:rPr>
              <a:t>)</a:t>
            </a:r>
          </a:p>
          <a:p>
            <a:pPr>
              <a:buNone/>
            </a:pPr>
            <a:r>
              <a:rPr lang="en-US" dirty="0">
                <a:ea typeface="ヒラギノ角ゴ Pro W3" charset="0"/>
              </a:rPr>
              <a:t>				 ∆</a:t>
            </a:r>
            <a:r>
              <a:rPr lang="en-US" i="1" dirty="0">
                <a:ea typeface="ヒラギノ角ゴ Pro W3" charset="0"/>
              </a:rPr>
              <a:t>G</a:t>
            </a:r>
            <a:r>
              <a:rPr lang="en-US" dirty="0">
                <a:ea typeface="ヒラギノ角ゴ Pro W3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ヒラギノ角ゴ Pro W3" charset="0"/>
              </a:rPr>
              <a:t>=</a:t>
            </a:r>
            <a:r>
              <a:rPr lang="en-US" dirty="0">
                <a:ea typeface="ヒラギノ角ゴ Pro W3" charset="0"/>
              </a:rPr>
              <a:t> ∆</a:t>
            </a:r>
            <a:r>
              <a:rPr lang="en-US" i="1" dirty="0">
                <a:ea typeface="ヒラギノ角ゴ Pro W3" charset="0"/>
              </a:rPr>
              <a:t>H </a:t>
            </a:r>
            <a:r>
              <a:rPr lang="en-US" i="1" dirty="0">
                <a:latin typeface="Symbol" panose="05050102010706020507" pitchFamily="18" charset="2"/>
                <a:ea typeface="ヒラギノ角ゴ Pro W3" charset="0"/>
              </a:rPr>
              <a:t>-</a:t>
            </a:r>
            <a:r>
              <a:rPr lang="en-US" i="1" dirty="0">
                <a:ea typeface="ヒラギノ角ゴ Pro W3" charset="0"/>
              </a:rPr>
              <a:t> T</a:t>
            </a:r>
            <a:r>
              <a:rPr lang="en-US" dirty="0">
                <a:ea typeface="ヒラギノ角ゴ Pro W3" charset="0"/>
              </a:rPr>
              <a:t>∆</a:t>
            </a:r>
            <a:r>
              <a:rPr lang="en-US" i="1" dirty="0">
                <a:ea typeface="ヒラギノ角ゴ Pro W3" charset="0"/>
              </a:rPr>
              <a:t>S</a:t>
            </a:r>
            <a:endParaRPr lang="en-US" dirty="0">
              <a:ea typeface="ヒラギノ角ゴ Pro W3" charset="0"/>
            </a:endParaRPr>
          </a:p>
          <a:p>
            <a:r>
              <a:rPr lang="en-US" sz="2400" dirty="0">
                <a:ea typeface="ヒラギノ角ゴ Pro W3" charset="0"/>
              </a:rPr>
              <a:t>Only processes with a </a:t>
            </a:r>
            <a:r>
              <a:rPr lang="en-US" sz="2400" b="1" dirty="0">
                <a:ea typeface="ヒラギノ角ゴ Pro W3" charset="0"/>
              </a:rPr>
              <a:t>negative ∆</a:t>
            </a:r>
            <a:r>
              <a:rPr lang="en-US" sz="2400" b="1" i="1" dirty="0">
                <a:ea typeface="ヒラギノ角ゴ Pro W3" charset="0"/>
              </a:rPr>
              <a:t>G</a:t>
            </a:r>
            <a:r>
              <a:rPr lang="en-US" sz="2400" b="1" dirty="0">
                <a:ea typeface="ヒラギノ角ゴ Pro W3" charset="0"/>
              </a:rPr>
              <a:t> are spontaneous </a:t>
            </a:r>
            <a:r>
              <a:rPr lang="en-US" sz="2400" dirty="0">
                <a:ea typeface="ヒラギノ角ゴ Pro W3" charset="0"/>
              </a:rPr>
              <a:t>(or exergonic)</a:t>
            </a:r>
          </a:p>
          <a:p>
            <a:r>
              <a:rPr lang="en-US" sz="2400" dirty="0">
                <a:ea typeface="ヒラギノ角ゴ Pro W3" charset="0"/>
              </a:rPr>
              <a:t>Spontaneous processes can be harnessed to perform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3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06_ExerVsEndergonic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96" y="134112"/>
            <a:ext cx="471220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21840" cy="343551"/>
          </a:xfrm>
        </p:spPr>
        <p:txBody>
          <a:bodyPr/>
          <a:lstStyle/>
          <a:p>
            <a:r>
              <a:rPr lang="en-US" dirty="0"/>
              <a:t>Figure 8.6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136" y="96520"/>
            <a:ext cx="4200984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Exergonic reaction: energy released,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spontaneous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4136" y="3397105"/>
            <a:ext cx="4200984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Endergonic reaction: energy required,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nonspontaneous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9176" y="96520"/>
            <a:ext cx="50274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9176" y="3393440"/>
            <a:ext cx="50274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620696" y="1828800"/>
            <a:ext cx="143746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630856" y="5138027"/>
            <a:ext cx="143746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776" y="675640"/>
            <a:ext cx="121394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776" y="5384800"/>
            <a:ext cx="123172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7336" y="1869440"/>
            <a:ext cx="87866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2856" y="5201920"/>
            <a:ext cx="87866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9336" y="3982720"/>
            <a:ext cx="109202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9336" y="2057400"/>
            <a:ext cx="109202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35496" y="1092200"/>
            <a:ext cx="1254584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Amount of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released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6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 </a:t>
            </a:r>
            <a:r>
              <a:rPr lang="en-US" sz="16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&lt;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0)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35496" y="4521200"/>
            <a:ext cx="1254584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Amount of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required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sz="16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6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 </a:t>
            </a:r>
            <a:r>
              <a:rPr lang="en-US" sz="16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&gt;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06216" y="2915920"/>
            <a:ext cx="258554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Progress of the reaction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6216" y="6248400"/>
            <a:ext cx="2585544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Progress of the reaction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092700" y="3114676"/>
            <a:ext cx="14160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092700" y="6445250"/>
            <a:ext cx="14160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378076" y="4298950"/>
            <a:ext cx="0" cy="4381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2378076" y="977900"/>
            <a:ext cx="0" cy="4381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0282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8.3: ATP powers cellular work by coupling exergonic reactions to endergonic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4024"/>
            <a:ext cx="8499249" cy="4838701"/>
          </a:xfrm>
        </p:spPr>
        <p:txBody>
          <a:bodyPr/>
          <a:lstStyle/>
          <a:p>
            <a:r>
              <a:rPr lang="en-US" dirty="0"/>
              <a:t>A cell does three main kinds of work</a:t>
            </a:r>
          </a:p>
          <a:p>
            <a:pPr lvl="1"/>
            <a:r>
              <a:rPr lang="en-US" dirty="0"/>
              <a:t>Chemical</a:t>
            </a:r>
          </a:p>
          <a:p>
            <a:pPr lvl="1"/>
            <a:r>
              <a:rPr lang="en-US" dirty="0"/>
              <a:t>Transport</a:t>
            </a:r>
          </a:p>
          <a:p>
            <a:pPr lvl="1"/>
            <a:r>
              <a:rPr lang="en-US" dirty="0"/>
              <a:t>Mechanical</a:t>
            </a:r>
          </a:p>
          <a:p>
            <a:r>
              <a:rPr lang="en-US" dirty="0"/>
              <a:t>To do work, cells manage energy resources by </a:t>
            </a:r>
            <a:r>
              <a:rPr lang="en-US" b="1" dirty="0"/>
              <a:t>energy coupling</a:t>
            </a:r>
            <a:r>
              <a:rPr lang="en-US" dirty="0"/>
              <a:t>, the use of an exergonic process to drive an endergonic one</a:t>
            </a:r>
          </a:p>
          <a:p>
            <a:r>
              <a:rPr lang="en-US" dirty="0"/>
              <a:t>Most energy coupling in cells is mediated by ATP</a:t>
            </a:r>
          </a:p>
        </p:txBody>
      </p:sp>
    </p:spTree>
    <p:extLst>
      <p:ext uri="{BB962C8B-B14F-4D97-AF65-F5344CB8AC3E}">
        <p14:creationId xmlns:p14="http://schemas.microsoft.com/office/powerpoint/2010/main" val="268373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2ATPCycl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63624"/>
            <a:ext cx="8546592" cy="3578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974" y="3854448"/>
            <a:ext cx="3068506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 from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catabolism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(exergonic, energy-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releasing processes)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0638" y="3845377"/>
            <a:ext cx="2805433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 for cellular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work (endergonic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energy-consuming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processes)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0425" y="4471304"/>
            <a:ext cx="800647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7356" y="4471304"/>
            <a:ext cx="392431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3212" y="4571090"/>
            <a:ext cx="310787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071" y="1976659"/>
            <a:ext cx="800647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9499" y="1940374"/>
            <a:ext cx="800647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8213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09_ATPStructHydroly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34112"/>
            <a:ext cx="486460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23786" cy="343551"/>
          </a:xfrm>
        </p:spPr>
        <p:txBody>
          <a:bodyPr/>
          <a:lstStyle/>
          <a:p>
            <a:r>
              <a:rPr lang="en-US" dirty="0"/>
              <a:t>Figure 8.9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0721" y="2457450"/>
            <a:ext cx="2350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The structure of ATP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0721" y="6170085"/>
            <a:ext cx="2489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The hydrolysis of ATP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3915" y="3816343"/>
            <a:ext cx="3100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Adenosine triphosphate (ATP)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1454" y="1943099"/>
            <a:ext cx="8259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Ribose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8939" y="201083"/>
            <a:ext cx="956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Adenine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8757" y="1841502"/>
            <a:ext cx="2381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Triphosphate group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(3 phosphate groups)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1918" y="5636675"/>
            <a:ext cx="2423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Adenosine </a:t>
            </a:r>
            <a:r>
              <a:rPr lang="en-US" sz="15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diphosphate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(ADP)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0287" y="5086347"/>
            <a:ext cx="836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4372" y="5552017"/>
            <a:ext cx="1157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Inorganic</a:t>
            </a:r>
          </a:p>
          <a:p>
            <a:pPr eaLnBrk="0" hangingPunct="0">
              <a:lnSpc>
                <a:spcPts val="1800"/>
              </a:lnSpc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4521" y="4258730"/>
            <a:ext cx="49654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3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30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3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90732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Hydrolysis of ATP Performs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three types of cellular work (mechanical, transport, and chemical) are powered by the hydrolysis of ATP</a:t>
            </a:r>
          </a:p>
          <a:p>
            <a:r>
              <a:rPr lang="en-US"/>
              <a:t>In the cell, the energy from the exergonic reaction of ATP hydrolysis can be used to drive an endergonic reaction</a:t>
            </a:r>
          </a:p>
          <a:p>
            <a:r>
              <a:rPr lang="en-US"/>
              <a:t>Overall, the coupled reactions are exergonic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43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ヒラギノ角ゴ Pro W3" charset="0"/>
              </a:rPr>
              <a:t>ATP drives endergonic reactions by phosphorylation, transferring a phosphate group to some other molecule, such as a reactant</a:t>
            </a:r>
          </a:p>
          <a:p>
            <a:pPr eaLnBrk="1" hangingPunct="1"/>
            <a:r>
              <a:rPr lang="en-US">
                <a:ea typeface="ヒラギノ角ゴ Pro W3" charset="0"/>
              </a:rPr>
              <a:t>The recipient molecule is now called a </a:t>
            </a:r>
            <a:r>
              <a:rPr lang="en-US" b="1">
                <a:ea typeface="ヒラギノ角ゴ Pro W3" charset="0"/>
              </a:rPr>
              <a:t>phosphorylated intermediate</a:t>
            </a:r>
            <a:endParaRPr lang="en-US" b="1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8.10</a:t>
            </a:r>
          </a:p>
        </p:txBody>
      </p:sp>
      <p:pic>
        <p:nvPicPr>
          <p:cNvPr id="69" name="Picture 68" descr="08_10_EnergyCoupling-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"/>
          <a:stretch/>
        </p:blipFill>
        <p:spPr>
          <a:xfrm>
            <a:off x="711305" y="266358"/>
            <a:ext cx="7721390" cy="63445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7414" y="1214432"/>
            <a:ext cx="3784588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Glutamic acid conversion to glutamine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660" y="3417463"/>
            <a:ext cx="4924639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Conversion reaction coupled with ATP hydrolysis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4422" y="6176180"/>
            <a:ext cx="3904684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 Free-energy change for coupled reaction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042" y="895365"/>
            <a:ext cx="1504475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Glutamic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1911" y="893574"/>
            <a:ext cx="1049170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Ammonia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3775" y="889169"/>
            <a:ext cx="1163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Glutamine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1538" y="2906594"/>
            <a:ext cx="1049170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Glutamine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101" y="2892253"/>
            <a:ext cx="1504475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Glutamic acid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8385" y="2899425"/>
            <a:ext cx="1579561" cy="53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7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Phosphorylated</a:t>
            </a:r>
          </a:p>
          <a:p>
            <a:pPr algn="ctr" eaLnBrk="0" hangingPunct="0">
              <a:lnSpc>
                <a:spcPts val="17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intermediate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9049" y="580933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5969" y="385338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2504" y="583887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4330" y="385338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0527" y="1832023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8646" y="2385602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2059" y="2587840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8225" y="2587840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2787" y="2425460"/>
            <a:ext cx="622013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8614" y="2436530"/>
            <a:ext cx="242836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7309" y="2443913"/>
            <a:ext cx="146879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baseline="-250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6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9371" y="4666145"/>
            <a:ext cx="670079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74403" y="4667805"/>
            <a:ext cx="242836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36235" y="4675188"/>
            <a:ext cx="146879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baseline="-250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6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7383" y="4552601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93932" y="4757975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36425" y="5346862"/>
            <a:ext cx="811242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i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4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09260" y="5353135"/>
            <a:ext cx="1537102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−7.3 kcal/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4405" y="3982292"/>
            <a:ext cx="676354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i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400" b="1" i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600" b="1" baseline="-250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6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9596" y="3988566"/>
            <a:ext cx="1537102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+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3.4 kcal/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6699" y="5240206"/>
            <a:ext cx="676354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i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400" b="1" i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600" b="1" baseline="-250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6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48753" y="5249616"/>
            <a:ext cx="1537102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+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3.4 kcal/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9623" y="5535078"/>
            <a:ext cx="921036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+</a:t>
            </a:r>
            <a:r>
              <a:rPr lang="en-US" sz="1400" b="1" i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 ∆</a:t>
            </a:r>
            <a:r>
              <a:rPr lang="en-US" sz="14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51547" y="5541352"/>
            <a:ext cx="1537102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−7.3 kcal/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598" y="5983661"/>
            <a:ext cx="1537102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−3.9 kcal/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3997" y="5977387"/>
            <a:ext cx="808106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Net</a:t>
            </a:r>
            <a:r>
              <a:rPr lang="en-US" sz="1400" b="1" i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 ∆</a:t>
            </a:r>
            <a:r>
              <a:rPr lang="en-US" sz="14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6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77519" y="4551658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08026" y="4752292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57913" y="4689790"/>
            <a:ext cx="542284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24739" y="2529684"/>
            <a:ext cx="542284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65949" y="501002"/>
            <a:ext cx="676354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i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400" b="1" i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600" b="1" baseline="-250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6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01139" y="507276"/>
            <a:ext cx="1537102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+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3.4 kcal/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6251" y="2583860"/>
            <a:ext cx="476610" cy="31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120263" y="2367144"/>
            <a:ext cx="221677" cy="230325"/>
            <a:chOff x="5427570" y="327780"/>
            <a:chExt cx="224367" cy="233119"/>
          </a:xfrm>
        </p:grpSpPr>
        <p:sp>
          <p:nvSpPr>
            <p:cNvPr id="57" name="Oval 5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68946" y="2365967"/>
            <a:ext cx="221677" cy="230325"/>
            <a:chOff x="5427570" y="327780"/>
            <a:chExt cx="224367" cy="233119"/>
          </a:xfrm>
        </p:grpSpPr>
        <p:sp>
          <p:nvSpPr>
            <p:cNvPr id="60" name="Oval 5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141896" y="2280785"/>
            <a:ext cx="219745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29362" y="2452346"/>
            <a:ext cx="657860" cy="3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1004850" y="5203729"/>
            <a:ext cx="2258597" cy="12547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1856306" y="5858000"/>
            <a:ext cx="12816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011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4EnzymeActiv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57200"/>
            <a:ext cx="8546592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84359"/>
            <a:ext cx="8775700" cy="822325"/>
          </a:xfrm>
        </p:spPr>
        <p:txBody>
          <a:bodyPr/>
          <a:lstStyle/>
          <a:p>
            <a:r>
              <a:rPr lang="en-US" dirty="0"/>
              <a:t>Figure 8.14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2733" y="688521"/>
            <a:ext cx="1505540" cy="1264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Course of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without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92917" y="851958"/>
            <a:ext cx="465666" cy="3862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635250" y="2116667"/>
            <a:ext cx="486834" cy="1222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961303" y="3328004"/>
            <a:ext cx="1906504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Course of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reaction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with enzyme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2957" y="1575404"/>
            <a:ext cx="1235209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baseline="-25000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with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is lower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110" y="1050469"/>
            <a:ext cx="1219642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without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1761" y="4981118"/>
            <a:ext cx="1407407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0329" y="2678185"/>
            <a:ext cx="1533180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2098" y="3222169"/>
            <a:ext cx="1784175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8582" y="3323769"/>
            <a:ext cx="2562004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∆</a:t>
            </a:r>
            <a:r>
              <a:rPr lang="en-US" sz="22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is unaffected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by enzyme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8347" y="5690197"/>
            <a:ext cx="344465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Progress of the reaction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780144" y="1797654"/>
            <a:ext cx="0" cy="7408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168270" y="5831114"/>
            <a:ext cx="77137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545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1ATPTransMechWork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172212"/>
            <a:ext cx="701649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8494" y="280306"/>
            <a:ext cx="2125078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Transport protein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4968" y="278491"/>
            <a:ext cx="893178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Solute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2470" y="2410276"/>
            <a:ext cx="233553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Solute transported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0472" y="2782203"/>
            <a:ext cx="674424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Transport work: ATP phosphorylates transport proteins.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4259" y="5902777"/>
            <a:ext cx="685309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Mechanical work: ATP binds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noncovalently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to motor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 and then is hydrolyzed.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302" y="5538104"/>
            <a:ext cx="319912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 and vesicle moved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9500" y="5538104"/>
            <a:ext cx="170542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Motor protein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3780" y="3400045"/>
            <a:ext cx="2296885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Cytoskeletal track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4585" y="4526409"/>
            <a:ext cx="736815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4519" y="4651256"/>
            <a:ext cx="526296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608881" y="3674081"/>
            <a:ext cx="645763" cy="817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280475" y="4814928"/>
            <a:ext cx="137762" cy="7878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172129" y="3684412"/>
            <a:ext cx="235057" cy="13888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804526" y="4562418"/>
            <a:ext cx="73927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5002" y="4553809"/>
            <a:ext cx="29025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8928" y="4633023"/>
            <a:ext cx="202429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548610" y="552894"/>
            <a:ext cx="624237" cy="9729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5467458" y="552894"/>
            <a:ext cx="133458" cy="3874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795916" y="1447491"/>
            <a:ext cx="73518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2087" y="1434577"/>
            <a:ext cx="29025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06013" y="1513791"/>
            <a:ext cx="202429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39946" y="1944299"/>
            <a:ext cx="29025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3872" y="2023513"/>
            <a:ext cx="202429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2482" y="1946021"/>
            <a:ext cx="29025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45558" y="1409608"/>
            <a:ext cx="789641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29542" y="5889170"/>
            <a:ext cx="575671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8789" y="3400045"/>
            <a:ext cx="106135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Vesicle</a:t>
            </a:r>
          </a:p>
        </p:txBody>
      </p:sp>
    </p:spTree>
    <p:extLst>
      <p:ext uri="{BB962C8B-B14F-4D97-AF65-F5344CB8AC3E}">
        <p14:creationId xmlns:p14="http://schemas.microsoft.com/office/powerpoint/2010/main" val="4075657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4EnzymeActiv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57200"/>
            <a:ext cx="8546592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2733" y="688521"/>
            <a:ext cx="1505540" cy="1264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Course of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without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92917" y="851958"/>
            <a:ext cx="465666" cy="3862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635250" y="2116667"/>
            <a:ext cx="486834" cy="1222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961303" y="3328004"/>
            <a:ext cx="1906504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Course of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reaction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with enzyme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2957" y="1575404"/>
            <a:ext cx="1235209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baseline="-25000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with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is lower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110" y="1050469"/>
            <a:ext cx="1219642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without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1761" y="4981118"/>
            <a:ext cx="1407407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0329" y="2678185"/>
            <a:ext cx="1533180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2098" y="3222169"/>
            <a:ext cx="1784175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8582" y="3323769"/>
            <a:ext cx="2562004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∆</a:t>
            </a:r>
            <a:r>
              <a:rPr lang="en-US" sz="22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is unaffected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by enzyme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8347" y="5690197"/>
            <a:ext cx="344465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Progress of the reaction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780144" y="1797654"/>
            <a:ext cx="0" cy="7408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168270" y="5831114"/>
            <a:ext cx="77137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618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5InducedFi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58824"/>
            <a:ext cx="8546592" cy="418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136" y="1341665"/>
            <a:ext cx="135400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97" y="2719614"/>
            <a:ext cx="1471935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6642" y="4851399"/>
            <a:ext cx="1109074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4143" y="4860472"/>
            <a:ext cx="227021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Enzyme-substrate</a:t>
            </a:r>
          </a:p>
          <a:p>
            <a:pPr eaLnBrk="0" hangingPunct="0">
              <a:lnSpc>
                <a:spcPts val="1800"/>
              </a:lnSpc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complex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960033" y="1640237"/>
            <a:ext cx="0" cy="391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567051" y="2905932"/>
            <a:ext cx="792135" cy="731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640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Catalysis in the Enzyme</a:t>
            </a:r>
            <a:r>
              <a:rPr lang="ja-JP" altLang="en-US"/>
              <a:t>’</a:t>
            </a:r>
            <a:r>
              <a:rPr lang="en-US" altLang="ja-JP"/>
              <a:t>s Active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enzymatic reaction, the substrate binds to the active site of the enzyme</a:t>
            </a:r>
          </a:p>
          <a:p>
            <a:r>
              <a:rPr lang="en-US" dirty="0"/>
              <a:t>The active site can lower an E</a:t>
            </a:r>
            <a:r>
              <a:rPr lang="en-US" baseline="-25000" dirty="0"/>
              <a:t>A</a:t>
            </a:r>
            <a:r>
              <a:rPr lang="en-US" dirty="0"/>
              <a:t> barrier by</a:t>
            </a:r>
          </a:p>
          <a:p>
            <a:pPr lvl="1"/>
            <a:r>
              <a:rPr lang="en-US" dirty="0"/>
              <a:t>Orienting substrates correctly</a:t>
            </a:r>
          </a:p>
          <a:p>
            <a:pPr lvl="1"/>
            <a:r>
              <a:rPr lang="en-US" dirty="0"/>
              <a:t>Straining substrate bonds</a:t>
            </a:r>
          </a:p>
          <a:p>
            <a:pPr lvl="1"/>
            <a:r>
              <a:rPr lang="en-US" dirty="0"/>
              <a:t>Providing a favorable microenvironment</a:t>
            </a:r>
          </a:p>
          <a:p>
            <a:pPr lvl="1"/>
            <a:r>
              <a:rPr lang="en-US" dirty="0"/>
              <a:t>Covalently bonding to the substrate</a:t>
            </a:r>
          </a:p>
        </p:txBody>
      </p:sp>
    </p:spTree>
    <p:extLst>
      <p:ext uri="{BB962C8B-B14F-4D97-AF65-F5344CB8AC3E}">
        <p14:creationId xmlns:p14="http://schemas.microsoft.com/office/powerpoint/2010/main" val="286067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ea typeface="ヒラギノ角ゴ Pro W3" charset="0"/>
              </a:rPr>
              <a:t>Cofactors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ヒラギノ角ゴ Pro W3" charset="0"/>
              </a:rPr>
              <a:t>Cofactors </a:t>
            </a:r>
            <a:r>
              <a:rPr lang="en-US">
                <a:ea typeface="ヒラギノ角ゴ Pro W3" charset="0"/>
              </a:rPr>
              <a:t>are nonprotein enzyme helpers</a:t>
            </a:r>
          </a:p>
          <a:p>
            <a:pPr eaLnBrk="1" hangingPunct="1"/>
            <a:r>
              <a:rPr lang="en-US">
                <a:ea typeface="ヒラギノ角ゴ Pro W3" charset="0"/>
              </a:rPr>
              <a:t>Cofactors may be inorganic (such as a metal in ionic form) or organic</a:t>
            </a:r>
          </a:p>
          <a:p>
            <a:pPr eaLnBrk="1" hangingPunct="1"/>
            <a:r>
              <a:rPr lang="en-US">
                <a:ea typeface="ヒラギノ角ゴ Pro W3" charset="0"/>
              </a:rPr>
              <a:t>An organic cofactor is called a </a:t>
            </a:r>
            <a:r>
              <a:rPr lang="en-US" b="1">
                <a:ea typeface="ヒラギノ角ゴ Pro W3" charset="0"/>
              </a:rPr>
              <a:t>coenzyme</a:t>
            </a:r>
            <a:endParaRPr lang="en-US">
              <a:ea typeface="ヒラギノ角ゴ Pro W3" charset="0"/>
            </a:endParaRPr>
          </a:p>
          <a:p>
            <a:pPr eaLnBrk="1" hangingPunct="1"/>
            <a:r>
              <a:rPr lang="en-US">
                <a:ea typeface="ヒラギノ角ゴ Pro W3" charset="0"/>
              </a:rPr>
              <a:t>Coenzymes include vitamins</a:t>
            </a:r>
            <a:endParaRPr lang="en-US" b="1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ea typeface="ヒラギノ角ゴ Pro W3" charset="0"/>
              </a:rPr>
              <a:t>Enzyme Inhibitors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ヒラギノ角ゴ Pro W3" charset="0"/>
              </a:rPr>
              <a:t>Competitive inhibitors </a:t>
            </a:r>
            <a:r>
              <a:rPr lang="en-US">
                <a:ea typeface="ヒラギノ角ゴ Pro W3" charset="0"/>
              </a:rPr>
              <a:t>bind to the active site</a:t>
            </a:r>
            <a:br>
              <a:rPr lang="en-US">
                <a:ea typeface="ヒラギノ角ゴ Pro W3" charset="0"/>
              </a:rPr>
            </a:br>
            <a:r>
              <a:rPr lang="en-US">
                <a:ea typeface="ヒラギノ角ゴ Pro W3" charset="0"/>
              </a:rPr>
              <a:t>of an enzyme, competing with the substrate</a:t>
            </a:r>
          </a:p>
          <a:p>
            <a:pPr eaLnBrk="1" hangingPunct="1"/>
            <a:r>
              <a:rPr lang="en-US" b="1">
                <a:ea typeface="ヒラギノ角ゴ Pro W3" charset="0"/>
              </a:rPr>
              <a:t>Noncompetitive inhibitors </a:t>
            </a:r>
            <a:r>
              <a:rPr lang="en-US">
                <a:ea typeface="ヒラギノ角ゴ Pro W3" charset="0"/>
              </a:rPr>
              <a:t>bind to another part of an enzyme, causing the enzyme to change shape and making the active site less effective</a:t>
            </a:r>
          </a:p>
          <a:p>
            <a:pPr eaLnBrk="1" hangingPunct="1"/>
            <a:r>
              <a:rPr lang="en-US">
                <a:ea typeface="ヒラギノ角ゴ Pro W3" charset="0"/>
              </a:rPr>
              <a:t>Examples of inhibitors include toxins, poisons, pesticides, and antibiotics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3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8EnzymeInhibi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09344"/>
            <a:ext cx="8546592" cy="3486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947" y="1605465"/>
            <a:ext cx="222361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Normal binding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5757" y="1605465"/>
            <a:ext cx="296716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Competitive inhibition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982" y="1605465"/>
            <a:ext cx="46678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8106" y="1611670"/>
            <a:ext cx="1916135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Noncompetitive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2777" y="2559091"/>
            <a:ext cx="1249335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2777" y="2840599"/>
            <a:ext cx="133939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0971" y="3602600"/>
            <a:ext cx="1057050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3182" y="3040417"/>
            <a:ext cx="162957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Competitive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5190" y="4549873"/>
            <a:ext cx="192454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Noncompetitive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7120194" y="4186903"/>
            <a:ext cx="0" cy="3932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409360" y="3205217"/>
            <a:ext cx="6896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539875" y="2559050"/>
            <a:ext cx="403225" cy="15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368425" y="2987675"/>
            <a:ext cx="638175" cy="307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374775" y="3775075"/>
            <a:ext cx="62230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59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 charset="0"/>
              </a:rPr>
              <a:t>Allosteric Regulation of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ヒラギノ角ゴ Pro W3" charset="0"/>
              </a:rPr>
              <a:t>Allosteric regulation </a:t>
            </a:r>
            <a:r>
              <a:rPr lang="en-US">
                <a:ea typeface="ヒラギノ角ゴ Pro W3" charset="0"/>
              </a:rPr>
              <a:t>may either inhibit or stimulate an enzyme</a:t>
            </a:r>
            <a:r>
              <a:rPr lang="ja-JP" altLang="en-US">
                <a:ea typeface="ヒラギノ角ゴ Pro W3" charset="0"/>
              </a:rPr>
              <a:t>’</a:t>
            </a:r>
            <a:r>
              <a:rPr lang="en-US" altLang="ja-JP">
                <a:ea typeface="ヒラギノ角ゴ Pro W3" charset="0"/>
              </a:rPr>
              <a:t>s activity</a:t>
            </a:r>
          </a:p>
          <a:p>
            <a:pPr eaLnBrk="1" hangingPunct="1"/>
            <a:r>
              <a:rPr lang="en-US">
                <a:ea typeface="ヒラギノ角ゴ Pro W3" charset="0"/>
              </a:rPr>
              <a:t>Allosteric regulation occurs when a regulatory molecule binds to a protein at one site and</a:t>
            </a:r>
            <a:br>
              <a:rPr lang="en-US">
                <a:ea typeface="ヒラギノ角ゴ Pro W3" charset="0"/>
              </a:rPr>
            </a:br>
            <a:r>
              <a:rPr lang="en-US">
                <a:ea typeface="ヒラギノ角ゴ Pro W3" charset="0"/>
              </a:rPr>
              <a:t>affects the protein</a:t>
            </a:r>
            <a:r>
              <a:rPr lang="ja-JP" altLang="en-US">
                <a:ea typeface="ヒラギノ角ゴ Pro W3" charset="0"/>
              </a:rPr>
              <a:t>’</a:t>
            </a:r>
            <a:r>
              <a:rPr lang="en-US" altLang="ja-JP">
                <a:ea typeface="ヒラギノ角ゴ Pro W3" charset="0"/>
              </a:rPr>
              <a:t>s function at another site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81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27096</TotalTime>
  <Words>1423</Words>
  <Application>Microsoft Macintosh PowerPoint</Application>
  <PresentationFormat>On-screen Show (4:3)</PresentationFormat>
  <Paragraphs>389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ＭＳ Ｐゴシック</vt:lpstr>
      <vt:lpstr>ヒラギノ角ゴ Pro W3</vt:lpstr>
      <vt:lpstr>Arial</vt:lpstr>
      <vt:lpstr>Geneva</vt:lpstr>
      <vt:lpstr>Symbol</vt:lpstr>
      <vt:lpstr>Symbol Std</vt:lpstr>
      <vt:lpstr>Tahoma</vt:lpstr>
      <vt:lpstr>Times</vt:lpstr>
      <vt:lpstr>Times New Roman</vt:lpstr>
      <vt:lpstr>Wingdings</vt:lpstr>
      <vt:lpstr>Campbell_10e_Lecture_Template</vt:lpstr>
      <vt:lpstr>5_Blank</vt:lpstr>
      <vt:lpstr>14_Blank</vt:lpstr>
      <vt:lpstr>19_Blank</vt:lpstr>
      <vt:lpstr>22_Blank</vt:lpstr>
      <vt:lpstr>26_Blank</vt:lpstr>
      <vt:lpstr>32_Blank</vt:lpstr>
      <vt:lpstr>40_Blank</vt:lpstr>
      <vt:lpstr>42_Blank</vt:lpstr>
      <vt:lpstr>43_Blank</vt:lpstr>
      <vt:lpstr>PowerPoint Presentation</vt:lpstr>
      <vt:lpstr>Debrief Popbeadase activity</vt:lpstr>
      <vt:lpstr>Figure 8.14</vt:lpstr>
      <vt:lpstr>Figure 8.15</vt:lpstr>
      <vt:lpstr>Catalysis in the Enzyme’s Active Site</vt:lpstr>
      <vt:lpstr>Cofactors</vt:lpstr>
      <vt:lpstr>Enzyme Inhibitors</vt:lpstr>
      <vt:lpstr>Figure 8.18</vt:lpstr>
      <vt:lpstr>Allosteric Regulation of Enzymes</vt:lpstr>
      <vt:lpstr>Allosteric Activation and Inhibition</vt:lpstr>
      <vt:lpstr>Figure 8.20</vt:lpstr>
      <vt:lpstr> </vt:lpstr>
      <vt:lpstr>Feedback Inhibition</vt:lpstr>
      <vt:lpstr>Figure 8.21</vt:lpstr>
      <vt:lpstr>Potato Peroxidase Lab</vt:lpstr>
      <vt:lpstr>Concept 8.1: An organism’s metabolism transforms matter and energy, subject to the laws of thermodynamics</vt:lpstr>
      <vt:lpstr> </vt:lpstr>
      <vt:lpstr> </vt:lpstr>
      <vt:lpstr>The First Law of Thermodynamics</vt:lpstr>
      <vt:lpstr>The Second Law of Thermodynamics</vt:lpstr>
      <vt:lpstr>Figure 8.3</vt:lpstr>
      <vt:lpstr>Concept 8.2: The free-energy change of a reaction tells us whether or not the reaction occurs spontaneously</vt:lpstr>
      <vt:lpstr>Figure 8.6</vt:lpstr>
      <vt:lpstr>Concept 8.3: ATP powers cellular work by coupling exergonic reactions to endergonic reactions</vt:lpstr>
      <vt:lpstr>Figure 8.12</vt:lpstr>
      <vt:lpstr>Figure 8.9</vt:lpstr>
      <vt:lpstr>How the Hydrolysis of ATP Performs Work</vt:lpstr>
      <vt:lpstr> </vt:lpstr>
      <vt:lpstr>Figure 8.10</vt:lpstr>
      <vt:lpstr>Figure 8.11</vt:lpstr>
      <vt:lpstr>Figure 8.14</vt:lpstr>
    </vt:vector>
  </TitlesOfParts>
  <Company>Pearson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433</cp:revision>
  <cp:lastPrinted>2005-03-24T12:52:04Z</cp:lastPrinted>
  <dcterms:created xsi:type="dcterms:W3CDTF">2010-10-31T21:38:30Z</dcterms:created>
  <dcterms:modified xsi:type="dcterms:W3CDTF">2019-11-20T13:55:58Z</dcterms:modified>
</cp:coreProperties>
</file>