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theme/theme10.xml" ContentType="application/vnd.openxmlformats-officedocument.theme+xml"/>
  <Override PartName="/ppt/slideLayouts/slideLayout14.xml" ContentType="application/vnd.openxmlformats-officedocument.presentationml.slideLayout+xml"/>
  <Override PartName="/ppt/theme/theme11.xml" ContentType="application/vnd.openxmlformats-officedocument.theme+xml"/>
  <Override PartName="/ppt/slideLayouts/slideLayout15.xml" ContentType="application/vnd.openxmlformats-officedocument.presentationml.slideLayout+xml"/>
  <Override PartName="/ppt/theme/theme12.xml" ContentType="application/vnd.openxmlformats-officedocument.theme+xml"/>
  <Override PartName="/ppt/slideLayouts/slideLayout16.xml" ContentType="application/vnd.openxmlformats-officedocument.presentationml.slideLayout+xml"/>
  <Override PartName="/ppt/theme/theme13.xml" ContentType="application/vnd.openxmlformats-officedocument.theme+xml"/>
  <Override PartName="/ppt/slideLayouts/slideLayout17.xml" ContentType="application/vnd.openxmlformats-officedocument.presentationml.slideLayout+xml"/>
  <Override PartName="/ppt/theme/theme14.xml" ContentType="application/vnd.openxmlformats-officedocument.theme+xml"/>
  <Override PartName="/ppt/slideLayouts/slideLayout18.xml" ContentType="application/vnd.openxmlformats-officedocument.presentationml.slideLayout+xml"/>
  <Override PartName="/ppt/theme/theme15.xml" ContentType="application/vnd.openxmlformats-officedocument.theme+xml"/>
  <Override PartName="/ppt/slideLayouts/slideLayout19.xml" ContentType="application/vnd.openxmlformats-officedocument.presentationml.slideLayout+xml"/>
  <Override PartName="/ppt/theme/theme16.xml" ContentType="application/vnd.openxmlformats-officedocument.theme+xml"/>
  <Override PartName="/ppt/slideLayouts/slideLayout20.xml" ContentType="application/vnd.openxmlformats-officedocument.presentationml.slideLayout+xml"/>
  <Override PartName="/ppt/theme/theme17.xml" ContentType="application/vnd.openxmlformats-officedocument.theme+xml"/>
  <Override PartName="/ppt/slideLayouts/slideLayout21.xml" ContentType="application/vnd.openxmlformats-officedocument.presentationml.slideLayout+xml"/>
  <Override PartName="/ppt/theme/theme18.xml" ContentType="application/vnd.openxmlformats-officedocument.theme+xml"/>
  <Override PartName="/ppt/slideLayouts/slideLayout22.xml" ContentType="application/vnd.openxmlformats-officedocument.presentationml.slideLayout+xml"/>
  <Override PartName="/ppt/theme/theme19.xml" ContentType="application/vnd.openxmlformats-officedocument.theme+xml"/>
  <Override PartName="/ppt/slideLayouts/slideLayout23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8" r:id="rId1"/>
    <p:sldMasterId id="2147483872" r:id="rId2"/>
    <p:sldMasterId id="2147483890" r:id="rId3"/>
    <p:sldMasterId id="2147483898" r:id="rId4"/>
    <p:sldMasterId id="2147483904" r:id="rId5"/>
    <p:sldMasterId id="2147483906" r:id="rId6"/>
    <p:sldMasterId id="2147483920" r:id="rId7"/>
    <p:sldMasterId id="2147483934" r:id="rId8"/>
    <p:sldMasterId id="2147483936" r:id="rId9"/>
    <p:sldMasterId id="2147483938" r:id="rId10"/>
    <p:sldMasterId id="2147483944" r:id="rId11"/>
    <p:sldMasterId id="2147483960" r:id="rId12"/>
    <p:sldMasterId id="2147483970" r:id="rId13"/>
    <p:sldMasterId id="2147483972" r:id="rId14"/>
    <p:sldMasterId id="2147483978" r:id="rId15"/>
    <p:sldMasterId id="2147483980" r:id="rId16"/>
    <p:sldMasterId id="2147483986" r:id="rId17"/>
    <p:sldMasterId id="2147483996" r:id="rId18"/>
    <p:sldMasterId id="2147484002" r:id="rId19"/>
    <p:sldMasterId id="2147484012" r:id="rId20"/>
  </p:sldMasterIdLst>
  <p:notesMasterIdLst>
    <p:notesMasterId r:id="rId41"/>
  </p:notesMasterIdLst>
  <p:handoutMasterIdLst>
    <p:handoutMasterId r:id="rId42"/>
  </p:handoutMasterIdLst>
  <p:sldIdLst>
    <p:sldId id="256" r:id="rId21"/>
    <p:sldId id="429" r:id="rId22"/>
    <p:sldId id="438" r:id="rId23"/>
    <p:sldId id="442" r:id="rId24"/>
    <p:sldId id="445" r:id="rId25"/>
    <p:sldId id="446" r:id="rId26"/>
    <p:sldId id="453" r:id="rId27"/>
    <p:sldId id="460" r:id="rId28"/>
    <p:sldId id="461" r:id="rId29"/>
    <p:sldId id="462" r:id="rId30"/>
    <p:sldId id="465" r:id="rId31"/>
    <p:sldId id="473" r:id="rId32"/>
    <p:sldId id="478" r:id="rId33"/>
    <p:sldId id="479" r:id="rId34"/>
    <p:sldId id="482" r:id="rId35"/>
    <p:sldId id="483" r:id="rId36"/>
    <p:sldId id="486" r:id="rId37"/>
    <p:sldId id="491" r:id="rId38"/>
    <p:sldId id="494" r:id="rId39"/>
    <p:sldId id="499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Geneva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1296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8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F8E"/>
    <a:srgbClr val="D2B239"/>
    <a:srgbClr val="EFC335"/>
    <a:srgbClr val="9D002D"/>
    <a:srgbClr val="D9CB27"/>
    <a:srgbClr val="C9C439"/>
    <a:srgbClr val="ADAE2B"/>
    <a:srgbClr val="B2B3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7" autoAdjust="0"/>
    <p:restoredTop sz="50088" autoAdjust="0"/>
  </p:normalViewPr>
  <p:slideViewPr>
    <p:cSldViewPr snapToGrid="0" showGuides="1">
      <p:cViewPr varScale="1">
        <p:scale>
          <a:sx n="98" d="100"/>
          <a:sy n="98" d="100"/>
        </p:scale>
        <p:origin x="696" y="192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080"/>
    </p:cViewPr>
  </p:sorterViewPr>
  <p:notesViewPr>
    <p:cSldViewPr snapToGrid="0" showGuides="1">
      <p:cViewPr varScale="1">
        <p:scale>
          <a:sx n="113" d="100"/>
          <a:sy n="113" d="100"/>
        </p:scale>
        <p:origin x="-322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428B83D0-9A38-8449-8AD4-55F227EFFF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72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8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8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51450E68-1DA1-7749-89F8-62C3E1ECFD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B257163-1558-CA4A-AD2B-452869352182}" type="slidenum">
              <a:rPr lang="en-US" sz="1200">
                <a:latin typeface="Times New Roman" charset="0"/>
              </a:rPr>
              <a:pPr/>
              <a:t>1</a:t>
            </a:fld>
            <a:endParaRPr lang="en-US" sz="120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472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9.11 An overview of pyruvate oxidation and the citric acid cycle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9.UN08 In-text figure, mini-map, citric acid cycle, p. 171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9.12-8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A closer look at the citric acid cycle (step 8)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9.UN09 In-text figure, mini-map, oxidative phosphorylation, p. 172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9.13 Free-energy change during electron transport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9.14 ATP synthase, a molecular mill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9.15 Chemiosmosis couples the electron transport chain to ATP synthesis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9.16 ATP yield per molecule of glucose at each stage of cellular respiration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9.17 Fermentation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9.18 Pyruvate as a key juncture in catabolism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9.2 </a:t>
            </a:r>
            <a:r>
              <a:rPr lang="en-US" dirty="0"/>
              <a:t>Energy flow and chemical recycling in ecosystems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9.19-5 The catabolism of various molecules from food (step 5)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9.5 An introduction to electron transport chains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9.6-3 An overview of cellular respiration (step 3)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9.8 The energy input and output of glycolysis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9.9a A closer look at glycolysis (part 1: investment phase)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9.9b A closer look at glycolysis (part 2: payoff phase)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9.UN07 In-text figure, mini-map, pyruvate oxidation, p. 169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imes" pitchFamily="84" charset="0"/>
                <a:ea typeface="ＭＳ Ｐゴシック" charset="0"/>
                <a:cs typeface="ＭＳ Ｐゴシック" charset="0"/>
              </a:rPr>
              <a:t>Figure 9.10 Oxidation of pyruvate to acetyl CoA, the step before the citric acid cycle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61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</a:p>
        </p:txBody>
      </p:sp>
      <p:sp>
        <p:nvSpPr>
          <p:cNvPr id="13" name="Text Box 50"/>
          <p:cNvSpPr txBox="1">
            <a:spLocks noChangeArrowheads="1"/>
          </p:cNvSpPr>
          <p:nvPr userDrawn="1"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</a:p>
        </p:txBody>
      </p:sp>
    </p:spTree>
    <p:extLst>
      <p:ext uri="{BB962C8B-B14F-4D97-AF65-F5344CB8AC3E}">
        <p14:creationId xmlns:p14="http://schemas.microsoft.com/office/powerpoint/2010/main" val="162562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120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459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350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0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245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062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361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58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5620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3064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40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98068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7862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6447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985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726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685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128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99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303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543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958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2360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4" r:id="rId3"/>
    <p:sldLayoutId id="2147483705" r:id="rId4"/>
  </p:sldLayoutIdLst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97021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26178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344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6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7027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2702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6806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7336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65375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4178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343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4227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206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03858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37456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5897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5573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02831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8950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hyperlink" Target="http://www.mediaresource.org/instruct.ht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225800"/>
            <a:ext cx="3768725" cy="1692275"/>
          </a:xfrm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rIns="0" anchor="ctr"/>
          <a:lstStyle/>
          <a:p>
            <a:pPr marL="152400" indent="0" eaLnBrk="1" hangingPunct="1">
              <a:buClr>
                <a:schemeClr val="tx2"/>
              </a:buClr>
              <a:buFont typeface="Wingdings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Cellular Respiration and Fermentation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8275" y="5815264"/>
            <a:ext cx="3436938" cy="60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rgbClr val="D2B239"/>
                </a:solidFill>
              </a:rPr>
              <a:t>Lecture Presentation by </a:t>
            </a:r>
            <a:br>
              <a:rPr lang="en-US" sz="1200" dirty="0">
                <a:solidFill>
                  <a:srgbClr val="D2B239"/>
                </a:solidFill>
              </a:rPr>
            </a:br>
            <a:r>
              <a:rPr lang="en-US" sz="1200" dirty="0">
                <a:solidFill>
                  <a:srgbClr val="D2B239"/>
                </a:solidFill>
              </a:rPr>
              <a:t>Nicole </a:t>
            </a:r>
            <a:r>
              <a:rPr lang="en-US" sz="1200" dirty="0" err="1">
                <a:solidFill>
                  <a:srgbClr val="D2B239"/>
                </a:solidFill>
              </a:rPr>
              <a:t>Tunbridge</a:t>
            </a:r>
            <a:r>
              <a:rPr lang="en-US" sz="1200" dirty="0">
                <a:solidFill>
                  <a:srgbClr val="D2B239"/>
                </a:solidFill>
              </a:rPr>
              <a:t> and</a:t>
            </a:r>
          </a:p>
          <a:p>
            <a:pPr eaLnBrk="0" hangingPunct="0"/>
            <a:r>
              <a:rPr lang="en-US" sz="1200" dirty="0">
                <a:solidFill>
                  <a:srgbClr val="D2B239"/>
                </a:solidFill>
              </a:rPr>
              <a:t>Kathleen Fitzpatrick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3025" y="1633538"/>
            <a:ext cx="19478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>
                <a:solidFill>
                  <a:srgbClr val="D2B239"/>
                </a:solidFill>
              </a:rPr>
              <a:t>9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27000" y="3056481"/>
            <a:ext cx="701633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1_CitricAcidOverview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12" y="210312"/>
            <a:ext cx="44561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0603" y="236705"/>
            <a:ext cx="2240539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6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 OXIDATION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090" y="522455"/>
            <a:ext cx="249957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 (from glycolysis,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molecules per glucose)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14690" y="1970255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54390" y="151940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52990" y="1341605"/>
            <a:ext cx="4965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3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3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4740" y="170355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0090" y="247190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78190" y="221155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9990" y="292275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4390" y="5259555"/>
            <a:ext cx="5009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</a:t>
            </a:r>
            <a:endParaRPr lang="en-US" sz="1200" b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0640" y="4415005"/>
            <a:ext cx="49654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3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3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9540" y="4078455"/>
            <a:ext cx="793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9395" y="4846805"/>
            <a:ext cx="660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2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54940" y="531035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97239" y="6154905"/>
            <a:ext cx="49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2713" y="5805655"/>
            <a:ext cx="522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00645" y="5818355"/>
            <a:ext cx="27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74261" y="5824705"/>
            <a:ext cx="2702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0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4464" y="5888205"/>
            <a:ext cx="22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0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69208" y="485950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37296" y="5519905"/>
            <a:ext cx="274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69643" y="551990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 H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25065" y="5265905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36239" y="526590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45789" y="485950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39439" y="4421355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75093" y="2215788"/>
            <a:ext cx="1184940" cy="31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</p:spTree>
    <p:extLst>
      <p:ext uri="{BB962C8B-B14F-4D97-AF65-F5344CB8AC3E}">
        <p14:creationId xmlns:p14="http://schemas.microsoft.com/office/powerpoint/2010/main" val="4034868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08MiniCitricAci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8304"/>
            <a:ext cx="8546592" cy="504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9.UN08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630" y="2914708"/>
            <a:ext cx="167225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7080" y="2784861"/>
            <a:ext cx="148510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1650" y="2665873"/>
            <a:ext cx="988725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7949" y="2655016"/>
            <a:ext cx="1915909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PHOSPHORYL-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2088" y="4924251"/>
            <a:ext cx="63726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68493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2_CitricAcidCycle_8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210312"/>
            <a:ext cx="5827776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9.12-8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5973" y="885500"/>
            <a:ext cx="11357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2723" y="1577650"/>
            <a:ext cx="43177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02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34273" y="3342950"/>
            <a:ext cx="4427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02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2748" y="2028500"/>
            <a:ext cx="1302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Oxaloacetate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6698" y="1133150"/>
            <a:ext cx="562502" cy="21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78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CoA-SH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65773" y="2600000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Citrate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523" y="4177975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Symbol" charset="2"/>
                <a:ea typeface="ＭＳ Ｐゴシック" charset="0"/>
                <a:cs typeface="Symbol" charset="2"/>
                <a:sym typeface="Symbol" panose="05050102010706020507" pitchFamily="18" charset="2"/>
              </a:rPr>
              <a:t>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Ketoglutarate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898" y="3977950"/>
            <a:ext cx="562502" cy="21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78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CoA-SH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8698" y="2917500"/>
            <a:ext cx="545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1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65998" y="3574725"/>
            <a:ext cx="42937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2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02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6173" y="3149275"/>
            <a:ext cx="592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06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2623" y="4860600"/>
            <a:ext cx="429371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>
                <a:solidFill>
                  <a:srgbClr val="0093C5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02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02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5723" y="4965375"/>
            <a:ext cx="545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1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3798" y="5308275"/>
            <a:ext cx="592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1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34123" y="5508300"/>
            <a:ext cx="4427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02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0198" y="5584500"/>
            <a:ext cx="923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Succinyl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65673" y="6251250"/>
            <a:ext cx="431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0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9448" y="5943275"/>
            <a:ext cx="455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  <a:endParaRPr lang="en-US" sz="10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73598" y="5584500"/>
            <a:ext cx="4482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GTP</a:t>
            </a:r>
            <a:endParaRPr lang="en-US" sz="10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1573" y="5581325"/>
            <a:ext cx="4625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GDP</a:t>
            </a:r>
            <a:endParaRPr lang="en-US" sz="10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8146" y="5359075"/>
            <a:ext cx="10328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Succinate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0948" y="510825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0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4441" y="4851075"/>
            <a:ext cx="6260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0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02771" y="3914450"/>
            <a:ext cx="9928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Fumarate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10029" y="3484767"/>
            <a:ext cx="431770" cy="2508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4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04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04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28146" y="2552375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Malate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636595" y="2971475"/>
            <a:ext cx="96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82030" y="1667469"/>
            <a:ext cx="442784" cy="249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H</a:t>
            </a:r>
            <a:r>
              <a:rPr lang="en-US" sz="102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64530" y="1889719"/>
            <a:ext cx="512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0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34535" y="5401316"/>
            <a:ext cx="2530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77411" y="5448941"/>
            <a:ext cx="81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21705" y="1467444"/>
            <a:ext cx="5921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7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07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56605" y="2676237"/>
            <a:ext cx="982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Isocitrate</a:t>
            </a:r>
            <a:endParaRPr lang="en-US" sz="14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4047468" y="1694557"/>
            <a:ext cx="224367" cy="233119"/>
            <a:chOff x="5427570" y="327780"/>
            <a:chExt cx="224367" cy="233119"/>
          </a:xfrm>
        </p:grpSpPr>
        <p:sp>
          <p:nvSpPr>
            <p:cNvPr id="41" name="Oval 4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189284" y="2202440"/>
            <a:ext cx="224367" cy="233119"/>
            <a:chOff x="5427570" y="327780"/>
            <a:chExt cx="224367" cy="233119"/>
          </a:xfrm>
        </p:grpSpPr>
        <p:sp>
          <p:nvSpPr>
            <p:cNvPr id="44" name="Oval 4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98390" y="4886214"/>
            <a:ext cx="224367" cy="233119"/>
            <a:chOff x="5427570" y="327780"/>
            <a:chExt cx="224367" cy="233119"/>
          </a:xfrm>
        </p:grpSpPr>
        <p:sp>
          <p:nvSpPr>
            <p:cNvPr id="47" name="Oval 4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947791" y="4469239"/>
            <a:ext cx="224367" cy="233119"/>
            <a:chOff x="5427570" y="327780"/>
            <a:chExt cx="224367" cy="233119"/>
          </a:xfrm>
        </p:grpSpPr>
        <p:sp>
          <p:nvSpPr>
            <p:cNvPr id="50" name="Oval 4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1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6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70802" y="4366151"/>
            <a:ext cx="224367" cy="233119"/>
            <a:chOff x="5427570" y="327780"/>
            <a:chExt cx="224367" cy="233119"/>
          </a:xfrm>
        </p:grpSpPr>
        <p:sp>
          <p:nvSpPr>
            <p:cNvPr id="53" name="Oval 5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4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5632826" y="3237610"/>
            <a:ext cx="224367" cy="233119"/>
            <a:chOff x="5427570" y="327780"/>
            <a:chExt cx="224367" cy="233119"/>
          </a:xfrm>
        </p:grpSpPr>
        <p:sp>
          <p:nvSpPr>
            <p:cNvPr id="56" name="Oval 5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57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374434" y="3383704"/>
            <a:ext cx="224367" cy="233119"/>
            <a:chOff x="5427570" y="327780"/>
            <a:chExt cx="224367" cy="233119"/>
          </a:xfrm>
        </p:grpSpPr>
        <p:sp>
          <p:nvSpPr>
            <p:cNvPr id="59" name="Oval 5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0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815003" y="2202123"/>
            <a:ext cx="224367" cy="233119"/>
            <a:chOff x="5427570" y="327780"/>
            <a:chExt cx="224367" cy="233119"/>
          </a:xfrm>
        </p:grpSpPr>
        <p:sp>
          <p:nvSpPr>
            <p:cNvPr id="62" name="Oval 6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63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400" dirty="0">
                  <a:solidFill>
                    <a:srgbClr val="FFFFFF"/>
                  </a:solidFill>
                  <a:latin typeface="Arial" charset="0"/>
                </a:rPr>
                <a:t>8</a:t>
              </a: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3591073" y="4571675"/>
            <a:ext cx="562502" cy="21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78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CoA-SH</a:t>
            </a:r>
          </a:p>
        </p:txBody>
      </p:sp>
    </p:spTree>
    <p:extLst>
      <p:ext uri="{BB962C8B-B14F-4D97-AF65-F5344CB8AC3E}">
        <p14:creationId xmlns:p14="http://schemas.microsoft.com/office/powerpoint/2010/main" val="4035212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09MiniOxPho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02208"/>
            <a:ext cx="8546592" cy="5053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9.UN09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2485" y="2925564"/>
            <a:ext cx="1672253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49940" y="2676729"/>
            <a:ext cx="988725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86225" y="2795720"/>
            <a:ext cx="148510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79576" y="4934687"/>
            <a:ext cx="637261" cy="3770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04" y="2666298"/>
            <a:ext cx="1915909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1939974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3_ElectronTransport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80" y="210312"/>
            <a:ext cx="4815840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9.13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143500" y="1426633"/>
            <a:ext cx="325967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5080000" y="1422400"/>
            <a:ext cx="393700" cy="6307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079725" y="328072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  <a:endParaRPr lang="en-US" sz="115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60675" y="778922"/>
            <a:ext cx="33389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15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0025" y="791622"/>
            <a:ext cx="26668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0225" y="861472"/>
            <a:ext cx="59029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15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7325" y="1064672"/>
            <a:ext cx="64080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1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02125" y="1407572"/>
            <a:ext cx="47961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15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2225" y="1363122"/>
            <a:ext cx="26668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15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5575" y="1356772"/>
            <a:ext cx="33389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15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725" y="1636172"/>
            <a:ext cx="504102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FMN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8175" y="1871122"/>
            <a:ext cx="50676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Fe•S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925" y="2093372"/>
            <a:ext cx="299378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Q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08943" y="1816090"/>
            <a:ext cx="50676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Fe•S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0977" y="2341023"/>
            <a:ext cx="571492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</a:t>
            </a:r>
            <a:endParaRPr lang="en-US" sz="1150" b="1" i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39709" y="2573857"/>
            <a:ext cx="506766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Fe•S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3782" y="2789760"/>
            <a:ext cx="59997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r>
              <a:rPr lang="en-US" sz="11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6749" y="3043763"/>
            <a:ext cx="55656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15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5850" y="3276598"/>
            <a:ext cx="556563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endParaRPr lang="en-US" sz="115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61085" y="3496732"/>
            <a:ext cx="607859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</a:t>
            </a:r>
            <a:r>
              <a:rPr lang="en-US" sz="115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05020" y="4622800"/>
            <a:ext cx="333891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15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65319" y="4627033"/>
            <a:ext cx="266685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25647" y="4770966"/>
            <a:ext cx="190045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(originally from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 or FADH</a:t>
            </a:r>
            <a:r>
              <a:rPr lang="en-US" sz="17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14984" y="5583764"/>
            <a:ext cx="791349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15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r>
              <a:rPr lang="en-US" sz="11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+ ½</a:t>
            </a:r>
            <a:endParaRPr lang="en-US" sz="115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9621" y="5571066"/>
            <a:ext cx="354057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15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20176" y="6316417"/>
            <a:ext cx="460560" cy="269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15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15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15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421810" y="1240663"/>
            <a:ext cx="14319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Multiprotein</a:t>
            </a:r>
            <a:endParaRPr lang="en-US" sz="17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76625" y="1437205"/>
            <a:ext cx="2600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>
                <a:solidFill>
                  <a:srgbClr val="000000"/>
                </a:solidFill>
                <a:latin typeface="Times"/>
                <a:ea typeface="ＭＳ Ｐゴシック" charset="0"/>
                <a:cs typeface="Arial"/>
              </a:rPr>
              <a:t>I</a:t>
            </a:r>
            <a:endParaRPr lang="en-US" sz="1500" b="1" baseline="-25000" dirty="0">
              <a:solidFill>
                <a:srgbClr val="000000"/>
              </a:solidFill>
              <a:latin typeface="Times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10591" y="1720837"/>
            <a:ext cx="3343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II</a:t>
            </a:r>
            <a:endParaRPr lang="en-US" sz="1500" b="1" baseline="-250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43993" y="2173802"/>
            <a:ext cx="40924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III</a:t>
            </a:r>
            <a:endParaRPr lang="en-US" sz="1500" b="1" baseline="-250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512960" y="2969670"/>
            <a:ext cx="40267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500" b="1" dirty="0">
                <a:solidFill>
                  <a:srgbClr val="000000"/>
                </a:solidFill>
                <a:latin typeface="Times"/>
                <a:ea typeface="ＭＳ Ｐゴシック" charset="0"/>
                <a:cs typeface="Times"/>
              </a:rPr>
              <a:t>IV</a:t>
            </a:r>
            <a:endParaRPr lang="en-US" sz="1500" b="1" baseline="-25000" dirty="0">
              <a:solidFill>
                <a:srgbClr val="000000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20925" y="563022"/>
            <a:ext cx="4271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50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4575" y="1585372"/>
            <a:ext cx="4271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40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20925" y="2601372"/>
            <a:ext cx="4271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30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20925" y="3623722"/>
            <a:ext cx="4271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20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20925" y="4646072"/>
            <a:ext cx="42715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10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41575" y="5662072"/>
            <a:ext cx="3059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0</a:t>
            </a:r>
            <a:endParaRPr lang="en-US" sz="17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 rot="16200000">
            <a:off x="136426" y="2935100"/>
            <a:ext cx="431607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 (</a:t>
            </a:r>
            <a:r>
              <a:rPr lang="en-US" sz="172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  <a:r>
              <a:rPr lang="en-US" sz="17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 relative to O</a:t>
            </a:r>
            <a:r>
              <a:rPr lang="en-US" sz="172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7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(kcal/</a:t>
            </a:r>
            <a:r>
              <a:rPr lang="en-US" sz="172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</a:t>
            </a:r>
            <a:r>
              <a:rPr lang="en-US" sz="172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)</a:t>
            </a:r>
            <a:endParaRPr lang="en-US" sz="172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528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4ATPSynthas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10312"/>
            <a:ext cx="3962400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9.14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259667" y="3962400"/>
            <a:ext cx="563033" cy="1608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725333" y="2997200"/>
            <a:ext cx="791634" cy="3471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H="1" flipV="1">
            <a:off x="3754967" y="1100667"/>
            <a:ext cx="275166" cy="469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5842000" y="749300"/>
            <a:ext cx="143933" cy="381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2616567" y="231473"/>
            <a:ext cx="2236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INTERMEMBRANE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8932" y="76910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Rotor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9002" y="485474"/>
            <a:ext cx="44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18009" y="443135"/>
            <a:ext cx="8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Stator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91162" y="3258305"/>
            <a:ext cx="1454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Internal rod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6930" y="3664706"/>
            <a:ext cx="1146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Catalytic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knob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08665" y="5150607"/>
            <a:ext cx="66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77998" y="5358039"/>
            <a:ext cx="31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1281" y="5605692"/>
            <a:ext cx="32613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81197" y="5709409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6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37740" y="5980336"/>
            <a:ext cx="213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MITOCHONDRIAL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MATRIX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1672" y="5916838"/>
            <a:ext cx="625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2897149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5_Chemiosmosi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725424"/>
            <a:ext cx="8546592" cy="5407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9.15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295400" y="2686050"/>
            <a:ext cx="36195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797800" y="2006600"/>
            <a:ext cx="215900" cy="3365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Left Brace 10"/>
          <p:cNvSpPr/>
          <p:nvPr/>
        </p:nvSpPr>
        <p:spPr bwMode="auto">
          <a:xfrm rot="16200000">
            <a:off x="3743327" y="2813047"/>
            <a:ext cx="174624" cy="4645027"/>
          </a:xfrm>
          <a:prstGeom prst="leftBrace">
            <a:avLst>
              <a:gd name="adj1" fmla="val 2319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2" name="Left Brace 11"/>
          <p:cNvSpPr/>
          <p:nvPr/>
        </p:nvSpPr>
        <p:spPr bwMode="auto">
          <a:xfrm rot="16200000">
            <a:off x="4905370" y="2249339"/>
            <a:ext cx="174624" cy="6956435"/>
          </a:xfrm>
          <a:prstGeom prst="leftBrace">
            <a:avLst>
              <a:gd name="adj1" fmla="val 23198"/>
              <a:gd name="adj2" fmla="val 494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3" name="Left Brace 12"/>
          <p:cNvSpPr/>
          <p:nvPr/>
        </p:nvSpPr>
        <p:spPr bwMode="auto">
          <a:xfrm rot="16200000">
            <a:off x="7255937" y="4054478"/>
            <a:ext cx="174624" cy="2153703"/>
          </a:xfrm>
          <a:prstGeom prst="leftBrace">
            <a:avLst>
              <a:gd name="adj1" fmla="val 23198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 eaLnBrk="0" hangingPunct="0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240" y="1650829"/>
            <a:ext cx="1364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complex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of electron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carriers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55" y="4492537"/>
            <a:ext cx="1211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(carrying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from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food)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38785" y="1411851"/>
            <a:ext cx="11854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synthase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57524" y="5128164"/>
            <a:ext cx="2852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 transport chain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41491" y="5131158"/>
            <a:ext cx="182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Chemiosmosis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1257" y="5710432"/>
            <a:ext cx="309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Oxidative phosphorylation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3674" y="3741767"/>
            <a:ext cx="1143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+ ½ O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858538" y="3741770"/>
            <a:ext cx="520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4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4070" y="4313270"/>
            <a:ext cx="563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  <a:endParaRPr lang="en-US" sz="14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31637" y="4330204"/>
            <a:ext cx="2895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4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29543" y="4324916"/>
            <a:ext cx="304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3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35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66068" y="4410642"/>
            <a:ext cx="227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8168" y="4706969"/>
            <a:ext cx="38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920171" y="4330205"/>
            <a:ext cx="530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4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58169" y="1946837"/>
            <a:ext cx="38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4338" y="1464240"/>
            <a:ext cx="38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90504" y="1616640"/>
            <a:ext cx="38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2939" y="1781741"/>
            <a:ext cx="384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05940" y="2128874"/>
            <a:ext cx="6472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 err="1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Cyt</a:t>
            </a: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400" b="1" i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</a:t>
            </a:r>
            <a:endParaRPr lang="en-US" sz="1400" b="1" i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70844" y="2941675"/>
            <a:ext cx="3243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Q</a:t>
            </a:r>
            <a:endParaRPr lang="en-US" sz="1400" b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04045" y="3229542"/>
            <a:ext cx="254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</a:t>
            </a:r>
            <a:endParaRPr lang="en-US" sz="1400" b="1" baseline="30000" dirty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46478" y="3610541"/>
            <a:ext cx="324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II</a:t>
            </a:r>
            <a:endParaRPr lang="en-US" sz="1400" b="1" baseline="30000" dirty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50812" y="3157574"/>
            <a:ext cx="39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III</a:t>
            </a:r>
            <a:endParaRPr lang="en-US" sz="1400" b="1" baseline="30000" dirty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6846" y="2810440"/>
            <a:ext cx="384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Times"/>
                <a:ea typeface="ＭＳ Ｐゴシック" charset="0"/>
                <a:cs typeface="Times"/>
              </a:rPr>
              <a:t>IV</a:t>
            </a:r>
            <a:endParaRPr lang="en-US" sz="1400" b="1" baseline="30000" dirty="0">
              <a:solidFill>
                <a:srgbClr val="FFFFFF"/>
              </a:solidFill>
              <a:latin typeface="Times"/>
              <a:ea typeface="ＭＳ Ｐゴシック" charset="0"/>
              <a:cs typeface="Time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924845" y="3834908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FAD</a:t>
            </a:r>
            <a:endParaRPr lang="en-US" sz="1400" b="1" baseline="30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272913" y="3858194"/>
            <a:ext cx="739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FADH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7813" y="4254012"/>
            <a:ext cx="703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944529" y="4200188"/>
            <a:ext cx="643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380670" y="5189962"/>
            <a:ext cx="287054" cy="298253"/>
            <a:chOff x="5432214" y="325334"/>
            <a:chExt cx="224367" cy="233119"/>
          </a:xfrm>
        </p:grpSpPr>
        <p:sp>
          <p:nvSpPr>
            <p:cNvPr id="44" name="Oval 4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5" name="Text Box 31"/>
            <p:cNvSpPr txBox="1">
              <a:spLocks noChangeArrowheads="1"/>
            </p:cNvSpPr>
            <p:nvPr/>
          </p:nvSpPr>
          <p:spPr bwMode="auto">
            <a:xfrm>
              <a:off x="5432214" y="325334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361213" y="5188148"/>
            <a:ext cx="287054" cy="298253"/>
            <a:chOff x="5432214" y="325334"/>
            <a:chExt cx="224367" cy="233119"/>
          </a:xfrm>
        </p:grpSpPr>
        <p:sp>
          <p:nvSpPr>
            <p:cNvPr id="47" name="Oval 4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48" name="Text Box 31"/>
            <p:cNvSpPr txBox="1">
              <a:spLocks noChangeArrowheads="1"/>
            </p:cNvSpPr>
            <p:nvPr/>
          </p:nvSpPr>
          <p:spPr bwMode="auto">
            <a:xfrm>
              <a:off x="5432214" y="325334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8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5503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6_ATPYieldPerGlucos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17448"/>
            <a:ext cx="8546592" cy="5023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9.16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 flipV="1">
            <a:off x="2535767" y="1257300"/>
            <a:ext cx="338666" cy="7535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2531533" y="1253067"/>
            <a:ext cx="533400" cy="3852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041714" y="874123"/>
            <a:ext cx="1641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 shuttles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span membrane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4900" y="1368022"/>
            <a:ext cx="1045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7728" y="1488407"/>
            <a:ext cx="8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NADH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6184" y="1683494"/>
            <a:ext cx="377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1668" y="1901952"/>
            <a:ext cx="922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FADH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3897" y="2269119"/>
            <a:ext cx="8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NADH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2947" y="2262769"/>
            <a:ext cx="922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FADH</a:t>
            </a:r>
            <a:r>
              <a:rPr lang="en-US" sz="14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94897" y="2262769"/>
            <a:ext cx="8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 NADH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33097" y="1367419"/>
            <a:ext cx="1737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1547" y="2878719"/>
            <a:ext cx="19801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PHOSPHORYLATION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(Electron transport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and chemiosmosis)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62836" y="2986669"/>
            <a:ext cx="79314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1557" y="2878719"/>
            <a:ext cx="12788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 Acetyl CoA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377" y="2885069"/>
            <a:ext cx="130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527" y="3278769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677" y="3278769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33177" y="3481969"/>
            <a:ext cx="943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1246" y="4409244"/>
            <a:ext cx="824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+ 2 ATP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64312" y="4409247"/>
            <a:ext cx="824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+ 2 ATP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9278" y="5124682"/>
            <a:ext cx="213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Maximum per glucose: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35706" y="5044249"/>
            <a:ext cx="1249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About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30 or 32 ATP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6132" y="4410819"/>
            <a:ext cx="1942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about 26 or 28 ATP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58540" y="2234109"/>
            <a:ext cx="853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NADH</a:t>
            </a:r>
          </a:p>
        </p:txBody>
      </p:sp>
    </p:spTree>
    <p:extLst>
      <p:ext uri="{BB962C8B-B14F-4D97-AF65-F5344CB8AC3E}">
        <p14:creationId xmlns:p14="http://schemas.microsoft.com/office/powerpoint/2010/main" val="3938519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7_Fermentation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17904"/>
            <a:ext cx="8546592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4676" y="1757090"/>
            <a:ext cx="89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ADP + 2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76676" y="1761324"/>
            <a:ext cx="2762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209" y="1829059"/>
            <a:ext cx="2202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0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6576" y="176979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0573" y="1765559"/>
            <a:ext cx="49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5809" y="2480993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7809" y="3314957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19476" y="3310725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64080" y="3310725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48174" y="3314958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63513" y="3505460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+ 2 H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09142" y="2938195"/>
            <a:ext cx="1095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Pyruvate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56845" y="3327664"/>
            <a:ext cx="520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4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25608" y="3348822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1512" y="4589192"/>
            <a:ext cx="9926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Ethanol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7645" y="4936325"/>
            <a:ext cx="404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4344" y="4932094"/>
            <a:ext cx="1980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Alcohol fermentation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3478" y="4584962"/>
            <a:ext cx="149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Acetaldehyde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8781" y="4627295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Lactate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1618" y="4940562"/>
            <a:ext cx="22498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Lactic acid fermentation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83477" y="1786729"/>
            <a:ext cx="89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ADP + 2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62705" y="1794935"/>
            <a:ext cx="1777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1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  <a:endParaRPr lang="en-US" sz="11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81239" y="1862669"/>
            <a:ext cx="177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0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</a:t>
            </a:r>
            <a:endParaRPr lang="en-US" sz="10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1147" y="1782498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65149" y="1786735"/>
            <a:ext cx="493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2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70316" y="2506401"/>
            <a:ext cx="130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4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84049" y="3336133"/>
            <a:ext cx="5822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66183" y="3543567"/>
            <a:ext cx="620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+ 2 H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54049" y="3336134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42384" y="333613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72386" y="333613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746720" y="3679029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86423" y="3657861"/>
            <a:ext cx="943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57985" y="4936329"/>
            <a:ext cx="413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03878" y="2468180"/>
            <a:ext cx="1308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4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10384" y="2514868"/>
            <a:ext cx="893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  <a:endParaRPr lang="en-US" sz="14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480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8PyruvateCatabolism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4" y="175978"/>
            <a:ext cx="7083552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5404" y="129238"/>
            <a:ext cx="109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5807" y="831971"/>
            <a:ext cx="13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6242" y="975907"/>
            <a:ext cx="1292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541" y="1530475"/>
            <a:ext cx="1159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92440" y="1979208"/>
            <a:ext cx="1839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present: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Fermentation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91704" y="1945342"/>
            <a:ext cx="2036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present: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Aerobic cellular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   respiration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5743" y="3909607"/>
            <a:ext cx="1813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Ethanol,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lactate, or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other products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62459" y="3561264"/>
            <a:ext cx="2180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1359" y="39168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9827" y="4700032"/>
            <a:ext cx="966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</p:spTree>
    <p:extLst>
      <p:ext uri="{BB962C8B-B14F-4D97-AF65-F5344CB8AC3E}">
        <p14:creationId xmlns:p14="http://schemas.microsoft.com/office/powerpoint/2010/main" val="1750786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2EcosystemRecycling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92" y="624840"/>
            <a:ext cx="5919216" cy="5608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2337" y="627698"/>
            <a:ext cx="96693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Light</a:t>
            </a:r>
          </a:p>
          <a:p>
            <a:pPr algn="just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3091" y="2507297"/>
            <a:ext cx="131369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Organic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molecules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9438" y="2617365"/>
            <a:ext cx="4498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8422" y="2606783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34807" y="2606785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8306" y="2632185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506" y="2174981"/>
            <a:ext cx="1903398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Photosynthesis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chloroplasts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349" y="2886181"/>
            <a:ext cx="2288419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Cellular respiration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in mitochondria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33951" y="1393931"/>
            <a:ext cx="16340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ECOSYSTEM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8118" y="4784831"/>
            <a:ext cx="2223686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 powers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most cellular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25168" y="4924531"/>
            <a:ext cx="6250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26621" y="5610331"/>
            <a:ext cx="96693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Heat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57906" y="2644885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788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9Catabolism_5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210312"/>
            <a:ext cx="7808976" cy="643737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 bwMode="auto">
          <a:xfrm>
            <a:off x="4925780" y="2989771"/>
            <a:ext cx="243120" cy="243120"/>
          </a:xfrm>
          <a:prstGeom prst="ellipse">
            <a:avLst/>
          </a:prstGeom>
          <a:solidFill>
            <a:srgbClr val="FFDC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84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9.19-5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2558" y="237016"/>
            <a:ext cx="12108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Proteins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8008" y="237016"/>
            <a:ext cx="1994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Carbohydrates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4058" y="237016"/>
            <a:ext cx="712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52408" y="954566"/>
            <a:ext cx="982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Amino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37492" y="960916"/>
            <a:ext cx="1054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Sugars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13183" y="954566"/>
            <a:ext cx="1211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Glycerol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8618" y="954566"/>
            <a:ext cx="8405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Fatty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0192" y="1843566"/>
            <a:ext cx="1790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7187" y="2167416"/>
            <a:ext cx="1196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64585" y="2935766"/>
            <a:ext cx="20697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Glyceraldehyde 3-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98945" y="2935766"/>
            <a:ext cx="3219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5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17784" y="3589816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6565" y="4440716"/>
            <a:ext cx="1543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3974" y="5329716"/>
            <a:ext cx="1053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07589" y="5437666"/>
            <a:ext cx="2749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5300" y="3536903"/>
            <a:ext cx="6502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0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NH</a:t>
            </a:r>
            <a:r>
              <a:rPr lang="en-US" sz="20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85249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5ElectronTransChai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70560"/>
            <a:ext cx="8546592" cy="5516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9.5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949700" y="4184650"/>
            <a:ext cx="0" cy="161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50850" y="4184650"/>
            <a:ext cx="0" cy="16129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V="1">
            <a:off x="3956050" y="927100"/>
            <a:ext cx="0" cy="1581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450850" y="933450"/>
            <a:ext cx="0" cy="15811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21371" y="700883"/>
            <a:ext cx="4369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1727" y="723018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6262" y="701305"/>
            <a:ext cx="7064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½ 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3289" y="723017"/>
            <a:ext cx="54387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4538" y="723441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3386" y="701728"/>
            <a:ext cx="7064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½ 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2642" y="4501174"/>
            <a:ext cx="63374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00505" y="3980531"/>
            <a:ext cx="6177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800" b="1" i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62793" y="1777275"/>
            <a:ext cx="6177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800" b="1" i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91658" y="1776852"/>
            <a:ext cx="63374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90990" y="1798564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9429" y="5239083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995096" y="4338340"/>
            <a:ext cx="7064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½ O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5975" y="1331354"/>
            <a:ext cx="1338715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Controlled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 of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</a:t>
            </a:r>
          </a:p>
        </p:txBody>
      </p:sp>
      <p:sp>
        <p:nvSpPr>
          <p:cNvPr id="26" name="TextBox 25"/>
          <p:cNvSpPr txBox="1"/>
          <p:nvPr/>
        </p:nvSpPr>
        <p:spPr>
          <a:xfrm rot="4412169">
            <a:off x="4153305" y="3000411"/>
            <a:ext cx="2185514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 transport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chain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08924" y="2373486"/>
            <a:ext cx="57980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6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8833" y="2851554"/>
            <a:ext cx="57980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6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9522" y="3383900"/>
            <a:ext cx="579806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6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68551" y="3047798"/>
            <a:ext cx="1262410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Explosive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release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38807" y="5838099"/>
            <a:ext cx="228841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Cellular respiration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3919" y="5827666"/>
            <a:ext cx="257019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Uncontrolled reaction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7843" y="5828087"/>
            <a:ext cx="46678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81880" y="5828509"/>
            <a:ext cx="479406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(b)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-467234" y="3135486"/>
            <a:ext cx="182756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3028513" y="3135910"/>
            <a:ext cx="182756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Free energy,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18826" y="5228573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3806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6CellRespOverview_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530352"/>
            <a:ext cx="8546592" cy="5797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9.6-3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6029" y="1157666"/>
            <a:ext cx="1236599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 NADH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4718" y="1179798"/>
            <a:ext cx="1415923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Electrons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via NADH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and FADH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2300" y="5077365"/>
            <a:ext cx="6291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7118" y="5073555"/>
            <a:ext cx="6291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66582" y="4993756"/>
            <a:ext cx="6291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6935" y="4014790"/>
            <a:ext cx="129622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CYTOSOL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4503" y="4004355"/>
            <a:ext cx="218089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043" y="5626489"/>
            <a:ext cx="18396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Substrate-level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8181" y="5626913"/>
            <a:ext cx="183960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Substrate-level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40773" y="5623103"/>
            <a:ext cx="122386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Oxidative</a:t>
            </a:r>
            <a:endParaRPr lang="en-US" sz="1800" b="1" baseline="-25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5550" y="2551403"/>
            <a:ext cx="163007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</a:t>
            </a:r>
            <a:endParaRPr lang="en-US" sz="18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3229" y="2519258"/>
            <a:ext cx="1449961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33883" y="2736792"/>
            <a:ext cx="966994" cy="8448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5430" y="2530957"/>
            <a:ext cx="249310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PHOSPHORYLATION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3837" y="3149723"/>
            <a:ext cx="2339703" cy="595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(Electron transport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and chemiosmosis)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36380" y="3150145"/>
            <a:ext cx="1415772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8402" y="3172278"/>
            <a:ext cx="109548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7807" y="3172699"/>
            <a:ext cx="11598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</p:spTree>
    <p:extLst>
      <p:ext uri="{BB962C8B-B14F-4D97-AF65-F5344CB8AC3E}">
        <p14:creationId xmlns:p14="http://schemas.microsoft.com/office/powerpoint/2010/main" val="78301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8GlycolysisEnerg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36" y="184912"/>
            <a:ext cx="7120128" cy="643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1992" y="259320"/>
            <a:ext cx="29942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 Investment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3646" y="678517"/>
            <a:ext cx="109548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7719" y="2527742"/>
            <a:ext cx="24810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Energy Payoff Phase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3025" y="5091980"/>
            <a:ext cx="55661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9696" y="1551920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20328" y="1544243"/>
            <a:ext cx="6250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7174" y="1536565"/>
            <a:ext cx="72342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used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00151" y="1528888"/>
            <a:ext cx="85180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ADP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28231" y="1553226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3323" y="1534876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2607" y="1559214"/>
            <a:ext cx="317815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2192" y="2957610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70643" y="2971277"/>
            <a:ext cx="66785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01268" y="298624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6360" y="296789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45644" y="2992237"/>
            <a:ext cx="317815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6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2085" y="2981565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09400" y="2977266"/>
            <a:ext cx="6250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5227" y="2980261"/>
            <a:ext cx="96699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formed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96689" y="3815659"/>
            <a:ext cx="77463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10608" y="3829326"/>
            <a:ext cx="61772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800" b="1" i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2302" y="3817346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454165" y="3839997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72228" y="383231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77491" y="3810977"/>
            <a:ext cx="6560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 H</a:t>
            </a:r>
            <a:r>
              <a:rPr lang="en-US" sz="1800" b="1" i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37328" y="3856659"/>
            <a:ext cx="656051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800" b="1" i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825064" y="384897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41853" y="3844680"/>
            <a:ext cx="85146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22664" y="4477313"/>
            <a:ext cx="11598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28043" y="4481613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61415" y="6170760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64395" y="5757552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67374" y="5344344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43336" y="5751946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43064" y="6171143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776920" y="5341733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70386" y="6177132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662441" y="6177133"/>
            <a:ext cx="44123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794413" y="6169455"/>
            <a:ext cx="44123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18319" y="5759241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35690" y="6167765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54795" y="5344727"/>
            <a:ext cx="109548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59016" y="5337049"/>
            <a:ext cx="1159843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62580" y="5756245"/>
            <a:ext cx="62502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025410" y="5759239"/>
            <a:ext cx="12279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 used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13740" y="5751562"/>
            <a:ext cx="147148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 formed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966687" y="5335358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559071" y="6175441"/>
            <a:ext cx="851465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650992" y="5765612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849856" y="6174139"/>
            <a:ext cx="9671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NAD</a:t>
            </a:r>
            <a:r>
              <a:rPr lang="en-US" sz="18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36780" y="3893356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057161" y="4493974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579860" y="536138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283999" y="6196788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687235" y="6196788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405297" y="618910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38833" y="4480306"/>
            <a:ext cx="313044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439273" y="4473931"/>
            <a:ext cx="61650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00389" y="6170759"/>
            <a:ext cx="319468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4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13916" y="6169456"/>
            <a:ext cx="436099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800" b="1" i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</a:t>
            </a:r>
            <a:r>
              <a:rPr lang="en-US" sz="1800" b="1" i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−</a:t>
            </a:r>
          </a:p>
        </p:txBody>
      </p:sp>
    </p:spTree>
    <p:extLst>
      <p:ext uri="{BB962C8B-B14F-4D97-AF65-F5344CB8AC3E}">
        <p14:creationId xmlns:p14="http://schemas.microsoft.com/office/powerpoint/2010/main" val="152791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09_09a_Glycolysi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975104"/>
            <a:ext cx="8546592" cy="2907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9.9a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37613" y="2019787"/>
            <a:ext cx="3608680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GLYCOLYSIS: Energy Investment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986" y="3127699"/>
            <a:ext cx="51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719" y="2810199"/>
            <a:ext cx="1112329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6-phosphate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5952" y="2805968"/>
            <a:ext cx="1112329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Fructose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6-phosphate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2134" y="2850418"/>
            <a:ext cx="49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90634" y="2869468"/>
            <a:ext cx="4910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086" y="3140399"/>
            <a:ext cx="5196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1551" y="2321252"/>
            <a:ext cx="1552679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Glyceraldehyde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3-phosphate (G3P)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86527" y="2808801"/>
            <a:ext cx="1450187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Fructose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1,6-bisphosphate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06545" y="3704151"/>
            <a:ext cx="1543962" cy="427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Dihydroxyacetone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 (DHAP)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889" y="2980251"/>
            <a:ext cx="7918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Glucose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27839" y="3666051"/>
            <a:ext cx="761747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Hexokinase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9289" y="3672401"/>
            <a:ext cx="941283" cy="315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Phosphogluco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isomerase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22575" y="3666051"/>
            <a:ext cx="800219" cy="315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algn="ctr"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fructokinase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2594" y="3653351"/>
            <a:ext cx="620683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Aldolase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44544" y="3354901"/>
            <a:ext cx="697627" cy="2051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Isomerase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09811" y="3909281"/>
            <a:ext cx="198339" cy="206076"/>
            <a:chOff x="5427570" y="327780"/>
            <a:chExt cx="224367" cy="233119"/>
          </a:xfrm>
        </p:grpSpPr>
        <p:sp>
          <p:nvSpPr>
            <p:cNvPr id="23" name="Oval 22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5427570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040161" y="4029931"/>
            <a:ext cx="198339" cy="206076"/>
            <a:chOff x="5427570" y="320597"/>
            <a:chExt cx="224367" cy="233119"/>
          </a:xfrm>
        </p:grpSpPr>
        <p:sp>
          <p:nvSpPr>
            <p:cNvPr id="26" name="Oval 2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427570" y="320597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61461" y="3540981"/>
            <a:ext cx="198339" cy="206076"/>
            <a:chOff x="5427570" y="320597"/>
            <a:chExt cx="224367" cy="233119"/>
          </a:xfrm>
        </p:grpSpPr>
        <p:sp>
          <p:nvSpPr>
            <p:cNvPr id="29" name="Oval 2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5427570" y="320597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5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640611" y="3902931"/>
            <a:ext cx="198339" cy="206076"/>
            <a:chOff x="5427570" y="320597"/>
            <a:chExt cx="224367" cy="233119"/>
          </a:xfrm>
        </p:grpSpPr>
        <p:sp>
          <p:nvSpPr>
            <p:cNvPr id="32" name="Oval 3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5427570" y="320597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4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22911" y="4029931"/>
            <a:ext cx="198339" cy="206076"/>
            <a:chOff x="5427570" y="320597"/>
            <a:chExt cx="224367" cy="233119"/>
          </a:xfrm>
        </p:grpSpPr>
        <p:sp>
          <p:nvSpPr>
            <p:cNvPr id="35" name="Oval 3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5427570" y="320597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606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09b_Glycolysis-U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24"/>
          <a:stretch/>
        </p:blipFill>
        <p:spPr>
          <a:xfrm>
            <a:off x="298704" y="2029968"/>
            <a:ext cx="8546592" cy="2626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9.9b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4528" y="2062474"/>
            <a:ext cx="3211135" cy="28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4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GLYCOLYSIS: Energy Payoff Phase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636" y="3827736"/>
            <a:ext cx="10995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aldehyde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3-phosphate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(G3P)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5727" y="3388582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Triose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dehydrogenase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416864" y="3834336"/>
            <a:ext cx="198339" cy="206076"/>
            <a:chOff x="5427570" y="318202"/>
            <a:chExt cx="224367" cy="233119"/>
          </a:xfrm>
        </p:grpSpPr>
        <p:sp>
          <p:nvSpPr>
            <p:cNvPr id="9" name="Oval 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427570" y="318202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6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236518" y="3827736"/>
            <a:ext cx="139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1,3-Bisphospho-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glycerate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9369" y="3827734"/>
            <a:ext cx="103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3-Phospho-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glycerate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47170" y="3827733"/>
            <a:ext cx="1030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2-Phospho-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glycerate</a:t>
            </a:r>
            <a:endParaRPr lang="en-US" sz="12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84535" y="3827731"/>
            <a:ext cx="127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Phosphoenol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 (PEP)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09068" y="3827731"/>
            <a:ext cx="834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11001" y="3380114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glycerokinase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5703" y="3380113"/>
            <a:ext cx="915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</a:t>
            </a: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glyceromutase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10148" y="3380113"/>
            <a:ext cx="5822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 err="1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Enolase</a:t>
            </a:r>
            <a:endParaRPr lang="en-US" sz="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7047" y="3388580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kinase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90252" y="2820202"/>
            <a:ext cx="730082" cy="27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NAD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701877" y="3724270"/>
            <a:ext cx="199320" cy="206076"/>
            <a:chOff x="5436038" y="318202"/>
            <a:chExt cx="225477" cy="233119"/>
          </a:xfrm>
        </p:grpSpPr>
        <p:sp>
          <p:nvSpPr>
            <p:cNvPr id="22" name="Oval 2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437148" y="318202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7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166610" y="3715803"/>
            <a:ext cx="199320" cy="206076"/>
            <a:chOff x="5436038" y="318202"/>
            <a:chExt cx="225477" cy="233119"/>
          </a:xfrm>
        </p:grpSpPr>
        <p:sp>
          <p:nvSpPr>
            <p:cNvPr id="25" name="Oval 2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5437148" y="318202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495877" y="3605736"/>
            <a:ext cx="199320" cy="206076"/>
            <a:chOff x="5436038" y="318202"/>
            <a:chExt cx="225477" cy="233119"/>
          </a:xfrm>
        </p:grpSpPr>
        <p:sp>
          <p:nvSpPr>
            <p:cNvPr id="28" name="Oval 27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5437148" y="318202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9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716123" y="3715803"/>
            <a:ext cx="229152" cy="234400"/>
            <a:chOff x="5419803" y="335546"/>
            <a:chExt cx="227901" cy="233119"/>
          </a:xfrm>
        </p:grpSpPr>
        <p:sp>
          <p:nvSpPr>
            <p:cNvPr id="31" name="Oval 3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419803" y="335546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1300" dirty="0">
                  <a:solidFill>
                    <a:srgbClr val="FFFFFF"/>
                  </a:solidFill>
                  <a:latin typeface="Arial" charset="0"/>
                </a:rPr>
                <a:t>10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15185" y="2614884"/>
            <a:ext cx="30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10544" y="2614886"/>
            <a:ext cx="62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29485" y="2837134"/>
            <a:ext cx="306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85273" y="281808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 H</a:t>
            </a:r>
            <a:r>
              <a:rPr lang="en-US" sz="12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05919" y="298953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13783" y="3516586"/>
            <a:ext cx="2417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8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8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45719" y="27926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77519" y="25767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6619" y="28307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2669" y="28307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95369" y="28307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222419" y="271013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9819" y="28307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603419" y="25513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96919" y="2602186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24367" y="2602186"/>
            <a:ext cx="4725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1200" b="1" baseline="-25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2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</a:t>
            </a:r>
            <a:endParaRPr lang="en-US" sz="1200" b="1" baseline="30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752861" y="2570436"/>
            <a:ext cx="49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778761" y="2545036"/>
            <a:ext cx="49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ATP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332684" y="2710136"/>
            <a:ext cx="51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64453" y="2790569"/>
            <a:ext cx="519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ADP</a:t>
            </a:r>
          </a:p>
        </p:txBody>
      </p:sp>
    </p:spTree>
    <p:extLst>
      <p:ext uri="{BB962C8B-B14F-4D97-AF65-F5344CB8AC3E}">
        <p14:creationId xmlns:p14="http://schemas.microsoft.com/office/powerpoint/2010/main" val="111735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_UN07MiniPyruvat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993648"/>
            <a:ext cx="8546592" cy="4870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9.UN07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630" y="2979841"/>
            <a:ext cx="1630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GLYCOLYSIS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64514" y="2849997"/>
            <a:ext cx="1421842" cy="634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OXIDATION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18461" y="2741862"/>
            <a:ext cx="949608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CITRIC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ACID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76148" y="2731428"/>
            <a:ext cx="1838965" cy="9048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OXIDATIVE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PHOSPHORYL-</a:t>
            </a:r>
          </a:p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176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153680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9_10PyruvateToAcetylCoA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021080"/>
            <a:ext cx="8546592" cy="481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9.10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2607733" y="3725333"/>
            <a:ext cx="508000" cy="1498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74801" y="1559275"/>
            <a:ext cx="15381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CYTOSOL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1661" y="4571732"/>
            <a:ext cx="13765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Pyruvate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102" y="5140334"/>
            <a:ext cx="262637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Transport protein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4414" y="1365492"/>
            <a:ext cx="26244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MITOCHONDRION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19931" y="4303245"/>
            <a:ext cx="16792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Acetyl CoA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82196" y="4312736"/>
            <a:ext cx="93851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</a:t>
            </a:r>
            <a:r>
              <a:rPr lang="en-US" sz="23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77851" y="4314647"/>
            <a:ext cx="51250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H</a:t>
            </a:r>
            <a:r>
              <a:rPr lang="en-US" sz="2300" b="1" baseline="30000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6528" y="4315886"/>
            <a:ext cx="103668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NADH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8145" y="4346397"/>
            <a:ext cx="35691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300" b="1" dirty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05794" y="2156447"/>
            <a:ext cx="712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</a:t>
            </a:r>
            <a:r>
              <a:rPr lang="en-US" sz="2200" b="1" baseline="-25000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80045" y="1967859"/>
            <a:ext cx="18673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SzPct val="116000"/>
            </a:pPr>
            <a:r>
              <a:rPr lang="en-US" sz="2200" b="1" dirty="0">
                <a:solidFill>
                  <a:srgbClr val="FFFFFF"/>
                </a:solidFill>
                <a:latin typeface="Arial"/>
                <a:ea typeface="ＭＳ Ｐゴシック" charset="0"/>
                <a:cs typeface="Arial"/>
              </a:rPr>
              <a:t>Coenzyme A</a:t>
            </a:r>
            <a:endParaRPr lang="en-US" sz="2200" b="1" baseline="-25000" dirty="0">
              <a:solidFill>
                <a:srgbClr val="FFFFFF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451600" y="2737319"/>
            <a:ext cx="329123" cy="344409"/>
            <a:chOff x="5427570" y="338650"/>
            <a:chExt cx="224367" cy="234787"/>
          </a:xfrm>
        </p:grpSpPr>
        <p:sp>
          <p:nvSpPr>
            <p:cNvPr id="20" name="Oval 1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1" name="Text Box 31"/>
            <p:cNvSpPr txBox="1">
              <a:spLocks noChangeArrowheads="1"/>
            </p:cNvSpPr>
            <p:nvPr/>
          </p:nvSpPr>
          <p:spPr bwMode="auto">
            <a:xfrm>
              <a:off x="5427570" y="340318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26078" y="3793865"/>
            <a:ext cx="329402" cy="341962"/>
            <a:chOff x="5436038" y="335989"/>
            <a:chExt cx="224557" cy="233119"/>
          </a:xfrm>
        </p:grpSpPr>
        <p:sp>
          <p:nvSpPr>
            <p:cNvPr id="26" name="Oval 25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7" name="Text Box 31"/>
            <p:cNvSpPr txBox="1">
              <a:spLocks noChangeArrowheads="1"/>
            </p:cNvSpPr>
            <p:nvPr/>
          </p:nvSpPr>
          <p:spPr bwMode="auto">
            <a:xfrm>
              <a:off x="5436228" y="335989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915131" y="2733415"/>
            <a:ext cx="329408" cy="341962"/>
            <a:chOff x="5436038" y="335989"/>
            <a:chExt cx="224561" cy="233119"/>
          </a:xfrm>
        </p:grpSpPr>
        <p:sp>
          <p:nvSpPr>
            <p:cNvPr id="29" name="Oval 28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5436232" y="335989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 eaLnBrk="0" hangingPunct="0"/>
              <a:r>
                <a:rPr lang="en-US" sz="2000" dirty="0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8335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GAMESHOW" val="False"/>
  <p:tag name="PPTVERSION" val="X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heme/theme1.xml><?xml version="1.0" encoding="utf-8"?>
<a:theme xmlns:a="http://schemas.openxmlformats.org/drawingml/2006/main" name="Campbell_10e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_10e_Lecture_Template" id="{B7CA0FD3-0B5A-470C-99F9-94A1C46060BB}" vid="{188D9A04-B586-4946-AF2D-BBC11ACBD6BB}"/>
    </a:ext>
  </a:extLst>
</a:theme>
</file>

<file path=ppt/theme/theme10.xml><?xml version="1.0" encoding="utf-8"?>
<a:theme xmlns:a="http://schemas.openxmlformats.org/drawingml/2006/main" name="3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5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6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6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Campbell_10e_Lecture_Template</Template>
  <TotalTime>4020</TotalTime>
  <Words>1057</Words>
  <Application>Microsoft Macintosh PowerPoint</Application>
  <PresentationFormat>On-screen Show (4:3)</PresentationFormat>
  <Paragraphs>589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20</vt:i4>
      </vt:variant>
    </vt:vector>
  </HeadingPairs>
  <TitlesOfParts>
    <vt:vector size="48" baseType="lpstr">
      <vt:lpstr>ＭＳ Ｐゴシック</vt:lpstr>
      <vt:lpstr>Arial</vt:lpstr>
      <vt:lpstr>Geneva</vt:lpstr>
      <vt:lpstr>Symbol</vt:lpstr>
      <vt:lpstr>Tahoma</vt:lpstr>
      <vt:lpstr>Times</vt:lpstr>
      <vt:lpstr>Times New Roman</vt:lpstr>
      <vt:lpstr>Wingdings</vt:lpstr>
      <vt:lpstr>Campbell_10e_Lecture_Template</vt:lpstr>
      <vt:lpstr>1_Blank</vt:lpstr>
      <vt:lpstr>10_Blank</vt:lpstr>
      <vt:lpstr>14_Blank</vt:lpstr>
      <vt:lpstr>16_Blank</vt:lpstr>
      <vt:lpstr>17_Blank</vt:lpstr>
      <vt:lpstr>24_Blank</vt:lpstr>
      <vt:lpstr>69_Blank</vt:lpstr>
      <vt:lpstr>30_Blank</vt:lpstr>
      <vt:lpstr>31_Blank</vt:lpstr>
      <vt:lpstr>70_Blank</vt:lpstr>
      <vt:lpstr>41_Blank</vt:lpstr>
      <vt:lpstr>71_Blank</vt:lpstr>
      <vt:lpstr>46_Blank</vt:lpstr>
      <vt:lpstr>49_Blank</vt:lpstr>
      <vt:lpstr>50_Blank</vt:lpstr>
      <vt:lpstr>53_Blank</vt:lpstr>
      <vt:lpstr>58_Blank</vt:lpstr>
      <vt:lpstr>61_Blank</vt:lpstr>
      <vt:lpstr>66_Blank</vt:lpstr>
      <vt:lpstr>PowerPoint Presentation</vt:lpstr>
      <vt:lpstr>Figure 9.2</vt:lpstr>
      <vt:lpstr>Figure 9.5</vt:lpstr>
      <vt:lpstr>Figure 9.6-3</vt:lpstr>
      <vt:lpstr>Figure 9.8</vt:lpstr>
      <vt:lpstr>Figure 9.9a</vt:lpstr>
      <vt:lpstr>Figure 9.9b</vt:lpstr>
      <vt:lpstr>Figure 9.UN07</vt:lpstr>
      <vt:lpstr>Figure 9.10</vt:lpstr>
      <vt:lpstr>Figure 9.11</vt:lpstr>
      <vt:lpstr>Figure 9.UN08</vt:lpstr>
      <vt:lpstr>Figure 9.12-8</vt:lpstr>
      <vt:lpstr>Figure 9.UN09</vt:lpstr>
      <vt:lpstr>Figure 9.13</vt:lpstr>
      <vt:lpstr>Figure 9.14</vt:lpstr>
      <vt:lpstr>Figure 9.15</vt:lpstr>
      <vt:lpstr>Figure 9.16</vt:lpstr>
      <vt:lpstr>Figure 9.17</vt:lpstr>
      <vt:lpstr>Figure 9.18</vt:lpstr>
      <vt:lpstr>Figure 9.19-5</vt:lpstr>
    </vt:vector>
  </TitlesOfParts>
  <Company>Pearson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Delgado</dc:creator>
  <cp:lastModifiedBy>Microsoft Office User</cp:lastModifiedBy>
  <cp:revision>454</cp:revision>
  <cp:lastPrinted>2005-03-24T12:52:04Z</cp:lastPrinted>
  <dcterms:created xsi:type="dcterms:W3CDTF">2010-10-31T21:38:30Z</dcterms:created>
  <dcterms:modified xsi:type="dcterms:W3CDTF">2018-11-29T13:07:39Z</dcterms:modified>
</cp:coreProperties>
</file>