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theme/theme6.xml" ContentType="application/vnd.openxmlformats-officedocument.theme+xml"/>
  <Override PartName="/ppt/slideLayouts/slideLayout18.xml" ContentType="application/vnd.openxmlformats-officedocument.presentationml.slideLayout+xml"/>
  <Override PartName="/ppt/theme/theme7.xml" ContentType="application/vnd.openxmlformats-officedocument.theme+xml"/>
  <Override PartName="/ppt/slideLayouts/slideLayout19.xml" ContentType="application/vnd.openxmlformats-officedocument.presentationml.slideLayout+xml"/>
  <Override PartName="/ppt/theme/theme8.xml" ContentType="application/vnd.openxmlformats-officedocument.theme+xml"/>
  <Override PartName="/ppt/slideLayouts/slideLayout20.xml" ContentType="application/vnd.openxmlformats-officedocument.presentationml.slideLayout+xml"/>
  <Override PartName="/ppt/theme/theme9.xml" ContentType="application/vnd.openxmlformats-officedocument.theme+xml"/>
  <Override PartName="/ppt/slideLayouts/slideLayout21.xml" ContentType="application/vnd.openxmlformats-officedocument.presentationml.slideLayout+xml"/>
  <Override PartName="/ppt/theme/theme10.xml" ContentType="application/vnd.openxmlformats-officedocument.theme+xml"/>
  <Override PartName="/ppt/slideLayouts/slideLayout22.xml" ContentType="application/vnd.openxmlformats-officedocument.presentationml.slideLayout+xml"/>
  <Override PartName="/ppt/theme/theme11.xml" ContentType="application/vnd.openxmlformats-officedocument.theme+xml"/>
  <Override PartName="/ppt/slideLayouts/slideLayout23.xml" ContentType="application/vnd.openxmlformats-officedocument.presentationml.slideLayout+xml"/>
  <Override PartName="/ppt/theme/theme12.xml" ContentType="application/vnd.openxmlformats-officedocument.theme+xml"/>
  <Override PartName="/ppt/slideLayouts/slideLayout24.xml" ContentType="application/vnd.openxmlformats-officedocument.presentationml.slideLayout+xml"/>
  <Override PartName="/ppt/theme/theme13.xml" ContentType="application/vnd.openxmlformats-officedocument.theme+xml"/>
  <Override PartName="/ppt/slideLayouts/slideLayout25.xml" ContentType="application/vnd.openxmlformats-officedocument.presentationml.slideLayout+xml"/>
  <Override PartName="/ppt/theme/theme14.xml" ContentType="application/vnd.openxmlformats-officedocument.theme+xml"/>
  <Override PartName="/ppt/slideLayouts/slideLayout26.xml" ContentType="application/vnd.openxmlformats-officedocument.presentationml.slideLayout+xml"/>
  <Override PartName="/ppt/theme/theme15.xml" ContentType="application/vnd.openxmlformats-officedocument.theme+xml"/>
  <Override PartName="/ppt/slideLayouts/slideLayout27.xml" ContentType="application/vnd.openxmlformats-officedocument.presentationml.slideLayout+xml"/>
  <Override PartName="/ppt/theme/theme16.xml" ContentType="application/vnd.openxmlformats-officedocument.theme+xml"/>
  <Override PartName="/ppt/slideLayouts/slideLayout28.xml" ContentType="application/vnd.openxmlformats-officedocument.presentationml.slideLayout+xml"/>
  <Override PartName="/ppt/theme/theme17.xml" ContentType="application/vnd.openxmlformats-officedocument.theme+xml"/>
  <Override PartName="/ppt/slideLayouts/slideLayout29.xml" ContentType="application/vnd.openxmlformats-officedocument.presentationml.slideLayout+xml"/>
  <Override PartName="/ppt/theme/theme18.xml" ContentType="application/vnd.openxmlformats-officedocument.theme+xml"/>
  <Override PartName="/ppt/slideLayouts/slideLayout30.xml" ContentType="application/vnd.openxmlformats-officedocument.presentationml.slideLayout+xml"/>
  <Override PartName="/ppt/theme/theme19.xml" ContentType="application/vnd.openxmlformats-officedocument.theme+xml"/>
  <Override PartName="/ppt/slideLayouts/slideLayout31.xml" ContentType="application/vnd.openxmlformats-officedocument.presentationml.slideLayout+xml"/>
  <Override PartName="/ppt/theme/theme20.xml" ContentType="application/vnd.openxmlformats-officedocument.theme+xml"/>
  <Override PartName="/ppt/slideLayouts/slideLayout32.xml" ContentType="application/vnd.openxmlformats-officedocument.presentationml.slideLayout+xml"/>
  <Override PartName="/ppt/theme/theme21.xml" ContentType="application/vnd.openxmlformats-officedocument.theme+xml"/>
  <Override PartName="/ppt/slideLayouts/slideLayout33.xml" ContentType="application/vnd.openxmlformats-officedocument.presentationml.slideLayout+xml"/>
  <Override PartName="/ppt/theme/theme22.xml" ContentType="application/vnd.openxmlformats-officedocument.theme+xml"/>
  <Override PartName="/ppt/theme/theme23.xml" ContentType="application/vnd.openxmlformats-officedocument.theme+xml"/>
  <Override PartName="/ppt/theme/theme2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8" r:id="rId1"/>
    <p:sldMasterId id="2147483850" r:id="rId2"/>
    <p:sldMasterId id="2147483864" r:id="rId3"/>
    <p:sldMasterId id="2147483874" r:id="rId4"/>
    <p:sldMasterId id="2147483884" r:id="rId5"/>
    <p:sldMasterId id="2147483886" r:id="rId6"/>
    <p:sldMasterId id="2147483888" r:id="rId7"/>
    <p:sldMasterId id="2147483892" r:id="rId8"/>
    <p:sldMasterId id="2147483900" r:id="rId9"/>
    <p:sldMasterId id="2147483906" r:id="rId10"/>
    <p:sldMasterId id="2147483922" r:id="rId11"/>
    <p:sldMasterId id="2147483928" r:id="rId12"/>
    <p:sldMasterId id="2147483930" r:id="rId13"/>
    <p:sldMasterId id="2147483936" r:id="rId14"/>
    <p:sldMasterId id="2147483942" r:id="rId15"/>
    <p:sldMasterId id="2147483946" r:id="rId16"/>
    <p:sldMasterId id="2147483948" r:id="rId17"/>
    <p:sldMasterId id="2147483950" r:id="rId18"/>
    <p:sldMasterId id="2147483956" r:id="rId19"/>
    <p:sldMasterId id="2147483980" r:id="rId20"/>
    <p:sldMasterId id="2147483982" r:id="rId21"/>
    <p:sldMasterId id="2147483984" r:id="rId22"/>
  </p:sldMasterIdLst>
  <p:notesMasterIdLst>
    <p:notesMasterId r:id="rId45"/>
  </p:notesMasterIdLst>
  <p:handoutMasterIdLst>
    <p:handoutMasterId r:id="rId46"/>
  </p:handoutMasterIdLst>
  <p:sldIdLst>
    <p:sldId id="256" r:id="rId23"/>
    <p:sldId id="425" r:id="rId24"/>
    <p:sldId id="432" r:id="rId25"/>
    <p:sldId id="437" r:id="rId26"/>
    <p:sldId id="490" r:id="rId27"/>
    <p:sldId id="442" r:id="rId28"/>
    <p:sldId id="443" r:id="rId29"/>
    <p:sldId id="444" r:id="rId30"/>
    <p:sldId id="446" r:id="rId31"/>
    <p:sldId id="450" r:id="rId32"/>
    <p:sldId id="453" r:id="rId33"/>
    <p:sldId id="491" r:id="rId34"/>
    <p:sldId id="461" r:id="rId35"/>
    <p:sldId id="464" r:id="rId36"/>
    <p:sldId id="465" r:id="rId37"/>
    <p:sldId id="468" r:id="rId38"/>
    <p:sldId id="471" r:id="rId39"/>
    <p:sldId id="473" r:id="rId40"/>
    <p:sldId id="474" r:id="rId41"/>
    <p:sldId id="475" r:id="rId42"/>
    <p:sldId id="478" r:id="rId43"/>
    <p:sldId id="492" r:id="rId44"/>
  </p:sldIdLst>
  <p:sldSz cx="9144000" cy="6858000" type="screen4x3"/>
  <p:notesSz cx="6858000" cy="9144000"/>
  <p:custDataLst>
    <p:tags r:id="rId4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Geneva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Geneva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Geneva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Geneva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Geneva" charset="0"/>
        <a:cs typeface="Arial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Geneva" charset="0"/>
        <a:cs typeface="Arial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Geneva" charset="0"/>
        <a:cs typeface="Arial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Geneva" charset="0"/>
        <a:cs typeface="Arial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Geneva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296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  <p15:guide id="8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AF8E"/>
    <a:srgbClr val="D2B239"/>
    <a:srgbClr val="EFC335"/>
    <a:srgbClr val="9D002D"/>
    <a:srgbClr val="D9CB27"/>
    <a:srgbClr val="C9C439"/>
    <a:srgbClr val="ADAE2B"/>
    <a:srgbClr val="B2B3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07" autoAdjust="0"/>
    <p:restoredTop sz="93130" autoAdjust="0"/>
  </p:normalViewPr>
  <p:slideViewPr>
    <p:cSldViewPr snapToGrid="0" showGuides="1">
      <p:cViewPr varScale="1">
        <p:scale>
          <a:sx n="60" d="100"/>
          <a:sy n="60" d="100"/>
        </p:scale>
        <p:origin x="912" y="176"/>
      </p:cViewPr>
      <p:guideLst>
        <p:guide orient="horz" pos="1296"/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5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208"/>
    </p:cViewPr>
  </p:sorterViewPr>
  <p:notesViewPr>
    <p:cSldViewPr snapToGrid="0" showGuides="1">
      <p:cViewPr varScale="1">
        <p:scale>
          <a:sx n="113" d="100"/>
          <a:sy n="113" d="100"/>
        </p:scale>
        <p:origin x="-3224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4.xml"/><Relationship Id="rId39" Type="http://schemas.openxmlformats.org/officeDocument/2006/relationships/slide" Target="slides/slide17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2.xml"/><Relationship Id="rId42" Type="http://schemas.openxmlformats.org/officeDocument/2006/relationships/slide" Target="slides/slide20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2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40" Type="http://schemas.openxmlformats.org/officeDocument/2006/relationships/slide" Target="slides/slide18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slide" Target="slides/slide21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handoutMaster" Target="handoutMasters/handoutMaster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charset="0"/>
              </a:defRPr>
            </a:lvl1pPr>
          </a:lstStyle>
          <a:p>
            <a:fld id="{428B83D0-9A38-8449-8AD4-55F227EFFF9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9727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8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8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8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8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charset="0"/>
              </a:defRPr>
            </a:lvl1pPr>
          </a:lstStyle>
          <a:p>
            <a:fld id="{51450E68-1DA1-7749-89F8-62C3E1ECFDF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3208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AB257163-1558-CA4A-AD2B-452869352182}" type="slidenum">
              <a:rPr lang="en-US" sz="1200">
                <a:latin typeface="Times New Roman" charset="0"/>
              </a:rPr>
              <a:pPr/>
              <a:t>1</a:t>
            </a:fld>
            <a:endParaRPr lang="en-US" sz="1200">
              <a:latin typeface="Times New Roman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2386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8610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Figure 10.11 Structure of chlorophyll molecules in chloroplasts of plants</a:t>
            </a:r>
          </a:p>
        </p:txBody>
      </p:sp>
      <p:sp>
        <p:nvSpPr>
          <p:cNvPr id="686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1C36AA0-8432-4036-B246-F9DAB381B4D2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10</a:t>
            </a:fld>
            <a:endParaRPr lang="en-US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734646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475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Figure 10.13 The structure and function of a photosystem</a:t>
            </a:r>
          </a:p>
        </p:txBody>
      </p:sp>
      <p:sp>
        <p:nvSpPr>
          <p:cNvPr id="747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6015647-AF30-464A-8B63-29B2DDB3BE0D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11</a:t>
            </a:fld>
            <a:endParaRPr lang="en-US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78158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619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Figure 10.UN02 In-text figure, light reaction schematic, p. 195</a:t>
            </a:r>
          </a:p>
        </p:txBody>
      </p:sp>
      <p:sp>
        <p:nvSpPr>
          <p:cNvPr id="1361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71B1CF3-3AF2-4D61-9824-3C8538057EB6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12</a:t>
            </a:fld>
            <a:endParaRPr lang="en-US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210481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9090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Figure 10.14-5 How linear electron flow during the light reactions generates ATP and NADPH (step 5)</a:t>
            </a:r>
          </a:p>
        </p:txBody>
      </p:sp>
      <p:sp>
        <p:nvSpPr>
          <p:cNvPr id="890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083B4F6-4A0B-4B46-B746-FA491385773A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13</a:t>
            </a:fld>
            <a:endParaRPr lang="en-US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115932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523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Figure 10.17 Comparison of chemiosmosis in mitochondria and chloroplasts</a:t>
            </a:r>
          </a:p>
        </p:txBody>
      </p:sp>
      <p:sp>
        <p:nvSpPr>
          <p:cNvPr id="952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1F88071-CD9C-4D8A-9D71-79D36B911133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14</a:t>
            </a:fld>
            <a:endParaRPr lang="en-US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428499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728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Figure 10.18 The light reactions and chemiosmosis: Current model of the organization of the thylakoid membrane</a:t>
            </a:r>
          </a:p>
        </p:txBody>
      </p:sp>
      <p:sp>
        <p:nvSpPr>
          <p:cNvPr id="972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97BFE76-B8C4-4557-8598-E11461675EFF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15</a:t>
            </a:fld>
            <a:endParaRPr lang="en-US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458057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824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Figure 10.UN03 In-text figure, Calvin cycle schematic, p. 200 </a:t>
            </a:r>
          </a:p>
        </p:txBody>
      </p:sp>
      <p:sp>
        <p:nvSpPr>
          <p:cNvPr id="1382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5AB66B0-3153-40B2-9DA4-74C01136A5EF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16</a:t>
            </a:fld>
            <a:endParaRPr lang="en-US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32909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752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Figure 10.19-3 The Calvin cycle (step 3)</a:t>
            </a:r>
          </a:p>
        </p:txBody>
      </p:sp>
      <p:sp>
        <p:nvSpPr>
          <p:cNvPr id="1075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18DA4F3-0521-4698-BDE6-4D45958A98F1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17</a:t>
            </a:fld>
            <a:endParaRPr lang="en-US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963884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1618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Figure 10.20a C</a:t>
            </a:r>
            <a:r>
              <a:rPr lang="en-US" baseline="-25000">
                <a:ea typeface="ＭＳ Ｐゴシック" pitchFamily="34" charset="-128"/>
              </a:rPr>
              <a:t>4</a:t>
            </a:r>
            <a:r>
              <a:rPr lang="en-US">
                <a:ea typeface="ＭＳ Ｐゴシック" pitchFamily="34" charset="-128"/>
              </a:rPr>
              <a:t> leaf anatomy and the C</a:t>
            </a:r>
            <a:r>
              <a:rPr lang="en-US" baseline="-25000">
                <a:ea typeface="ＭＳ Ｐゴシック" pitchFamily="34" charset="-128"/>
              </a:rPr>
              <a:t>4</a:t>
            </a:r>
            <a:r>
              <a:rPr lang="en-US">
                <a:ea typeface="ＭＳ Ｐゴシック" pitchFamily="34" charset="-128"/>
              </a:rPr>
              <a:t> pathway (part 1: leaf anatomy)</a:t>
            </a:r>
          </a:p>
        </p:txBody>
      </p:sp>
      <p:sp>
        <p:nvSpPr>
          <p:cNvPr id="1116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8F22744-2FFC-417E-9C12-C486A6AA47F3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18</a:t>
            </a:fld>
            <a:endParaRPr lang="en-US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458725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3666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Figure 10.20b C</a:t>
            </a:r>
            <a:r>
              <a:rPr lang="en-US" baseline="-25000">
                <a:ea typeface="ＭＳ Ｐゴシック" pitchFamily="34" charset="-128"/>
              </a:rPr>
              <a:t>4</a:t>
            </a:r>
            <a:r>
              <a:rPr lang="en-US">
                <a:ea typeface="ＭＳ Ｐゴシック" pitchFamily="34" charset="-128"/>
              </a:rPr>
              <a:t> leaf anatomy and the C</a:t>
            </a:r>
            <a:r>
              <a:rPr lang="en-US" baseline="-25000">
                <a:ea typeface="ＭＳ Ｐゴシック" pitchFamily="34" charset="-128"/>
              </a:rPr>
              <a:t>4 </a:t>
            </a:r>
            <a:r>
              <a:rPr lang="en-US">
                <a:ea typeface="ＭＳ Ｐゴシック" pitchFamily="34" charset="-128"/>
              </a:rPr>
              <a:t>pathway (part 2: pathway)</a:t>
            </a:r>
          </a:p>
        </p:txBody>
      </p:sp>
      <p:sp>
        <p:nvSpPr>
          <p:cNvPr id="1136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1F09E87-6E76-4B56-9586-7F576C47812A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19</a:t>
            </a:fld>
            <a:endParaRPr lang="en-US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60782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Figure 10. 2 Photoautotrophs</a:t>
            </a: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17AA7D0-1C6E-4359-BD47-DABD75B74F08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2</a:t>
            </a:fld>
            <a:endParaRPr lang="en-US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091587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571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Figure 10.21 C</a:t>
            </a:r>
            <a:r>
              <a:rPr lang="en-US" baseline="-25000">
                <a:ea typeface="ＭＳ Ｐゴシック" pitchFamily="34" charset="-128"/>
              </a:rPr>
              <a:t>4</a:t>
            </a:r>
            <a:r>
              <a:rPr lang="en-US">
                <a:ea typeface="ＭＳ Ｐゴシック" pitchFamily="34" charset="-128"/>
              </a:rPr>
              <a:t> and CAM photosynthesis compared </a:t>
            </a:r>
          </a:p>
        </p:txBody>
      </p:sp>
      <p:sp>
        <p:nvSpPr>
          <p:cNvPr id="1157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07D0505-24D4-4B50-97BD-C41455685201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20</a:t>
            </a:fld>
            <a:endParaRPr lang="en-US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072731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1858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Figure 10.22a A review of photosynthesis (part 1)</a:t>
            </a:r>
          </a:p>
        </p:txBody>
      </p:sp>
      <p:sp>
        <p:nvSpPr>
          <p:cNvPr id="1218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6E31935-1C61-45BD-B4B5-195AC5582D2C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21</a:t>
            </a:fld>
            <a:endParaRPr lang="en-US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46736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3906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Figure 10.22b A review of photosynthesis (part 2)</a:t>
            </a:r>
          </a:p>
        </p:txBody>
      </p:sp>
      <p:sp>
        <p:nvSpPr>
          <p:cNvPr id="1239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A974ABF-503E-40F9-B309-7CAB66DA90F7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22</a:t>
            </a:fld>
            <a:endParaRPr lang="en-US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77299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Figure 10.4 Zooming in on the location of photosynthesis in a plant</a:t>
            </a: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ED33178-64B8-47C1-8184-CC5A359BD291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3</a:t>
            </a:fld>
            <a:endParaRPr lang="en-US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27867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Figure 10.5 Tracking atoms through photosynthesis</a:t>
            </a: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43F4CFA-A589-4DCD-8C11-3CA3E386A814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4</a:t>
            </a:fld>
            <a:endParaRPr lang="en-US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75517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4146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Figure 10.UN01 In-text figure, photosynthesis equation, p. 189</a:t>
            </a:r>
          </a:p>
        </p:txBody>
      </p:sp>
      <p:sp>
        <p:nvSpPr>
          <p:cNvPr id="1341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415CE6C-487C-44DB-8C8B-053FEF45F169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5</a:t>
            </a:fld>
            <a:endParaRPr lang="en-US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094013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Figure 10.6-4 An overview of photosynthesis: cooperation of the light reactions and the Calvin cycle (step 4)</a:t>
            </a: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848F558-1747-4D76-80E7-DDD95D08509C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6</a:t>
            </a:fld>
            <a:endParaRPr lang="en-US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53595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427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Figure 10.7 The electromagnetic spectrum</a:t>
            </a:r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B809CE4-F709-4263-B160-BF2867559D57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7</a:t>
            </a:fld>
            <a:endParaRPr lang="en-US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925667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Figure 10.8 Why leaves are green: interaction of light with chloroplasts</a:t>
            </a:r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1FCD1C3-22BD-4FF8-A1AB-AC3AB1BFC038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8</a:t>
            </a:fld>
            <a:endParaRPr lang="en-US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989782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0418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Figure 10.10 Inquiry: Which wavelengths of light are most effective in driving photosynthesis?</a:t>
            </a:r>
          </a:p>
        </p:txBody>
      </p:sp>
      <p:sp>
        <p:nvSpPr>
          <p:cNvPr id="604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3829A1D-0D07-44C1-8533-EF531F67D711}" type="slidenum">
              <a: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rPr>
              <a:pPr/>
              <a:t>9</a:t>
            </a:fld>
            <a:endParaRPr lang="en-US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29526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938" y="162990"/>
            <a:ext cx="9144000" cy="1003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29F39"/>
                    </a:gs>
                    <a:gs pos="100000">
                      <a:srgbClr val="58B5B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6C93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sz="2400" dirty="0">
                <a:solidFill>
                  <a:srgbClr val="FFFFFF"/>
                </a:solidFill>
                <a:latin typeface="+mj-lt"/>
                <a:ea typeface="+mn-ea"/>
                <a:cs typeface="Times New Roman" pitchFamily="84" charset="0"/>
              </a:rPr>
              <a:t>CAMPBELL</a:t>
            </a:r>
          </a:p>
          <a:p>
            <a:pPr algn="ctr" eaLnBrk="1" hangingPunct="1">
              <a:lnSpc>
                <a:spcPct val="50000"/>
              </a:lnSpc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sz="4800" dirty="0">
                <a:solidFill>
                  <a:srgbClr val="D2B239"/>
                </a:solidFill>
                <a:latin typeface="+mj-lt"/>
                <a:ea typeface="+mn-ea"/>
                <a:cs typeface="Times New Roman" pitchFamily="84" charset="0"/>
              </a:rPr>
              <a:t>BIOLOGY</a:t>
            </a: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0" y="1131066"/>
            <a:ext cx="9144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29F39"/>
                    </a:gs>
                    <a:gs pos="100000">
                      <a:srgbClr val="58B5B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spcAft>
                <a:spcPct val="20000"/>
              </a:spcAft>
            </a:pPr>
            <a:r>
              <a:rPr lang="en-US" sz="1600" dirty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Reece </a:t>
            </a:r>
            <a:r>
              <a:rPr lang="en-US" sz="1600" dirty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 charset="0"/>
                <a:cs typeface="Times New Roman" charset="0"/>
              </a:rPr>
              <a:t>Urry</a:t>
            </a:r>
            <a:r>
              <a:rPr lang="en-US" sz="1600" dirty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Cain </a:t>
            </a:r>
            <a:r>
              <a:rPr lang="en-US" sz="1600" dirty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Wasserman </a:t>
            </a:r>
            <a:r>
              <a:rPr lang="en-US" sz="1600" dirty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 charset="0"/>
                <a:cs typeface="Times New Roman" charset="0"/>
              </a:rPr>
              <a:t>Minorsky</a:t>
            </a:r>
            <a:r>
              <a:rPr lang="en-US" sz="1600" dirty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Jackson</a:t>
            </a: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0" y="6592888"/>
            <a:ext cx="68802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CAA3C"/>
                    </a:gs>
                    <a:gs pos="100000">
                      <a:srgbClr val="5EBDBE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dirty="0">
                <a:solidFill>
                  <a:srgbClr val="FFFFFF"/>
                </a:solidFill>
              </a:rPr>
              <a:t>     © 2014 Pearson Education, Inc.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Box 50"/>
          <p:cNvSpPr txBox="1">
            <a:spLocks noChangeArrowheads="1"/>
          </p:cNvSpPr>
          <p:nvPr/>
        </p:nvSpPr>
        <p:spPr bwMode="auto">
          <a:xfrm>
            <a:off x="6023428" y="715674"/>
            <a:ext cx="869610" cy="34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29F39"/>
                    </a:gs>
                    <a:gs pos="100000">
                      <a:srgbClr val="58B5B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lnSpc>
                <a:spcPct val="6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sz="1000" b="1" i="0" dirty="0">
                <a:solidFill>
                  <a:schemeClr val="accent3">
                    <a:lumMod val="75000"/>
                  </a:schemeClr>
                </a:solidFill>
                <a:latin typeface="Times New Roman"/>
                <a:cs typeface="Times New Roman"/>
              </a:rPr>
              <a:t>TENTH</a:t>
            </a:r>
          </a:p>
          <a:p>
            <a:pPr algn="r" eaLnBrk="1" hangingPunct="1">
              <a:lnSpc>
                <a:spcPct val="6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sz="1000" b="1" i="0" dirty="0">
                <a:solidFill>
                  <a:schemeClr val="accent3">
                    <a:lumMod val="75000"/>
                  </a:schemeClr>
                </a:solidFill>
                <a:latin typeface="Times New Roman"/>
                <a:cs typeface="Times New Roman"/>
              </a:rPr>
              <a:t>EDITION</a:t>
            </a:r>
          </a:p>
        </p:txBody>
      </p:sp>
      <p:sp>
        <p:nvSpPr>
          <p:cNvPr id="508945" name="Rectangle 17"/>
          <p:cNvSpPr>
            <a:spLocks noGrp="1" noChangeArrowheads="1"/>
          </p:cNvSpPr>
          <p:nvPr>
            <p:ph type="ctrTitle" sz="quarter"/>
          </p:nvPr>
        </p:nvSpPr>
        <p:spPr>
          <a:xfrm>
            <a:off x="182563" y="190500"/>
            <a:ext cx="3089275" cy="1096963"/>
          </a:xfrm>
        </p:spPr>
        <p:txBody>
          <a:bodyPr anchor="ctr"/>
          <a:lstStyle>
            <a:lvl1pPr marL="0" indent="0">
              <a:defRPr sz="500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7938" y="162990"/>
            <a:ext cx="9144000" cy="1003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29F39"/>
                    </a:gs>
                    <a:gs pos="100000">
                      <a:srgbClr val="58B5B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6C93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sz="2400" dirty="0">
                <a:solidFill>
                  <a:srgbClr val="FFFFFF"/>
                </a:solidFill>
                <a:latin typeface="+mj-lt"/>
                <a:ea typeface="+mn-ea"/>
                <a:cs typeface="Times New Roman" pitchFamily="84" charset="0"/>
              </a:rPr>
              <a:t>CAMPBELL</a:t>
            </a:r>
          </a:p>
          <a:p>
            <a:pPr algn="ctr" eaLnBrk="1" hangingPunct="1">
              <a:lnSpc>
                <a:spcPct val="50000"/>
              </a:lnSpc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sz="4800" dirty="0">
                <a:solidFill>
                  <a:srgbClr val="D2B239"/>
                </a:solidFill>
                <a:latin typeface="+mj-lt"/>
                <a:ea typeface="+mn-ea"/>
                <a:cs typeface="Times New Roman" pitchFamily="84" charset="0"/>
              </a:rPr>
              <a:t>BIOLOGY</a:t>
            </a:r>
          </a:p>
        </p:txBody>
      </p:sp>
      <p:sp>
        <p:nvSpPr>
          <p:cNvPr id="11" name="Text Box 31"/>
          <p:cNvSpPr txBox="1">
            <a:spLocks noChangeArrowheads="1"/>
          </p:cNvSpPr>
          <p:nvPr userDrawn="1"/>
        </p:nvSpPr>
        <p:spPr bwMode="auto">
          <a:xfrm>
            <a:off x="0" y="1131066"/>
            <a:ext cx="9144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29F39"/>
                    </a:gs>
                    <a:gs pos="100000">
                      <a:srgbClr val="58B5B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spcAft>
                <a:spcPct val="20000"/>
              </a:spcAft>
            </a:pPr>
            <a:r>
              <a:rPr lang="en-US" sz="1600" dirty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Reece </a:t>
            </a:r>
            <a:r>
              <a:rPr lang="en-US" sz="1600" dirty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 charset="0"/>
                <a:cs typeface="Times New Roman" charset="0"/>
              </a:rPr>
              <a:t>Urry</a:t>
            </a:r>
            <a:r>
              <a:rPr lang="en-US" sz="1600" dirty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Cain </a:t>
            </a:r>
            <a:r>
              <a:rPr lang="en-US" sz="1600" dirty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Wasserman </a:t>
            </a:r>
            <a:r>
              <a:rPr lang="en-US" sz="1600" dirty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 charset="0"/>
                <a:cs typeface="Times New Roman" charset="0"/>
              </a:rPr>
              <a:t>Minorsky</a:t>
            </a:r>
            <a:r>
              <a:rPr lang="en-US" sz="1600" dirty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Jackson</a:t>
            </a:r>
          </a:p>
        </p:txBody>
      </p:sp>
      <p:sp>
        <p:nvSpPr>
          <p:cNvPr id="13" name="Text Box 50"/>
          <p:cNvSpPr txBox="1">
            <a:spLocks noChangeArrowheads="1"/>
          </p:cNvSpPr>
          <p:nvPr userDrawn="1"/>
        </p:nvSpPr>
        <p:spPr bwMode="auto">
          <a:xfrm>
            <a:off x="6023428" y="715674"/>
            <a:ext cx="869610" cy="34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29F39"/>
                    </a:gs>
                    <a:gs pos="100000">
                      <a:srgbClr val="58B5B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lnSpc>
                <a:spcPct val="6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sz="1000" b="1" i="0" dirty="0">
                <a:solidFill>
                  <a:schemeClr val="accent3">
                    <a:lumMod val="75000"/>
                  </a:schemeClr>
                </a:solidFill>
                <a:latin typeface="Times New Roman"/>
                <a:cs typeface="Times New Roman"/>
              </a:rPr>
              <a:t>TENTH</a:t>
            </a:r>
          </a:p>
          <a:p>
            <a:pPr algn="r" eaLnBrk="1" hangingPunct="1">
              <a:lnSpc>
                <a:spcPct val="6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sz="1000" b="1" i="0" dirty="0">
                <a:solidFill>
                  <a:schemeClr val="accent3">
                    <a:lumMod val="75000"/>
                  </a:schemeClr>
                </a:solidFill>
                <a:latin typeface="Times New Roman"/>
                <a:cs typeface="Times New Roman"/>
              </a:rPr>
              <a:t>EDITION</a:t>
            </a:r>
          </a:p>
        </p:txBody>
      </p:sp>
    </p:spTree>
    <p:extLst>
      <p:ext uri="{BB962C8B-B14F-4D97-AF65-F5344CB8AC3E}">
        <p14:creationId xmlns:p14="http://schemas.microsoft.com/office/powerpoint/2010/main" val="3080839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3750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54813" y="182563"/>
            <a:ext cx="2203450" cy="61706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3" y="182563"/>
            <a:ext cx="6457950" cy="61706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380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REEC5658_10_Imag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418" y="0"/>
            <a:ext cx="9153676" cy="6865257"/>
          </a:xfrm>
          <a:prstGeom prst="rect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7938" y="162990"/>
            <a:ext cx="9144000" cy="1003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29F39"/>
                    </a:gs>
                    <a:gs pos="100000">
                      <a:srgbClr val="58B5B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6C93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sz="2400" dirty="0">
                <a:solidFill>
                  <a:srgbClr val="FFFFFF"/>
                </a:solidFill>
                <a:latin typeface="+mj-lt"/>
                <a:ea typeface="+mn-ea"/>
                <a:cs typeface="Times New Roman" pitchFamily="84" charset="0"/>
              </a:rPr>
              <a:t>CAMPBELL</a:t>
            </a:r>
          </a:p>
          <a:p>
            <a:pPr algn="ctr" eaLnBrk="1" hangingPunct="1">
              <a:lnSpc>
                <a:spcPct val="50000"/>
              </a:lnSpc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sz="4800" dirty="0">
                <a:solidFill>
                  <a:srgbClr val="D2B239"/>
                </a:solidFill>
                <a:latin typeface="+mj-lt"/>
                <a:ea typeface="+mn-ea"/>
                <a:cs typeface="Times New Roman" pitchFamily="84" charset="0"/>
              </a:rPr>
              <a:t>BIOLOGY</a:t>
            </a:r>
          </a:p>
        </p:txBody>
      </p:sp>
      <p:sp>
        <p:nvSpPr>
          <p:cNvPr id="5" name="Text Box 31"/>
          <p:cNvSpPr txBox="1">
            <a:spLocks noChangeArrowheads="1"/>
          </p:cNvSpPr>
          <p:nvPr userDrawn="1"/>
        </p:nvSpPr>
        <p:spPr bwMode="auto">
          <a:xfrm>
            <a:off x="0" y="1131066"/>
            <a:ext cx="9144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29F39"/>
                    </a:gs>
                    <a:gs pos="100000">
                      <a:srgbClr val="58B5B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spcAft>
                <a:spcPct val="20000"/>
              </a:spcAft>
            </a:pPr>
            <a:r>
              <a:rPr lang="en-US" sz="1600" dirty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Reece </a:t>
            </a:r>
            <a:r>
              <a:rPr lang="en-US" sz="1600" dirty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 charset="0"/>
                <a:cs typeface="Times New Roman" charset="0"/>
              </a:rPr>
              <a:t>Urry</a:t>
            </a:r>
            <a:r>
              <a:rPr lang="en-US" sz="1600" dirty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Cain </a:t>
            </a:r>
            <a:r>
              <a:rPr lang="en-US" sz="1600" dirty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Wasserman </a:t>
            </a:r>
            <a:r>
              <a:rPr lang="en-US" sz="1600" dirty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 charset="0"/>
                <a:cs typeface="Times New Roman" charset="0"/>
              </a:rPr>
              <a:t>Minorsky</a:t>
            </a:r>
            <a:r>
              <a:rPr lang="en-US" sz="1600" dirty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600" dirty="0">
                <a:solidFill>
                  <a:srgbClr val="D2B239"/>
                </a:solidFill>
                <a:latin typeface="Times New Roman" charset="0"/>
                <a:cs typeface="Times New Roman" charset="0"/>
              </a:rPr>
              <a:t>•</a:t>
            </a:r>
            <a:r>
              <a:rPr lang="en-US" sz="1600" dirty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Jackson</a:t>
            </a:r>
          </a:p>
        </p:txBody>
      </p:sp>
      <p:sp>
        <p:nvSpPr>
          <p:cNvPr id="6" name="Text Box 14"/>
          <p:cNvSpPr txBox="1">
            <a:spLocks noChangeArrowheads="1"/>
          </p:cNvSpPr>
          <p:nvPr userDrawn="1"/>
        </p:nvSpPr>
        <p:spPr bwMode="auto">
          <a:xfrm>
            <a:off x="0" y="6592888"/>
            <a:ext cx="68802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CAA3C"/>
                    </a:gs>
                    <a:gs pos="100000">
                      <a:srgbClr val="5EBDBE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dirty="0">
                <a:solidFill>
                  <a:srgbClr val="FFFFFF"/>
                </a:solidFill>
              </a:rPr>
              <a:t>     © 2014 Pearson Education, Inc.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Box 50"/>
          <p:cNvSpPr txBox="1">
            <a:spLocks noChangeArrowheads="1"/>
          </p:cNvSpPr>
          <p:nvPr userDrawn="1"/>
        </p:nvSpPr>
        <p:spPr bwMode="auto">
          <a:xfrm>
            <a:off x="6023428" y="715674"/>
            <a:ext cx="869610" cy="34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29F39"/>
                    </a:gs>
                    <a:gs pos="100000">
                      <a:srgbClr val="58B5B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lnSpc>
                <a:spcPct val="6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sz="1000" b="1" i="0" dirty="0">
                <a:solidFill>
                  <a:schemeClr val="accent3">
                    <a:lumMod val="75000"/>
                  </a:schemeClr>
                </a:solidFill>
                <a:latin typeface="Times New Roman"/>
                <a:cs typeface="Times New Roman"/>
              </a:rPr>
              <a:t>TENTH</a:t>
            </a:r>
          </a:p>
          <a:p>
            <a:pPr algn="r" eaLnBrk="1" hangingPunct="1">
              <a:lnSpc>
                <a:spcPct val="6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sz="1000" b="1" i="0" dirty="0">
                <a:solidFill>
                  <a:schemeClr val="accent3">
                    <a:lumMod val="75000"/>
                  </a:schemeClr>
                </a:solidFill>
                <a:latin typeface="Times New Roman"/>
                <a:cs typeface="Times New Roman"/>
              </a:rPr>
              <a:t>EDITION</a:t>
            </a:r>
          </a:p>
        </p:txBody>
      </p:sp>
      <p:sp>
        <p:nvSpPr>
          <p:cNvPr id="508945" name="Rectangle 17"/>
          <p:cNvSpPr>
            <a:spLocks noGrp="1" noChangeArrowheads="1"/>
          </p:cNvSpPr>
          <p:nvPr>
            <p:ph type="ctrTitle" sz="quarter"/>
          </p:nvPr>
        </p:nvSpPr>
        <p:spPr>
          <a:xfrm>
            <a:off x="182563" y="190500"/>
            <a:ext cx="3089275" cy="1096963"/>
          </a:xfrm>
        </p:spPr>
        <p:txBody>
          <a:bodyPr anchor="ctr"/>
          <a:lstStyle>
            <a:lvl1pPr marL="0" indent="0">
              <a:defRPr sz="5000">
                <a:solidFill>
                  <a:srgbClr val="FFFFFF"/>
                </a:solidFill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732061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729154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288831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382632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87082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01969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289824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52819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7472" indent="-347472">
              <a:buClr>
                <a:srgbClr val="FF6600"/>
              </a:buClr>
              <a:defRPr/>
            </a:lvl1pPr>
            <a:lvl2pPr marL="740664" indent="-283464">
              <a:buClr>
                <a:srgbClr val="FF6600"/>
              </a:buClr>
              <a:defRPr/>
            </a:lvl2pPr>
            <a:lvl3pPr marL="1143000" indent="-228600">
              <a:buClr>
                <a:srgbClr val="FF6600"/>
              </a:buClr>
              <a:defRPr/>
            </a:lvl3pPr>
            <a:lvl4pPr marL="1600200" indent="-228600">
              <a:buClr>
                <a:srgbClr val="FF6600"/>
              </a:buClr>
              <a:defRPr/>
            </a:lvl4pPr>
            <a:lvl5pPr marL="2057400" indent="-228600">
              <a:buClr>
                <a:srgbClr val="FF6600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585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904651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34495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45978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615706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652517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78613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116052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35402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489864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86238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59966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752627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709657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34831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12316" cy="343551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04526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463" y="1279525"/>
            <a:ext cx="4311650" cy="5073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8513" y="1279525"/>
            <a:ext cx="4311650" cy="5073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3913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4312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65927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7501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9098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4926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1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22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23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24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25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26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27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28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29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31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32.xml"/></Relationships>
</file>

<file path=ppt/slideMasters/_rels/slideMaster2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6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7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8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9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0913" y="1272910"/>
            <a:ext cx="8499249" cy="50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13716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 bwMode="auto">
          <a:xfrm>
            <a:off x="0" y="1"/>
            <a:ext cx="9144000" cy="290286"/>
          </a:xfrm>
          <a:prstGeom prst="rect">
            <a:avLst/>
          </a:prstGeom>
          <a:gradFill flip="none" rotWithShape="1">
            <a:gsLst>
              <a:gs pos="0">
                <a:srgbClr val="FF6600"/>
              </a:gs>
              <a:gs pos="100000">
                <a:srgbClr val="FFFFFF"/>
              </a:gs>
              <a:gs pos="25000">
                <a:srgbClr val="FF6600">
                  <a:alpha val="75000"/>
                </a:srgb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82563" y="298675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"/>
            <a:ext cx="9144000" cy="290286"/>
          </a:xfrm>
          <a:prstGeom prst="rect">
            <a:avLst/>
          </a:prstGeom>
          <a:gradFill flip="none" rotWithShape="1">
            <a:gsLst>
              <a:gs pos="0">
                <a:srgbClr val="FF6600"/>
              </a:gs>
              <a:gs pos="100000">
                <a:srgbClr val="FFFFFF"/>
              </a:gs>
              <a:gs pos="25000">
                <a:srgbClr val="FF6600">
                  <a:alpha val="75000"/>
                </a:srgb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b="0" dirty="0">
                <a:solidFill>
                  <a:srgbClr val="000000"/>
                </a:solidFill>
                <a:latin typeface="Arial" charset="0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161329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697" r:id="rId12"/>
  </p:sldLayoutIdLst>
  <p:txStyles>
    <p:titleStyle>
      <a:lvl1pPr marL="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/>
          <a:ea typeface="Geneva" charset="0"/>
          <a:cs typeface="Arial"/>
        </a:defRPr>
      </a:lvl1pPr>
      <a:lvl2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9D002D"/>
          </a:solidFill>
          <a:latin typeface="Times New Roman" charset="0"/>
          <a:ea typeface="Geneva" charset="0"/>
          <a:cs typeface="Arial" charset="0"/>
        </a:defRPr>
      </a:lvl2pPr>
      <a:lvl3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9D002D"/>
          </a:solidFill>
          <a:latin typeface="Times New Roman" charset="0"/>
          <a:ea typeface="Geneva" charset="0"/>
          <a:cs typeface="Arial" charset="0"/>
        </a:defRPr>
      </a:lvl3pPr>
      <a:lvl4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9D002D"/>
          </a:solidFill>
          <a:latin typeface="Times New Roman" charset="0"/>
          <a:ea typeface="Geneva" charset="0"/>
          <a:cs typeface="Arial" charset="0"/>
        </a:defRPr>
      </a:lvl4pPr>
      <a:lvl5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9D002D"/>
          </a:solidFill>
          <a:latin typeface="Times New Roman" charset="0"/>
          <a:ea typeface="Geneva" charset="0"/>
          <a:cs typeface="Arial" charset="0"/>
        </a:defRPr>
      </a:lvl5pPr>
      <a:lvl6pPr marL="9080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6pPr>
      <a:lvl7pPr marL="13652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7pPr>
      <a:lvl8pPr marL="18224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8pPr>
      <a:lvl9pPr marL="22796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9pPr>
    </p:titleStyle>
    <p:bodyStyle>
      <a:lvl1pPr marL="347472" indent="-347472" algn="l" rtl="0" eaLnBrk="1" fontAlgn="base" hangingPunct="1">
        <a:spcBef>
          <a:spcPct val="45000"/>
        </a:spcBef>
        <a:spcAft>
          <a:spcPct val="20000"/>
        </a:spcAft>
        <a:buClr>
          <a:srgbClr val="FF6600"/>
        </a:buClr>
        <a:buFont typeface="Wingdings" charset="2"/>
        <a:buChar char="§"/>
        <a:defRPr sz="2800">
          <a:solidFill>
            <a:schemeClr val="tx1"/>
          </a:solidFill>
          <a:latin typeface="Arial" charset="0"/>
          <a:ea typeface="Geneva" charset="0"/>
          <a:cs typeface="+mn-cs"/>
        </a:defRPr>
      </a:lvl1pPr>
      <a:lvl2pPr marL="740664" indent="-283464" algn="l" rtl="0" eaLnBrk="1" fontAlgn="base" hangingPunct="1">
        <a:spcBef>
          <a:spcPct val="45000"/>
        </a:spcBef>
        <a:spcAft>
          <a:spcPct val="20000"/>
        </a:spcAft>
        <a:buClr>
          <a:srgbClr val="FF6600"/>
        </a:buClr>
        <a:buFont typeface="Wingdings" charset="2"/>
        <a:buChar char="§"/>
        <a:defRPr sz="260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rtl="0" eaLnBrk="1" fontAlgn="base" hangingPunct="1">
        <a:spcBef>
          <a:spcPct val="45000"/>
        </a:spcBef>
        <a:spcAft>
          <a:spcPct val="20000"/>
        </a:spcAft>
        <a:buClr>
          <a:srgbClr val="FF6600"/>
        </a:buClr>
        <a:buFont typeface="Wingdings" charset="2"/>
        <a:buChar char="§"/>
        <a:defRPr sz="240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rtl="0" eaLnBrk="1" fontAlgn="base" hangingPunct="1">
        <a:spcBef>
          <a:spcPct val="45000"/>
        </a:spcBef>
        <a:spcAft>
          <a:spcPct val="20000"/>
        </a:spcAft>
        <a:buClr>
          <a:srgbClr val="FF6600"/>
        </a:buClr>
        <a:buFont typeface="Wingdings" charset="2"/>
        <a:buChar char="§"/>
        <a:defRPr sz="220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rtl="0" eaLnBrk="1" fontAlgn="base" hangingPunct="1">
        <a:spcBef>
          <a:spcPct val="45000"/>
        </a:spcBef>
        <a:spcAft>
          <a:spcPct val="20000"/>
        </a:spcAft>
        <a:buClr>
          <a:srgbClr val="FF6600"/>
        </a:buClr>
        <a:buFont typeface="Wingdings" charset="2"/>
        <a:buChar char="§"/>
        <a:defRPr sz="2200">
          <a:solidFill>
            <a:schemeClr val="tx1"/>
          </a:solidFill>
          <a:latin typeface="Arial" charset="0"/>
          <a:ea typeface="+mn-ea"/>
          <a:cs typeface="+mn-cs"/>
        </a:defRPr>
      </a:lvl5pPr>
      <a:lvl6pPr marL="33162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37734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42306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46878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539688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99467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26266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833143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245568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378515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524247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984226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970659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356274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852640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168218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011809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161795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505186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615456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22774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835825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786076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991723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0" y="0"/>
            <a:ext cx="5757863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900" dirty="0">
                <a:solidFill>
                  <a:srgbClr val="000000"/>
                </a:solidFill>
                <a:ea typeface="ＭＳ Ｐゴシック" pitchFamily="34" charset="-128"/>
              </a:rPr>
              <a:t>© 2014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891450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hyperlink" Target="http://www.mediaresource.org/instruct.ht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lagCount" hidden="1">
            <a:hlinkClick r:id="rId4" action="ppaction://hlinkfile"/>
          </p:cNvPr>
          <p:cNvSpPr>
            <a:spLocks noChangeArrowheads="1"/>
          </p:cNvSpPr>
          <p:nvPr/>
        </p:nvSpPr>
        <p:spPr bwMode="auto">
          <a:xfrm>
            <a:off x="8255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400" b="1">
                <a:latin typeface="Tahoma" charset="0"/>
              </a:rPr>
              <a:t>0</a:t>
            </a:r>
          </a:p>
        </p:txBody>
      </p:sp>
      <p:sp>
        <p:nvSpPr>
          <p:cNvPr id="3075" name="Text Box 11"/>
          <p:cNvSpPr txBox="1">
            <a:spLocks noChangeArrowheads="1"/>
          </p:cNvSpPr>
          <p:nvPr/>
        </p:nvSpPr>
        <p:spPr bwMode="auto">
          <a:xfrm>
            <a:off x="-23373" y="1633538"/>
            <a:ext cx="158651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D001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EFC33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9600" dirty="0">
                <a:solidFill>
                  <a:srgbClr val="D2B239"/>
                </a:solidFill>
              </a:rPr>
              <a:t>10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3044825"/>
            <a:ext cx="3789363" cy="960438"/>
          </a:xfrm>
          <a:extLst>
            <a:ext uri="{909E8E84-426E-40DD-AFC4-6F175D3DCCD1}">
              <a14:hiddenFill xmlns:a14="http://schemas.microsoft.com/office/drawing/2010/main">
                <a:solidFill>
                  <a:srgbClr val="9D0016">
                    <a:alpha val="2509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5FAF8E"/>
                </a:solidFill>
                <a:miter lim="800000"/>
                <a:headEnd/>
                <a:tailEnd/>
              </a14:hiddenLine>
            </a:ext>
          </a:extLst>
        </p:spPr>
        <p:txBody>
          <a:bodyPr rIns="0" anchor="ctr"/>
          <a:lstStyle/>
          <a:p>
            <a:pPr marL="152400" indent="0" eaLnBrk="1" hangingPunct="1">
              <a:buClr>
                <a:schemeClr val="tx2"/>
              </a:buClr>
              <a:buFont typeface="Wingdings" charset="0"/>
              <a:buNone/>
            </a:pPr>
            <a:r>
              <a:rPr lang="en-US" sz="3600" b="1" dirty="0">
                <a:solidFill>
                  <a:schemeClr val="bg1"/>
                </a:solidFill>
                <a:latin typeface="Arial"/>
                <a:cs typeface="Arial"/>
              </a:rPr>
              <a:t>Photosynthesis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68275" y="5815264"/>
            <a:ext cx="3436938" cy="60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r>
              <a:rPr lang="en-US" sz="1200" dirty="0">
                <a:solidFill>
                  <a:srgbClr val="D2B239"/>
                </a:solidFill>
              </a:rPr>
              <a:t>Lecture Presentation by </a:t>
            </a:r>
            <a:br>
              <a:rPr lang="en-US" sz="1200" dirty="0">
                <a:solidFill>
                  <a:srgbClr val="D2B239"/>
                </a:solidFill>
              </a:rPr>
            </a:br>
            <a:r>
              <a:rPr lang="en-US" sz="1200" dirty="0">
                <a:solidFill>
                  <a:srgbClr val="D2B239"/>
                </a:solidFill>
              </a:rPr>
              <a:t>Nicole </a:t>
            </a:r>
            <a:r>
              <a:rPr lang="en-US" sz="1200" dirty="0" err="1">
                <a:solidFill>
                  <a:srgbClr val="D2B239"/>
                </a:solidFill>
              </a:rPr>
              <a:t>Tunbridge</a:t>
            </a:r>
            <a:r>
              <a:rPr lang="en-US" sz="1200" dirty="0">
                <a:solidFill>
                  <a:srgbClr val="D2B239"/>
                </a:solidFill>
              </a:rPr>
              <a:t> and</a:t>
            </a:r>
          </a:p>
          <a:p>
            <a:pPr eaLnBrk="0" hangingPunct="0"/>
            <a:r>
              <a:rPr lang="en-US" sz="1200" dirty="0">
                <a:solidFill>
                  <a:srgbClr val="D2B239"/>
                </a:solidFill>
              </a:rPr>
              <a:t>Kathleen Fitzpatrick</a:t>
            </a:r>
          </a:p>
        </p:txBody>
      </p:sp>
      <p:cxnSp>
        <p:nvCxnSpPr>
          <p:cNvPr id="3" name="Straight Connector 2"/>
          <p:cNvCxnSpPr/>
          <p:nvPr/>
        </p:nvCxnSpPr>
        <p:spPr bwMode="auto">
          <a:xfrm flipV="1">
            <a:off x="127000" y="3054060"/>
            <a:ext cx="1314380" cy="242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D2B23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0_11ChlorophyllStruct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7"/>
          <a:stretch/>
        </p:blipFill>
        <p:spPr>
          <a:xfrm>
            <a:off x="1609344" y="153548"/>
            <a:ext cx="5925312" cy="642587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4980136" y="239996"/>
            <a:ext cx="525015" cy="269995"/>
          </a:xfrm>
          <a:prstGeom prst="rect">
            <a:avLst/>
          </a:prstGeom>
          <a:solidFill>
            <a:srgbClr val="97C5A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4980136" y="574600"/>
            <a:ext cx="580016" cy="225385"/>
          </a:xfrm>
          <a:prstGeom prst="rect">
            <a:avLst/>
          </a:prstGeom>
          <a:solidFill>
            <a:srgbClr val="97C5A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  <p:sp>
        <p:nvSpPr>
          <p:cNvPr id="67585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Arial" charset="0"/>
                <a:ea typeface="ＭＳ Ｐゴシック" pitchFamily="34" charset="-128"/>
                <a:cs typeface="Arial" charset="0"/>
              </a:rPr>
              <a:t>Figure 10.11</a:t>
            </a:r>
          </a:p>
        </p:txBody>
      </p:sp>
      <p:sp>
        <p:nvSpPr>
          <p:cNvPr id="67586" name="TextBox 4"/>
          <p:cNvSpPr txBox="1">
            <a:spLocks noChangeArrowheads="1"/>
          </p:cNvSpPr>
          <p:nvPr/>
        </p:nvSpPr>
        <p:spPr bwMode="auto">
          <a:xfrm>
            <a:off x="4991783" y="910833"/>
            <a:ext cx="2383291" cy="1409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ts val="2050"/>
              </a:lnSpc>
            </a:pPr>
            <a:r>
              <a:rPr lang="en-US" sz="1800" b="1" dirty="0" err="1">
                <a:solidFill>
                  <a:srgbClr val="000000"/>
                </a:solidFill>
                <a:ea typeface="ＭＳ Ｐゴシック" pitchFamily="34" charset="-128"/>
              </a:rPr>
              <a:t>Porphyrin</a:t>
            </a: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 ring:</a:t>
            </a:r>
          </a:p>
          <a:p>
            <a:pPr eaLnBrk="0" hangingPunct="0">
              <a:lnSpc>
                <a:spcPts val="2050"/>
              </a:lnSpc>
            </a:pP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light-absorbing</a:t>
            </a:r>
          </a:p>
          <a:p>
            <a:pPr eaLnBrk="0" hangingPunct="0">
              <a:lnSpc>
                <a:spcPts val="2050"/>
              </a:lnSpc>
            </a:pP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“head” of molecule;</a:t>
            </a:r>
          </a:p>
          <a:p>
            <a:pPr eaLnBrk="0" hangingPunct="0">
              <a:lnSpc>
                <a:spcPts val="2050"/>
              </a:lnSpc>
            </a:pP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note magnesium</a:t>
            </a:r>
          </a:p>
          <a:p>
            <a:pPr eaLnBrk="0" hangingPunct="0">
              <a:lnSpc>
                <a:spcPts val="2050"/>
              </a:lnSpc>
            </a:pP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atom at center</a:t>
            </a: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4491104" y="4883243"/>
            <a:ext cx="3471860" cy="1679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ts val="2050"/>
              </a:lnSpc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Hydrocarbon tail:</a:t>
            </a:r>
          </a:p>
          <a:p>
            <a:pPr eaLnBrk="0" hangingPunct="0">
              <a:lnSpc>
                <a:spcPts val="2050"/>
              </a:lnSpc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interacts with hydrophobic</a:t>
            </a:r>
          </a:p>
          <a:p>
            <a:pPr eaLnBrk="0" hangingPunct="0">
              <a:lnSpc>
                <a:spcPts val="2050"/>
              </a:lnSpc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regions of proteins inside</a:t>
            </a:r>
          </a:p>
          <a:p>
            <a:pPr eaLnBrk="0" hangingPunct="0">
              <a:lnSpc>
                <a:spcPts val="2050"/>
              </a:lnSpc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thylakoid membranes of</a:t>
            </a:r>
          </a:p>
          <a:p>
            <a:pPr eaLnBrk="0" hangingPunct="0">
              <a:lnSpc>
                <a:spcPts val="2050"/>
              </a:lnSpc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chloroplasts; H atoms not</a:t>
            </a:r>
          </a:p>
          <a:p>
            <a:pPr eaLnBrk="0" hangingPunct="0">
              <a:lnSpc>
                <a:spcPts val="2050"/>
              </a:lnSpc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shown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4928286" y="188924"/>
            <a:ext cx="532714" cy="35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ts val="2050"/>
              </a:lnSpc>
            </a:pP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CH</a:t>
            </a:r>
            <a:endParaRPr lang="en-US" sz="2200" b="1" baseline="-250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5511800" y="176046"/>
            <a:ext cx="2126344" cy="35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ts val="2050"/>
              </a:lnSpc>
            </a:pP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in chlorophyll </a:t>
            </a:r>
            <a:r>
              <a:rPr lang="en-US" sz="1800" b="1" i="1" dirty="0">
                <a:solidFill>
                  <a:srgbClr val="000000"/>
                </a:solidFill>
                <a:ea typeface="ＭＳ Ｐゴシック" pitchFamily="34" charset="-128"/>
              </a:rPr>
              <a:t>a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5493658" y="500803"/>
            <a:ext cx="1926771" cy="35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ts val="2050"/>
              </a:lnSpc>
            </a:pP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in chlorophyll </a:t>
            </a:r>
            <a:r>
              <a:rPr lang="en-US" sz="1800" b="1" i="1" dirty="0">
                <a:solidFill>
                  <a:srgbClr val="000000"/>
                </a:solidFill>
                <a:ea typeface="ＭＳ Ｐゴシック" pitchFamily="34" charset="-128"/>
              </a:rPr>
              <a:t>b</a:t>
            </a: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5263931" y="236094"/>
            <a:ext cx="305928" cy="35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ts val="2050"/>
              </a:lnSpc>
            </a:pPr>
            <a:r>
              <a:rPr lang="en-US" sz="1600" b="1" dirty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endParaRPr lang="en-US" sz="1600" b="1" baseline="-250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4928285" y="504433"/>
            <a:ext cx="723215" cy="35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ts val="2050"/>
              </a:lnSpc>
            </a:pP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CHO</a:t>
            </a:r>
            <a:endParaRPr lang="en-US" sz="2200" b="1" baseline="-250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3515912" y="452308"/>
            <a:ext cx="557455" cy="349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ts val="2050"/>
              </a:lnSpc>
            </a:pPr>
            <a:r>
              <a:rPr lang="en-US" sz="1500" b="1" dirty="0">
                <a:solidFill>
                  <a:srgbClr val="000000"/>
                </a:solidFill>
                <a:ea typeface="ＭＳ Ｐゴシック" pitchFamily="34" charset="-128"/>
              </a:rPr>
              <a:t>CH</a:t>
            </a:r>
            <a:endParaRPr lang="en-US" sz="1500" b="1" baseline="-250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795745" y="496185"/>
            <a:ext cx="238303" cy="34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ts val="2050"/>
              </a:lnSpc>
            </a:pPr>
            <a:r>
              <a:rPr lang="en-US" sz="1200" b="1" dirty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  <a:endParaRPr lang="en-US" sz="1200" b="1" baseline="-250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" name="Right Brace 2"/>
          <p:cNvSpPr/>
          <p:nvPr/>
        </p:nvSpPr>
        <p:spPr bwMode="auto">
          <a:xfrm>
            <a:off x="4318000" y="3719872"/>
            <a:ext cx="245806" cy="2810387"/>
          </a:xfrm>
          <a:prstGeom prst="rightBrace">
            <a:avLst>
              <a:gd name="adj1" fmla="val 41666"/>
              <a:gd name="adj2" fmla="val 49125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4910134" y="199996"/>
            <a:ext cx="2435067" cy="654988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84" charset="0"/>
              <a:ea typeface="ＭＳ Ｐゴシック" pitchFamily="34" charset="-128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5" name="Picture 73734" descr="10_13_HarvestLight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7" b="3512"/>
          <a:stretch/>
        </p:blipFill>
        <p:spPr>
          <a:xfrm>
            <a:off x="298704" y="957072"/>
            <a:ext cx="8341713" cy="4770218"/>
          </a:xfrm>
          <a:prstGeom prst="rect">
            <a:avLst/>
          </a:prstGeom>
        </p:spPr>
      </p:pic>
      <p:sp>
        <p:nvSpPr>
          <p:cNvPr id="73729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Arial" charset="0"/>
                <a:ea typeface="ＭＳ Ｐゴシック" pitchFamily="34" charset="-128"/>
                <a:cs typeface="Arial" charset="0"/>
              </a:rPr>
              <a:t>Figure 10.13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58091" y="5400232"/>
            <a:ext cx="3437197" cy="3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ts val="2050"/>
              </a:lnSpc>
            </a:pPr>
            <a:r>
              <a:rPr lang="en-US" sz="1350" b="1" dirty="0">
                <a:solidFill>
                  <a:srgbClr val="000000"/>
                </a:solidFill>
                <a:ea typeface="ＭＳ Ｐゴシック" pitchFamily="34" charset="-128"/>
              </a:rPr>
              <a:t>(a) How a photosystem harvests light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498254" y="5400232"/>
            <a:ext cx="3437197" cy="3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ts val="2050"/>
              </a:lnSpc>
            </a:pPr>
            <a:r>
              <a:rPr lang="en-US" sz="1350" b="1" dirty="0">
                <a:solidFill>
                  <a:srgbClr val="000000"/>
                </a:solidFill>
                <a:ea typeface="ＭＳ Ｐゴシック" pitchFamily="34" charset="-128"/>
              </a:rPr>
              <a:t>(b) Structure of a photosystem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179809" y="3101356"/>
            <a:ext cx="1220843" cy="3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ts val="2050"/>
              </a:lnSpc>
            </a:pPr>
            <a:r>
              <a:rPr lang="en-US" sz="1350" b="1" dirty="0">
                <a:solidFill>
                  <a:srgbClr val="000000"/>
                </a:solidFill>
                <a:ea typeface="ＭＳ Ｐゴシック" pitchFamily="34" charset="-128"/>
              </a:rPr>
              <a:t>Chlorophyll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751092" y="3122423"/>
            <a:ext cx="983231" cy="3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ts val="2050"/>
              </a:lnSpc>
            </a:pPr>
            <a:r>
              <a:rPr lang="en-US" sz="1350" b="1" dirty="0">
                <a:solidFill>
                  <a:srgbClr val="000000"/>
                </a:solidFill>
                <a:ea typeface="ＭＳ Ｐゴシック" pitchFamily="34" charset="-128"/>
              </a:rPr>
              <a:t>STROMA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890383" y="4810296"/>
            <a:ext cx="868521" cy="653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ts val="1450"/>
              </a:lnSpc>
            </a:pPr>
            <a:r>
              <a:rPr lang="en-US" sz="1350" b="1" dirty="0">
                <a:solidFill>
                  <a:srgbClr val="000000"/>
                </a:solidFill>
                <a:ea typeface="ＭＳ Ｐゴシック" pitchFamily="34" charset="-128"/>
              </a:rPr>
              <a:t>THYLA-</a:t>
            </a:r>
          </a:p>
          <a:p>
            <a:pPr eaLnBrk="0" hangingPunct="0">
              <a:lnSpc>
                <a:spcPts val="1450"/>
              </a:lnSpc>
            </a:pPr>
            <a:r>
              <a:rPr lang="en-US" sz="1350" b="1" dirty="0">
                <a:solidFill>
                  <a:srgbClr val="000000"/>
                </a:solidFill>
                <a:ea typeface="ＭＳ Ｐゴシック" pitchFamily="34" charset="-128"/>
              </a:rPr>
              <a:t>KOID</a:t>
            </a:r>
            <a:br>
              <a:rPr lang="en-US" sz="1350" b="1" dirty="0">
                <a:solidFill>
                  <a:srgbClr val="000000"/>
                </a:solidFill>
                <a:ea typeface="ＭＳ Ｐゴシック" pitchFamily="34" charset="-128"/>
              </a:rPr>
            </a:br>
            <a:r>
              <a:rPr lang="en-US" sz="1350" b="1" dirty="0">
                <a:solidFill>
                  <a:srgbClr val="000000"/>
                </a:solidFill>
                <a:ea typeface="ＭＳ Ｐゴシック" pitchFamily="34" charset="-128"/>
              </a:rPr>
              <a:t>SPACE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5762831" y="3404260"/>
            <a:ext cx="102260" cy="52119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 flipH="1">
            <a:off x="5136078" y="4545610"/>
            <a:ext cx="118753" cy="50470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 flipV="1">
            <a:off x="5132779" y="4901870"/>
            <a:ext cx="257299" cy="14844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896122" y="5027800"/>
            <a:ext cx="886503" cy="399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1550"/>
              </a:lnSpc>
            </a:pPr>
            <a:r>
              <a:rPr lang="en-US" sz="1350" b="1" dirty="0">
                <a:solidFill>
                  <a:srgbClr val="000000"/>
                </a:solidFill>
                <a:ea typeface="ＭＳ Ｐゴシック" pitchFamily="34" charset="-128"/>
              </a:rPr>
              <a:t>Protein</a:t>
            </a:r>
          </a:p>
          <a:p>
            <a:pPr eaLnBrk="0" hangingPunct="0">
              <a:lnSpc>
                <a:spcPts val="1550"/>
              </a:lnSpc>
            </a:pPr>
            <a:r>
              <a:rPr lang="en-US" sz="1350" b="1" dirty="0">
                <a:solidFill>
                  <a:srgbClr val="000000"/>
                </a:solidFill>
                <a:ea typeface="ＭＳ Ｐゴシック" pitchFamily="34" charset="-128"/>
              </a:rPr>
              <a:t>subunits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 rot="16200000">
            <a:off x="3715845" y="3906900"/>
            <a:ext cx="1809477" cy="200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1550"/>
              </a:lnSpc>
            </a:pPr>
            <a:r>
              <a:rPr lang="en-US" sz="1350" b="1" dirty="0">
                <a:solidFill>
                  <a:srgbClr val="000000"/>
                </a:solidFill>
                <a:ea typeface="ＭＳ Ｐゴシック" pitchFamily="34" charset="-128"/>
              </a:rPr>
              <a:t>Thylakoid membrane</a:t>
            </a:r>
          </a:p>
        </p:txBody>
      </p:sp>
      <p:sp>
        <p:nvSpPr>
          <p:cNvPr id="14" name="Right Brace 13"/>
          <p:cNvSpPr/>
          <p:nvPr/>
        </p:nvSpPr>
        <p:spPr bwMode="auto">
          <a:xfrm rot="10800000">
            <a:off x="4700648" y="3687945"/>
            <a:ext cx="108860" cy="745507"/>
          </a:xfrm>
          <a:prstGeom prst="rightBrace">
            <a:avLst>
              <a:gd name="adj1" fmla="val 34224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cxnSp>
        <p:nvCxnSpPr>
          <p:cNvPr id="20" name="Straight Connector 19"/>
          <p:cNvCxnSpPr/>
          <p:nvPr/>
        </p:nvCxnSpPr>
        <p:spPr bwMode="auto">
          <a:xfrm>
            <a:off x="3453740" y="3635169"/>
            <a:ext cx="307440" cy="119149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>
            <a:off x="3222831" y="4037610"/>
            <a:ext cx="539009" cy="78641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Connector 23"/>
          <p:cNvCxnSpPr/>
          <p:nvPr/>
        </p:nvCxnSpPr>
        <p:spPr bwMode="auto">
          <a:xfrm flipH="1">
            <a:off x="2471351" y="3887956"/>
            <a:ext cx="296340" cy="64628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/>
          <p:nvPr/>
        </p:nvCxnSpPr>
        <p:spPr bwMode="auto">
          <a:xfrm flipH="1">
            <a:off x="2474784" y="3889329"/>
            <a:ext cx="43713" cy="64148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Connector 27"/>
          <p:cNvCxnSpPr/>
          <p:nvPr/>
        </p:nvCxnSpPr>
        <p:spPr bwMode="auto">
          <a:xfrm flipH="1">
            <a:off x="1431324" y="3825486"/>
            <a:ext cx="522196" cy="69502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Connector 29"/>
          <p:cNvCxnSpPr/>
          <p:nvPr/>
        </p:nvCxnSpPr>
        <p:spPr bwMode="auto">
          <a:xfrm flipH="1">
            <a:off x="2668373" y="2107514"/>
            <a:ext cx="939113" cy="88694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Straight Connector 31"/>
          <p:cNvCxnSpPr/>
          <p:nvPr/>
        </p:nvCxnSpPr>
        <p:spPr bwMode="auto">
          <a:xfrm flipH="1">
            <a:off x="2660135" y="2153509"/>
            <a:ext cx="272535" cy="60273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Straight Connector 33"/>
          <p:cNvCxnSpPr/>
          <p:nvPr/>
        </p:nvCxnSpPr>
        <p:spPr bwMode="auto">
          <a:xfrm>
            <a:off x="1938639" y="2154882"/>
            <a:ext cx="110523" cy="37138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Straight Connector 38"/>
          <p:cNvCxnSpPr/>
          <p:nvPr/>
        </p:nvCxnSpPr>
        <p:spPr bwMode="auto">
          <a:xfrm>
            <a:off x="1940011" y="2156255"/>
            <a:ext cx="658340" cy="28420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3734" name="Right Brace 73733"/>
          <p:cNvSpPr/>
          <p:nvPr/>
        </p:nvSpPr>
        <p:spPr bwMode="auto">
          <a:xfrm rot="16200000">
            <a:off x="2539143" y="263436"/>
            <a:ext cx="139015" cy="2093785"/>
          </a:xfrm>
          <a:prstGeom prst="rightBrace">
            <a:avLst>
              <a:gd name="adj1" fmla="val 33620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42" name="Right Brace 41"/>
          <p:cNvSpPr/>
          <p:nvPr/>
        </p:nvSpPr>
        <p:spPr bwMode="auto">
          <a:xfrm rot="10800000">
            <a:off x="481054" y="2694458"/>
            <a:ext cx="139015" cy="1757407"/>
          </a:xfrm>
          <a:prstGeom prst="rightBrace">
            <a:avLst>
              <a:gd name="adj1" fmla="val 33620"/>
              <a:gd name="adj2" fmla="val 50977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3481287" y="4828925"/>
            <a:ext cx="944797" cy="399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1550"/>
              </a:lnSpc>
            </a:pPr>
            <a:r>
              <a:rPr lang="en-US" sz="1350" b="1" dirty="0">
                <a:solidFill>
                  <a:srgbClr val="000000"/>
                </a:solidFill>
                <a:ea typeface="ＭＳ Ｐゴシック" pitchFamily="34" charset="-128"/>
              </a:rPr>
              <a:t>Pigment</a:t>
            </a:r>
          </a:p>
          <a:p>
            <a:pPr eaLnBrk="0" hangingPunct="0">
              <a:lnSpc>
                <a:spcPts val="1550"/>
              </a:lnSpc>
            </a:pPr>
            <a:r>
              <a:rPr lang="en-US" sz="1350" b="1" dirty="0">
                <a:solidFill>
                  <a:srgbClr val="000000"/>
                </a:solidFill>
                <a:ea typeface="ＭＳ Ｐゴシック" pitchFamily="34" charset="-128"/>
              </a:rPr>
              <a:t>molecules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3627202" y="1710668"/>
            <a:ext cx="793479" cy="543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1400"/>
              </a:lnSpc>
            </a:pPr>
            <a:r>
              <a:rPr lang="en-US" sz="1350" b="1" dirty="0">
                <a:solidFill>
                  <a:srgbClr val="000000"/>
                </a:solidFill>
                <a:ea typeface="ＭＳ Ｐゴシック" pitchFamily="34" charset="-128"/>
              </a:rPr>
              <a:t>Primary</a:t>
            </a:r>
          </a:p>
          <a:p>
            <a:pPr eaLnBrk="0" hangingPunct="0">
              <a:lnSpc>
                <a:spcPts val="1400"/>
              </a:lnSpc>
            </a:pPr>
            <a:r>
              <a:rPr lang="en-US" sz="1350" b="1" dirty="0">
                <a:solidFill>
                  <a:srgbClr val="000000"/>
                </a:solidFill>
                <a:ea typeface="ＭＳ Ｐゴシック" pitchFamily="34" charset="-128"/>
              </a:rPr>
              <a:t>electron</a:t>
            </a:r>
          </a:p>
          <a:p>
            <a:pPr eaLnBrk="0" hangingPunct="0">
              <a:lnSpc>
                <a:spcPts val="1400"/>
              </a:lnSpc>
            </a:pPr>
            <a:r>
              <a:rPr lang="en-US" sz="1350" b="1" dirty="0">
                <a:solidFill>
                  <a:srgbClr val="000000"/>
                </a:solidFill>
                <a:ea typeface="ＭＳ Ｐゴシック" pitchFamily="34" charset="-128"/>
              </a:rPr>
              <a:t>acceptor</a:t>
            </a: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2681457" y="1532329"/>
            <a:ext cx="793479" cy="579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1500"/>
              </a:lnSpc>
            </a:pPr>
            <a:r>
              <a:rPr lang="en-US" sz="1350" b="1" dirty="0">
                <a:solidFill>
                  <a:srgbClr val="000000"/>
                </a:solidFill>
                <a:ea typeface="ＭＳ Ｐゴシック" pitchFamily="34" charset="-128"/>
              </a:rPr>
              <a:t>Reaction-</a:t>
            </a:r>
          </a:p>
          <a:p>
            <a:pPr eaLnBrk="0" hangingPunct="0">
              <a:lnSpc>
                <a:spcPts val="1500"/>
              </a:lnSpc>
            </a:pPr>
            <a:r>
              <a:rPr lang="en-US" sz="1350" b="1" dirty="0">
                <a:solidFill>
                  <a:srgbClr val="000000"/>
                </a:solidFill>
                <a:ea typeface="ＭＳ Ｐゴシック" pitchFamily="34" charset="-128"/>
              </a:rPr>
              <a:t>center</a:t>
            </a:r>
          </a:p>
          <a:p>
            <a:pPr eaLnBrk="0" hangingPunct="0">
              <a:lnSpc>
                <a:spcPts val="1500"/>
              </a:lnSpc>
            </a:pPr>
            <a:r>
              <a:rPr lang="en-US" sz="1350" b="1" dirty="0">
                <a:solidFill>
                  <a:srgbClr val="000000"/>
                </a:solidFill>
                <a:ea typeface="ＭＳ Ｐゴシック" pitchFamily="34" charset="-128"/>
              </a:rPr>
              <a:t>complex</a:t>
            </a: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3616393" y="1435052"/>
            <a:ext cx="793479" cy="19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1500"/>
              </a:lnSpc>
            </a:pPr>
            <a:r>
              <a:rPr lang="en-US" sz="1350" b="1" dirty="0">
                <a:solidFill>
                  <a:srgbClr val="000000"/>
                </a:solidFill>
                <a:ea typeface="ＭＳ Ｐゴシック" pitchFamily="34" charset="-128"/>
              </a:rPr>
              <a:t>STROMA</a:t>
            </a: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2065371" y="1062159"/>
            <a:ext cx="1106926" cy="19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1500"/>
              </a:lnSpc>
            </a:pPr>
            <a:r>
              <a:rPr lang="en-US" sz="1350" b="1" dirty="0">
                <a:solidFill>
                  <a:srgbClr val="000000"/>
                </a:solidFill>
                <a:ea typeface="ＭＳ Ｐゴシック" pitchFamily="34" charset="-128"/>
              </a:rPr>
              <a:t>Photosystem</a:t>
            </a: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1585606" y="1526925"/>
            <a:ext cx="921966" cy="579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1500"/>
              </a:lnSpc>
            </a:pPr>
            <a:r>
              <a:rPr lang="en-US" sz="1350" b="1" dirty="0">
                <a:solidFill>
                  <a:srgbClr val="000000"/>
                </a:solidFill>
                <a:ea typeface="ＭＳ Ｐゴシック" pitchFamily="34" charset="-128"/>
              </a:rPr>
              <a:t>Light-</a:t>
            </a:r>
          </a:p>
          <a:p>
            <a:pPr eaLnBrk="0" hangingPunct="0">
              <a:lnSpc>
                <a:spcPts val="1500"/>
              </a:lnSpc>
            </a:pPr>
            <a:r>
              <a:rPr lang="en-US" sz="1350" b="1" dirty="0">
                <a:solidFill>
                  <a:srgbClr val="000000"/>
                </a:solidFill>
                <a:ea typeface="ＭＳ Ｐゴシック" pitchFamily="34" charset="-128"/>
              </a:rPr>
              <a:t>harvesting</a:t>
            </a:r>
          </a:p>
          <a:p>
            <a:pPr eaLnBrk="0" hangingPunct="0">
              <a:lnSpc>
                <a:spcPts val="1500"/>
              </a:lnSpc>
            </a:pPr>
            <a:r>
              <a:rPr lang="en-US" sz="1350" b="1" dirty="0">
                <a:solidFill>
                  <a:srgbClr val="000000"/>
                </a:solidFill>
                <a:ea typeface="ＭＳ Ｐゴシック" pitchFamily="34" charset="-128"/>
              </a:rPr>
              <a:t>complexes</a:t>
            </a: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764160" y="1553946"/>
            <a:ext cx="689585" cy="19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1500"/>
              </a:lnSpc>
            </a:pPr>
            <a:r>
              <a:rPr lang="en-US" sz="1350" b="1" dirty="0">
                <a:solidFill>
                  <a:srgbClr val="000000"/>
                </a:solidFill>
                <a:ea typeface="ＭＳ Ｐゴシック" pitchFamily="34" charset="-128"/>
              </a:rPr>
              <a:t>Photon</a:t>
            </a: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710116" y="4510074"/>
            <a:ext cx="900351" cy="387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1500"/>
              </a:lnSpc>
            </a:pPr>
            <a:r>
              <a:rPr lang="en-US" sz="1350" b="1" dirty="0">
                <a:solidFill>
                  <a:srgbClr val="000000"/>
                </a:solidFill>
                <a:ea typeface="ＭＳ Ｐゴシック" pitchFamily="34" charset="-128"/>
              </a:rPr>
              <a:t>Transfer</a:t>
            </a:r>
          </a:p>
          <a:p>
            <a:pPr eaLnBrk="0" hangingPunct="0">
              <a:lnSpc>
                <a:spcPts val="1500"/>
              </a:lnSpc>
            </a:pPr>
            <a:r>
              <a:rPr lang="en-US" sz="1350" b="1" dirty="0">
                <a:solidFill>
                  <a:srgbClr val="000000"/>
                </a:solidFill>
                <a:ea typeface="ＭＳ Ｐゴシック" pitchFamily="34" charset="-128"/>
              </a:rPr>
              <a:t>of energy</a:t>
            </a: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1709900" y="4553308"/>
            <a:ext cx="1964991" cy="387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1500"/>
              </a:lnSpc>
            </a:pPr>
            <a:r>
              <a:rPr lang="en-US" sz="1350" b="1" dirty="0">
                <a:solidFill>
                  <a:srgbClr val="000000"/>
                </a:solidFill>
                <a:ea typeface="ＭＳ Ｐゴシック" pitchFamily="34" charset="-128"/>
              </a:rPr>
              <a:t>Special pair of </a:t>
            </a:r>
            <a:r>
              <a:rPr lang="en-US" sz="1350" b="1" dirty="0" err="1">
                <a:solidFill>
                  <a:srgbClr val="000000"/>
                </a:solidFill>
                <a:ea typeface="ＭＳ Ｐゴシック" pitchFamily="34" charset="-128"/>
              </a:rPr>
              <a:t>chloro</a:t>
            </a:r>
            <a:r>
              <a:rPr lang="en-US" sz="1350" b="1" dirty="0">
                <a:solidFill>
                  <a:srgbClr val="000000"/>
                </a:solidFill>
                <a:ea typeface="ＭＳ Ｐゴシック" pitchFamily="34" charset="-128"/>
              </a:rPr>
              <a:t>-</a:t>
            </a:r>
          </a:p>
          <a:p>
            <a:pPr eaLnBrk="0" hangingPunct="0">
              <a:lnSpc>
                <a:spcPts val="1500"/>
              </a:lnSpc>
            </a:pPr>
            <a:r>
              <a:rPr lang="en-US" sz="1350" b="1" dirty="0" err="1">
                <a:solidFill>
                  <a:srgbClr val="000000"/>
                </a:solidFill>
                <a:ea typeface="ＭＳ Ｐゴシック" pitchFamily="34" charset="-128"/>
              </a:rPr>
              <a:t>phyll</a:t>
            </a:r>
            <a:r>
              <a:rPr lang="en-US" sz="1350" b="1" dirty="0">
                <a:solidFill>
                  <a:srgbClr val="000000"/>
                </a:solidFill>
                <a:ea typeface="ＭＳ Ｐゴシック" pitchFamily="34" charset="-128"/>
              </a:rPr>
              <a:t> </a:t>
            </a:r>
            <a:r>
              <a:rPr lang="en-US" sz="1350" b="1" i="1" dirty="0">
                <a:solidFill>
                  <a:srgbClr val="000000"/>
                </a:solidFill>
                <a:ea typeface="ＭＳ Ｐゴシック" pitchFamily="34" charset="-128"/>
              </a:rPr>
              <a:t>a</a:t>
            </a:r>
            <a:r>
              <a:rPr lang="en-US" sz="1350" b="1" dirty="0">
                <a:solidFill>
                  <a:srgbClr val="000000"/>
                </a:solidFill>
                <a:ea typeface="ＭＳ Ｐゴシック" pitchFamily="34" charset="-128"/>
              </a:rPr>
              <a:t> molecules</a:t>
            </a: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721999" y="5013751"/>
            <a:ext cx="2596211" cy="387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1500"/>
              </a:lnSpc>
            </a:pPr>
            <a:r>
              <a:rPr lang="en-US" sz="1350" b="1" dirty="0">
                <a:solidFill>
                  <a:srgbClr val="000000"/>
                </a:solidFill>
                <a:ea typeface="ＭＳ Ｐゴシック" pitchFamily="34" charset="-128"/>
              </a:rPr>
              <a:t>THYLAKOID SPACE</a:t>
            </a:r>
          </a:p>
          <a:p>
            <a:pPr eaLnBrk="0" hangingPunct="0">
              <a:lnSpc>
                <a:spcPts val="1500"/>
              </a:lnSpc>
            </a:pPr>
            <a:r>
              <a:rPr lang="en-US" sz="1350" b="1" dirty="0">
                <a:solidFill>
                  <a:srgbClr val="000000"/>
                </a:solidFill>
                <a:ea typeface="ＭＳ Ｐゴシック" pitchFamily="34" charset="-128"/>
              </a:rPr>
              <a:t>(INTERIOR OF THYLAKOID)</a:t>
            </a: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 rot="16200000">
            <a:off x="-643909" y="3272284"/>
            <a:ext cx="2068600" cy="205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1550"/>
              </a:lnSpc>
            </a:pPr>
            <a:r>
              <a:rPr lang="en-US" sz="1350" b="1" dirty="0">
                <a:solidFill>
                  <a:srgbClr val="000000"/>
                </a:solidFill>
                <a:ea typeface="ＭＳ Ｐゴシック" pitchFamily="34" charset="-128"/>
              </a:rPr>
              <a:t>Thylakoid membrane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2602856" y="3173237"/>
            <a:ext cx="224626" cy="253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050"/>
              </a:lnSpc>
            </a:pPr>
            <a:r>
              <a:rPr lang="en-US" sz="1050" b="1" i="1" dirty="0">
                <a:solidFill>
                  <a:srgbClr val="000000"/>
                </a:solidFill>
                <a:ea typeface="ＭＳ Ｐゴシック" pitchFamily="34" charset="-128"/>
              </a:rPr>
              <a:t>e</a:t>
            </a:r>
            <a:r>
              <a:rPr lang="en-US" sz="1400" b="1" baseline="30000" dirty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−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69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8450" y="317500"/>
            <a:ext cx="8547100" cy="622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170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Arial" charset="0"/>
                <a:ea typeface="ＭＳ Ｐゴシック" pitchFamily="34" charset="-128"/>
                <a:cs typeface="Arial" charset="0"/>
              </a:rPr>
              <a:t>Figure 10.UN02</a:t>
            </a:r>
          </a:p>
        </p:txBody>
      </p:sp>
      <p:sp>
        <p:nvSpPr>
          <p:cNvPr id="135171" name="TextBox 5"/>
          <p:cNvSpPr txBox="1">
            <a:spLocks noChangeArrowheads="1"/>
          </p:cNvSpPr>
          <p:nvPr/>
        </p:nvSpPr>
        <p:spPr bwMode="auto">
          <a:xfrm>
            <a:off x="414338" y="1158875"/>
            <a:ext cx="9683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500" b="1">
                <a:solidFill>
                  <a:srgbClr val="000000"/>
                </a:solidFill>
                <a:ea typeface="ＭＳ Ｐゴシック" pitchFamily="34" charset="-128"/>
              </a:rPr>
              <a:t>Light</a:t>
            </a:r>
          </a:p>
        </p:txBody>
      </p:sp>
      <p:sp>
        <p:nvSpPr>
          <p:cNvPr id="135172" name="TextBox 6"/>
          <p:cNvSpPr txBox="1">
            <a:spLocks noChangeArrowheads="1"/>
          </p:cNvSpPr>
          <p:nvPr/>
        </p:nvSpPr>
        <p:spPr bwMode="auto">
          <a:xfrm>
            <a:off x="2790825" y="504825"/>
            <a:ext cx="78422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500" b="1">
                <a:solidFill>
                  <a:srgbClr val="FFFFFF"/>
                </a:solidFill>
                <a:ea typeface="ＭＳ Ｐゴシック" pitchFamily="34" charset="-128"/>
              </a:rPr>
              <a:t>H</a:t>
            </a:r>
            <a:r>
              <a:rPr lang="en-US" sz="2500" b="1" baseline="-25000">
                <a:solidFill>
                  <a:srgbClr val="FFFFFF"/>
                </a:solidFill>
                <a:ea typeface="ＭＳ Ｐゴシック" pitchFamily="34" charset="-128"/>
              </a:rPr>
              <a:t>2</a:t>
            </a:r>
            <a:r>
              <a:rPr lang="en-US" sz="2500" b="1">
                <a:solidFill>
                  <a:srgbClr val="FFFFFF"/>
                </a:solidFill>
                <a:ea typeface="ＭＳ Ｐゴシック" pitchFamily="34" charset="-128"/>
              </a:rPr>
              <a:t>O</a:t>
            </a:r>
          </a:p>
        </p:txBody>
      </p:sp>
      <p:sp>
        <p:nvSpPr>
          <p:cNvPr id="135173" name="TextBox 7"/>
          <p:cNvSpPr txBox="1">
            <a:spLocks noChangeArrowheads="1"/>
          </p:cNvSpPr>
          <p:nvPr/>
        </p:nvSpPr>
        <p:spPr bwMode="auto">
          <a:xfrm>
            <a:off x="5781675" y="504825"/>
            <a:ext cx="78422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500" b="1">
                <a:solidFill>
                  <a:srgbClr val="000000"/>
                </a:solidFill>
                <a:ea typeface="ＭＳ Ｐゴシック" pitchFamily="34" charset="-128"/>
              </a:rPr>
              <a:t>CO</a:t>
            </a:r>
            <a:r>
              <a:rPr lang="en-US" sz="2500" b="1" baseline="-25000">
                <a:solidFill>
                  <a:srgbClr val="000000"/>
                </a:solidFill>
                <a:ea typeface="ＭＳ Ｐゴシック" pitchFamily="34" charset="-128"/>
              </a:rPr>
              <a:t>2</a:t>
            </a:r>
            <a:endParaRPr lang="en-US" sz="2500" b="1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35174" name="TextBox 8"/>
          <p:cNvSpPr txBox="1">
            <a:spLocks noChangeArrowheads="1"/>
          </p:cNvSpPr>
          <p:nvPr/>
        </p:nvSpPr>
        <p:spPr bwMode="auto">
          <a:xfrm>
            <a:off x="2868613" y="5772150"/>
            <a:ext cx="554037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500" b="1">
                <a:solidFill>
                  <a:srgbClr val="FFFFFF"/>
                </a:solidFill>
                <a:ea typeface="ＭＳ Ｐゴシック" pitchFamily="34" charset="-128"/>
              </a:rPr>
              <a:t>O</a:t>
            </a:r>
            <a:r>
              <a:rPr lang="en-US" sz="2500" b="1" baseline="-25000">
                <a:solidFill>
                  <a:srgbClr val="FFFFFF"/>
                </a:solidFill>
                <a:ea typeface="ＭＳ Ｐゴシック" pitchFamily="34" charset="-128"/>
              </a:rPr>
              <a:t>2</a:t>
            </a:r>
            <a:endParaRPr lang="en-US" sz="2500" b="1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35175" name="TextBox 9"/>
          <p:cNvSpPr txBox="1">
            <a:spLocks noChangeArrowheads="1"/>
          </p:cNvSpPr>
          <p:nvPr/>
        </p:nvSpPr>
        <p:spPr bwMode="auto">
          <a:xfrm>
            <a:off x="2139950" y="2933700"/>
            <a:ext cx="2068513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ts val="2800"/>
              </a:lnSpc>
            </a:pPr>
            <a:r>
              <a:rPr lang="en-US" sz="2500" b="1">
                <a:solidFill>
                  <a:srgbClr val="000000"/>
                </a:solidFill>
                <a:ea typeface="ＭＳ Ｐゴシック" pitchFamily="34" charset="-128"/>
              </a:rPr>
              <a:t>LIGHT</a:t>
            </a:r>
          </a:p>
          <a:p>
            <a:pPr algn="ctr" eaLnBrk="0" hangingPunct="0">
              <a:lnSpc>
                <a:spcPts val="2800"/>
              </a:lnSpc>
            </a:pPr>
            <a:r>
              <a:rPr lang="en-US" sz="2500" b="1">
                <a:solidFill>
                  <a:srgbClr val="000000"/>
                </a:solidFill>
                <a:ea typeface="ＭＳ Ｐゴシック" pitchFamily="34" charset="-128"/>
              </a:rPr>
              <a:t>REACTIONS</a:t>
            </a:r>
          </a:p>
        </p:txBody>
      </p:sp>
      <p:sp>
        <p:nvSpPr>
          <p:cNvPr id="135176" name="TextBox 10"/>
          <p:cNvSpPr txBox="1">
            <a:spLocks noChangeArrowheads="1"/>
          </p:cNvSpPr>
          <p:nvPr/>
        </p:nvSpPr>
        <p:spPr bwMode="auto">
          <a:xfrm>
            <a:off x="5527675" y="2792413"/>
            <a:ext cx="1350963" cy="81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ts val="2800"/>
              </a:lnSpc>
            </a:pPr>
            <a:r>
              <a:rPr lang="en-US" sz="2500" b="1">
                <a:solidFill>
                  <a:srgbClr val="000000"/>
                </a:solidFill>
                <a:ea typeface="ＭＳ Ｐゴシック" pitchFamily="34" charset="-128"/>
              </a:rPr>
              <a:t>CALVIN</a:t>
            </a:r>
          </a:p>
          <a:p>
            <a:pPr algn="ctr" eaLnBrk="0" hangingPunct="0">
              <a:lnSpc>
                <a:spcPts val="2800"/>
              </a:lnSpc>
            </a:pPr>
            <a:r>
              <a:rPr lang="en-US" sz="2500" b="1">
                <a:solidFill>
                  <a:srgbClr val="000000"/>
                </a:solidFill>
                <a:ea typeface="ＭＳ Ｐゴシック" pitchFamily="34" charset="-128"/>
              </a:rPr>
              <a:t>CYCLE</a:t>
            </a:r>
          </a:p>
        </p:txBody>
      </p:sp>
      <p:sp>
        <p:nvSpPr>
          <p:cNvPr id="135177" name="TextBox 11"/>
          <p:cNvSpPr txBox="1">
            <a:spLocks noChangeArrowheads="1"/>
          </p:cNvSpPr>
          <p:nvPr/>
        </p:nvSpPr>
        <p:spPr bwMode="auto">
          <a:xfrm>
            <a:off x="4151313" y="3754438"/>
            <a:ext cx="801687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ts val="2800"/>
              </a:lnSpc>
            </a:pPr>
            <a:r>
              <a:rPr lang="en-US" b="1">
                <a:solidFill>
                  <a:srgbClr val="000000"/>
                </a:solidFill>
                <a:ea typeface="ＭＳ Ｐゴシック" pitchFamily="34" charset="-128"/>
              </a:rPr>
              <a:t>ATP</a:t>
            </a:r>
          </a:p>
        </p:txBody>
      </p:sp>
      <p:sp>
        <p:nvSpPr>
          <p:cNvPr id="135178" name="TextBox 12"/>
          <p:cNvSpPr txBox="1">
            <a:spLocks noChangeArrowheads="1"/>
          </p:cNvSpPr>
          <p:nvPr/>
        </p:nvSpPr>
        <p:spPr bwMode="auto">
          <a:xfrm>
            <a:off x="3890963" y="4344988"/>
            <a:ext cx="1322387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ts val="2800"/>
              </a:lnSpc>
            </a:pPr>
            <a:r>
              <a:rPr lang="en-US" sz="2500" b="1">
                <a:solidFill>
                  <a:srgbClr val="000000"/>
                </a:solidFill>
                <a:ea typeface="ＭＳ Ｐゴシック" pitchFamily="34" charset="-128"/>
              </a:rPr>
              <a:t>NADPH</a:t>
            </a:r>
          </a:p>
        </p:txBody>
      </p:sp>
      <p:sp>
        <p:nvSpPr>
          <p:cNvPr id="135179" name="TextBox 13"/>
          <p:cNvSpPr txBox="1">
            <a:spLocks noChangeArrowheads="1"/>
          </p:cNvSpPr>
          <p:nvPr/>
        </p:nvSpPr>
        <p:spPr bwMode="auto">
          <a:xfrm>
            <a:off x="4140200" y="2303463"/>
            <a:ext cx="860425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ts val="2800"/>
              </a:lnSpc>
            </a:pPr>
            <a:r>
              <a:rPr lang="en-US" sz="2500" b="1">
                <a:solidFill>
                  <a:srgbClr val="000000"/>
                </a:solidFill>
                <a:ea typeface="ＭＳ Ｐゴシック" pitchFamily="34" charset="-128"/>
              </a:rPr>
              <a:t>ADP</a:t>
            </a:r>
          </a:p>
        </p:txBody>
      </p:sp>
      <p:sp>
        <p:nvSpPr>
          <p:cNvPr id="135180" name="TextBox 14"/>
          <p:cNvSpPr txBox="1">
            <a:spLocks noChangeArrowheads="1"/>
          </p:cNvSpPr>
          <p:nvPr/>
        </p:nvSpPr>
        <p:spPr bwMode="auto">
          <a:xfrm>
            <a:off x="3986213" y="1897063"/>
            <a:ext cx="1208087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ts val="2800"/>
              </a:lnSpc>
            </a:pPr>
            <a:r>
              <a:rPr lang="en-US" sz="2500" b="1">
                <a:solidFill>
                  <a:srgbClr val="000000"/>
                </a:solidFill>
                <a:ea typeface="ＭＳ Ｐゴシック" pitchFamily="34" charset="-128"/>
              </a:rPr>
              <a:t>NADP</a:t>
            </a:r>
            <a:r>
              <a:rPr lang="en-US" sz="2500" b="1" baseline="30000">
                <a:solidFill>
                  <a:srgbClr val="000000"/>
                </a:solidFill>
                <a:latin typeface="Symbol" pitchFamily="18" charset="2"/>
                <a:ea typeface="ＭＳ Ｐゴシック" pitchFamily="34" charset="-128"/>
              </a:rPr>
              <a:t>+</a:t>
            </a:r>
          </a:p>
        </p:txBody>
      </p:sp>
      <p:sp>
        <p:nvSpPr>
          <p:cNvPr id="135181" name="TextBox 15"/>
          <p:cNvSpPr txBox="1">
            <a:spLocks noChangeArrowheads="1"/>
          </p:cNvSpPr>
          <p:nvPr/>
        </p:nvSpPr>
        <p:spPr bwMode="auto">
          <a:xfrm>
            <a:off x="5048250" y="5740400"/>
            <a:ext cx="2405063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ts val="2800"/>
              </a:lnSpc>
            </a:pPr>
            <a:r>
              <a:rPr lang="en-US" sz="2500" b="1">
                <a:solidFill>
                  <a:srgbClr val="000000"/>
                </a:solidFill>
                <a:ea typeface="ＭＳ Ｐゴシック" pitchFamily="34" charset="-128"/>
              </a:rPr>
              <a:t>[CH</a:t>
            </a:r>
            <a:r>
              <a:rPr lang="en-US" sz="2500" b="1" baseline="-25000">
                <a:solidFill>
                  <a:srgbClr val="000000"/>
                </a:solidFill>
                <a:ea typeface="ＭＳ Ｐゴシック" pitchFamily="34" charset="-128"/>
              </a:rPr>
              <a:t>2</a:t>
            </a:r>
            <a:r>
              <a:rPr lang="en-US" sz="2500" b="1">
                <a:solidFill>
                  <a:srgbClr val="000000"/>
                </a:solidFill>
                <a:ea typeface="ＭＳ Ｐゴシック" pitchFamily="34" charset="-128"/>
              </a:rPr>
              <a:t>O] (sugar)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_14ElectronFlow_5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15"/>
          <a:stretch/>
        </p:blipFill>
        <p:spPr>
          <a:xfrm>
            <a:off x="298704" y="1030224"/>
            <a:ext cx="8546592" cy="4590550"/>
          </a:xfrm>
          <a:prstGeom prst="rect">
            <a:avLst/>
          </a:prstGeom>
        </p:spPr>
      </p:pic>
      <p:sp>
        <p:nvSpPr>
          <p:cNvPr id="88065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2013857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Arial" charset="0"/>
                <a:ea typeface="ＭＳ Ｐゴシック" pitchFamily="34" charset="-128"/>
                <a:cs typeface="Arial" charset="0"/>
              </a:rPr>
              <a:t>Figure 10.14-5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019931" y="4488776"/>
            <a:ext cx="131369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Pigment</a:t>
            </a:r>
          </a:p>
          <a:p>
            <a:pPr eaLnBrk="0" hangingPunct="0"/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molecules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2617084" y="4574315"/>
            <a:ext cx="468000" cy="15559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783692" y="2045372"/>
            <a:ext cx="351367" cy="34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ts val="2050"/>
              </a:lnSpc>
            </a:pPr>
            <a:r>
              <a:rPr lang="en-US" sz="1200" b="1" i="1" dirty="0">
                <a:solidFill>
                  <a:srgbClr val="000000"/>
                </a:solidFill>
                <a:ea typeface="ＭＳ Ｐゴシック" pitchFamily="34" charset="-128"/>
              </a:rPr>
              <a:t>e</a:t>
            </a:r>
            <a:r>
              <a:rPr lang="en-US" sz="1400" b="1" baseline="30000" dirty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−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45006" y="3004946"/>
            <a:ext cx="270011" cy="363347"/>
            <a:chOff x="345006" y="3004946"/>
            <a:chExt cx="270011" cy="363347"/>
          </a:xfrm>
        </p:grpSpPr>
        <p:sp>
          <p:nvSpPr>
            <p:cNvPr id="9" name="Oval 36"/>
            <p:cNvSpPr>
              <a:spLocks noChangeArrowheads="1"/>
            </p:cNvSpPr>
            <p:nvPr/>
          </p:nvSpPr>
          <p:spPr bwMode="auto">
            <a:xfrm>
              <a:off x="353119" y="3092323"/>
              <a:ext cx="261898" cy="261116"/>
            </a:xfrm>
            <a:prstGeom prst="ellipse">
              <a:avLst/>
            </a:prstGeom>
            <a:solidFill>
              <a:srgbClr val="028ED0"/>
            </a:solidFill>
            <a:ln w="12700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10" name="TextBox 35"/>
            <p:cNvSpPr txBox="1">
              <a:spLocks noChangeArrowheads="1"/>
            </p:cNvSpPr>
            <p:nvPr/>
          </p:nvSpPr>
          <p:spPr bwMode="auto">
            <a:xfrm>
              <a:off x="345006" y="3004946"/>
              <a:ext cx="265862" cy="363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lnSpc>
                  <a:spcPts val="2200"/>
                </a:lnSpc>
              </a:pPr>
              <a:r>
                <a:rPr lang="en-US" sz="1400" b="1" dirty="0">
                  <a:solidFill>
                    <a:srgbClr val="FFFFFF"/>
                  </a:solidFill>
                  <a:ea typeface="ＭＳ Ｐゴシック" pitchFamily="34" charset="-128"/>
                </a:rPr>
                <a:t>1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 bwMode="auto">
          <a:xfrm flipV="1">
            <a:off x="2495068" y="4729914"/>
            <a:ext cx="590016" cy="14999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flipV="1">
            <a:off x="1944462" y="3339939"/>
            <a:ext cx="225597" cy="20179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 flipV="1">
            <a:off x="2115058" y="3337341"/>
            <a:ext cx="62397" cy="19259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4" name="Group 13"/>
          <p:cNvGrpSpPr/>
          <p:nvPr/>
        </p:nvGrpSpPr>
        <p:grpSpPr>
          <a:xfrm>
            <a:off x="2178288" y="1947110"/>
            <a:ext cx="270011" cy="363347"/>
            <a:chOff x="345006" y="3004946"/>
            <a:chExt cx="270011" cy="363347"/>
          </a:xfrm>
        </p:grpSpPr>
        <p:sp>
          <p:nvSpPr>
            <p:cNvPr id="15" name="Oval 36"/>
            <p:cNvSpPr>
              <a:spLocks noChangeArrowheads="1"/>
            </p:cNvSpPr>
            <p:nvPr/>
          </p:nvSpPr>
          <p:spPr bwMode="auto">
            <a:xfrm>
              <a:off x="353119" y="3092323"/>
              <a:ext cx="261898" cy="261116"/>
            </a:xfrm>
            <a:prstGeom prst="ellipse">
              <a:avLst/>
            </a:prstGeom>
            <a:solidFill>
              <a:srgbClr val="028ED0"/>
            </a:solidFill>
            <a:ln w="12700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16" name="TextBox 35"/>
            <p:cNvSpPr txBox="1">
              <a:spLocks noChangeArrowheads="1"/>
            </p:cNvSpPr>
            <p:nvPr/>
          </p:nvSpPr>
          <p:spPr bwMode="auto">
            <a:xfrm>
              <a:off x="345006" y="3004946"/>
              <a:ext cx="265862" cy="363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lnSpc>
                  <a:spcPts val="2200"/>
                </a:lnSpc>
              </a:pPr>
              <a:r>
                <a:rPr lang="en-US" sz="1400" b="1" dirty="0">
                  <a:solidFill>
                    <a:srgbClr val="FFFFFF"/>
                  </a:solidFill>
                  <a:ea typeface="ＭＳ Ｐゴシック" pitchFamily="34" charset="-128"/>
                </a:rPr>
                <a:t>2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endParaRPr>
            </a:p>
          </p:txBody>
        </p:sp>
      </p:grpSp>
      <p:sp>
        <p:nvSpPr>
          <p:cNvPr id="17" name="TextBox 4"/>
          <p:cNvSpPr txBox="1">
            <a:spLocks noChangeArrowheads="1"/>
          </p:cNvSpPr>
          <p:nvPr/>
        </p:nvSpPr>
        <p:spPr bwMode="auto">
          <a:xfrm>
            <a:off x="1951637" y="3032011"/>
            <a:ext cx="7237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P680</a:t>
            </a:r>
          </a:p>
        </p:txBody>
      </p:sp>
      <p:sp>
        <p:nvSpPr>
          <p:cNvPr id="18" name="TextBox 4"/>
          <p:cNvSpPr txBox="1">
            <a:spLocks noChangeArrowheads="1"/>
          </p:cNvSpPr>
          <p:nvPr/>
        </p:nvSpPr>
        <p:spPr bwMode="auto">
          <a:xfrm>
            <a:off x="240872" y="3368187"/>
            <a:ext cx="7489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Light</a:t>
            </a:r>
          </a:p>
        </p:txBody>
      </p:sp>
      <p:sp>
        <p:nvSpPr>
          <p:cNvPr id="19" name="TextBox 4"/>
          <p:cNvSpPr txBox="1">
            <a:spLocks noChangeArrowheads="1"/>
          </p:cNvSpPr>
          <p:nvPr/>
        </p:nvSpPr>
        <p:spPr bwMode="auto">
          <a:xfrm>
            <a:off x="898283" y="5049067"/>
            <a:ext cx="216465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Photosystem </a:t>
            </a:r>
            <a:r>
              <a:rPr lang="en-US" sz="1800" b="1" dirty="0">
                <a:solidFill>
                  <a:srgbClr val="000000"/>
                </a:solidFill>
                <a:latin typeface="Times"/>
                <a:ea typeface="ＭＳ Ｐゴシック" pitchFamily="34" charset="-128"/>
                <a:cs typeface="Times"/>
              </a:rPr>
              <a:t>II</a:t>
            </a:r>
          </a:p>
          <a:p>
            <a:pPr algn="ctr" eaLnBrk="0" hangingPunct="0"/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(PS </a:t>
            </a:r>
            <a:r>
              <a:rPr lang="en-US" sz="1800" b="1" dirty="0">
                <a:solidFill>
                  <a:srgbClr val="000000"/>
                </a:solidFill>
                <a:latin typeface="Times"/>
                <a:ea typeface="ＭＳ Ｐゴシック" pitchFamily="34" charset="-128"/>
                <a:cs typeface="Times"/>
              </a:rPr>
              <a:t>II</a:t>
            </a: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)</a:t>
            </a:r>
          </a:p>
        </p:txBody>
      </p:sp>
      <p:sp>
        <p:nvSpPr>
          <p:cNvPr id="20" name="TextBox 4"/>
          <p:cNvSpPr txBox="1">
            <a:spLocks noChangeArrowheads="1"/>
          </p:cNvSpPr>
          <p:nvPr/>
        </p:nvSpPr>
        <p:spPr bwMode="auto">
          <a:xfrm>
            <a:off x="1593047" y="1537892"/>
            <a:ext cx="77457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100" b="1" dirty="0">
                <a:solidFill>
                  <a:srgbClr val="FFFFFF"/>
                </a:solidFill>
                <a:ea typeface="ＭＳ Ｐゴシック" pitchFamily="34" charset="-128"/>
              </a:rPr>
              <a:t>Primary</a:t>
            </a:r>
          </a:p>
          <a:p>
            <a:pPr algn="ctr" eaLnBrk="0" hangingPunct="0"/>
            <a:r>
              <a:rPr lang="en-US" sz="1100" b="1" dirty="0">
                <a:solidFill>
                  <a:srgbClr val="FFFFFF"/>
                </a:solidFill>
                <a:ea typeface="ＭＳ Ｐゴシック" pitchFamily="34" charset="-128"/>
              </a:rPr>
              <a:t>acceptor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024945" y="2469592"/>
            <a:ext cx="270011" cy="363347"/>
            <a:chOff x="345006" y="3004946"/>
            <a:chExt cx="270011" cy="363347"/>
          </a:xfrm>
        </p:grpSpPr>
        <p:sp>
          <p:nvSpPr>
            <p:cNvPr id="22" name="Oval 36"/>
            <p:cNvSpPr>
              <a:spLocks noChangeArrowheads="1"/>
            </p:cNvSpPr>
            <p:nvPr/>
          </p:nvSpPr>
          <p:spPr bwMode="auto">
            <a:xfrm>
              <a:off x="353119" y="3092323"/>
              <a:ext cx="261898" cy="261116"/>
            </a:xfrm>
            <a:prstGeom prst="ellipse">
              <a:avLst/>
            </a:prstGeom>
            <a:solidFill>
              <a:srgbClr val="028ED0"/>
            </a:solidFill>
            <a:ln w="12700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23" name="TextBox 35"/>
            <p:cNvSpPr txBox="1">
              <a:spLocks noChangeArrowheads="1"/>
            </p:cNvSpPr>
            <p:nvPr/>
          </p:nvSpPr>
          <p:spPr bwMode="auto">
            <a:xfrm>
              <a:off x="345006" y="3004946"/>
              <a:ext cx="265862" cy="363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lnSpc>
                  <a:spcPts val="2200"/>
                </a:lnSpc>
              </a:pPr>
              <a:r>
                <a:rPr lang="en-US" sz="1400" b="1" dirty="0">
                  <a:solidFill>
                    <a:srgbClr val="FFFFFF"/>
                  </a:solidFill>
                  <a:ea typeface="ＭＳ Ｐゴシック" pitchFamily="34" charset="-128"/>
                </a:rPr>
                <a:t>3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endParaRPr>
            </a:p>
          </p:txBody>
        </p:sp>
      </p:grpSp>
      <p:sp>
        <p:nvSpPr>
          <p:cNvPr id="24" name="TextBox 4"/>
          <p:cNvSpPr txBox="1">
            <a:spLocks noChangeArrowheads="1"/>
          </p:cNvSpPr>
          <p:nvPr/>
        </p:nvSpPr>
        <p:spPr bwMode="auto">
          <a:xfrm>
            <a:off x="1240518" y="2717494"/>
            <a:ext cx="351367" cy="34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ts val="2050"/>
              </a:lnSpc>
            </a:pPr>
            <a:r>
              <a:rPr lang="en-US" sz="1200" b="1" i="1" dirty="0">
                <a:solidFill>
                  <a:srgbClr val="000000"/>
                </a:solidFill>
                <a:ea typeface="ＭＳ Ｐゴシック" pitchFamily="34" charset="-128"/>
              </a:rPr>
              <a:t>e</a:t>
            </a:r>
            <a:r>
              <a:rPr lang="en-US" sz="1400" b="1" baseline="30000" dirty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−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5" name="TextBox 4"/>
          <p:cNvSpPr txBox="1">
            <a:spLocks noChangeArrowheads="1"/>
          </p:cNvSpPr>
          <p:nvPr/>
        </p:nvSpPr>
        <p:spPr bwMode="auto">
          <a:xfrm>
            <a:off x="1306947" y="2912879"/>
            <a:ext cx="351367" cy="34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ts val="2050"/>
              </a:lnSpc>
            </a:pPr>
            <a:r>
              <a:rPr lang="en-US" sz="1200" b="1" i="1" dirty="0">
                <a:solidFill>
                  <a:srgbClr val="000000"/>
                </a:solidFill>
                <a:ea typeface="ＭＳ Ｐゴシック" pitchFamily="34" charset="-128"/>
              </a:rPr>
              <a:t>e</a:t>
            </a:r>
            <a:r>
              <a:rPr lang="en-US" sz="1400" b="1" baseline="30000" dirty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−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8" name="TextBox 4"/>
          <p:cNvSpPr txBox="1">
            <a:spLocks noChangeArrowheads="1"/>
          </p:cNvSpPr>
          <p:nvPr/>
        </p:nvSpPr>
        <p:spPr bwMode="auto">
          <a:xfrm>
            <a:off x="404998" y="2035665"/>
            <a:ext cx="6891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2 H</a:t>
            </a:r>
            <a:r>
              <a:rPr lang="en-US" sz="2200" b="1" baseline="30000" dirty="0">
                <a:solidFill>
                  <a:srgbClr val="000000"/>
                </a:solidFill>
                <a:latin typeface="Symbol" charset="2"/>
                <a:ea typeface="ＭＳ Ｐゴシック" pitchFamily="34" charset="-128"/>
                <a:cs typeface="Symbol" charset="2"/>
              </a:rPr>
              <a:t>+</a:t>
            </a:r>
          </a:p>
        </p:txBody>
      </p:sp>
      <p:sp>
        <p:nvSpPr>
          <p:cNvPr id="29" name="TextBox 4"/>
          <p:cNvSpPr txBox="1">
            <a:spLocks noChangeArrowheads="1"/>
          </p:cNvSpPr>
          <p:nvPr/>
        </p:nvSpPr>
        <p:spPr bwMode="auto">
          <a:xfrm>
            <a:off x="578339" y="2293573"/>
            <a:ext cx="3438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000000"/>
                </a:solidFill>
                <a:latin typeface="Symbol" charset="2"/>
                <a:ea typeface="ＭＳ Ｐゴシック" pitchFamily="34" charset="-128"/>
                <a:cs typeface="Symbol" charset="2"/>
              </a:rPr>
              <a:t>+</a:t>
            </a:r>
          </a:p>
        </p:txBody>
      </p:sp>
      <p:sp>
        <p:nvSpPr>
          <p:cNvPr id="30" name="TextBox 4"/>
          <p:cNvSpPr txBox="1">
            <a:spLocks noChangeArrowheads="1"/>
          </p:cNvSpPr>
          <p:nvPr/>
        </p:nvSpPr>
        <p:spPr bwMode="auto">
          <a:xfrm>
            <a:off x="608197" y="2598371"/>
            <a:ext cx="36872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200" b="1" dirty="0">
                <a:solidFill>
                  <a:srgbClr val="FFFFFF"/>
                </a:solidFill>
                <a:ea typeface="ＭＳ Ｐゴシック" pitchFamily="34" charset="-128"/>
              </a:rPr>
              <a:t>O</a:t>
            </a:r>
            <a:r>
              <a:rPr lang="en-US" sz="1300" b="1" baseline="-25000" dirty="0">
                <a:solidFill>
                  <a:srgbClr val="FFFFFF"/>
                </a:solidFill>
                <a:ea typeface="ＭＳ Ｐゴシック" pitchFamily="34" charset="-128"/>
              </a:rPr>
              <a:t>2</a:t>
            </a:r>
            <a:endParaRPr lang="en-US" sz="1300" b="1" baseline="-25000" dirty="0">
              <a:solidFill>
                <a:srgbClr val="FFFFFF"/>
              </a:solidFill>
              <a:latin typeface="Symbol" charset="2"/>
              <a:ea typeface="ＭＳ Ｐゴシック" pitchFamily="34" charset="-128"/>
              <a:cs typeface="Symbol" charset="2"/>
            </a:endParaRPr>
          </a:p>
        </p:txBody>
      </p:sp>
      <p:sp>
        <p:nvSpPr>
          <p:cNvPr id="31" name="TextBox 4"/>
          <p:cNvSpPr txBox="1">
            <a:spLocks noChangeArrowheads="1"/>
          </p:cNvSpPr>
          <p:nvPr/>
        </p:nvSpPr>
        <p:spPr bwMode="auto">
          <a:xfrm>
            <a:off x="1100567" y="2168525"/>
            <a:ext cx="50158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200" b="1" dirty="0">
                <a:solidFill>
                  <a:srgbClr val="FFFFFF"/>
                </a:solidFill>
                <a:ea typeface="ＭＳ Ｐゴシック" pitchFamily="34" charset="-128"/>
              </a:rPr>
              <a:t>H</a:t>
            </a:r>
            <a:r>
              <a:rPr lang="en-US" sz="1300" b="1" baseline="-25000" dirty="0">
                <a:solidFill>
                  <a:srgbClr val="FFFFFF"/>
                </a:solidFill>
                <a:ea typeface="ＭＳ Ｐゴシック" pitchFamily="34" charset="-128"/>
              </a:rPr>
              <a:t>2</a:t>
            </a:r>
            <a:r>
              <a:rPr lang="en-US" sz="1200" b="1" dirty="0">
                <a:solidFill>
                  <a:srgbClr val="FFFFFF"/>
                </a:solidFill>
                <a:ea typeface="ＭＳ Ｐゴシック" pitchFamily="34" charset="-128"/>
              </a:rPr>
              <a:t>O</a:t>
            </a:r>
            <a:endParaRPr lang="en-US" sz="1200" b="1" baseline="-25000" dirty="0">
              <a:solidFill>
                <a:srgbClr val="FFFFFF"/>
              </a:solidFill>
              <a:latin typeface="Symbol" charset="2"/>
              <a:ea typeface="ＭＳ Ｐゴシック" pitchFamily="34" charset="-128"/>
              <a:cs typeface="Symbol" charset="2"/>
            </a:endParaRPr>
          </a:p>
        </p:txBody>
      </p:sp>
      <p:sp>
        <p:nvSpPr>
          <p:cNvPr id="33" name="TextBox 4"/>
          <p:cNvSpPr txBox="1">
            <a:spLocks noChangeArrowheads="1"/>
          </p:cNvSpPr>
          <p:nvPr/>
        </p:nvSpPr>
        <p:spPr bwMode="auto">
          <a:xfrm>
            <a:off x="3629849" y="3911938"/>
            <a:ext cx="5271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b="1" dirty="0">
                <a:solidFill>
                  <a:srgbClr val="000000"/>
                </a:solidFill>
                <a:ea typeface="ＭＳ Ｐゴシック" pitchFamily="34" charset="-128"/>
              </a:rPr>
              <a:t>ATP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584008" y="985165"/>
            <a:ext cx="270011" cy="363347"/>
            <a:chOff x="345006" y="3004946"/>
            <a:chExt cx="270011" cy="363347"/>
          </a:xfrm>
        </p:grpSpPr>
        <p:sp>
          <p:nvSpPr>
            <p:cNvPr id="35" name="Oval 36"/>
            <p:cNvSpPr>
              <a:spLocks noChangeArrowheads="1"/>
            </p:cNvSpPr>
            <p:nvPr/>
          </p:nvSpPr>
          <p:spPr bwMode="auto">
            <a:xfrm>
              <a:off x="353119" y="3092323"/>
              <a:ext cx="261898" cy="261116"/>
            </a:xfrm>
            <a:prstGeom prst="ellipse">
              <a:avLst/>
            </a:prstGeom>
            <a:solidFill>
              <a:srgbClr val="028ED0"/>
            </a:solidFill>
            <a:ln w="12700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36" name="TextBox 35"/>
            <p:cNvSpPr txBox="1">
              <a:spLocks noChangeArrowheads="1"/>
            </p:cNvSpPr>
            <p:nvPr/>
          </p:nvSpPr>
          <p:spPr bwMode="auto">
            <a:xfrm>
              <a:off x="345006" y="3004946"/>
              <a:ext cx="265862" cy="363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lnSpc>
                  <a:spcPts val="2200"/>
                </a:lnSpc>
              </a:pPr>
              <a:r>
                <a:rPr lang="en-US" sz="1400" b="1" dirty="0">
                  <a:solidFill>
                    <a:srgbClr val="FFFFFF"/>
                  </a:solidFill>
                  <a:ea typeface="ＭＳ Ｐゴシック" pitchFamily="34" charset="-128"/>
                </a:rPr>
                <a:t>4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3791533" y="3038390"/>
            <a:ext cx="270011" cy="363347"/>
            <a:chOff x="345006" y="3004946"/>
            <a:chExt cx="270011" cy="363347"/>
          </a:xfrm>
        </p:grpSpPr>
        <p:sp>
          <p:nvSpPr>
            <p:cNvPr id="38" name="Oval 36"/>
            <p:cNvSpPr>
              <a:spLocks noChangeArrowheads="1"/>
            </p:cNvSpPr>
            <p:nvPr/>
          </p:nvSpPr>
          <p:spPr bwMode="auto">
            <a:xfrm>
              <a:off x="353119" y="3092323"/>
              <a:ext cx="261898" cy="261116"/>
            </a:xfrm>
            <a:prstGeom prst="ellipse">
              <a:avLst/>
            </a:prstGeom>
            <a:solidFill>
              <a:srgbClr val="028ED0"/>
            </a:solidFill>
            <a:ln w="12700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39" name="TextBox 38"/>
            <p:cNvSpPr txBox="1">
              <a:spLocks noChangeArrowheads="1"/>
            </p:cNvSpPr>
            <p:nvPr/>
          </p:nvSpPr>
          <p:spPr bwMode="auto">
            <a:xfrm>
              <a:off x="345006" y="3004946"/>
              <a:ext cx="265862" cy="363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lnSpc>
                  <a:spcPts val="2200"/>
                </a:lnSpc>
              </a:pPr>
              <a:r>
                <a:rPr lang="en-US" sz="1400" b="1" dirty="0">
                  <a:solidFill>
                    <a:srgbClr val="FFFFFF"/>
                  </a:solidFill>
                  <a:ea typeface="ＭＳ Ｐゴシック" pitchFamily="34" charset="-128"/>
                </a:rPr>
                <a:t>5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endParaRPr>
            </a:p>
          </p:txBody>
        </p:sp>
      </p:grpSp>
      <p:sp>
        <p:nvSpPr>
          <p:cNvPr id="40" name="TextBox 4"/>
          <p:cNvSpPr txBox="1">
            <a:spLocks noChangeArrowheads="1"/>
          </p:cNvSpPr>
          <p:nvPr/>
        </p:nvSpPr>
        <p:spPr bwMode="auto">
          <a:xfrm>
            <a:off x="2814283" y="1019183"/>
            <a:ext cx="1297646" cy="85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ts val="1900"/>
              </a:lnSpc>
            </a:pP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Electron</a:t>
            </a:r>
          </a:p>
          <a:p>
            <a:pPr eaLnBrk="0" hangingPunct="0">
              <a:lnSpc>
                <a:spcPts val="1900"/>
              </a:lnSpc>
            </a:pP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transport</a:t>
            </a:r>
          </a:p>
          <a:p>
            <a:pPr eaLnBrk="0" hangingPunct="0">
              <a:lnSpc>
                <a:spcPts val="1900"/>
              </a:lnSpc>
            </a:pP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chain</a:t>
            </a:r>
          </a:p>
        </p:txBody>
      </p:sp>
      <p:sp>
        <p:nvSpPr>
          <p:cNvPr id="41" name="TextBox 4"/>
          <p:cNvSpPr txBox="1">
            <a:spLocks noChangeArrowheads="1"/>
          </p:cNvSpPr>
          <p:nvPr/>
        </p:nvSpPr>
        <p:spPr bwMode="auto">
          <a:xfrm>
            <a:off x="3561904" y="2169372"/>
            <a:ext cx="129764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ts val="1600"/>
              </a:lnSpc>
            </a:pPr>
            <a:r>
              <a:rPr lang="en-US" sz="1400" b="1" dirty="0">
                <a:solidFill>
                  <a:srgbClr val="000000"/>
                </a:solidFill>
                <a:ea typeface="ＭＳ Ｐゴシック" pitchFamily="34" charset="-128"/>
              </a:rPr>
              <a:t>Cytochrome</a:t>
            </a:r>
          </a:p>
          <a:p>
            <a:pPr algn="ctr" eaLnBrk="0" hangingPunct="0">
              <a:lnSpc>
                <a:spcPts val="1600"/>
              </a:lnSpc>
            </a:pPr>
            <a:r>
              <a:rPr lang="en-US" sz="1400" b="1" dirty="0">
                <a:solidFill>
                  <a:srgbClr val="000000"/>
                </a:solidFill>
                <a:ea typeface="ＭＳ Ｐゴシック" pitchFamily="34" charset="-128"/>
              </a:rPr>
              <a:t>complex</a:t>
            </a:r>
          </a:p>
        </p:txBody>
      </p:sp>
      <p:sp>
        <p:nvSpPr>
          <p:cNvPr id="42" name="TextBox 4"/>
          <p:cNvSpPr txBox="1">
            <a:spLocks noChangeArrowheads="1"/>
          </p:cNvSpPr>
          <p:nvPr/>
        </p:nvSpPr>
        <p:spPr bwMode="auto">
          <a:xfrm>
            <a:off x="2910131" y="1867449"/>
            <a:ext cx="458963" cy="299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ts val="1600"/>
              </a:lnSpc>
            </a:pPr>
            <a:r>
              <a:rPr lang="en-US" sz="1400" b="1" dirty="0" err="1">
                <a:solidFill>
                  <a:srgbClr val="000000"/>
                </a:solidFill>
                <a:ea typeface="ＭＳ Ｐゴシック" pitchFamily="34" charset="-128"/>
              </a:rPr>
              <a:t>Pq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3" name="TextBox 4"/>
          <p:cNvSpPr txBox="1">
            <a:spLocks noChangeArrowheads="1"/>
          </p:cNvSpPr>
          <p:nvPr/>
        </p:nvSpPr>
        <p:spPr bwMode="auto">
          <a:xfrm>
            <a:off x="4659377" y="2706129"/>
            <a:ext cx="458963" cy="299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ts val="1600"/>
              </a:lnSpc>
            </a:pPr>
            <a:r>
              <a:rPr lang="en-US" sz="1400" b="1" dirty="0">
                <a:solidFill>
                  <a:srgbClr val="000000"/>
                </a:solidFill>
                <a:ea typeface="ＭＳ Ｐゴシック" pitchFamily="34" charset="-128"/>
              </a:rPr>
              <a:t>Pc</a:t>
            </a:r>
          </a:p>
        </p:txBody>
      </p:sp>
      <p:sp>
        <p:nvSpPr>
          <p:cNvPr id="44" name="TextBox 4"/>
          <p:cNvSpPr txBox="1">
            <a:spLocks noChangeArrowheads="1"/>
          </p:cNvSpPr>
          <p:nvPr/>
        </p:nvSpPr>
        <p:spPr bwMode="auto">
          <a:xfrm>
            <a:off x="5854213" y="2838556"/>
            <a:ext cx="7237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P700</a:t>
            </a:r>
          </a:p>
        </p:txBody>
      </p:sp>
      <p:cxnSp>
        <p:nvCxnSpPr>
          <p:cNvPr id="45" name="Straight Connector 44"/>
          <p:cNvCxnSpPr/>
          <p:nvPr/>
        </p:nvCxnSpPr>
        <p:spPr bwMode="auto">
          <a:xfrm flipV="1">
            <a:off x="5835403" y="3122032"/>
            <a:ext cx="214483" cy="19316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Straight Connector 45"/>
          <p:cNvCxnSpPr/>
          <p:nvPr/>
        </p:nvCxnSpPr>
        <p:spPr bwMode="auto">
          <a:xfrm flipV="1">
            <a:off x="5993740" y="3119435"/>
            <a:ext cx="63542" cy="18256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" name="TextBox 4"/>
          <p:cNvSpPr txBox="1">
            <a:spLocks noChangeArrowheads="1"/>
          </p:cNvSpPr>
          <p:nvPr/>
        </p:nvSpPr>
        <p:spPr bwMode="auto">
          <a:xfrm>
            <a:off x="7094525" y="3165125"/>
            <a:ext cx="7489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Light</a:t>
            </a:r>
          </a:p>
        </p:txBody>
      </p:sp>
      <p:sp>
        <p:nvSpPr>
          <p:cNvPr id="48" name="TextBox 4"/>
          <p:cNvSpPr txBox="1">
            <a:spLocks noChangeArrowheads="1"/>
          </p:cNvSpPr>
          <p:nvPr/>
        </p:nvSpPr>
        <p:spPr bwMode="auto">
          <a:xfrm>
            <a:off x="4948554" y="4829390"/>
            <a:ext cx="18407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Photosystem </a:t>
            </a:r>
            <a:r>
              <a:rPr lang="en-US" sz="1800" b="1" dirty="0">
                <a:solidFill>
                  <a:srgbClr val="000000"/>
                </a:solidFill>
                <a:latin typeface="Times"/>
                <a:ea typeface="ＭＳ Ｐゴシック" pitchFamily="34" charset="-128"/>
                <a:cs typeface="Times"/>
              </a:rPr>
              <a:t>I</a:t>
            </a:r>
          </a:p>
          <a:p>
            <a:pPr algn="ctr" eaLnBrk="0" hangingPunct="0"/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(PS </a:t>
            </a:r>
            <a:r>
              <a:rPr lang="en-US" sz="1800" b="1" dirty="0">
                <a:solidFill>
                  <a:srgbClr val="000000"/>
                </a:solidFill>
                <a:latin typeface="Times"/>
                <a:ea typeface="ＭＳ Ｐゴシック" pitchFamily="34" charset="-128"/>
                <a:cs typeface="Times"/>
              </a:rPr>
              <a:t>I</a:t>
            </a: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)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6917110" y="3553998"/>
            <a:ext cx="270011" cy="363347"/>
            <a:chOff x="345006" y="3004946"/>
            <a:chExt cx="270011" cy="363347"/>
          </a:xfrm>
        </p:grpSpPr>
        <p:sp>
          <p:nvSpPr>
            <p:cNvPr id="50" name="Oval 36"/>
            <p:cNvSpPr>
              <a:spLocks noChangeArrowheads="1"/>
            </p:cNvSpPr>
            <p:nvPr/>
          </p:nvSpPr>
          <p:spPr bwMode="auto">
            <a:xfrm>
              <a:off x="353119" y="3092323"/>
              <a:ext cx="261898" cy="261116"/>
            </a:xfrm>
            <a:prstGeom prst="ellipse">
              <a:avLst/>
            </a:prstGeom>
            <a:solidFill>
              <a:srgbClr val="028ED0"/>
            </a:solidFill>
            <a:ln w="12700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51" name="TextBox 50"/>
            <p:cNvSpPr txBox="1">
              <a:spLocks noChangeArrowheads="1"/>
            </p:cNvSpPr>
            <p:nvPr/>
          </p:nvSpPr>
          <p:spPr bwMode="auto">
            <a:xfrm>
              <a:off x="345006" y="3004946"/>
              <a:ext cx="265862" cy="363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lnSpc>
                  <a:spcPts val="2200"/>
                </a:lnSpc>
              </a:pPr>
              <a:r>
                <a:rPr lang="en-US" sz="1400" b="1" dirty="0">
                  <a:solidFill>
                    <a:srgbClr val="FFFFFF"/>
                  </a:solidFill>
                  <a:ea typeface="ＭＳ Ｐゴシック" pitchFamily="34" charset="-128"/>
                </a:rPr>
                <a:t>6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endParaRPr>
            </a:p>
          </p:txBody>
        </p:sp>
      </p:grpSp>
      <p:sp>
        <p:nvSpPr>
          <p:cNvPr id="52" name="TextBox 4"/>
          <p:cNvSpPr txBox="1">
            <a:spLocks noChangeArrowheads="1"/>
          </p:cNvSpPr>
          <p:nvPr/>
        </p:nvSpPr>
        <p:spPr bwMode="auto">
          <a:xfrm>
            <a:off x="5478560" y="1304487"/>
            <a:ext cx="77457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100" b="1" dirty="0">
                <a:solidFill>
                  <a:srgbClr val="FFFFFF"/>
                </a:solidFill>
                <a:ea typeface="ＭＳ Ｐゴシック" pitchFamily="34" charset="-128"/>
              </a:rPr>
              <a:t>Primary</a:t>
            </a:r>
          </a:p>
          <a:p>
            <a:pPr algn="ctr" eaLnBrk="0" hangingPunct="0"/>
            <a:r>
              <a:rPr lang="en-US" sz="1100" b="1" dirty="0">
                <a:solidFill>
                  <a:srgbClr val="FFFFFF"/>
                </a:solidFill>
                <a:ea typeface="ＭＳ Ｐゴシック" pitchFamily="34" charset="-128"/>
              </a:rPr>
              <a:t>acceptor</a:t>
            </a:r>
          </a:p>
        </p:txBody>
      </p:sp>
      <p:sp>
        <p:nvSpPr>
          <p:cNvPr id="53" name="TextBox 4"/>
          <p:cNvSpPr txBox="1">
            <a:spLocks noChangeArrowheads="1"/>
          </p:cNvSpPr>
          <p:nvPr/>
        </p:nvSpPr>
        <p:spPr bwMode="auto">
          <a:xfrm>
            <a:off x="5682935" y="1805102"/>
            <a:ext cx="351367" cy="34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ts val="2050"/>
              </a:lnSpc>
            </a:pPr>
            <a:r>
              <a:rPr lang="en-US" sz="1200" b="1" i="1" dirty="0">
                <a:solidFill>
                  <a:srgbClr val="000000"/>
                </a:solidFill>
                <a:ea typeface="ＭＳ Ｐゴシック" pitchFamily="34" charset="-128"/>
              </a:rPr>
              <a:t>e</a:t>
            </a:r>
            <a:r>
              <a:rPr lang="en-US" sz="1400" b="1" baseline="30000" dirty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−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54" name="TextBox 4"/>
          <p:cNvSpPr txBox="1">
            <a:spLocks noChangeArrowheads="1"/>
          </p:cNvSpPr>
          <p:nvPr/>
        </p:nvSpPr>
        <p:spPr bwMode="auto">
          <a:xfrm>
            <a:off x="6690109" y="1915672"/>
            <a:ext cx="351367" cy="34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ts val="2050"/>
              </a:lnSpc>
            </a:pPr>
            <a:r>
              <a:rPr lang="en-US" sz="1200" b="1" i="1" dirty="0">
                <a:solidFill>
                  <a:srgbClr val="000000"/>
                </a:solidFill>
                <a:ea typeface="ＭＳ Ｐゴシック" pitchFamily="34" charset="-128"/>
              </a:rPr>
              <a:t>e</a:t>
            </a:r>
            <a:r>
              <a:rPr lang="en-US" sz="1400" b="1" baseline="30000" dirty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−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6765592" y="1046361"/>
            <a:ext cx="270011" cy="363347"/>
            <a:chOff x="345006" y="3004946"/>
            <a:chExt cx="270011" cy="363347"/>
          </a:xfrm>
        </p:grpSpPr>
        <p:sp>
          <p:nvSpPr>
            <p:cNvPr id="56" name="Oval 36"/>
            <p:cNvSpPr>
              <a:spLocks noChangeArrowheads="1"/>
            </p:cNvSpPr>
            <p:nvPr/>
          </p:nvSpPr>
          <p:spPr bwMode="auto">
            <a:xfrm>
              <a:off x="353119" y="3092323"/>
              <a:ext cx="261898" cy="261116"/>
            </a:xfrm>
            <a:prstGeom prst="ellipse">
              <a:avLst/>
            </a:prstGeom>
            <a:solidFill>
              <a:srgbClr val="028ED0"/>
            </a:solidFill>
            <a:ln w="12700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57" name="TextBox 56"/>
            <p:cNvSpPr txBox="1">
              <a:spLocks noChangeArrowheads="1"/>
            </p:cNvSpPr>
            <p:nvPr/>
          </p:nvSpPr>
          <p:spPr bwMode="auto">
            <a:xfrm>
              <a:off x="345006" y="3004946"/>
              <a:ext cx="265862" cy="363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lnSpc>
                  <a:spcPts val="2200"/>
                </a:lnSpc>
              </a:pPr>
              <a:r>
                <a:rPr lang="en-US" sz="1400" b="1" dirty="0">
                  <a:solidFill>
                    <a:srgbClr val="FFFFFF"/>
                  </a:solidFill>
                  <a:ea typeface="ＭＳ Ｐゴシック" pitchFamily="34" charset="-128"/>
                </a:rPr>
                <a:t>7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7405742" y="1893925"/>
            <a:ext cx="270011" cy="363347"/>
            <a:chOff x="345006" y="3004946"/>
            <a:chExt cx="270011" cy="363347"/>
          </a:xfrm>
        </p:grpSpPr>
        <p:sp>
          <p:nvSpPr>
            <p:cNvPr id="59" name="Oval 36"/>
            <p:cNvSpPr>
              <a:spLocks noChangeArrowheads="1"/>
            </p:cNvSpPr>
            <p:nvPr/>
          </p:nvSpPr>
          <p:spPr bwMode="auto">
            <a:xfrm>
              <a:off x="353119" y="3092323"/>
              <a:ext cx="261898" cy="261116"/>
            </a:xfrm>
            <a:prstGeom prst="ellipse">
              <a:avLst/>
            </a:prstGeom>
            <a:solidFill>
              <a:srgbClr val="028ED0"/>
            </a:solidFill>
            <a:ln w="12700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60" name="TextBox 59"/>
            <p:cNvSpPr txBox="1">
              <a:spLocks noChangeArrowheads="1"/>
            </p:cNvSpPr>
            <p:nvPr/>
          </p:nvSpPr>
          <p:spPr bwMode="auto">
            <a:xfrm>
              <a:off x="345006" y="3004946"/>
              <a:ext cx="265862" cy="363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lnSpc>
                  <a:spcPts val="2200"/>
                </a:lnSpc>
              </a:pPr>
              <a:r>
                <a:rPr lang="en-US" sz="1400" b="1" dirty="0">
                  <a:solidFill>
                    <a:srgbClr val="FFFFFF"/>
                  </a:solidFill>
                  <a:ea typeface="ＭＳ Ｐゴシック" pitchFamily="34" charset="-128"/>
                </a:rPr>
                <a:t>8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endParaRPr>
            </a:p>
          </p:txBody>
        </p:sp>
      </p:grpSp>
      <p:sp>
        <p:nvSpPr>
          <p:cNvPr id="61" name="TextBox 4"/>
          <p:cNvSpPr txBox="1">
            <a:spLocks noChangeArrowheads="1"/>
          </p:cNvSpPr>
          <p:nvPr/>
        </p:nvSpPr>
        <p:spPr bwMode="auto">
          <a:xfrm>
            <a:off x="6504065" y="1737447"/>
            <a:ext cx="458963" cy="299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ts val="1600"/>
              </a:lnSpc>
            </a:pPr>
            <a:r>
              <a:rPr lang="en-US" sz="1400" b="1" dirty="0" err="1">
                <a:solidFill>
                  <a:srgbClr val="000000"/>
                </a:solidFill>
                <a:ea typeface="ＭＳ Ｐゴシック" pitchFamily="34" charset="-128"/>
              </a:rPr>
              <a:t>Fd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2" name="TextBox 4"/>
          <p:cNvSpPr txBox="1">
            <a:spLocks noChangeArrowheads="1"/>
          </p:cNvSpPr>
          <p:nvPr/>
        </p:nvSpPr>
        <p:spPr bwMode="auto">
          <a:xfrm>
            <a:off x="6832211" y="2006290"/>
            <a:ext cx="351367" cy="34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ts val="2050"/>
              </a:lnSpc>
            </a:pPr>
            <a:r>
              <a:rPr lang="en-US" sz="1200" b="1" i="1" dirty="0">
                <a:solidFill>
                  <a:srgbClr val="000000"/>
                </a:solidFill>
                <a:ea typeface="ＭＳ Ｐゴシック" pitchFamily="34" charset="-128"/>
              </a:rPr>
              <a:t>e</a:t>
            </a:r>
            <a:r>
              <a:rPr lang="en-US" sz="1400" b="1" baseline="30000" dirty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−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3" name="TextBox 4"/>
          <p:cNvSpPr txBox="1">
            <a:spLocks noChangeArrowheads="1"/>
          </p:cNvSpPr>
          <p:nvPr/>
        </p:nvSpPr>
        <p:spPr bwMode="auto">
          <a:xfrm>
            <a:off x="6993785" y="1098310"/>
            <a:ext cx="1220030" cy="81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ts val="1860"/>
              </a:lnSpc>
            </a:pP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Electron</a:t>
            </a:r>
          </a:p>
          <a:p>
            <a:pPr eaLnBrk="0" hangingPunct="0">
              <a:lnSpc>
                <a:spcPts val="1860"/>
              </a:lnSpc>
            </a:pP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transport</a:t>
            </a:r>
          </a:p>
          <a:p>
            <a:pPr eaLnBrk="0" hangingPunct="0">
              <a:lnSpc>
                <a:spcPts val="1860"/>
              </a:lnSpc>
            </a:pP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chain</a:t>
            </a:r>
          </a:p>
        </p:txBody>
      </p:sp>
      <p:sp>
        <p:nvSpPr>
          <p:cNvPr id="64" name="TextBox 4"/>
          <p:cNvSpPr txBox="1">
            <a:spLocks noChangeArrowheads="1"/>
          </p:cNvSpPr>
          <p:nvPr/>
        </p:nvSpPr>
        <p:spPr bwMode="auto">
          <a:xfrm>
            <a:off x="7060117" y="2307233"/>
            <a:ext cx="1047286" cy="457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ts val="1400"/>
              </a:lnSpc>
            </a:pPr>
            <a:r>
              <a:rPr lang="en-US" sz="1400" b="1" dirty="0">
                <a:solidFill>
                  <a:srgbClr val="000000"/>
                </a:solidFill>
                <a:ea typeface="ＭＳ Ｐゴシック" pitchFamily="34" charset="-128"/>
              </a:rPr>
              <a:t>NADP</a:t>
            </a:r>
            <a:r>
              <a:rPr lang="en-US" sz="1600" b="1" baseline="30000" dirty="0">
                <a:solidFill>
                  <a:srgbClr val="000000"/>
                </a:solidFill>
                <a:latin typeface="Symbol" charset="2"/>
                <a:ea typeface="ＭＳ Ｐゴシック" pitchFamily="34" charset="-128"/>
                <a:cs typeface="Symbol" charset="2"/>
              </a:rPr>
              <a:t>+</a:t>
            </a:r>
          </a:p>
          <a:p>
            <a:pPr algn="ctr" eaLnBrk="0" hangingPunct="0">
              <a:lnSpc>
                <a:spcPts val="1400"/>
              </a:lnSpc>
            </a:pPr>
            <a:r>
              <a:rPr lang="en-US" sz="1400" b="1" dirty="0" err="1">
                <a:solidFill>
                  <a:srgbClr val="000000"/>
                </a:solidFill>
                <a:ea typeface="ＭＳ Ｐゴシック" pitchFamily="34" charset="-128"/>
              </a:rPr>
              <a:t>reductase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65" name="TextBox 4"/>
          <p:cNvSpPr txBox="1">
            <a:spLocks noChangeArrowheads="1"/>
          </p:cNvSpPr>
          <p:nvPr/>
        </p:nvSpPr>
        <p:spPr bwMode="auto">
          <a:xfrm>
            <a:off x="8131176" y="2578259"/>
            <a:ext cx="758964" cy="294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ts val="1600"/>
              </a:lnSpc>
            </a:pPr>
            <a:r>
              <a:rPr lang="en-US" sz="1100" b="1" dirty="0">
                <a:solidFill>
                  <a:srgbClr val="000000"/>
                </a:solidFill>
                <a:ea typeface="ＭＳ Ｐゴシック" pitchFamily="34" charset="-128"/>
              </a:rPr>
              <a:t>NADPH</a:t>
            </a:r>
          </a:p>
        </p:txBody>
      </p:sp>
      <p:sp>
        <p:nvSpPr>
          <p:cNvPr id="66" name="TextBox 4"/>
          <p:cNvSpPr txBox="1">
            <a:spLocks noChangeArrowheads="1"/>
          </p:cNvSpPr>
          <p:nvPr/>
        </p:nvSpPr>
        <p:spPr bwMode="auto">
          <a:xfrm>
            <a:off x="7937698" y="1949554"/>
            <a:ext cx="9419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ts val="2160"/>
              </a:lnSpc>
            </a:pP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NADP</a:t>
            </a:r>
            <a:r>
              <a:rPr lang="en-US" sz="2000" b="1" baseline="30000" dirty="0">
                <a:solidFill>
                  <a:srgbClr val="000000"/>
                </a:solidFill>
                <a:latin typeface="Symbol" charset="2"/>
                <a:ea typeface="ＭＳ Ｐゴシック" pitchFamily="34" charset="-128"/>
                <a:cs typeface="Symbol" charset="2"/>
              </a:rPr>
              <a:t>+</a:t>
            </a:r>
          </a:p>
          <a:p>
            <a:pPr algn="ctr" eaLnBrk="0" hangingPunct="0">
              <a:lnSpc>
                <a:spcPts val="2160"/>
              </a:lnSpc>
            </a:pPr>
            <a:r>
              <a:rPr lang="en-US" sz="1800" b="1" dirty="0">
                <a:solidFill>
                  <a:srgbClr val="000000"/>
                </a:solidFill>
                <a:latin typeface="Symbol" charset="2"/>
                <a:ea typeface="ＭＳ Ｐゴシック" pitchFamily="34" charset="-128"/>
                <a:cs typeface="Symbol" charset="2"/>
              </a:rPr>
              <a:t>+</a:t>
            </a: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 H</a:t>
            </a:r>
            <a:r>
              <a:rPr lang="en-US" sz="2000" b="1" baseline="30000" dirty="0">
                <a:solidFill>
                  <a:srgbClr val="000000"/>
                </a:solidFill>
                <a:latin typeface="Symbol" charset="2"/>
                <a:ea typeface="ＭＳ Ｐゴシック" pitchFamily="34" charset="-128"/>
                <a:cs typeface="Symbol" charset="2"/>
              </a:rPr>
              <a:t>+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23061" y="2589755"/>
            <a:ext cx="27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/>
              </a:rPr>
              <a:t>½</a:t>
            </a:r>
            <a:endParaRPr lang="en-US" sz="1800" b="1" dirty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10_17ChemisomosisComp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6"/>
          <a:stretch/>
        </p:blipFill>
        <p:spPr>
          <a:xfrm>
            <a:off x="920496" y="137160"/>
            <a:ext cx="7303008" cy="6430554"/>
          </a:xfrm>
          <a:prstGeom prst="rect">
            <a:avLst/>
          </a:prstGeom>
        </p:spPr>
      </p:pic>
      <p:sp>
        <p:nvSpPr>
          <p:cNvPr id="94209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Arial" charset="0"/>
                <a:ea typeface="ＭＳ Ｐゴシック" pitchFamily="34" charset="-128"/>
                <a:cs typeface="Arial" charset="0"/>
              </a:rPr>
              <a:t>Figure 10.17</a:t>
            </a:r>
          </a:p>
        </p:txBody>
      </p:sp>
      <p:sp>
        <p:nvSpPr>
          <p:cNvPr id="94210" name="TextBox 4"/>
          <p:cNvSpPr txBox="1">
            <a:spLocks noChangeArrowheads="1"/>
          </p:cNvSpPr>
          <p:nvPr/>
        </p:nvSpPr>
        <p:spPr bwMode="auto">
          <a:xfrm>
            <a:off x="746348" y="2110015"/>
            <a:ext cx="228350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hangingPunct="0"/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MITOCHONDRION</a:t>
            </a:r>
          </a:p>
          <a:p>
            <a:pPr algn="r" eaLnBrk="0" hangingPunct="0"/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STRUCTURE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335487" y="2091873"/>
            <a:ext cx="228350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CHLOROPLAST</a:t>
            </a:r>
          </a:p>
          <a:p>
            <a:pPr eaLnBrk="0" hangingPunct="0"/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STRUCTURE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362703" y="3733802"/>
            <a:ext cx="14659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Thylakoid</a:t>
            </a:r>
          </a:p>
          <a:p>
            <a:pPr eaLnBrk="0" hangingPunct="0"/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membrane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362703" y="5132615"/>
            <a:ext cx="10032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 err="1">
                <a:solidFill>
                  <a:srgbClr val="000000"/>
                </a:solidFill>
                <a:ea typeface="ＭＳ Ｐゴシック" pitchFamily="34" charset="-128"/>
              </a:rPr>
              <a:t>Stroma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872849" y="5649686"/>
            <a:ext cx="7220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ATP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362703" y="2980871"/>
            <a:ext cx="14659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Thylakoid</a:t>
            </a:r>
          </a:p>
          <a:p>
            <a:pPr eaLnBrk="0" hangingPunct="0"/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space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545774" y="2717801"/>
            <a:ext cx="1465941" cy="886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hangingPunct="0">
              <a:lnSpc>
                <a:spcPts val="2060"/>
              </a:lnSpc>
            </a:pP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Inter-</a:t>
            </a:r>
          </a:p>
          <a:p>
            <a:pPr algn="r" eaLnBrk="0" hangingPunct="0">
              <a:lnSpc>
                <a:spcPts val="2060"/>
              </a:lnSpc>
            </a:pP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membrane</a:t>
            </a:r>
          </a:p>
          <a:p>
            <a:pPr algn="r" eaLnBrk="0" hangingPunct="0">
              <a:lnSpc>
                <a:spcPts val="2060"/>
              </a:lnSpc>
            </a:pP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space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509490" y="3737429"/>
            <a:ext cx="1465941" cy="622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hangingPunct="0">
              <a:lnSpc>
                <a:spcPts val="2060"/>
              </a:lnSpc>
            </a:pP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Inner</a:t>
            </a:r>
          </a:p>
          <a:p>
            <a:pPr algn="r" eaLnBrk="0" hangingPunct="0">
              <a:lnSpc>
                <a:spcPts val="2060"/>
              </a:lnSpc>
            </a:pP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membrane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022929" y="5143501"/>
            <a:ext cx="952502" cy="358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hangingPunct="0">
              <a:lnSpc>
                <a:spcPts val="2060"/>
              </a:lnSpc>
            </a:pP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Matrix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870860" y="5524502"/>
            <a:ext cx="952502" cy="358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ts val="2060"/>
              </a:lnSpc>
            </a:pP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Key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183419" y="2828473"/>
            <a:ext cx="12210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FFFFFF"/>
                </a:solidFill>
                <a:ea typeface="ＭＳ Ｐゴシック" pitchFamily="34" charset="-128"/>
              </a:rPr>
              <a:t>Diffusion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233060" y="3634013"/>
            <a:ext cx="1465941" cy="886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Electron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transport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chain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031350" y="4591285"/>
            <a:ext cx="122100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ATP</a:t>
            </a:r>
          </a:p>
          <a:p>
            <a:pPr eaLnBrk="0" hangingPunct="0"/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synthase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4623661" y="4817390"/>
            <a:ext cx="572576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044403" y="5524239"/>
            <a:ext cx="8553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ADP </a:t>
            </a:r>
            <a:r>
              <a:rPr lang="en-US" sz="1800" b="1" dirty="0">
                <a:solidFill>
                  <a:srgbClr val="000000"/>
                </a:solidFill>
                <a:latin typeface="Symbol" charset="2"/>
                <a:ea typeface="ＭＳ Ｐゴシック" pitchFamily="34" charset="-128"/>
                <a:cs typeface="Symbol" charset="2"/>
              </a:rPr>
              <a:t>+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257046" y="5876560"/>
            <a:ext cx="5030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H</a:t>
            </a:r>
            <a:r>
              <a:rPr lang="en-US" sz="2000" b="1" baseline="30000" dirty="0">
                <a:solidFill>
                  <a:srgbClr val="000000"/>
                </a:solidFill>
                <a:latin typeface="Symbol" charset="2"/>
                <a:ea typeface="ＭＳ Ｐゴシック" pitchFamily="34" charset="-128"/>
                <a:cs typeface="Symbol" charset="2"/>
              </a:rPr>
              <a:t>+</a:t>
            </a:r>
            <a:endParaRPr lang="en-US" sz="2000" b="1" baseline="300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4590091" y="2849862"/>
            <a:ext cx="5030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FFFFFF"/>
                </a:solidFill>
                <a:ea typeface="ＭＳ Ｐゴシック" pitchFamily="34" charset="-128"/>
              </a:rPr>
              <a:t>H</a:t>
            </a:r>
            <a:r>
              <a:rPr lang="en-US" sz="2000" b="1" baseline="30000" dirty="0">
                <a:solidFill>
                  <a:srgbClr val="FFFFFF"/>
                </a:solidFill>
                <a:latin typeface="Symbol" charset="2"/>
                <a:ea typeface="ＭＳ Ｐゴシック" pitchFamily="34" charset="-128"/>
                <a:cs typeface="Symbol" charset="2"/>
              </a:rPr>
              <a:t>+</a:t>
            </a:r>
            <a:endParaRPr lang="en-US" sz="2000" b="1" baseline="30000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383834" y="5905502"/>
            <a:ext cx="1434748" cy="358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ts val="2060"/>
              </a:lnSpc>
            </a:pP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Higher [H</a:t>
            </a:r>
            <a:r>
              <a:rPr lang="en-US" sz="1800" b="1" baseline="30000" dirty="0">
                <a:solidFill>
                  <a:srgbClr val="000000"/>
                </a:solidFill>
                <a:latin typeface="Symbol" charset="2"/>
                <a:ea typeface="ＭＳ Ｐゴシック" pitchFamily="34" charset="-128"/>
                <a:cs typeface="Symbol" charset="2"/>
              </a:rPr>
              <a:t>+</a:t>
            </a: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]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1383834" y="6232013"/>
            <a:ext cx="1434748" cy="358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ts val="2060"/>
              </a:lnSpc>
            </a:pP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Lower [H</a:t>
            </a:r>
            <a:r>
              <a:rPr lang="en-US" sz="1800" b="1" baseline="30000" dirty="0">
                <a:solidFill>
                  <a:srgbClr val="000000"/>
                </a:solidFill>
                <a:latin typeface="Symbol" charset="2"/>
                <a:ea typeface="ＭＳ Ｐゴシック" pitchFamily="34" charset="-128"/>
                <a:cs typeface="Symbol" charset="2"/>
              </a:rPr>
              <a:t>+</a:t>
            </a: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]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4847372" y="5540623"/>
            <a:ext cx="3309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P</a:t>
            </a:r>
            <a:endParaRPr lang="en-US" sz="2000" b="1" baseline="300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5035221" y="5663649"/>
            <a:ext cx="33095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400" b="1" dirty="0" err="1">
                <a:solidFill>
                  <a:srgbClr val="000000"/>
                </a:solidFill>
                <a:ea typeface="ＭＳ Ｐゴシック" pitchFamily="34" charset="-128"/>
              </a:rPr>
              <a:t>i</a:t>
            </a:r>
            <a:endParaRPr lang="en-US" sz="1400" b="1" baseline="300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 descr="10_18_ThylakoidMembrane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1"/>
          <a:stretch/>
        </p:blipFill>
        <p:spPr>
          <a:xfrm>
            <a:off x="298704" y="978408"/>
            <a:ext cx="8546592" cy="4732495"/>
          </a:xfrm>
          <a:prstGeom prst="rect">
            <a:avLst/>
          </a:prstGeom>
        </p:spPr>
      </p:pic>
      <p:sp>
        <p:nvSpPr>
          <p:cNvPr id="9625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Arial" charset="0"/>
                <a:ea typeface="ＭＳ Ｐゴシック" pitchFamily="34" charset="-128"/>
                <a:cs typeface="Arial" charset="0"/>
              </a:rPr>
              <a:t>Figure 10.18</a:t>
            </a:r>
          </a:p>
        </p:txBody>
      </p:sp>
      <p:sp>
        <p:nvSpPr>
          <p:cNvPr id="5" name="TextBox 25"/>
          <p:cNvSpPr txBox="1">
            <a:spLocks noChangeArrowheads="1"/>
          </p:cNvSpPr>
          <p:nvPr/>
        </p:nvSpPr>
        <p:spPr bwMode="auto">
          <a:xfrm>
            <a:off x="1589028" y="1201247"/>
            <a:ext cx="1505540" cy="363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ts val="2200"/>
              </a:lnSpc>
            </a:pPr>
            <a:r>
              <a:rPr lang="en-US" sz="1400" b="1" dirty="0">
                <a:solidFill>
                  <a:srgbClr val="000000"/>
                </a:solidFill>
                <a:ea typeface="ＭＳ Ｐゴシック" pitchFamily="34" charset="-128"/>
              </a:rPr>
              <a:t>Photosystem </a:t>
            </a:r>
            <a:r>
              <a:rPr lang="en-US" sz="1400" b="1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II</a:t>
            </a:r>
          </a:p>
        </p:txBody>
      </p:sp>
      <p:cxnSp>
        <p:nvCxnSpPr>
          <p:cNvPr id="6" name="Straight Connector 26"/>
          <p:cNvCxnSpPr>
            <a:cxnSpLocks noChangeShapeType="1"/>
          </p:cNvCxnSpPr>
          <p:nvPr/>
        </p:nvCxnSpPr>
        <p:spPr bwMode="auto">
          <a:xfrm>
            <a:off x="2359260" y="1578048"/>
            <a:ext cx="270869" cy="63421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9" name="Straight Connector 26"/>
          <p:cNvCxnSpPr>
            <a:cxnSpLocks noChangeShapeType="1"/>
          </p:cNvCxnSpPr>
          <p:nvPr/>
        </p:nvCxnSpPr>
        <p:spPr bwMode="auto">
          <a:xfrm>
            <a:off x="3724305" y="1595254"/>
            <a:ext cx="331501" cy="719423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1" name="Straight Connector 26"/>
          <p:cNvCxnSpPr>
            <a:cxnSpLocks noChangeShapeType="1"/>
          </p:cNvCxnSpPr>
          <p:nvPr/>
        </p:nvCxnSpPr>
        <p:spPr bwMode="auto">
          <a:xfrm flipH="1">
            <a:off x="5211097" y="1505944"/>
            <a:ext cx="107672" cy="599798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13" name="TextBox 25"/>
          <p:cNvSpPr txBox="1">
            <a:spLocks noChangeArrowheads="1"/>
          </p:cNvSpPr>
          <p:nvPr/>
        </p:nvSpPr>
        <p:spPr bwMode="auto">
          <a:xfrm>
            <a:off x="4624024" y="1127508"/>
            <a:ext cx="1441420" cy="363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ts val="2200"/>
              </a:lnSpc>
            </a:pPr>
            <a:r>
              <a:rPr lang="en-US" sz="1400" b="1" dirty="0">
                <a:solidFill>
                  <a:srgbClr val="000000"/>
                </a:solidFill>
                <a:ea typeface="ＭＳ Ｐゴシック" pitchFamily="34" charset="-128"/>
              </a:rPr>
              <a:t>Photosystem </a:t>
            </a:r>
            <a:r>
              <a:rPr lang="en-US" sz="1400" b="1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I</a:t>
            </a:r>
          </a:p>
        </p:txBody>
      </p:sp>
      <p:sp>
        <p:nvSpPr>
          <p:cNvPr id="15" name="TextBox 16"/>
          <p:cNvSpPr txBox="1">
            <a:spLocks noChangeArrowheads="1"/>
          </p:cNvSpPr>
          <p:nvPr/>
        </p:nvSpPr>
        <p:spPr bwMode="auto">
          <a:xfrm>
            <a:off x="3058840" y="1075456"/>
            <a:ext cx="123623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ts val="1700"/>
              </a:lnSpc>
            </a:pPr>
            <a:r>
              <a:rPr lang="en-US" sz="1400" b="1" dirty="0">
                <a:solidFill>
                  <a:srgbClr val="000000"/>
                </a:solidFill>
                <a:ea typeface="ＭＳ Ｐゴシック" pitchFamily="34" charset="-128"/>
              </a:rPr>
              <a:t>Cytochrome</a:t>
            </a:r>
          </a:p>
          <a:p>
            <a:pPr algn="ctr" eaLnBrk="0" hangingPunct="0">
              <a:lnSpc>
                <a:spcPts val="1700"/>
              </a:lnSpc>
            </a:pPr>
            <a:r>
              <a:rPr lang="en-US" sz="1400" b="1" dirty="0">
                <a:solidFill>
                  <a:srgbClr val="000000"/>
                </a:solidFill>
                <a:ea typeface="ＭＳ Ｐゴシック" pitchFamily="34" charset="-128"/>
              </a:rPr>
              <a:t>complex</a:t>
            </a:r>
          </a:p>
        </p:txBody>
      </p:sp>
      <p:sp>
        <p:nvSpPr>
          <p:cNvPr id="16" name="TextBox 19"/>
          <p:cNvSpPr txBox="1">
            <a:spLocks noChangeArrowheads="1"/>
          </p:cNvSpPr>
          <p:nvPr/>
        </p:nvSpPr>
        <p:spPr bwMode="auto">
          <a:xfrm>
            <a:off x="3983527" y="1394746"/>
            <a:ext cx="633507" cy="363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ts val="2200"/>
              </a:lnSpc>
            </a:pPr>
            <a:r>
              <a:rPr lang="en-US" sz="1400" b="1" dirty="0">
                <a:solidFill>
                  <a:srgbClr val="000000"/>
                </a:solidFill>
                <a:ea typeface="ＭＳ Ｐゴシック" pitchFamily="34" charset="-128"/>
              </a:rPr>
              <a:t>Light</a:t>
            </a:r>
          </a:p>
        </p:txBody>
      </p:sp>
      <p:sp>
        <p:nvSpPr>
          <p:cNvPr id="17" name="TextBox 22"/>
          <p:cNvSpPr txBox="1">
            <a:spLocks noChangeArrowheads="1"/>
          </p:cNvSpPr>
          <p:nvPr/>
        </p:nvSpPr>
        <p:spPr bwMode="auto">
          <a:xfrm>
            <a:off x="3172951" y="2191569"/>
            <a:ext cx="414083" cy="363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ts val="2200"/>
              </a:lnSpc>
            </a:pPr>
            <a:r>
              <a:rPr lang="en-US" sz="1400" b="1" dirty="0" err="1">
                <a:solidFill>
                  <a:srgbClr val="FFFFFF"/>
                </a:solidFill>
                <a:ea typeface="ＭＳ Ｐゴシック" pitchFamily="34" charset="-128"/>
              </a:rPr>
              <a:t>Pq</a:t>
            </a:r>
            <a:endParaRPr lang="en-US" sz="14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8" name="TextBox 24"/>
          <p:cNvSpPr txBox="1">
            <a:spLocks noChangeArrowheads="1"/>
          </p:cNvSpPr>
          <p:nvPr/>
        </p:nvSpPr>
        <p:spPr bwMode="auto">
          <a:xfrm>
            <a:off x="1341211" y="1542691"/>
            <a:ext cx="633507" cy="363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ts val="2200"/>
              </a:lnSpc>
            </a:pPr>
            <a:r>
              <a:rPr lang="en-US" sz="1400" b="1" dirty="0">
                <a:solidFill>
                  <a:srgbClr val="000000"/>
                </a:solidFill>
                <a:ea typeface="ＭＳ Ｐゴシック" pitchFamily="34" charset="-128"/>
              </a:rPr>
              <a:t>Light</a:t>
            </a:r>
          </a:p>
        </p:txBody>
      </p:sp>
      <p:sp>
        <p:nvSpPr>
          <p:cNvPr id="19" name="TextBox 27"/>
          <p:cNvSpPr txBox="1">
            <a:spLocks noChangeArrowheads="1"/>
          </p:cNvSpPr>
          <p:nvPr/>
        </p:nvSpPr>
        <p:spPr bwMode="auto">
          <a:xfrm>
            <a:off x="2587162" y="1483545"/>
            <a:ext cx="556563" cy="363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ts val="2200"/>
              </a:lnSpc>
            </a:pPr>
            <a:r>
              <a:rPr lang="en-US" sz="1400" b="1" dirty="0">
                <a:solidFill>
                  <a:srgbClr val="000000"/>
                </a:solidFill>
                <a:ea typeface="ＭＳ Ｐゴシック" pitchFamily="34" charset="-128"/>
              </a:rPr>
              <a:t>4 H</a:t>
            </a:r>
            <a:r>
              <a:rPr lang="en-US" sz="1800" b="1" baseline="30000" dirty="0">
                <a:solidFill>
                  <a:srgbClr val="000000"/>
                </a:solidFill>
                <a:latin typeface="Symbol" pitchFamily="18" charset="2"/>
                <a:ea typeface="ＭＳ Ｐゴシック" pitchFamily="34" charset="-128"/>
              </a:rPr>
              <a:t>+</a:t>
            </a:r>
            <a:endParaRPr lang="en-US" sz="1800" b="1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20" name="TextBox 27"/>
          <p:cNvSpPr txBox="1">
            <a:spLocks noChangeArrowheads="1"/>
          </p:cNvSpPr>
          <p:nvPr/>
        </p:nvSpPr>
        <p:spPr bwMode="auto">
          <a:xfrm>
            <a:off x="2661726" y="3164041"/>
            <a:ext cx="474489" cy="271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2200"/>
              </a:lnSpc>
            </a:pPr>
            <a:r>
              <a:rPr lang="en-US" sz="1400" b="1" dirty="0">
                <a:solidFill>
                  <a:srgbClr val="000000"/>
                </a:solidFill>
                <a:latin typeface="Symbol" pitchFamily="18" charset="2"/>
                <a:ea typeface="ＭＳ Ｐゴシック" pitchFamily="34" charset="-128"/>
              </a:rPr>
              <a:t>+</a:t>
            </a:r>
            <a:r>
              <a:rPr lang="en-US" sz="1400" b="1" dirty="0">
                <a:solidFill>
                  <a:srgbClr val="000000"/>
                </a:solidFill>
                <a:ea typeface="ＭＳ Ｐゴシック" pitchFamily="34" charset="-128"/>
              </a:rPr>
              <a:t>2 H</a:t>
            </a:r>
            <a:r>
              <a:rPr lang="en-US" sz="1800" b="1" baseline="30000" dirty="0">
                <a:solidFill>
                  <a:srgbClr val="000000"/>
                </a:solidFill>
                <a:latin typeface="Symbol" pitchFamily="18" charset="2"/>
                <a:ea typeface="ＭＳ Ｐゴシック" pitchFamily="34" charset="-128"/>
              </a:rPr>
              <a:t>+</a:t>
            </a:r>
            <a:endParaRPr lang="en-US" sz="1800" b="1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21" name="TextBox 27"/>
          <p:cNvSpPr txBox="1">
            <a:spLocks noChangeArrowheads="1"/>
          </p:cNvSpPr>
          <p:nvPr/>
        </p:nvSpPr>
        <p:spPr bwMode="auto">
          <a:xfrm>
            <a:off x="3670355" y="3132086"/>
            <a:ext cx="371897" cy="271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2200"/>
              </a:lnSpc>
            </a:pPr>
            <a:r>
              <a:rPr lang="en-US" sz="1400" b="1" dirty="0">
                <a:solidFill>
                  <a:srgbClr val="000000"/>
                </a:solidFill>
                <a:ea typeface="ＭＳ Ｐゴシック" pitchFamily="34" charset="-128"/>
              </a:rPr>
              <a:t>4 H</a:t>
            </a:r>
            <a:r>
              <a:rPr lang="en-US" sz="1800" b="1" baseline="30000" dirty="0">
                <a:solidFill>
                  <a:srgbClr val="000000"/>
                </a:solidFill>
                <a:latin typeface="Symbol" pitchFamily="18" charset="2"/>
                <a:ea typeface="ＭＳ Ｐゴシック" pitchFamily="34" charset="-128"/>
              </a:rPr>
              <a:t>+</a:t>
            </a:r>
            <a:endParaRPr lang="en-US" sz="1800" b="1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22" name="TextBox 27"/>
          <p:cNvSpPr txBox="1">
            <a:spLocks noChangeArrowheads="1"/>
          </p:cNvSpPr>
          <p:nvPr/>
        </p:nvSpPr>
        <p:spPr bwMode="auto">
          <a:xfrm>
            <a:off x="2745302" y="2953824"/>
            <a:ext cx="166712" cy="263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2200"/>
              </a:lnSpc>
            </a:pPr>
            <a:r>
              <a:rPr lang="en-US" sz="1100" b="1" dirty="0">
                <a:solidFill>
                  <a:srgbClr val="FFFFFF"/>
                </a:solidFill>
                <a:ea typeface="ＭＳ Ｐゴシック" pitchFamily="34" charset="-128"/>
              </a:rPr>
              <a:t>O</a:t>
            </a:r>
            <a:r>
              <a:rPr lang="en-US" sz="1100" b="1" baseline="-25000" dirty="0">
                <a:solidFill>
                  <a:srgbClr val="FFFFFF"/>
                </a:solidFill>
                <a:latin typeface="Arial"/>
                <a:ea typeface="ＭＳ Ｐゴシック" pitchFamily="34" charset="-128"/>
                <a:cs typeface="Arial"/>
              </a:rPr>
              <a:t>2</a:t>
            </a:r>
          </a:p>
        </p:txBody>
      </p:sp>
      <p:sp>
        <p:nvSpPr>
          <p:cNvPr id="23" name="TextBox 27"/>
          <p:cNvSpPr txBox="1">
            <a:spLocks noChangeArrowheads="1"/>
          </p:cNvSpPr>
          <p:nvPr/>
        </p:nvSpPr>
        <p:spPr bwMode="auto">
          <a:xfrm>
            <a:off x="1885799" y="2827643"/>
            <a:ext cx="305975" cy="263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ts val="2200"/>
              </a:lnSpc>
            </a:pPr>
            <a:r>
              <a:rPr lang="en-US" sz="1100" b="1" dirty="0">
                <a:solidFill>
                  <a:srgbClr val="FFFFFF"/>
                </a:solidFill>
                <a:ea typeface="ＭＳ Ｐゴシック" pitchFamily="34" charset="-128"/>
              </a:rPr>
              <a:t>H</a:t>
            </a:r>
            <a:r>
              <a:rPr lang="en-US" sz="1100" b="1" baseline="-25000" dirty="0">
                <a:solidFill>
                  <a:srgbClr val="FFFFFF"/>
                </a:solidFill>
                <a:latin typeface="Arial"/>
                <a:ea typeface="ＭＳ Ｐゴシック" pitchFamily="34" charset="-128"/>
                <a:cs typeface="Arial"/>
              </a:rPr>
              <a:t>2</a:t>
            </a:r>
            <a:r>
              <a:rPr lang="en-US" sz="1100" b="1" dirty="0">
                <a:solidFill>
                  <a:srgbClr val="FFFFFF"/>
                </a:solidFill>
                <a:ea typeface="ＭＳ Ｐゴシック" pitchFamily="34" charset="-128"/>
              </a:rPr>
              <a:t>O</a:t>
            </a:r>
            <a:endParaRPr lang="en-US" sz="1100" b="1" baseline="-25000" dirty="0">
              <a:solidFill>
                <a:srgbClr val="FFFFFF"/>
              </a:solidFill>
              <a:latin typeface="Arial"/>
              <a:ea typeface="ＭＳ Ｐゴシック" pitchFamily="34" charset="-128"/>
              <a:cs typeface="Arial"/>
            </a:endParaRPr>
          </a:p>
        </p:txBody>
      </p:sp>
      <p:sp>
        <p:nvSpPr>
          <p:cNvPr id="24" name="TextBox 22"/>
          <p:cNvSpPr txBox="1">
            <a:spLocks noChangeArrowheads="1"/>
          </p:cNvSpPr>
          <p:nvPr/>
        </p:nvSpPr>
        <p:spPr bwMode="auto">
          <a:xfrm>
            <a:off x="4427383" y="2548806"/>
            <a:ext cx="414083" cy="363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ts val="2200"/>
              </a:lnSpc>
            </a:pPr>
            <a:r>
              <a:rPr lang="en-US" sz="1400" b="1" dirty="0">
                <a:solidFill>
                  <a:srgbClr val="FFFFFF"/>
                </a:solidFill>
                <a:ea typeface="ＭＳ Ｐゴシック" pitchFamily="34" charset="-128"/>
              </a:rPr>
              <a:t>Pc</a:t>
            </a:r>
          </a:p>
        </p:txBody>
      </p:sp>
      <p:sp>
        <p:nvSpPr>
          <p:cNvPr id="25" name="TextBox 22"/>
          <p:cNvSpPr txBox="1">
            <a:spLocks noChangeArrowheads="1"/>
          </p:cNvSpPr>
          <p:nvPr/>
        </p:nvSpPr>
        <p:spPr bwMode="auto">
          <a:xfrm>
            <a:off x="5931842" y="1759303"/>
            <a:ext cx="404002" cy="363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ts val="2200"/>
              </a:lnSpc>
            </a:pPr>
            <a:r>
              <a:rPr lang="en-US" sz="1400" b="1" dirty="0" err="1">
                <a:solidFill>
                  <a:srgbClr val="FFFFFF"/>
                </a:solidFill>
                <a:ea typeface="ＭＳ Ｐゴシック" pitchFamily="34" charset="-128"/>
              </a:rPr>
              <a:t>Fd</a:t>
            </a:r>
            <a:endParaRPr lang="en-US" sz="14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cxnSp>
        <p:nvCxnSpPr>
          <p:cNvPr id="26" name="Straight Connector 26"/>
          <p:cNvCxnSpPr>
            <a:cxnSpLocks noChangeShapeType="1"/>
          </p:cNvCxnSpPr>
          <p:nvPr/>
        </p:nvCxnSpPr>
        <p:spPr bwMode="auto">
          <a:xfrm flipH="1">
            <a:off x="6796548" y="1539537"/>
            <a:ext cx="42943" cy="197495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27" name="Group 26"/>
          <p:cNvGrpSpPr/>
          <p:nvPr/>
        </p:nvGrpSpPr>
        <p:grpSpPr>
          <a:xfrm>
            <a:off x="7092642" y="1476579"/>
            <a:ext cx="284515" cy="363347"/>
            <a:chOff x="7092642" y="1476579"/>
            <a:chExt cx="284515" cy="363347"/>
          </a:xfrm>
        </p:grpSpPr>
        <p:sp>
          <p:nvSpPr>
            <p:cNvPr id="30" name="Oval 40"/>
            <p:cNvSpPr>
              <a:spLocks noChangeArrowheads="1"/>
            </p:cNvSpPr>
            <p:nvPr/>
          </p:nvSpPr>
          <p:spPr bwMode="auto">
            <a:xfrm>
              <a:off x="7109677" y="1572621"/>
              <a:ext cx="239936" cy="240242"/>
            </a:xfrm>
            <a:prstGeom prst="ellipse">
              <a:avLst/>
            </a:prstGeom>
            <a:solidFill>
              <a:srgbClr val="028ED0"/>
            </a:solidFill>
            <a:ln w="12700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31" name="TextBox 41"/>
            <p:cNvSpPr txBox="1">
              <a:spLocks noChangeArrowheads="1"/>
            </p:cNvSpPr>
            <p:nvPr/>
          </p:nvSpPr>
          <p:spPr bwMode="auto">
            <a:xfrm>
              <a:off x="7092642" y="1476579"/>
              <a:ext cx="284515" cy="363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lnSpc>
                  <a:spcPts val="2200"/>
                </a:lnSpc>
              </a:pPr>
              <a:r>
                <a:rPr lang="en-US" sz="1400" b="1" dirty="0">
                  <a:solidFill>
                    <a:srgbClr val="FFFFFF"/>
                  </a:solidFill>
                  <a:ea typeface="ＭＳ Ｐゴシック" pitchFamily="34" charset="-128"/>
                </a:rPr>
                <a:t>3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480106" y="2640883"/>
            <a:ext cx="284515" cy="363347"/>
            <a:chOff x="7092642" y="1476579"/>
            <a:chExt cx="284515" cy="363347"/>
          </a:xfrm>
        </p:grpSpPr>
        <p:sp>
          <p:nvSpPr>
            <p:cNvPr id="34" name="Oval 40"/>
            <p:cNvSpPr>
              <a:spLocks noChangeArrowheads="1"/>
            </p:cNvSpPr>
            <p:nvPr/>
          </p:nvSpPr>
          <p:spPr bwMode="auto">
            <a:xfrm>
              <a:off x="7109677" y="1572621"/>
              <a:ext cx="239936" cy="240242"/>
            </a:xfrm>
            <a:prstGeom prst="ellipse">
              <a:avLst/>
            </a:prstGeom>
            <a:solidFill>
              <a:srgbClr val="028ED0"/>
            </a:solidFill>
            <a:ln w="12700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35" name="TextBox 41"/>
            <p:cNvSpPr txBox="1">
              <a:spLocks noChangeArrowheads="1"/>
            </p:cNvSpPr>
            <p:nvPr/>
          </p:nvSpPr>
          <p:spPr bwMode="auto">
            <a:xfrm>
              <a:off x="7092642" y="1476579"/>
              <a:ext cx="284515" cy="363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lnSpc>
                  <a:spcPts val="2200"/>
                </a:lnSpc>
              </a:pPr>
              <a:r>
                <a:rPr lang="en-US" sz="1400" b="1" dirty="0">
                  <a:solidFill>
                    <a:srgbClr val="FFFFFF"/>
                  </a:solidFill>
                  <a:ea typeface="ＭＳ Ｐゴシック" pitchFamily="34" charset="-128"/>
                </a:rPr>
                <a:t>2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266642" y="2914219"/>
            <a:ext cx="284515" cy="363347"/>
            <a:chOff x="7092642" y="1476579"/>
            <a:chExt cx="284515" cy="363347"/>
          </a:xfrm>
        </p:grpSpPr>
        <p:sp>
          <p:nvSpPr>
            <p:cNvPr id="37" name="Oval 40"/>
            <p:cNvSpPr>
              <a:spLocks noChangeArrowheads="1"/>
            </p:cNvSpPr>
            <p:nvPr/>
          </p:nvSpPr>
          <p:spPr bwMode="auto">
            <a:xfrm>
              <a:off x="7109677" y="1572621"/>
              <a:ext cx="239936" cy="240242"/>
            </a:xfrm>
            <a:prstGeom prst="ellipse">
              <a:avLst/>
            </a:prstGeom>
            <a:solidFill>
              <a:srgbClr val="028ED0"/>
            </a:solidFill>
            <a:ln w="12700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38" name="TextBox 41"/>
            <p:cNvSpPr txBox="1">
              <a:spLocks noChangeArrowheads="1"/>
            </p:cNvSpPr>
            <p:nvPr/>
          </p:nvSpPr>
          <p:spPr bwMode="auto">
            <a:xfrm>
              <a:off x="7092642" y="1476579"/>
              <a:ext cx="284515" cy="363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lnSpc>
                  <a:spcPts val="2200"/>
                </a:lnSpc>
              </a:pPr>
              <a:r>
                <a:rPr lang="en-US" sz="1400" b="1" dirty="0">
                  <a:solidFill>
                    <a:srgbClr val="FFFFFF"/>
                  </a:solidFill>
                  <a:ea typeface="ＭＳ Ｐゴシック" pitchFamily="34" charset="-128"/>
                </a:rPr>
                <a:t>1</a:t>
              </a:r>
              <a:endParaRPr lang="en-US" sz="1400" b="1" dirty="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endParaRPr>
            </a:p>
          </p:txBody>
        </p:sp>
      </p:grpSp>
      <p:sp>
        <p:nvSpPr>
          <p:cNvPr id="39" name="TextBox 22"/>
          <p:cNvSpPr txBox="1">
            <a:spLocks noChangeArrowheads="1"/>
          </p:cNvSpPr>
          <p:nvPr/>
        </p:nvSpPr>
        <p:spPr bwMode="auto">
          <a:xfrm>
            <a:off x="7285274" y="1614885"/>
            <a:ext cx="787395" cy="363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ts val="2200"/>
              </a:lnSpc>
            </a:pPr>
            <a:r>
              <a:rPr lang="en-US" sz="1400" b="1" dirty="0">
                <a:solidFill>
                  <a:srgbClr val="000000"/>
                </a:solidFill>
                <a:ea typeface="ＭＳ Ｐゴシック" pitchFamily="34" charset="-128"/>
              </a:rPr>
              <a:t>NADP</a:t>
            </a:r>
            <a:r>
              <a:rPr lang="en-US" sz="1600" b="1" baseline="30000" dirty="0">
                <a:solidFill>
                  <a:srgbClr val="000000"/>
                </a:solidFill>
                <a:latin typeface="Symbol" pitchFamily="18" charset="2"/>
                <a:ea typeface="ＭＳ Ｐゴシック" pitchFamily="34" charset="-128"/>
              </a:rPr>
              <a:t>+</a:t>
            </a:r>
            <a:endParaRPr lang="en-US" sz="1600" b="1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40" name="TextBox 24"/>
          <p:cNvSpPr txBox="1">
            <a:spLocks noChangeArrowheads="1"/>
          </p:cNvSpPr>
          <p:nvPr/>
        </p:nvSpPr>
        <p:spPr bwMode="auto">
          <a:xfrm>
            <a:off x="7922802" y="3506470"/>
            <a:ext cx="72345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ts val="1700"/>
              </a:lnSpc>
            </a:pPr>
            <a:r>
              <a:rPr lang="en-US" sz="1400" b="1" dirty="0">
                <a:solidFill>
                  <a:srgbClr val="000000"/>
                </a:solidFill>
                <a:ea typeface="ＭＳ Ｐゴシック" pitchFamily="34" charset="-128"/>
              </a:rPr>
              <a:t>To</a:t>
            </a:r>
          </a:p>
          <a:p>
            <a:pPr algn="ctr" eaLnBrk="0" hangingPunct="0">
              <a:lnSpc>
                <a:spcPts val="1700"/>
              </a:lnSpc>
            </a:pPr>
            <a:r>
              <a:rPr lang="en-US" sz="1400" b="1" dirty="0">
                <a:solidFill>
                  <a:srgbClr val="000000"/>
                </a:solidFill>
                <a:ea typeface="ＭＳ Ｐゴシック" pitchFamily="34" charset="-128"/>
              </a:rPr>
              <a:t>Calvin</a:t>
            </a:r>
          </a:p>
          <a:p>
            <a:pPr algn="ctr" eaLnBrk="0" hangingPunct="0">
              <a:lnSpc>
                <a:spcPts val="1700"/>
              </a:lnSpc>
            </a:pPr>
            <a:r>
              <a:rPr lang="en-US" sz="1400" b="1" dirty="0">
                <a:solidFill>
                  <a:srgbClr val="000000"/>
                </a:solidFill>
                <a:ea typeface="ＭＳ Ｐゴシック" pitchFamily="34" charset="-128"/>
              </a:rPr>
              <a:t>Cycle</a:t>
            </a:r>
            <a:endParaRPr lang="en-US" sz="1400" b="1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41" name="TextBox 22"/>
          <p:cNvSpPr txBox="1">
            <a:spLocks noChangeArrowheads="1"/>
          </p:cNvSpPr>
          <p:nvPr/>
        </p:nvSpPr>
        <p:spPr bwMode="auto">
          <a:xfrm>
            <a:off x="6382594" y="1077003"/>
            <a:ext cx="103290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ts val="1700"/>
              </a:lnSpc>
            </a:pPr>
            <a:r>
              <a:rPr lang="en-US" sz="1400" b="1" dirty="0">
                <a:solidFill>
                  <a:srgbClr val="000000"/>
                </a:solidFill>
                <a:ea typeface="ＭＳ Ｐゴシック" pitchFamily="34" charset="-128"/>
              </a:rPr>
              <a:t>NADP</a:t>
            </a:r>
            <a:r>
              <a:rPr lang="en-US" sz="1600" b="1" baseline="30000" dirty="0">
                <a:solidFill>
                  <a:srgbClr val="000000"/>
                </a:solidFill>
                <a:latin typeface="Symbol" pitchFamily="18" charset="2"/>
                <a:ea typeface="ＭＳ Ｐゴシック" pitchFamily="34" charset="-128"/>
              </a:rPr>
              <a:t>+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  <a:p>
            <a:pPr algn="ctr" eaLnBrk="0" hangingPunct="0">
              <a:lnSpc>
                <a:spcPts val="1700"/>
              </a:lnSpc>
            </a:pPr>
            <a:r>
              <a:rPr lang="en-US" sz="1400" b="1" dirty="0" err="1">
                <a:solidFill>
                  <a:srgbClr val="000000"/>
                </a:solidFill>
                <a:ea typeface="ＭＳ Ｐゴシック" pitchFamily="34" charset="-128"/>
              </a:rPr>
              <a:t>reductase</a:t>
            </a:r>
            <a:endParaRPr lang="en-US" sz="1600" b="1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42" name="TextBox 6"/>
          <p:cNvSpPr txBox="1">
            <a:spLocks noChangeArrowheads="1"/>
          </p:cNvSpPr>
          <p:nvPr/>
        </p:nvSpPr>
        <p:spPr bwMode="auto">
          <a:xfrm>
            <a:off x="361017" y="4777159"/>
            <a:ext cx="208562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ts val="1600"/>
              </a:lnSpc>
            </a:pPr>
            <a:r>
              <a:rPr lang="en-US" sz="1400" b="1" dirty="0">
                <a:solidFill>
                  <a:srgbClr val="000000"/>
                </a:solidFill>
                <a:ea typeface="ＭＳ Ｐゴシック" pitchFamily="34" charset="-128"/>
              </a:rPr>
              <a:t>STROMA</a:t>
            </a:r>
          </a:p>
          <a:p>
            <a:pPr eaLnBrk="0" hangingPunct="0">
              <a:lnSpc>
                <a:spcPts val="1600"/>
              </a:lnSpc>
            </a:pPr>
            <a:r>
              <a:rPr lang="en-US" sz="1400" b="1" dirty="0">
                <a:solidFill>
                  <a:srgbClr val="000000"/>
                </a:solidFill>
                <a:ea typeface="ＭＳ Ｐゴシック" pitchFamily="34" charset="-128"/>
              </a:rPr>
              <a:t>(low H</a:t>
            </a:r>
            <a:r>
              <a:rPr lang="en-US" sz="1400" b="1" baseline="30000" dirty="0">
                <a:solidFill>
                  <a:srgbClr val="000000"/>
                </a:solidFill>
                <a:latin typeface="Symbol" pitchFamily="18" charset="2"/>
                <a:ea typeface="ＭＳ Ｐゴシック" pitchFamily="34" charset="-128"/>
              </a:rPr>
              <a:t>+</a:t>
            </a:r>
            <a:r>
              <a:rPr lang="en-US" sz="1400" b="1" dirty="0">
                <a:solidFill>
                  <a:srgbClr val="000000"/>
                </a:solidFill>
                <a:ea typeface="ＭＳ Ｐゴシック" pitchFamily="34" charset="-128"/>
              </a:rPr>
              <a:t> concentration)</a:t>
            </a:r>
            <a:endParaRPr lang="en-US" sz="1400" b="1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43" name="TextBox 9"/>
          <p:cNvSpPr txBox="1">
            <a:spLocks noChangeArrowheads="1"/>
          </p:cNvSpPr>
          <p:nvPr/>
        </p:nvSpPr>
        <p:spPr bwMode="auto">
          <a:xfrm>
            <a:off x="4140128" y="4573868"/>
            <a:ext cx="9669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ts val="1600"/>
              </a:lnSpc>
            </a:pPr>
            <a:r>
              <a:rPr lang="en-US" sz="1400" b="1" dirty="0">
                <a:solidFill>
                  <a:srgbClr val="000000"/>
                </a:solidFill>
                <a:ea typeface="ＭＳ Ｐゴシック" pitchFamily="34" charset="-128"/>
              </a:rPr>
              <a:t>ATP</a:t>
            </a:r>
          </a:p>
          <a:p>
            <a:pPr algn="ctr" eaLnBrk="0" hangingPunct="0">
              <a:lnSpc>
                <a:spcPts val="1600"/>
              </a:lnSpc>
            </a:pPr>
            <a:r>
              <a:rPr lang="en-US" sz="1400" b="1" dirty="0">
                <a:solidFill>
                  <a:srgbClr val="000000"/>
                </a:solidFill>
                <a:ea typeface="ＭＳ Ｐゴシック" pitchFamily="34" charset="-128"/>
              </a:rPr>
              <a:t>synthase</a:t>
            </a:r>
            <a:endParaRPr lang="en-US" sz="1400" b="1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44" name="TextBox 14"/>
          <p:cNvSpPr txBox="1">
            <a:spLocks noChangeArrowheads="1"/>
          </p:cNvSpPr>
          <p:nvPr/>
        </p:nvSpPr>
        <p:spPr bwMode="auto">
          <a:xfrm>
            <a:off x="333842" y="3112245"/>
            <a:ext cx="21653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ts val="1600"/>
              </a:lnSpc>
            </a:pPr>
            <a:r>
              <a:rPr lang="en-US" sz="1400" b="1" dirty="0">
                <a:solidFill>
                  <a:srgbClr val="000000"/>
                </a:solidFill>
                <a:ea typeface="ＭＳ Ｐゴシック" pitchFamily="34" charset="-128"/>
              </a:rPr>
              <a:t>THYLAKOID SPACE</a:t>
            </a:r>
          </a:p>
          <a:p>
            <a:pPr eaLnBrk="0" hangingPunct="0">
              <a:lnSpc>
                <a:spcPts val="1600"/>
              </a:lnSpc>
            </a:pPr>
            <a:r>
              <a:rPr lang="en-US" sz="1400" b="1" dirty="0">
                <a:solidFill>
                  <a:srgbClr val="000000"/>
                </a:solidFill>
                <a:ea typeface="ＭＳ Ｐゴシック" pitchFamily="34" charset="-128"/>
              </a:rPr>
              <a:t>(high H</a:t>
            </a:r>
            <a:r>
              <a:rPr lang="en-US" sz="1400" b="1" baseline="30000" dirty="0">
                <a:solidFill>
                  <a:srgbClr val="000000"/>
                </a:solidFill>
                <a:latin typeface="Symbol" pitchFamily="18" charset="2"/>
                <a:ea typeface="ＭＳ Ｐゴシック" pitchFamily="34" charset="-128"/>
              </a:rPr>
              <a:t>+</a:t>
            </a:r>
            <a:r>
              <a:rPr lang="en-US" sz="1400" b="1" dirty="0">
                <a:solidFill>
                  <a:srgbClr val="000000"/>
                </a:solidFill>
                <a:ea typeface="ＭＳ Ｐゴシック" pitchFamily="34" charset="-128"/>
              </a:rPr>
              <a:t> concentration)</a:t>
            </a:r>
            <a:endParaRPr lang="en-US" sz="1400" b="1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45" name="TextBox 30"/>
          <p:cNvSpPr txBox="1">
            <a:spLocks noChangeArrowheads="1"/>
          </p:cNvSpPr>
          <p:nvPr/>
        </p:nvSpPr>
        <p:spPr bwMode="auto">
          <a:xfrm>
            <a:off x="2462023" y="4401390"/>
            <a:ext cx="10951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ts val="1600"/>
              </a:lnSpc>
            </a:pPr>
            <a:r>
              <a:rPr lang="en-US" sz="1400" b="1" dirty="0">
                <a:solidFill>
                  <a:srgbClr val="000000"/>
                </a:solidFill>
                <a:ea typeface="ＭＳ Ｐゴシック" pitchFamily="34" charset="-128"/>
              </a:rPr>
              <a:t>Thylakoid</a:t>
            </a:r>
          </a:p>
          <a:p>
            <a:pPr eaLnBrk="0" hangingPunct="0">
              <a:lnSpc>
                <a:spcPts val="1600"/>
              </a:lnSpc>
            </a:pPr>
            <a:r>
              <a:rPr lang="en-US" sz="1400" b="1" dirty="0">
                <a:solidFill>
                  <a:srgbClr val="000000"/>
                </a:solidFill>
                <a:ea typeface="ＭＳ Ｐゴシック" pitchFamily="34" charset="-128"/>
              </a:rPr>
              <a:t>membrane</a:t>
            </a:r>
            <a:endParaRPr lang="en-US" sz="1400" b="1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cxnSp>
        <p:nvCxnSpPr>
          <p:cNvPr id="32" name="Straight Connector 31"/>
          <p:cNvCxnSpPr/>
          <p:nvPr/>
        </p:nvCxnSpPr>
        <p:spPr bwMode="auto">
          <a:xfrm>
            <a:off x="2179595" y="4311135"/>
            <a:ext cx="363837" cy="26429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Straight Connector 46"/>
          <p:cNvCxnSpPr/>
          <p:nvPr/>
        </p:nvCxnSpPr>
        <p:spPr bwMode="auto">
          <a:xfrm>
            <a:off x="4843162" y="4726459"/>
            <a:ext cx="487403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1" name="TextBox 9"/>
          <p:cNvSpPr txBox="1">
            <a:spLocks noChangeArrowheads="1"/>
          </p:cNvSpPr>
          <p:nvPr/>
        </p:nvSpPr>
        <p:spPr bwMode="auto">
          <a:xfrm>
            <a:off x="4684970" y="4985757"/>
            <a:ext cx="563726" cy="299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ts val="1600"/>
              </a:lnSpc>
            </a:pPr>
            <a:r>
              <a:rPr lang="en-US" sz="1400" b="1" dirty="0">
                <a:solidFill>
                  <a:srgbClr val="000000"/>
                </a:solidFill>
                <a:ea typeface="ＭＳ Ｐゴシック" pitchFamily="34" charset="-128"/>
              </a:rPr>
              <a:t>ADP</a:t>
            </a:r>
            <a:endParaRPr lang="en-US" sz="1400" b="1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52" name="TextBox 27"/>
          <p:cNvSpPr txBox="1">
            <a:spLocks noChangeArrowheads="1"/>
          </p:cNvSpPr>
          <p:nvPr/>
        </p:nvSpPr>
        <p:spPr bwMode="auto">
          <a:xfrm>
            <a:off x="4912896" y="5126328"/>
            <a:ext cx="128240" cy="27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2200"/>
              </a:lnSpc>
            </a:pPr>
            <a:r>
              <a:rPr lang="en-US" sz="1400" b="1" dirty="0">
                <a:solidFill>
                  <a:srgbClr val="000000"/>
                </a:solidFill>
                <a:latin typeface="Symbol" pitchFamily="18" charset="2"/>
                <a:ea typeface="ＭＳ Ｐゴシック" pitchFamily="34" charset="-128"/>
              </a:rPr>
              <a:t>+</a:t>
            </a:r>
            <a:endParaRPr lang="en-US" sz="1400" b="1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53" name="TextBox 27"/>
          <p:cNvSpPr txBox="1">
            <a:spLocks noChangeArrowheads="1"/>
          </p:cNvSpPr>
          <p:nvPr/>
        </p:nvSpPr>
        <p:spPr bwMode="auto">
          <a:xfrm>
            <a:off x="5386571" y="5335712"/>
            <a:ext cx="218008" cy="271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2200"/>
              </a:lnSpc>
            </a:pPr>
            <a:r>
              <a:rPr lang="en-US" sz="1400" b="1" dirty="0">
                <a:solidFill>
                  <a:srgbClr val="000000"/>
                </a:solidFill>
                <a:ea typeface="ＭＳ Ｐゴシック" pitchFamily="34" charset="-128"/>
              </a:rPr>
              <a:t>H</a:t>
            </a:r>
            <a:r>
              <a:rPr lang="en-US" sz="1800" b="1" baseline="30000" dirty="0">
                <a:solidFill>
                  <a:srgbClr val="000000"/>
                </a:solidFill>
                <a:latin typeface="Symbol" pitchFamily="18" charset="2"/>
                <a:ea typeface="ＭＳ Ｐゴシック" pitchFamily="34" charset="-128"/>
              </a:rPr>
              <a:t>+</a:t>
            </a:r>
            <a:endParaRPr lang="en-US" sz="1800" b="1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54" name="TextBox 9"/>
          <p:cNvSpPr txBox="1">
            <a:spLocks noChangeArrowheads="1"/>
          </p:cNvSpPr>
          <p:nvPr/>
        </p:nvSpPr>
        <p:spPr bwMode="auto">
          <a:xfrm>
            <a:off x="5985357" y="5202001"/>
            <a:ext cx="530414" cy="299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ts val="1600"/>
              </a:lnSpc>
            </a:pPr>
            <a:r>
              <a:rPr lang="en-US" sz="1400" b="1" dirty="0">
                <a:solidFill>
                  <a:srgbClr val="000000"/>
                </a:solidFill>
                <a:ea typeface="ＭＳ Ｐゴシック" pitchFamily="34" charset="-128"/>
              </a:rPr>
              <a:t>ATP</a:t>
            </a:r>
            <a:endParaRPr lang="en-US" sz="1400" b="1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55" name="TextBox 9"/>
          <p:cNvSpPr txBox="1">
            <a:spLocks noChangeArrowheads="1"/>
          </p:cNvSpPr>
          <p:nvPr/>
        </p:nvSpPr>
        <p:spPr bwMode="auto">
          <a:xfrm>
            <a:off x="4811193" y="5377051"/>
            <a:ext cx="304415" cy="299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ts val="1600"/>
              </a:lnSpc>
            </a:pPr>
            <a:r>
              <a:rPr lang="en-US" sz="1400" b="1" dirty="0">
                <a:solidFill>
                  <a:srgbClr val="000000"/>
                </a:solidFill>
                <a:ea typeface="ＭＳ Ｐゴシック" pitchFamily="34" charset="-128"/>
              </a:rPr>
              <a:t>P</a:t>
            </a:r>
            <a:endParaRPr lang="en-US" sz="1400" b="1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56" name="TextBox 9"/>
          <p:cNvSpPr txBox="1">
            <a:spLocks noChangeArrowheads="1"/>
          </p:cNvSpPr>
          <p:nvPr/>
        </p:nvSpPr>
        <p:spPr bwMode="auto">
          <a:xfrm>
            <a:off x="4989308" y="5442268"/>
            <a:ext cx="192683" cy="299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ts val="1600"/>
              </a:lnSpc>
            </a:pPr>
            <a:r>
              <a:rPr lang="en-US" sz="1200" b="1" dirty="0" err="1">
                <a:solidFill>
                  <a:srgbClr val="000000"/>
                </a:solidFill>
                <a:ea typeface="ＭＳ Ｐゴシック" pitchFamily="34" charset="-128"/>
              </a:rPr>
              <a:t>i</a:t>
            </a:r>
            <a:endParaRPr lang="en-US" sz="1200" b="1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57" name="TextBox 38"/>
          <p:cNvSpPr txBox="1">
            <a:spLocks noChangeArrowheads="1"/>
          </p:cNvSpPr>
          <p:nvPr/>
        </p:nvSpPr>
        <p:spPr bwMode="auto">
          <a:xfrm>
            <a:off x="2181429" y="2666164"/>
            <a:ext cx="309700" cy="334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ts val="2200"/>
              </a:lnSpc>
            </a:pPr>
            <a:r>
              <a:rPr lang="en-US" sz="1050" b="1" i="1" dirty="0">
                <a:solidFill>
                  <a:srgbClr val="000000"/>
                </a:solidFill>
                <a:ea typeface="ＭＳ Ｐゴシック" pitchFamily="34" charset="-128"/>
              </a:rPr>
              <a:t>e</a:t>
            </a:r>
            <a:r>
              <a:rPr lang="en-US" sz="1050" b="1" i="1" baseline="30000" dirty="0">
                <a:solidFill>
                  <a:srgbClr val="000000"/>
                </a:solidFill>
                <a:ea typeface="ＭＳ Ｐゴシック" pitchFamily="34" charset="-128"/>
                <a:sym typeface="Symbol"/>
              </a:rPr>
              <a:t></a:t>
            </a:r>
            <a:endParaRPr lang="en-US" sz="1050" b="1" i="1" baseline="30000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58" name="TextBox 38"/>
          <p:cNvSpPr txBox="1">
            <a:spLocks noChangeArrowheads="1"/>
          </p:cNvSpPr>
          <p:nvPr/>
        </p:nvSpPr>
        <p:spPr bwMode="auto">
          <a:xfrm>
            <a:off x="2337004" y="2583614"/>
            <a:ext cx="398011" cy="354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ts val="2200"/>
              </a:lnSpc>
            </a:pPr>
            <a:r>
              <a:rPr lang="en-US" sz="1050" b="1" i="1" dirty="0">
                <a:solidFill>
                  <a:srgbClr val="000000"/>
                </a:solidFill>
                <a:ea typeface="ＭＳ Ｐゴシック" pitchFamily="34" charset="-128"/>
              </a:rPr>
              <a:t>e</a:t>
            </a:r>
            <a:r>
              <a:rPr lang="en-US" sz="1050" b="1" i="1" baseline="3000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</a:t>
            </a:r>
            <a:endParaRPr lang="en-US" sz="1050" b="1" i="1" baseline="30000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59" name="TextBox 22"/>
          <p:cNvSpPr txBox="1">
            <a:spLocks noChangeArrowheads="1"/>
          </p:cNvSpPr>
          <p:nvPr/>
        </p:nvSpPr>
        <p:spPr bwMode="auto">
          <a:xfrm>
            <a:off x="7019057" y="2287238"/>
            <a:ext cx="823037" cy="363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ts val="2200"/>
              </a:lnSpc>
            </a:pPr>
            <a:r>
              <a:rPr lang="en-US" sz="1400" b="1" dirty="0">
                <a:solidFill>
                  <a:srgbClr val="000000"/>
                </a:solidFill>
                <a:ea typeface="ＭＳ Ｐゴシック" pitchFamily="34" charset="-128"/>
              </a:rPr>
              <a:t>NADPH</a:t>
            </a:r>
            <a:endParaRPr lang="en-US" sz="1600" b="1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60" name="TextBox 36"/>
          <p:cNvSpPr txBox="1">
            <a:spLocks noChangeArrowheads="1"/>
          </p:cNvSpPr>
          <p:nvPr/>
        </p:nvSpPr>
        <p:spPr bwMode="auto">
          <a:xfrm>
            <a:off x="2433081" y="2976975"/>
            <a:ext cx="355787" cy="368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ts val="2200"/>
              </a:lnSpc>
            </a:pPr>
            <a:r>
              <a:rPr lang="en-US" sz="1600" b="1" dirty="0">
                <a:solidFill>
                  <a:srgbClr val="000000"/>
                </a:solidFill>
                <a:ea typeface="ＭＳ Ｐゴシック" pitchFamily="34" charset="-128"/>
              </a:rPr>
              <a:t>½</a:t>
            </a:r>
            <a:endParaRPr lang="en-US" sz="1600" b="1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50" name="TextBox 22"/>
          <p:cNvSpPr txBox="1">
            <a:spLocks noChangeArrowheads="1"/>
          </p:cNvSpPr>
          <p:nvPr/>
        </p:nvSpPr>
        <p:spPr bwMode="auto">
          <a:xfrm>
            <a:off x="7940378" y="1612900"/>
            <a:ext cx="569387" cy="363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ts val="2200"/>
              </a:lnSpc>
            </a:pPr>
            <a:r>
              <a:rPr lang="en-US" sz="1400" b="1" dirty="0">
                <a:solidFill>
                  <a:srgbClr val="000000"/>
                </a:solidFill>
                <a:latin typeface="Symbol" pitchFamily="18" charset="2"/>
                <a:ea typeface="ＭＳ Ｐゴシック" pitchFamily="34" charset="-128"/>
              </a:rPr>
              <a:t>+</a:t>
            </a:r>
            <a:r>
              <a:rPr lang="en-US" sz="1400" b="1" dirty="0">
                <a:solidFill>
                  <a:srgbClr val="000000"/>
                </a:solidFill>
                <a:ea typeface="ＭＳ Ｐゴシック" pitchFamily="34" charset="-128"/>
              </a:rPr>
              <a:t> H</a:t>
            </a:r>
            <a:r>
              <a:rPr lang="en-US" sz="1600" b="1" baseline="30000" dirty="0">
                <a:solidFill>
                  <a:srgbClr val="000000"/>
                </a:solidFill>
                <a:latin typeface="Symbol" pitchFamily="18" charset="2"/>
                <a:ea typeface="ＭＳ Ｐゴシック" pitchFamily="34" charset="-128"/>
              </a:rPr>
              <a:t>+</a:t>
            </a:r>
            <a:endParaRPr lang="en-US" sz="1600" b="1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7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7350" y="407988"/>
            <a:ext cx="8369300" cy="604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18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Arial" charset="0"/>
                <a:ea typeface="ＭＳ Ｐゴシック" pitchFamily="34" charset="-128"/>
                <a:cs typeface="Arial" charset="0"/>
              </a:rPr>
              <a:t>Figure 10.UN03</a:t>
            </a:r>
          </a:p>
        </p:txBody>
      </p:sp>
      <p:sp>
        <p:nvSpPr>
          <p:cNvPr id="137219" name="TextBox 4"/>
          <p:cNvSpPr txBox="1">
            <a:spLocks noChangeArrowheads="1"/>
          </p:cNvSpPr>
          <p:nvPr/>
        </p:nvSpPr>
        <p:spPr bwMode="auto">
          <a:xfrm>
            <a:off x="442913" y="1330325"/>
            <a:ext cx="9350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solidFill>
                  <a:srgbClr val="000000"/>
                </a:solidFill>
                <a:ea typeface="ＭＳ Ｐゴシック" pitchFamily="34" charset="-128"/>
              </a:rPr>
              <a:t>Light</a:t>
            </a:r>
          </a:p>
        </p:txBody>
      </p:sp>
      <p:sp>
        <p:nvSpPr>
          <p:cNvPr id="137220" name="TextBox 5"/>
          <p:cNvSpPr txBox="1">
            <a:spLocks noChangeArrowheads="1"/>
          </p:cNvSpPr>
          <p:nvPr/>
        </p:nvSpPr>
        <p:spPr bwMode="auto">
          <a:xfrm>
            <a:off x="2781300" y="533400"/>
            <a:ext cx="78422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500" b="1">
                <a:solidFill>
                  <a:srgbClr val="000000"/>
                </a:solidFill>
                <a:ea typeface="ＭＳ Ｐゴシック" pitchFamily="34" charset="-128"/>
              </a:rPr>
              <a:t>H</a:t>
            </a:r>
            <a:r>
              <a:rPr lang="en-US" sz="2500" b="1" baseline="-25000">
                <a:solidFill>
                  <a:srgbClr val="000000"/>
                </a:solidFill>
                <a:ea typeface="ＭＳ Ｐゴシック" pitchFamily="34" charset="-128"/>
              </a:rPr>
              <a:t>2</a:t>
            </a:r>
            <a:r>
              <a:rPr lang="en-US" sz="2500" b="1">
                <a:solidFill>
                  <a:srgbClr val="000000"/>
                </a:solidFill>
                <a:ea typeface="ＭＳ Ｐゴシック" pitchFamily="34" charset="-128"/>
              </a:rPr>
              <a:t>O</a:t>
            </a:r>
          </a:p>
        </p:txBody>
      </p:sp>
      <p:sp>
        <p:nvSpPr>
          <p:cNvPr id="137221" name="TextBox 6"/>
          <p:cNvSpPr txBox="1">
            <a:spLocks noChangeArrowheads="1"/>
          </p:cNvSpPr>
          <p:nvPr/>
        </p:nvSpPr>
        <p:spPr bwMode="auto">
          <a:xfrm>
            <a:off x="5715000" y="581025"/>
            <a:ext cx="78422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500" b="1">
                <a:solidFill>
                  <a:srgbClr val="FFFFFF"/>
                </a:solidFill>
                <a:ea typeface="ＭＳ Ｐゴシック" pitchFamily="34" charset="-128"/>
              </a:rPr>
              <a:t>CO</a:t>
            </a:r>
            <a:r>
              <a:rPr lang="en-US" sz="2500" b="1" baseline="-25000">
                <a:solidFill>
                  <a:srgbClr val="FFFFFF"/>
                </a:solidFill>
                <a:ea typeface="ＭＳ Ｐゴシック" pitchFamily="34" charset="-128"/>
              </a:rPr>
              <a:t>2</a:t>
            </a:r>
            <a:endParaRPr lang="en-US" sz="2500" b="1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37222" name="TextBox 7"/>
          <p:cNvSpPr txBox="1">
            <a:spLocks noChangeArrowheads="1"/>
          </p:cNvSpPr>
          <p:nvPr/>
        </p:nvSpPr>
        <p:spPr bwMode="auto">
          <a:xfrm>
            <a:off x="2868613" y="5772150"/>
            <a:ext cx="554037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500" b="1">
                <a:solidFill>
                  <a:srgbClr val="000000"/>
                </a:solidFill>
                <a:ea typeface="ＭＳ Ｐゴシック" pitchFamily="34" charset="-128"/>
              </a:rPr>
              <a:t>O</a:t>
            </a:r>
            <a:r>
              <a:rPr lang="en-US" sz="2500" b="1" baseline="-25000">
                <a:solidFill>
                  <a:srgbClr val="000000"/>
                </a:solidFill>
                <a:ea typeface="ＭＳ Ｐゴシック" pitchFamily="34" charset="-128"/>
              </a:rPr>
              <a:t>2</a:t>
            </a:r>
            <a:endParaRPr lang="en-US" sz="2500" b="1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37223" name="TextBox 8"/>
          <p:cNvSpPr txBox="1">
            <a:spLocks noChangeArrowheads="1"/>
          </p:cNvSpPr>
          <p:nvPr/>
        </p:nvSpPr>
        <p:spPr bwMode="auto">
          <a:xfrm>
            <a:off x="2136775" y="3048000"/>
            <a:ext cx="1998663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ts val="2800"/>
              </a:lnSpc>
            </a:pPr>
            <a:r>
              <a:rPr lang="en-US" b="1">
                <a:solidFill>
                  <a:srgbClr val="000000"/>
                </a:solidFill>
                <a:ea typeface="ＭＳ Ｐゴシック" pitchFamily="34" charset="-128"/>
              </a:rPr>
              <a:t>LIGHT</a:t>
            </a:r>
          </a:p>
          <a:p>
            <a:pPr algn="ctr" eaLnBrk="0" hangingPunct="0">
              <a:lnSpc>
                <a:spcPts val="2800"/>
              </a:lnSpc>
            </a:pPr>
            <a:r>
              <a:rPr lang="en-US" b="1">
                <a:solidFill>
                  <a:srgbClr val="000000"/>
                </a:solidFill>
                <a:ea typeface="ＭＳ Ｐゴシック" pitchFamily="34" charset="-128"/>
              </a:rPr>
              <a:t>REACTIONS</a:t>
            </a:r>
          </a:p>
        </p:txBody>
      </p:sp>
      <p:sp>
        <p:nvSpPr>
          <p:cNvPr id="137224" name="TextBox 9"/>
          <p:cNvSpPr txBox="1">
            <a:spLocks noChangeArrowheads="1"/>
          </p:cNvSpPr>
          <p:nvPr/>
        </p:nvSpPr>
        <p:spPr bwMode="auto">
          <a:xfrm>
            <a:off x="5521325" y="2859088"/>
            <a:ext cx="1306513" cy="81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ts val="2800"/>
              </a:lnSpc>
            </a:pPr>
            <a:r>
              <a:rPr lang="en-US" b="1">
                <a:solidFill>
                  <a:srgbClr val="000000"/>
                </a:solidFill>
                <a:ea typeface="ＭＳ Ｐゴシック" pitchFamily="34" charset="-128"/>
              </a:rPr>
              <a:t>CALVIN</a:t>
            </a:r>
          </a:p>
          <a:p>
            <a:pPr algn="ctr" eaLnBrk="0" hangingPunct="0">
              <a:lnSpc>
                <a:spcPts val="2800"/>
              </a:lnSpc>
            </a:pPr>
            <a:r>
              <a:rPr lang="en-US" b="1">
                <a:solidFill>
                  <a:srgbClr val="000000"/>
                </a:solidFill>
                <a:ea typeface="ＭＳ Ｐゴシック" pitchFamily="34" charset="-128"/>
              </a:rPr>
              <a:t>CYCLE</a:t>
            </a:r>
          </a:p>
        </p:txBody>
      </p:sp>
      <p:sp>
        <p:nvSpPr>
          <p:cNvPr id="137225" name="TextBox 10"/>
          <p:cNvSpPr txBox="1">
            <a:spLocks noChangeArrowheads="1"/>
          </p:cNvSpPr>
          <p:nvPr/>
        </p:nvSpPr>
        <p:spPr bwMode="auto">
          <a:xfrm>
            <a:off x="4097338" y="3783013"/>
            <a:ext cx="776287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ts val="2800"/>
              </a:lnSpc>
            </a:pPr>
            <a:r>
              <a:rPr lang="en-US" b="1">
                <a:solidFill>
                  <a:srgbClr val="000000"/>
                </a:solidFill>
                <a:ea typeface="ＭＳ Ｐゴシック" pitchFamily="34" charset="-128"/>
              </a:rPr>
              <a:t>ATP</a:t>
            </a:r>
          </a:p>
        </p:txBody>
      </p:sp>
      <p:sp>
        <p:nvSpPr>
          <p:cNvPr id="137226" name="TextBox 11"/>
          <p:cNvSpPr txBox="1">
            <a:spLocks noChangeArrowheads="1"/>
          </p:cNvSpPr>
          <p:nvPr/>
        </p:nvSpPr>
        <p:spPr bwMode="auto">
          <a:xfrm>
            <a:off x="3844925" y="4402138"/>
            <a:ext cx="1281113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ts val="2800"/>
              </a:lnSpc>
            </a:pPr>
            <a:r>
              <a:rPr lang="en-US" b="1">
                <a:solidFill>
                  <a:srgbClr val="000000"/>
                </a:solidFill>
                <a:ea typeface="ＭＳ Ｐゴシック" pitchFamily="34" charset="-128"/>
              </a:rPr>
              <a:t>NADPH</a:t>
            </a:r>
          </a:p>
        </p:txBody>
      </p:sp>
      <p:sp>
        <p:nvSpPr>
          <p:cNvPr id="137227" name="TextBox 12"/>
          <p:cNvSpPr txBox="1">
            <a:spLocks noChangeArrowheads="1"/>
          </p:cNvSpPr>
          <p:nvPr/>
        </p:nvSpPr>
        <p:spPr bwMode="auto">
          <a:xfrm>
            <a:off x="4057650" y="2408238"/>
            <a:ext cx="835025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ts val="2800"/>
              </a:lnSpc>
            </a:pPr>
            <a:r>
              <a:rPr lang="en-US" b="1">
                <a:solidFill>
                  <a:srgbClr val="000000"/>
                </a:solidFill>
                <a:ea typeface="ＭＳ Ｐゴシック" pitchFamily="34" charset="-128"/>
              </a:rPr>
              <a:t>ADP</a:t>
            </a:r>
          </a:p>
        </p:txBody>
      </p:sp>
      <p:sp>
        <p:nvSpPr>
          <p:cNvPr id="137228" name="TextBox 13"/>
          <p:cNvSpPr txBox="1">
            <a:spLocks noChangeArrowheads="1"/>
          </p:cNvSpPr>
          <p:nvPr/>
        </p:nvSpPr>
        <p:spPr bwMode="auto">
          <a:xfrm>
            <a:off x="3948113" y="1973263"/>
            <a:ext cx="1169987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ts val="2800"/>
              </a:lnSpc>
            </a:pPr>
            <a:r>
              <a:rPr lang="en-US" b="1">
                <a:solidFill>
                  <a:srgbClr val="000000"/>
                </a:solidFill>
                <a:ea typeface="ＭＳ Ｐゴシック" pitchFamily="34" charset="-128"/>
              </a:rPr>
              <a:t>NADP</a:t>
            </a:r>
            <a:r>
              <a:rPr lang="en-US" b="1" baseline="30000">
                <a:solidFill>
                  <a:srgbClr val="000000"/>
                </a:solidFill>
                <a:latin typeface="Symbol" pitchFamily="18" charset="2"/>
                <a:ea typeface="ＭＳ Ｐゴシック" pitchFamily="34" charset="-128"/>
              </a:rPr>
              <a:t>+</a:t>
            </a:r>
          </a:p>
        </p:txBody>
      </p:sp>
      <p:sp>
        <p:nvSpPr>
          <p:cNvPr id="137229" name="TextBox 14"/>
          <p:cNvSpPr txBox="1">
            <a:spLocks noChangeArrowheads="1"/>
          </p:cNvSpPr>
          <p:nvPr/>
        </p:nvSpPr>
        <p:spPr bwMode="auto">
          <a:xfrm>
            <a:off x="4997450" y="5778500"/>
            <a:ext cx="2373313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ts val="2800"/>
              </a:lnSpc>
            </a:pPr>
            <a:r>
              <a:rPr lang="en-US" b="1" dirty="0">
                <a:solidFill>
                  <a:srgbClr val="000000"/>
                </a:solidFill>
                <a:ea typeface="ＭＳ Ｐゴシック" pitchFamily="34" charset="-128"/>
              </a:rPr>
              <a:t>[CH</a:t>
            </a:r>
            <a:r>
              <a:rPr lang="en-US" b="1" baseline="-25000" dirty="0">
                <a:solidFill>
                  <a:srgbClr val="000000"/>
                </a:solidFill>
                <a:ea typeface="ＭＳ Ｐゴシック" pitchFamily="34" charset="-128"/>
              </a:rPr>
              <a:t>2</a:t>
            </a:r>
            <a:r>
              <a:rPr lang="en-US" b="1" dirty="0">
                <a:solidFill>
                  <a:srgbClr val="000000"/>
                </a:solidFill>
                <a:ea typeface="ＭＳ Ｐゴシック" pitchFamily="34" charset="-128"/>
              </a:rPr>
              <a:t>O] (sugar)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2013" y="209550"/>
            <a:ext cx="7419975" cy="643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498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Arial" charset="0"/>
                <a:ea typeface="ＭＳ Ｐゴシック" pitchFamily="34" charset="-128"/>
                <a:cs typeface="Arial" charset="0"/>
              </a:rPr>
              <a:t>Figure 10.19-3</a:t>
            </a:r>
          </a:p>
        </p:txBody>
      </p:sp>
      <p:sp>
        <p:nvSpPr>
          <p:cNvPr id="106499" name="TextBox 4"/>
          <p:cNvSpPr txBox="1">
            <a:spLocks noChangeArrowheads="1"/>
          </p:cNvSpPr>
          <p:nvPr/>
        </p:nvSpPr>
        <p:spPr bwMode="auto">
          <a:xfrm>
            <a:off x="4224338" y="158750"/>
            <a:ext cx="40147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Input 3 CO</a:t>
            </a:r>
            <a:r>
              <a:rPr lang="en-US" sz="1800" b="1" baseline="-25000">
                <a:solidFill>
                  <a:srgbClr val="000000"/>
                </a:solidFill>
                <a:ea typeface="ＭＳ Ｐゴシック" pitchFamily="34" charset="-128"/>
              </a:rPr>
              <a:t>2</a:t>
            </a:r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, entering one per cycle</a:t>
            </a:r>
          </a:p>
        </p:txBody>
      </p:sp>
      <p:sp>
        <p:nvSpPr>
          <p:cNvPr id="106500" name="TextBox 5"/>
          <p:cNvSpPr txBox="1">
            <a:spLocks noChangeArrowheads="1"/>
          </p:cNvSpPr>
          <p:nvPr/>
        </p:nvSpPr>
        <p:spPr bwMode="auto">
          <a:xfrm>
            <a:off x="5424488" y="773113"/>
            <a:ext cx="28908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Phase 1: Carbon fixation</a:t>
            </a:r>
          </a:p>
        </p:txBody>
      </p:sp>
      <p:sp>
        <p:nvSpPr>
          <p:cNvPr id="106501" name="TextBox 6"/>
          <p:cNvSpPr txBox="1">
            <a:spLocks noChangeArrowheads="1"/>
          </p:cNvSpPr>
          <p:nvPr/>
        </p:nvSpPr>
        <p:spPr bwMode="auto">
          <a:xfrm>
            <a:off x="3508375" y="919163"/>
            <a:ext cx="1095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1">
                <a:solidFill>
                  <a:srgbClr val="FFFFFF"/>
                </a:solidFill>
                <a:ea typeface="ＭＳ Ｐゴシック" pitchFamily="34" charset="-128"/>
              </a:rPr>
              <a:t>Rubisco</a:t>
            </a:r>
          </a:p>
        </p:txBody>
      </p:sp>
      <p:sp>
        <p:nvSpPr>
          <p:cNvPr id="106502" name="TextBox 7"/>
          <p:cNvSpPr txBox="1">
            <a:spLocks noChangeArrowheads="1"/>
          </p:cNvSpPr>
          <p:nvPr/>
        </p:nvSpPr>
        <p:spPr bwMode="auto">
          <a:xfrm>
            <a:off x="4975225" y="2062163"/>
            <a:ext cx="21431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rgbClr val="000000"/>
                </a:solidFill>
                <a:ea typeface="ＭＳ Ｐゴシック" pitchFamily="34" charset="-128"/>
              </a:rPr>
              <a:t>3-Phosphoglycerate</a:t>
            </a:r>
          </a:p>
        </p:txBody>
      </p:sp>
      <p:sp>
        <p:nvSpPr>
          <p:cNvPr id="106503" name="TextBox 8"/>
          <p:cNvSpPr txBox="1">
            <a:spLocks noChangeArrowheads="1"/>
          </p:cNvSpPr>
          <p:nvPr/>
        </p:nvSpPr>
        <p:spPr bwMode="auto">
          <a:xfrm>
            <a:off x="5013325" y="3268663"/>
            <a:ext cx="262413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rgbClr val="000000"/>
                </a:solidFill>
                <a:ea typeface="ＭＳ Ｐゴシック" pitchFamily="34" charset="-128"/>
              </a:rPr>
              <a:t>1,3-Bisphosphoglycerate</a:t>
            </a:r>
          </a:p>
        </p:txBody>
      </p:sp>
      <p:sp>
        <p:nvSpPr>
          <p:cNvPr id="106504" name="TextBox 9"/>
          <p:cNvSpPr txBox="1">
            <a:spLocks noChangeArrowheads="1"/>
          </p:cNvSpPr>
          <p:nvPr/>
        </p:nvSpPr>
        <p:spPr bwMode="auto">
          <a:xfrm>
            <a:off x="6753225" y="4616450"/>
            <a:ext cx="1312863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Phase 2: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Reduction</a:t>
            </a:r>
          </a:p>
        </p:txBody>
      </p:sp>
      <p:sp>
        <p:nvSpPr>
          <p:cNvPr id="106505" name="TextBox 10"/>
          <p:cNvSpPr txBox="1">
            <a:spLocks noChangeArrowheads="1"/>
          </p:cNvSpPr>
          <p:nvPr/>
        </p:nvSpPr>
        <p:spPr bwMode="auto">
          <a:xfrm>
            <a:off x="5076825" y="4630738"/>
            <a:ext cx="6461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G3P</a:t>
            </a:r>
          </a:p>
        </p:txBody>
      </p:sp>
      <p:sp>
        <p:nvSpPr>
          <p:cNvPr id="106506" name="TextBox 11"/>
          <p:cNvSpPr txBox="1">
            <a:spLocks noChangeArrowheads="1"/>
          </p:cNvSpPr>
          <p:nvPr/>
        </p:nvSpPr>
        <p:spPr bwMode="auto">
          <a:xfrm>
            <a:off x="4129088" y="2822575"/>
            <a:ext cx="877887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Calvin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Cycle</a:t>
            </a:r>
          </a:p>
        </p:txBody>
      </p:sp>
      <p:sp>
        <p:nvSpPr>
          <p:cNvPr id="106507" name="TextBox 12"/>
          <p:cNvSpPr txBox="1">
            <a:spLocks noChangeArrowheads="1"/>
          </p:cNvSpPr>
          <p:nvPr/>
        </p:nvSpPr>
        <p:spPr bwMode="auto">
          <a:xfrm>
            <a:off x="2846388" y="4384675"/>
            <a:ext cx="6461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G3P</a:t>
            </a:r>
          </a:p>
        </p:txBody>
      </p:sp>
      <p:sp>
        <p:nvSpPr>
          <p:cNvPr id="106508" name="TextBox 13"/>
          <p:cNvSpPr txBox="1">
            <a:spLocks noChangeArrowheads="1"/>
          </p:cNvSpPr>
          <p:nvPr/>
        </p:nvSpPr>
        <p:spPr bwMode="auto">
          <a:xfrm>
            <a:off x="877888" y="3711575"/>
            <a:ext cx="16605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Phase 3: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Regeneration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of RuBP</a:t>
            </a:r>
          </a:p>
        </p:txBody>
      </p:sp>
      <p:sp>
        <p:nvSpPr>
          <p:cNvPr id="106509" name="TextBox 14"/>
          <p:cNvSpPr txBox="1">
            <a:spLocks noChangeArrowheads="1"/>
          </p:cNvSpPr>
          <p:nvPr/>
        </p:nvSpPr>
        <p:spPr bwMode="auto">
          <a:xfrm>
            <a:off x="1133475" y="3240088"/>
            <a:ext cx="468313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100" b="1">
                <a:solidFill>
                  <a:srgbClr val="000000"/>
                </a:solidFill>
                <a:ea typeface="ＭＳ Ｐゴシック" pitchFamily="34" charset="-128"/>
              </a:rPr>
              <a:t>ATP</a:t>
            </a:r>
          </a:p>
        </p:txBody>
      </p:sp>
      <p:sp>
        <p:nvSpPr>
          <p:cNvPr id="106510" name="TextBox 15"/>
          <p:cNvSpPr txBox="1">
            <a:spLocks noChangeArrowheads="1"/>
          </p:cNvSpPr>
          <p:nvPr/>
        </p:nvSpPr>
        <p:spPr bwMode="auto">
          <a:xfrm>
            <a:off x="1435100" y="2846388"/>
            <a:ext cx="601663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100" b="1">
                <a:solidFill>
                  <a:srgbClr val="000000"/>
                </a:solidFill>
                <a:ea typeface="ＭＳ Ｐゴシック" pitchFamily="34" charset="-128"/>
              </a:rPr>
              <a:t>3 ADP</a:t>
            </a:r>
          </a:p>
        </p:txBody>
      </p:sp>
      <p:sp>
        <p:nvSpPr>
          <p:cNvPr id="106511" name="TextBox 16"/>
          <p:cNvSpPr txBox="1">
            <a:spLocks noChangeArrowheads="1"/>
          </p:cNvSpPr>
          <p:nvPr/>
        </p:nvSpPr>
        <p:spPr bwMode="auto">
          <a:xfrm>
            <a:off x="844550" y="3227388"/>
            <a:ext cx="26352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100" b="1">
                <a:solidFill>
                  <a:srgbClr val="000000"/>
                </a:solidFill>
                <a:ea typeface="ＭＳ Ｐゴシック" pitchFamily="34" charset="-128"/>
              </a:rPr>
              <a:t>3</a:t>
            </a:r>
          </a:p>
        </p:txBody>
      </p:sp>
      <p:sp>
        <p:nvSpPr>
          <p:cNvPr id="106512" name="TextBox 17"/>
          <p:cNvSpPr txBox="1">
            <a:spLocks noChangeArrowheads="1"/>
          </p:cNvSpPr>
          <p:nvPr/>
        </p:nvSpPr>
        <p:spPr bwMode="auto">
          <a:xfrm>
            <a:off x="2562225" y="4249738"/>
            <a:ext cx="26352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100" b="1">
                <a:solidFill>
                  <a:srgbClr val="000000"/>
                </a:solidFill>
                <a:ea typeface="ＭＳ Ｐゴシック" pitchFamily="34" charset="-128"/>
              </a:rPr>
              <a:t>5</a:t>
            </a:r>
          </a:p>
        </p:txBody>
      </p:sp>
      <p:sp>
        <p:nvSpPr>
          <p:cNvPr id="106513" name="TextBox 18"/>
          <p:cNvSpPr txBox="1">
            <a:spLocks noChangeArrowheads="1"/>
          </p:cNvSpPr>
          <p:nvPr/>
        </p:nvSpPr>
        <p:spPr bwMode="auto">
          <a:xfrm>
            <a:off x="3490913" y="4246563"/>
            <a:ext cx="2698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000" b="1">
                <a:solidFill>
                  <a:srgbClr val="000000"/>
                </a:solidFill>
                <a:ea typeface="ＭＳ Ｐゴシック" pitchFamily="34" charset="-128"/>
              </a:rPr>
              <a:t>P</a:t>
            </a:r>
          </a:p>
        </p:txBody>
      </p:sp>
      <p:sp>
        <p:nvSpPr>
          <p:cNvPr id="106514" name="TextBox 19"/>
          <p:cNvSpPr txBox="1">
            <a:spLocks noChangeArrowheads="1"/>
          </p:cNvSpPr>
          <p:nvPr/>
        </p:nvSpPr>
        <p:spPr bwMode="auto">
          <a:xfrm>
            <a:off x="2508250" y="2163763"/>
            <a:ext cx="812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RuBP</a:t>
            </a:r>
          </a:p>
        </p:txBody>
      </p:sp>
      <p:sp>
        <p:nvSpPr>
          <p:cNvPr id="106515" name="TextBox 20"/>
          <p:cNvSpPr txBox="1">
            <a:spLocks noChangeArrowheads="1"/>
          </p:cNvSpPr>
          <p:nvPr/>
        </p:nvSpPr>
        <p:spPr bwMode="auto">
          <a:xfrm>
            <a:off x="3727450" y="2036763"/>
            <a:ext cx="2698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000" b="1">
                <a:solidFill>
                  <a:srgbClr val="000000"/>
                </a:solidFill>
                <a:ea typeface="ＭＳ Ｐゴシック" pitchFamily="34" charset="-128"/>
              </a:rPr>
              <a:t>P</a:t>
            </a:r>
          </a:p>
        </p:txBody>
      </p:sp>
      <p:sp>
        <p:nvSpPr>
          <p:cNvPr id="106516" name="TextBox 21"/>
          <p:cNvSpPr txBox="1">
            <a:spLocks noChangeArrowheads="1"/>
          </p:cNvSpPr>
          <p:nvPr/>
        </p:nvSpPr>
        <p:spPr bwMode="auto">
          <a:xfrm>
            <a:off x="2205038" y="2036763"/>
            <a:ext cx="2698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000" b="1">
                <a:solidFill>
                  <a:srgbClr val="000000"/>
                </a:solidFill>
                <a:ea typeface="ＭＳ Ｐゴシック" pitchFamily="34" charset="-128"/>
              </a:rPr>
              <a:t>P</a:t>
            </a:r>
          </a:p>
        </p:txBody>
      </p:sp>
      <p:sp>
        <p:nvSpPr>
          <p:cNvPr id="106517" name="TextBox 22"/>
          <p:cNvSpPr txBox="1">
            <a:spLocks noChangeArrowheads="1"/>
          </p:cNvSpPr>
          <p:nvPr/>
        </p:nvSpPr>
        <p:spPr bwMode="auto">
          <a:xfrm>
            <a:off x="2063750" y="2022475"/>
            <a:ext cx="2635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100" b="1">
                <a:solidFill>
                  <a:srgbClr val="000000"/>
                </a:solidFill>
                <a:ea typeface="ＭＳ Ｐゴシック" pitchFamily="34" charset="-128"/>
              </a:rPr>
              <a:t>3</a:t>
            </a:r>
          </a:p>
        </p:txBody>
      </p:sp>
      <p:sp>
        <p:nvSpPr>
          <p:cNvPr id="106518" name="TextBox 24"/>
          <p:cNvSpPr txBox="1">
            <a:spLocks noChangeArrowheads="1"/>
          </p:cNvSpPr>
          <p:nvPr/>
        </p:nvSpPr>
        <p:spPr bwMode="auto">
          <a:xfrm>
            <a:off x="4745038" y="1435100"/>
            <a:ext cx="2698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000" b="1">
                <a:solidFill>
                  <a:srgbClr val="000000"/>
                </a:solidFill>
                <a:ea typeface="ＭＳ Ｐゴシック" pitchFamily="34" charset="-128"/>
              </a:rPr>
              <a:t>P</a:t>
            </a:r>
          </a:p>
        </p:txBody>
      </p:sp>
      <p:sp>
        <p:nvSpPr>
          <p:cNvPr id="106519" name="TextBox 25"/>
          <p:cNvSpPr txBox="1">
            <a:spLocks noChangeArrowheads="1"/>
          </p:cNvSpPr>
          <p:nvPr/>
        </p:nvSpPr>
        <p:spPr bwMode="auto">
          <a:xfrm>
            <a:off x="4583113" y="1419225"/>
            <a:ext cx="26352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100" b="1">
                <a:solidFill>
                  <a:srgbClr val="000000"/>
                </a:solidFill>
                <a:ea typeface="ＭＳ Ｐゴシック" pitchFamily="34" charset="-128"/>
              </a:rPr>
              <a:t>3</a:t>
            </a:r>
          </a:p>
        </p:txBody>
      </p:sp>
      <p:sp>
        <p:nvSpPr>
          <p:cNvPr id="106520" name="TextBox 26"/>
          <p:cNvSpPr txBox="1">
            <a:spLocks noChangeArrowheads="1"/>
          </p:cNvSpPr>
          <p:nvPr/>
        </p:nvSpPr>
        <p:spPr bwMode="auto">
          <a:xfrm>
            <a:off x="6232525" y="1435100"/>
            <a:ext cx="26828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000" b="1">
                <a:solidFill>
                  <a:srgbClr val="000000"/>
                </a:solidFill>
                <a:ea typeface="ＭＳ Ｐゴシック" pitchFamily="34" charset="-128"/>
              </a:rPr>
              <a:t>P</a:t>
            </a:r>
          </a:p>
        </p:txBody>
      </p:sp>
      <p:sp>
        <p:nvSpPr>
          <p:cNvPr id="106521" name="TextBox 27"/>
          <p:cNvSpPr txBox="1">
            <a:spLocks noChangeArrowheads="1"/>
          </p:cNvSpPr>
          <p:nvPr/>
        </p:nvSpPr>
        <p:spPr bwMode="auto">
          <a:xfrm>
            <a:off x="6276975" y="1946275"/>
            <a:ext cx="2698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000" b="1">
                <a:solidFill>
                  <a:srgbClr val="000000"/>
                </a:solidFill>
                <a:ea typeface="ＭＳ Ｐゴシック" pitchFamily="34" charset="-128"/>
              </a:rPr>
              <a:t>P</a:t>
            </a:r>
          </a:p>
        </p:txBody>
      </p:sp>
      <p:sp>
        <p:nvSpPr>
          <p:cNvPr id="106522" name="TextBox 28"/>
          <p:cNvSpPr txBox="1">
            <a:spLocks noChangeArrowheads="1"/>
          </p:cNvSpPr>
          <p:nvPr/>
        </p:nvSpPr>
        <p:spPr bwMode="auto">
          <a:xfrm>
            <a:off x="5362575" y="1938338"/>
            <a:ext cx="26352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100" b="1">
                <a:solidFill>
                  <a:srgbClr val="000000"/>
                </a:solidFill>
                <a:ea typeface="ＭＳ Ｐゴシック" pitchFamily="34" charset="-128"/>
              </a:rPr>
              <a:t>6</a:t>
            </a:r>
          </a:p>
        </p:txBody>
      </p:sp>
      <p:sp>
        <p:nvSpPr>
          <p:cNvPr id="106523" name="TextBox 29"/>
          <p:cNvSpPr txBox="1">
            <a:spLocks noChangeArrowheads="1"/>
          </p:cNvSpPr>
          <p:nvPr/>
        </p:nvSpPr>
        <p:spPr bwMode="auto">
          <a:xfrm>
            <a:off x="7281863" y="2193925"/>
            <a:ext cx="26352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100" b="1">
                <a:solidFill>
                  <a:srgbClr val="000000"/>
                </a:solidFill>
                <a:ea typeface="ＭＳ Ｐゴシック" pitchFamily="34" charset="-128"/>
              </a:rPr>
              <a:t>6</a:t>
            </a:r>
          </a:p>
        </p:txBody>
      </p:sp>
      <p:sp>
        <p:nvSpPr>
          <p:cNvPr id="106524" name="TextBox 30"/>
          <p:cNvSpPr txBox="1">
            <a:spLocks noChangeArrowheads="1"/>
          </p:cNvSpPr>
          <p:nvPr/>
        </p:nvSpPr>
        <p:spPr bwMode="auto">
          <a:xfrm>
            <a:off x="7038975" y="2503488"/>
            <a:ext cx="601663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100" b="1">
                <a:solidFill>
                  <a:srgbClr val="000000"/>
                </a:solidFill>
                <a:ea typeface="ＭＳ Ｐゴシック" pitchFamily="34" charset="-128"/>
              </a:rPr>
              <a:t>6 ADP</a:t>
            </a:r>
          </a:p>
        </p:txBody>
      </p:sp>
      <p:sp>
        <p:nvSpPr>
          <p:cNvPr id="106525" name="TextBox 34"/>
          <p:cNvSpPr txBox="1">
            <a:spLocks noChangeArrowheads="1"/>
          </p:cNvSpPr>
          <p:nvPr/>
        </p:nvSpPr>
        <p:spPr bwMode="auto">
          <a:xfrm>
            <a:off x="5783263" y="3136900"/>
            <a:ext cx="2698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000" b="1">
                <a:solidFill>
                  <a:srgbClr val="000000"/>
                </a:solidFill>
                <a:ea typeface="ＭＳ Ｐゴシック" pitchFamily="34" charset="-128"/>
              </a:rPr>
              <a:t>P</a:t>
            </a:r>
          </a:p>
        </p:txBody>
      </p:sp>
      <p:sp>
        <p:nvSpPr>
          <p:cNvPr id="106526" name="TextBox 35"/>
          <p:cNvSpPr txBox="1">
            <a:spLocks noChangeArrowheads="1"/>
          </p:cNvSpPr>
          <p:nvPr/>
        </p:nvSpPr>
        <p:spPr bwMode="auto">
          <a:xfrm>
            <a:off x="5622925" y="3121025"/>
            <a:ext cx="26193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100" b="1">
                <a:solidFill>
                  <a:srgbClr val="000000"/>
                </a:solidFill>
                <a:ea typeface="ＭＳ Ｐゴシック" pitchFamily="34" charset="-128"/>
              </a:rPr>
              <a:t>6</a:t>
            </a:r>
          </a:p>
        </p:txBody>
      </p:sp>
      <p:sp>
        <p:nvSpPr>
          <p:cNvPr id="106527" name="TextBox 36"/>
          <p:cNvSpPr txBox="1">
            <a:spLocks noChangeArrowheads="1"/>
          </p:cNvSpPr>
          <p:nvPr/>
        </p:nvSpPr>
        <p:spPr bwMode="auto">
          <a:xfrm>
            <a:off x="6777038" y="3130550"/>
            <a:ext cx="2698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000" b="1">
                <a:solidFill>
                  <a:srgbClr val="000000"/>
                </a:solidFill>
                <a:ea typeface="ＭＳ Ｐゴシック" pitchFamily="34" charset="-128"/>
              </a:rPr>
              <a:t>P</a:t>
            </a:r>
          </a:p>
        </p:txBody>
      </p:sp>
      <p:sp>
        <p:nvSpPr>
          <p:cNvPr id="106528" name="TextBox 37"/>
          <p:cNvSpPr txBox="1">
            <a:spLocks noChangeArrowheads="1"/>
          </p:cNvSpPr>
          <p:nvPr/>
        </p:nvSpPr>
        <p:spPr bwMode="auto">
          <a:xfrm>
            <a:off x="7567613" y="2200275"/>
            <a:ext cx="484187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100" b="1">
                <a:solidFill>
                  <a:srgbClr val="000000"/>
                </a:solidFill>
                <a:ea typeface="ＭＳ Ｐゴシック" pitchFamily="34" charset="-128"/>
              </a:rPr>
              <a:t>ATP</a:t>
            </a:r>
          </a:p>
        </p:txBody>
      </p:sp>
      <p:sp>
        <p:nvSpPr>
          <p:cNvPr id="106529" name="TextBox 38"/>
          <p:cNvSpPr txBox="1">
            <a:spLocks noChangeArrowheads="1"/>
          </p:cNvSpPr>
          <p:nvPr/>
        </p:nvSpPr>
        <p:spPr bwMode="auto">
          <a:xfrm>
            <a:off x="5688013" y="4503738"/>
            <a:ext cx="2698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000" b="1">
                <a:solidFill>
                  <a:srgbClr val="000000"/>
                </a:solidFill>
                <a:ea typeface="ＭＳ Ｐゴシック" pitchFamily="34" charset="-128"/>
              </a:rPr>
              <a:t>P</a:t>
            </a:r>
          </a:p>
        </p:txBody>
      </p:sp>
      <p:sp>
        <p:nvSpPr>
          <p:cNvPr id="106530" name="TextBox 39"/>
          <p:cNvSpPr txBox="1">
            <a:spLocks noChangeArrowheads="1"/>
          </p:cNvSpPr>
          <p:nvPr/>
        </p:nvSpPr>
        <p:spPr bwMode="auto">
          <a:xfrm>
            <a:off x="4767263" y="4495800"/>
            <a:ext cx="261937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100" b="1">
                <a:solidFill>
                  <a:srgbClr val="000000"/>
                </a:solidFill>
                <a:ea typeface="ＭＳ Ｐゴシック" pitchFamily="34" charset="-128"/>
              </a:rPr>
              <a:t>6</a:t>
            </a:r>
          </a:p>
        </p:txBody>
      </p:sp>
      <p:sp>
        <p:nvSpPr>
          <p:cNvPr id="106531" name="TextBox 40"/>
          <p:cNvSpPr txBox="1">
            <a:spLocks noChangeArrowheads="1"/>
          </p:cNvSpPr>
          <p:nvPr/>
        </p:nvSpPr>
        <p:spPr bwMode="auto">
          <a:xfrm>
            <a:off x="7259638" y="3529013"/>
            <a:ext cx="2635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100" b="1">
                <a:solidFill>
                  <a:srgbClr val="000000"/>
                </a:solidFill>
                <a:ea typeface="ＭＳ Ｐゴシック" pitchFamily="34" charset="-128"/>
              </a:rPr>
              <a:t>6</a:t>
            </a:r>
          </a:p>
        </p:txBody>
      </p:sp>
      <p:sp>
        <p:nvSpPr>
          <p:cNvPr id="106532" name="TextBox 41"/>
          <p:cNvSpPr txBox="1">
            <a:spLocks noChangeArrowheads="1"/>
          </p:cNvSpPr>
          <p:nvPr/>
        </p:nvSpPr>
        <p:spPr bwMode="auto">
          <a:xfrm>
            <a:off x="6997700" y="3854450"/>
            <a:ext cx="7556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100" b="1">
                <a:solidFill>
                  <a:srgbClr val="000000"/>
                </a:solidFill>
                <a:ea typeface="ＭＳ Ｐゴシック" pitchFamily="34" charset="-128"/>
              </a:rPr>
              <a:t>6 NADP</a:t>
            </a:r>
            <a:r>
              <a:rPr lang="en-US" sz="1100" b="1" baseline="30000">
                <a:solidFill>
                  <a:srgbClr val="000000"/>
                </a:solidFill>
                <a:latin typeface="Symbol" pitchFamily="18" charset="2"/>
                <a:ea typeface="ＭＳ Ｐゴシック" pitchFamily="34" charset="-128"/>
              </a:rPr>
              <a:t>+</a:t>
            </a:r>
          </a:p>
        </p:txBody>
      </p:sp>
      <p:sp>
        <p:nvSpPr>
          <p:cNvPr id="106533" name="TextBox 42"/>
          <p:cNvSpPr txBox="1">
            <a:spLocks noChangeArrowheads="1"/>
          </p:cNvSpPr>
          <p:nvPr/>
        </p:nvSpPr>
        <p:spPr bwMode="auto">
          <a:xfrm>
            <a:off x="6888163" y="4056063"/>
            <a:ext cx="26352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100" b="1">
                <a:solidFill>
                  <a:srgbClr val="000000"/>
                </a:solidFill>
                <a:ea typeface="ＭＳ Ｐゴシック" pitchFamily="34" charset="-128"/>
              </a:rPr>
              <a:t>6</a:t>
            </a:r>
          </a:p>
        </p:txBody>
      </p:sp>
      <p:sp>
        <p:nvSpPr>
          <p:cNvPr id="106534" name="TextBox 43"/>
          <p:cNvSpPr txBox="1">
            <a:spLocks noChangeArrowheads="1"/>
          </p:cNvSpPr>
          <p:nvPr/>
        </p:nvSpPr>
        <p:spPr bwMode="auto">
          <a:xfrm>
            <a:off x="7046913" y="4064000"/>
            <a:ext cx="2698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000" b="1">
                <a:solidFill>
                  <a:srgbClr val="000000"/>
                </a:solidFill>
                <a:ea typeface="ＭＳ Ｐゴシック" pitchFamily="34" charset="-128"/>
              </a:rPr>
              <a:t>P</a:t>
            </a:r>
          </a:p>
        </p:txBody>
      </p:sp>
      <p:sp>
        <p:nvSpPr>
          <p:cNvPr id="106535" name="TextBox 44"/>
          <p:cNvSpPr txBox="1">
            <a:spLocks noChangeArrowheads="1"/>
          </p:cNvSpPr>
          <p:nvPr/>
        </p:nvSpPr>
        <p:spPr bwMode="auto">
          <a:xfrm>
            <a:off x="7161213" y="4138613"/>
            <a:ext cx="2127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800" b="1">
                <a:solidFill>
                  <a:srgbClr val="000000"/>
                </a:solidFill>
                <a:ea typeface="ＭＳ Ｐゴシック" pitchFamily="34" charset="-128"/>
              </a:rPr>
              <a:t>i</a:t>
            </a:r>
          </a:p>
        </p:txBody>
      </p:sp>
      <p:sp>
        <p:nvSpPr>
          <p:cNvPr id="106536" name="TextBox 45"/>
          <p:cNvSpPr txBox="1">
            <a:spLocks noChangeArrowheads="1"/>
          </p:cNvSpPr>
          <p:nvPr/>
        </p:nvSpPr>
        <p:spPr bwMode="auto">
          <a:xfrm>
            <a:off x="4279900" y="5986463"/>
            <a:ext cx="6461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G3P</a:t>
            </a:r>
          </a:p>
        </p:txBody>
      </p:sp>
      <p:sp>
        <p:nvSpPr>
          <p:cNvPr id="106537" name="TextBox 46"/>
          <p:cNvSpPr txBox="1">
            <a:spLocks noChangeArrowheads="1"/>
          </p:cNvSpPr>
          <p:nvPr/>
        </p:nvSpPr>
        <p:spPr bwMode="auto">
          <a:xfrm>
            <a:off x="4911725" y="5835650"/>
            <a:ext cx="26828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000" b="1">
                <a:solidFill>
                  <a:srgbClr val="000000"/>
                </a:solidFill>
                <a:ea typeface="ＭＳ Ｐゴシック" pitchFamily="34" charset="-128"/>
              </a:rPr>
              <a:t>P</a:t>
            </a:r>
          </a:p>
        </p:txBody>
      </p:sp>
      <p:sp>
        <p:nvSpPr>
          <p:cNvPr id="106538" name="TextBox 47"/>
          <p:cNvSpPr txBox="1">
            <a:spLocks noChangeArrowheads="1"/>
          </p:cNvSpPr>
          <p:nvPr/>
        </p:nvSpPr>
        <p:spPr bwMode="auto">
          <a:xfrm>
            <a:off x="3992563" y="5827713"/>
            <a:ext cx="26352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100" b="1">
                <a:solidFill>
                  <a:srgbClr val="000000"/>
                </a:solidFill>
                <a:ea typeface="ＭＳ Ｐゴシック" pitchFamily="34" charset="-128"/>
              </a:rPr>
              <a:t>1</a:t>
            </a:r>
          </a:p>
        </p:txBody>
      </p:sp>
      <p:sp>
        <p:nvSpPr>
          <p:cNvPr id="106539" name="TextBox 50"/>
          <p:cNvSpPr txBox="1">
            <a:spLocks noChangeArrowheads="1"/>
          </p:cNvSpPr>
          <p:nvPr/>
        </p:nvSpPr>
        <p:spPr bwMode="auto">
          <a:xfrm>
            <a:off x="4122738" y="6291263"/>
            <a:ext cx="9413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Output</a:t>
            </a:r>
          </a:p>
        </p:txBody>
      </p:sp>
      <p:sp>
        <p:nvSpPr>
          <p:cNvPr id="106540" name="TextBox 51"/>
          <p:cNvSpPr txBox="1">
            <a:spLocks noChangeArrowheads="1"/>
          </p:cNvSpPr>
          <p:nvPr/>
        </p:nvSpPr>
        <p:spPr bwMode="auto">
          <a:xfrm>
            <a:off x="5648325" y="5810250"/>
            <a:ext cx="1658938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Glucose and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other organic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compounds</a:t>
            </a:r>
          </a:p>
        </p:txBody>
      </p:sp>
      <p:sp>
        <p:nvSpPr>
          <p:cNvPr id="106541" name="TextBox 48"/>
          <p:cNvSpPr txBox="1">
            <a:spLocks noChangeArrowheads="1"/>
          </p:cNvSpPr>
          <p:nvPr/>
        </p:nvSpPr>
        <p:spPr bwMode="auto">
          <a:xfrm>
            <a:off x="7435850" y="3529013"/>
            <a:ext cx="68897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100" b="1">
                <a:solidFill>
                  <a:srgbClr val="000000"/>
                </a:solidFill>
                <a:ea typeface="ＭＳ Ｐゴシック" pitchFamily="34" charset="-128"/>
              </a:rPr>
              <a:t>NADPH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2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2975" y="1392238"/>
            <a:ext cx="4718050" cy="407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4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Arial" charset="0"/>
                <a:ea typeface="ＭＳ Ｐゴシック" pitchFamily="34" charset="-128"/>
                <a:cs typeface="Arial" charset="0"/>
              </a:rPr>
              <a:t>Figure 10.20a</a:t>
            </a:r>
          </a:p>
        </p:txBody>
      </p:sp>
      <p:sp>
        <p:nvSpPr>
          <p:cNvPr id="110595" name="TextBox 4"/>
          <p:cNvSpPr txBox="1">
            <a:spLocks noChangeArrowheads="1"/>
          </p:cNvSpPr>
          <p:nvPr/>
        </p:nvSpPr>
        <p:spPr bwMode="auto">
          <a:xfrm>
            <a:off x="3387725" y="1804988"/>
            <a:ext cx="1252538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700" b="1">
                <a:solidFill>
                  <a:srgbClr val="000000"/>
                </a:solidFill>
                <a:ea typeface="ＭＳ Ｐゴシック" pitchFamily="34" charset="-128"/>
              </a:rPr>
              <a:t>Mesophyll</a:t>
            </a:r>
          </a:p>
          <a:p>
            <a:pPr eaLnBrk="0" hangingPunct="0"/>
            <a:r>
              <a:rPr lang="en-US" sz="1700" b="1">
                <a:solidFill>
                  <a:srgbClr val="000000"/>
                </a:solidFill>
                <a:ea typeface="ＭＳ Ｐゴシック" pitchFamily="34" charset="-128"/>
              </a:rPr>
              <a:t>cell</a:t>
            </a:r>
          </a:p>
        </p:txBody>
      </p:sp>
      <p:cxnSp>
        <p:nvCxnSpPr>
          <p:cNvPr id="110596" name="Straight Connector 5"/>
          <p:cNvCxnSpPr>
            <a:cxnSpLocks noChangeShapeType="1"/>
          </p:cNvCxnSpPr>
          <p:nvPr/>
        </p:nvCxnSpPr>
        <p:spPr bwMode="auto">
          <a:xfrm flipH="1" flipV="1">
            <a:off x="4078288" y="2270125"/>
            <a:ext cx="576262" cy="542925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10597" name="Straight Connector 7"/>
          <p:cNvCxnSpPr>
            <a:cxnSpLocks noChangeShapeType="1"/>
          </p:cNvCxnSpPr>
          <p:nvPr/>
        </p:nvCxnSpPr>
        <p:spPr bwMode="auto">
          <a:xfrm flipH="1" flipV="1">
            <a:off x="4044950" y="3154363"/>
            <a:ext cx="279400" cy="276225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110598" name="Left Brace 8"/>
          <p:cNvSpPr>
            <a:spLocks/>
          </p:cNvSpPr>
          <p:nvPr/>
        </p:nvSpPr>
        <p:spPr bwMode="auto">
          <a:xfrm>
            <a:off x="3249613" y="1890713"/>
            <a:ext cx="157162" cy="1363662"/>
          </a:xfrm>
          <a:prstGeom prst="leftBrace">
            <a:avLst>
              <a:gd name="adj1" fmla="val 60738"/>
              <a:gd name="adj2" fmla="val 53625"/>
            </a:avLst>
          </a:prstGeom>
          <a:noFill/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110599" name="Left Brace 9"/>
          <p:cNvSpPr>
            <a:spLocks/>
          </p:cNvSpPr>
          <p:nvPr/>
        </p:nvSpPr>
        <p:spPr bwMode="auto">
          <a:xfrm>
            <a:off x="4114800" y="3632200"/>
            <a:ext cx="180975" cy="485775"/>
          </a:xfrm>
          <a:prstGeom prst="leftBrace">
            <a:avLst>
              <a:gd name="adj1" fmla="val 61066"/>
              <a:gd name="adj2" fmla="val 53625"/>
            </a:avLst>
          </a:prstGeom>
          <a:noFill/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cxnSp>
        <p:nvCxnSpPr>
          <p:cNvPr id="110600" name="Straight Connector 13"/>
          <p:cNvCxnSpPr>
            <a:cxnSpLocks noChangeShapeType="1"/>
            <a:stCxn id="110599" idx="1"/>
          </p:cNvCxnSpPr>
          <p:nvPr/>
        </p:nvCxnSpPr>
        <p:spPr bwMode="auto">
          <a:xfrm flipH="1" flipV="1">
            <a:off x="3995738" y="3887788"/>
            <a:ext cx="119062" cy="4762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10601" name="Straight Connector 15"/>
          <p:cNvCxnSpPr>
            <a:cxnSpLocks noChangeShapeType="1"/>
          </p:cNvCxnSpPr>
          <p:nvPr/>
        </p:nvCxnSpPr>
        <p:spPr bwMode="auto">
          <a:xfrm>
            <a:off x="5527675" y="4481513"/>
            <a:ext cx="0" cy="795337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110602" name="TextBox 16"/>
          <p:cNvSpPr txBox="1">
            <a:spLocks noChangeArrowheads="1"/>
          </p:cNvSpPr>
          <p:nvPr/>
        </p:nvSpPr>
        <p:spPr bwMode="auto">
          <a:xfrm>
            <a:off x="3378200" y="2501900"/>
            <a:ext cx="995363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ts val="1900"/>
              </a:lnSpc>
            </a:pPr>
            <a:r>
              <a:rPr lang="en-US" sz="1700" b="1">
                <a:solidFill>
                  <a:srgbClr val="000000"/>
                </a:solidFill>
                <a:ea typeface="ＭＳ Ｐゴシック" pitchFamily="34" charset="-128"/>
              </a:rPr>
              <a:t>Bundle-</a:t>
            </a:r>
          </a:p>
          <a:p>
            <a:pPr eaLnBrk="0" hangingPunct="0">
              <a:lnSpc>
                <a:spcPts val="1900"/>
              </a:lnSpc>
            </a:pPr>
            <a:r>
              <a:rPr lang="en-US" sz="1700" b="1">
                <a:solidFill>
                  <a:srgbClr val="000000"/>
                </a:solidFill>
                <a:ea typeface="ＭＳ Ｐゴシック" pitchFamily="34" charset="-128"/>
              </a:rPr>
              <a:t>sheath</a:t>
            </a:r>
          </a:p>
          <a:p>
            <a:pPr eaLnBrk="0" hangingPunct="0">
              <a:lnSpc>
                <a:spcPts val="1900"/>
              </a:lnSpc>
            </a:pPr>
            <a:r>
              <a:rPr lang="en-US" sz="1700" b="1">
                <a:solidFill>
                  <a:srgbClr val="000000"/>
                </a:solidFill>
                <a:ea typeface="ＭＳ Ｐゴシック" pitchFamily="34" charset="-128"/>
              </a:rPr>
              <a:t>cell</a:t>
            </a:r>
          </a:p>
        </p:txBody>
      </p:sp>
      <p:sp>
        <p:nvSpPr>
          <p:cNvPr id="110603" name="TextBox 17"/>
          <p:cNvSpPr txBox="1">
            <a:spLocks noChangeArrowheads="1"/>
          </p:cNvSpPr>
          <p:nvPr/>
        </p:nvSpPr>
        <p:spPr bwMode="auto">
          <a:xfrm>
            <a:off x="2157413" y="1927225"/>
            <a:ext cx="1144587" cy="137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700" b="1">
                <a:solidFill>
                  <a:srgbClr val="000000"/>
                </a:solidFill>
                <a:ea typeface="ＭＳ Ｐゴシック" pitchFamily="34" charset="-128"/>
              </a:rPr>
              <a:t>Photo-</a:t>
            </a:r>
          </a:p>
          <a:p>
            <a:pPr eaLnBrk="0" hangingPunct="0">
              <a:lnSpc>
                <a:spcPts val="2000"/>
              </a:lnSpc>
            </a:pPr>
            <a:r>
              <a:rPr lang="en-US" sz="1700" b="1">
                <a:solidFill>
                  <a:srgbClr val="000000"/>
                </a:solidFill>
                <a:ea typeface="ＭＳ Ｐゴシック" pitchFamily="34" charset="-128"/>
              </a:rPr>
              <a:t>synthetic</a:t>
            </a:r>
          </a:p>
          <a:p>
            <a:pPr eaLnBrk="0" hangingPunct="0">
              <a:lnSpc>
                <a:spcPts val="2000"/>
              </a:lnSpc>
            </a:pPr>
            <a:r>
              <a:rPr lang="en-US" sz="1700" b="1">
                <a:solidFill>
                  <a:srgbClr val="000000"/>
                </a:solidFill>
                <a:ea typeface="ＭＳ Ｐゴシック" pitchFamily="34" charset="-128"/>
              </a:rPr>
              <a:t>cells of</a:t>
            </a:r>
          </a:p>
          <a:p>
            <a:pPr eaLnBrk="0" hangingPunct="0">
              <a:lnSpc>
                <a:spcPts val="2000"/>
              </a:lnSpc>
            </a:pPr>
            <a:r>
              <a:rPr lang="en-US" sz="1700" b="1">
                <a:solidFill>
                  <a:srgbClr val="000000"/>
                </a:solidFill>
                <a:ea typeface="ＭＳ Ｐゴシック" pitchFamily="34" charset="-128"/>
              </a:rPr>
              <a:t>C</a:t>
            </a:r>
            <a:r>
              <a:rPr lang="en-US" sz="1700" b="1" baseline="-25000">
                <a:solidFill>
                  <a:srgbClr val="000000"/>
                </a:solidFill>
                <a:ea typeface="ＭＳ Ｐゴシック" pitchFamily="34" charset="-128"/>
              </a:rPr>
              <a:t>4</a:t>
            </a:r>
            <a:r>
              <a:rPr lang="en-US" sz="1700" b="1">
                <a:solidFill>
                  <a:srgbClr val="000000"/>
                </a:solidFill>
                <a:ea typeface="ＭＳ Ｐゴシック" pitchFamily="34" charset="-128"/>
              </a:rPr>
              <a:t> plant</a:t>
            </a:r>
          </a:p>
          <a:p>
            <a:pPr eaLnBrk="0" hangingPunct="0">
              <a:lnSpc>
                <a:spcPts val="2000"/>
              </a:lnSpc>
            </a:pPr>
            <a:r>
              <a:rPr lang="en-US" sz="1700" b="1">
                <a:solidFill>
                  <a:srgbClr val="000000"/>
                </a:solidFill>
                <a:ea typeface="ＭＳ Ｐゴシック" pitchFamily="34" charset="-128"/>
              </a:rPr>
              <a:t>leaf</a:t>
            </a:r>
          </a:p>
        </p:txBody>
      </p:sp>
      <p:sp>
        <p:nvSpPr>
          <p:cNvPr id="110604" name="TextBox 18"/>
          <p:cNvSpPr txBox="1">
            <a:spLocks noChangeArrowheads="1"/>
          </p:cNvSpPr>
          <p:nvPr/>
        </p:nvSpPr>
        <p:spPr bwMode="auto">
          <a:xfrm>
            <a:off x="2886075" y="3470275"/>
            <a:ext cx="1144588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ts val="1900"/>
              </a:lnSpc>
            </a:pPr>
            <a:r>
              <a:rPr lang="en-US" sz="1700" b="1">
                <a:solidFill>
                  <a:srgbClr val="000000"/>
                </a:solidFill>
                <a:ea typeface="ＭＳ Ｐゴシック" pitchFamily="34" charset="-128"/>
              </a:rPr>
              <a:t>Vein</a:t>
            </a:r>
          </a:p>
          <a:p>
            <a:pPr eaLnBrk="0" hangingPunct="0">
              <a:lnSpc>
                <a:spcPts val="1900"/>
              </a:lnSpc>
            </a:pPr>
            <a:r>
              <a:rPr lang="en-US" sz="1700" b="1">
                <a:solidFill>
                  <a:srgbClr val="000000"/>
                </a:solidFill>
                <a:ea typeface="ＭＳ Ｐゴシック" pitchFamily="34" charset="-128"/>
              </a:rPr>
              <a:t>(vascular</a:t>
            </a:r>
          </a:p>
          <a:p>
            <a:pPr eaLnBrk="0" hangingPunct="0">
              <a:lnSpc>
                <a:spcPts val="1900"/>
              </a:lnSpc>
            </a:pPr>
            <a:r>
              <a:rPr lang="en-US" sz="1700" b="1">
                <a:solidFill>
                  <a:srgbClr val="000000"/>
                </a:solidFill>
                <a:ea typeface="ＭＳ Ｐゴシック" pitchFamily="34" charset="-128"/>
              </a:rPr>
              <a:t>tissue)</a:t>
            </a:r>
          </a:p>
        </p:txBody>
      </p:sp>
      <p:sp>
        <p:nvSpPr>
          <p:cNvPr id="110605" name="TextBox 19"/>
          <p:cNvSpPr txBox="1">
            <a:spLocks noChangeArrowheads="1"/>
          </p:cNvSpPr>
          <p:nvPr/>
        </p:nvSpPr>
        <p:spPr bwMode="auto">
          <a:xfrm>
            <a:off x="3529013" y="1347788"/>
            <a:ext cx="21018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b="1">
                <a:solidFill>
                  <a:srgbClr val="000000"/>
                </a:solidFill>
                <a:ea typeface="ＭＳ Ｐゴシック" pitchFamily="34" charset="-128"/>
              </a:rPr>
              <a:t>C</a:t>
            </a:r>
            <a:r>
              <a:rPr lang="en-US" sz="2000" b="1" baseline="-25000">
                <a:solidFill>
                  <a:srgbClr val="000000"/>
                </a:solidFill>
                <a:ea typeface="ＭＳ Ｐゴシック" pitchFamily="34" charset="-128"/>
              </a:rPr>
              <a:t>4</a:t>
            </a:r>
            <a:r>
              <a:rPr lang="en-US" sz="2000" b="1">
                <a:solidFill>
                  <a:srgbClr val="000000"/>
                </a:solidFill>
                <a:ea typeface="ＭＳ Ｐゴシック" pitchFamily="34" charset="-128"/>
              </a:rPr>
              <a:t> leaf anatomy</a:t>
            </a:r>
          </a:p>
        </p:txBody>
      </p:sp>
      <p:sp>
        <p:nvSpPr>
          <p:cNvPr id="110606" name="TextBox 20"/>
          <p:cNvSpPr txBox="1">
            <a:spLocks noChangeArrowheads="1"/>
          </p:cNvSpPr>
          <p:nvPr/>
        </p:nvSpPr>
        <p:spPr bwMode="auto">
          <a:xfrm>
            <a:off x="5102225" y="5162550"/>
            <a:ext cx="8509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700" b="1">
                <a:solidFill>
                  <a:srgbClr val="000000"/>
                </a:solidFill>
                <a:ea typeface="ＭＳ Ｐゴシック" pitchFamily="34" charset="-128"/>
              </a:rPr>
              <a:t>Stoma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Picture 2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30488" y="209550"/>
            <a:ext cx="3883025" cy="643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2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Arial" charset="0"/>
                <a:ea typeface="ＭＳ Ｐゴシック" pitchFamily="34" charset="-128"/>
                <a:cs typeface="Arial" charset="0"/>
              </a:rPr>
              <a:t>Figure 10.20b</a:t>
            </a:r>
          </a:p>
        </p:txBody>
      </p:sp>
      <p:sp>
        <p:nvSpPr>
          <p:cNvPr id="112643" name="TextBox 4"/>
          <p:cNvSpPr txBox="1">
            <a:spLocks noChangeArrowheads="1"/>
          </p:cNvSpPr>
          <p:nvPr/>
        </p:nvSpPr>
        <p:spPr bwMode="auto">
          <a:xfrm>
            <a:off x="3313113" y="142875"/>
            <a:ext cx="20875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b="1">
                <a:solidFill>
                  <a:srgbClr val="000000"/>
                </a:solidFill>
                <a:ea typeface="ＭＳ Ｐゴシック" pitchFamily="34" charset="-128"/>
              </a:rPr>
              <a:t>The C</a:t>
            </a:r>
            <a:r>
              <a:rPr lang="en-US" sz="2000" b="1" baseline="-25000">
                <a:solidFill>
                  <a:srgbClr val="000000"/>
                </a:solidFill>
                <a:ea typeface="ＭＳ Ｐゴシック" pitchFamily="34" charset="-128"/>
              </a:rPr>
              <a:t>4</a:t>
            </a:r>
            <a:r>
              <a:rPr lang="en-US" sz="2000" b="1">
                <a:solidFill>
                  <a:srgbClr val="000000"/>
                </a:solidFill>
                <a:ea typeface="ＭＳ Ｐゴシック" pitchFamily="34" charset="-128"/>
              </a:rPr>
              <a:t> pathway</a:t>
            </a:r>
          </a:p>
        </p:txBody>
      </p:sp>
      <p:sp>
        <p:nvSpPr>
          <p:cNvPr id="112644" name="TextBox 5"/>
          <p:cNvSpPr txBox="1">
            <a:spLocks noChangeArrowheads="1"/>
          </p:cNvSpPr>
          <p:nvPr/>
        </p:nvSpPr>
        <p:spPr bwMode="auto">
          <a:xfrm>
            <a:off x="2806700" y="646113"/>
            <a:ext cx="1252538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700" b="1">
                <a:solidFill>
                  <a:srgbClr val="000000"/>
                </a:solidFill>
                <a:ea typeface="ＭＳ Ｐゴシック" pitchFamily="34" charset="-128"/>
              </a:rPr>
              <a:t>Mesophyll</a:t>
            </a:r>
          </a:p>
          <a:p>
            <a:pPr eaLnBrk="0" hangingPunct="0"/>
            <a:r>
              <a:rPr lang="en-US" sz="1700" b="1">
                <a:solidFill>
                  <a:srgbClr val="000000"/>
                </a:solidFill>
                <a:ea typeface="ＭＳ Ｐゴシック" pitchFamily="34" charset="-128"/>
              </a:rPr>
              <a:t>cell</a:t>
            </a:r>
          </a:p>
        </p:txBody>
      </p:sp>
      <p:sp>
        <p:nvSpPr>
          <p:cNvPr id="112645" name="TextBox 6"/>
          <p:cNvSpPr txBox="1">
            <a:spLocks noChangeArrowheads="1"/>
          </p:cNvSpPr>
          <p:nvPr/>
        </p:nvSpPr>
        <p:spPr bwMode="auto">
          <a:xfrm>
            <a:off x="3432175" y="971550"/>
            <a:ext cx="1944688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700" b="1">
                <a:solidFill>
                  <a:srgbClr val="FFFFFF"/>
                </a:solidFill>
                <a:ea typeface="ＭＳ Ｐゴシック" pitchFamily="34" charset="-128"/>
              </a:rPr>
              <a:t>PEP carboxylase</a:t>
            </a:r>
          </a:p>
        </p:txBody>
      </p:sp>
      <p:sp>
        <p:nvSpPr>
          <p:cNvPr id="112646" name="TextBox 7"/>
          <p:cNvSpPr txBox="1">
            <a:spLocks noChangeArrowheads="1"/>
          </p:cNvSpPr>
          <p:nvPr/>
        </p:nvSpPr>
        <p:spPr bwMode="auto">
          <a:xfrm>
            <a:off x="2703513" y="1903413"/>
            <a:ext cx="2028825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700" b="1">
                <a:solidFill>
                  <a:srgbClr val="000000"/>
                </a:solidFill>
                <a:ea typeface="ＭＳ Ｐゴシック" pitchFamily="34" charset="-128"/>
              </a:rPr>
              <a:t>Oxaloacetate (4C)</a:t>
            </a:r>
          </a:p>
        </p:txBody>
      </p:sp>
      <p:sp>
        <p:nvSpPr>
          <p:cNvPr id="112647" name="TextBox 8"/>
          <p:cNvSpPr txBox="1">
            <a:spLocks noChangeArrowheads="1"/>
          </p:cNvSpPr>
          <p:nvPr/>
        </p:nvSpPr>
        <p:spPr bwMode="auto">
          <a:xfrm>
            <a:off x="3068638" y="2528888"/>
            <a:ext cx="1347787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700" b="1">
                <a:solidFill>
                  <a:srgbClr val="000000"/>
                </a:solidFill>
                <a:ea typeface="ＭＳ Ｐゴシック" pitchFamily="34" charset="-128"/>
              </a:rPr>
              <a:t>Malate (4C)</a:t>
            </a:r>
          </a:p>
        </p:txBody>
      </p:sp>
      <p:sp>
        <p:nvSpPr>
          <p:cNvPr id="112648" name="TextBox 9"/>
          <p:cNvSpPr txBox="1">
            <a:spLocks noChangeArrowheads="1"/>
          </p:cNvSpPr>
          <p:nvPr/>
        </p:nvSpPr>
        <p:spPr bwMode="auto">
          <a:xfrm>
            <a:off x="4360863" y="3252788"/>
            <a:ext cx="1106487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700" b="1">
                <a:solidFill>
                  <a:srgbClr val="000000"/>
                </a:solidFill>
                <a:ea typeface="ＭＳ Ｐゴシック" pitchFamily="34" charset="-128"/>
              </a:rPr>
              <a:t>Pyruvate</a:t>
            </a:r>
            <a:br>
              <a:rPr lang="en-US" sz="1700" b="1">
                <a:solidFill>
                  <a:srgbClr val="000000"/>
                </a:solidFill>
                <a:ea typeface="ＭＳ Ｐゴシック" pitchFamily="34" charset="-128"/>
              </a:rPr>
            </a:br>
            <a:r>
              <a:rPr lang="en-US" sz="1700" b="1">
                <a:solidFill>
                  <a:srgbClr val="000000"/>
                </a:solidFill>
                <a:ea typeface="ＭＳ Ｐゴシック" pitchFamily="34" charset="-128"/>
              </a:rPr>
              <a:t>(3C)</a:t>
            </a:r>
          </a:p>
        </p:txBody>
      </p:sp>
      <p:sp>
        <p:nvSpPr>
          <p:cNvPr id="112649" name="TextBox 10"/>
          <p:cNvSpPr txBox="1">
            <a:spLocks noChangeArrowheads="1"/>
          </p:cNvSpPr>
          <p:nvPr/>
        </p:nvSpPr>
        <p:spPr bwMode="auto">
          <a:xfrm>
            <a:off x="5930900" y="838200"/>
            <a:ext cx="592138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700" b="1">
                <a:solidFill>
                  <a:srgbClr val="000000"/>
                </a:solidFill>
                <a:ea typeface="ＭＳ Ｐゴシック" pitchFamily="34" charset="-128"/>
              </a:rPr>
              <a:t>CO</a:t>
            </a:r>
            <a:r>
              <a:rPr lang="en-US" sz="1700" b="1" baseline="-25000">
                <a:solidFill>
                  <a:srgbClr val="000000"/>
                </a:solidFill>
                <a:ea typeface="ＭＳ Ｐゴシック" pitchFamily="34" charset="-128"/>
              </a:rPr>
              <a:t>2</a:t>
            </a:r>
          </a:p>
        </p:txBody>
      </p:sp>
      <p:sp>
        <p:nvSpPr>
          <p:cNvPr id="112650" name="TextBox 11"/>
          <p:cNvSpPr txBox="1">
            <a:spLocks noChangeArrowheads="1"/>
          </p:cNvSpPr>
          <p:nvPr/>
        </p:nvSpPr>
        <p:spPr bwMode="auto">
          <a:xfrm>
            <a:off x="5507038" y="2151063"/>
            <a:ext cx="644525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700" b="1">
                <a:solidFill>
                  <a:srgbClr val="000000"/>
                </a:solidFill>
                <a:ea typeface="ＭＳ Ｐゴシック" pitchFamily="34" charset="-128"/>
              </a:rPr>
              <a:t>ADP</a:t>
            </a:r>
            <a:endParaRPr lang="en-US" sz="1700" b="1" baseline="-250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12651" name="TextBox 12"/>
          <p:cNvSpPr txBox="1">
            <a:spLocks noChangeArrowheads="1"/>
          </p:cNvSpPr>
          <p:nvPr/>
        </p:nvSpPr>
        <p:spPr bwMode="auto">
          <a:xfrm>
            <a:off x="4849813" y="1917700"/>
            <a:ext cx="1101725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700" b="1">
                <a:solidFill>
                  <a:srgbClr val="000000"/>
                </a:solidFill>
                <a:ea typeface="ＭＳ Ｐゴシック" pitchFamily="34" charset="-128"/>
              </a:rPr>
              <a:t>PEP (3C)</a:t>
            </a:r>
            <a:endParaRPr lang="en-US" sz="1700" b="1" baseline="-250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12652" name="TextBox 13"/>
          <p:cNvSpPr txBox="1">
            <a:spLocks noChangeArrowheads="1"/>
          </p:cNvSpPr>
          <p:nvPr/>
        </p:nvSpPr>
        <p:spPr bwMode="auto">
          <a:xfrm>
            <a:off x="5456238" y="2584450"/>
            <a:ext cx="604837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700" b="1">
                <a:solidFill>
                  <a:srgbClr val="000000"/>
                </a:solidFill>
                <a:ea typeface="ＭＳ Ｐゴシック" pitchFamily="34" charset="-128"/>
              </a:rPr>
              <a:t>ATP</a:t>
            </a:r>
            <a:endParaRPr lang="en-US" sz="1700" b="1" baseline="-250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12653" name="TextBox 14"/>
          <p:cNvSpPr txBox="1">
            <a:spLocks noChangeArrowheads="1"/>
          </p:cNvSpPr>
          <p:nvPr/>
        </p:nvSpPr>
        <p:spPr bwMode="auto">
          <a:xfrm>
            <a:off x="3979863" y="3594100"/>
            <a:ext cx="592137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700" b="1">
                <a:solidFill>
                  <a:srgbClr val="000000"/>
                </a:solidFill>
                <a:ea typeface="ＭＳ Ｐゴシック" pitchFamily="34" charset="-128"/>
              </a:rPr>
              <a:t>CO</a:t>
            </a:r>
            <a:r>
              <a:rPr lang="en-US" sz="1700" b="1" baseline="-25000">
                <a:solidFill>
                  <a:srgbClr val="000000"/>
                </a:solidFill>
                <a:ea typeface="ＭＳ Ｐゴシック" pitchFamily="34" charset="-128"/>
              </a:rPr>
              <a:t>2</a:t>
            </a:r>
          </a:p>
        </p:txBody>
      </p:sp>
      <p:sp>
        <p:nvSpPr>
          <p:cNvPr id="112654" name="TextBox 15"/>
          <p:cNvSpPr txBox="1">
            <a:spLocks noChangeArrowheads="1"/>
          </p:cNvSpPr>
          <p:nvPr/>
        </p:nvSpPr>
        <p:spPr bwMode="auto">
          <a:xfrm>
            <a:off x="4481513" y="4205288"/>
            <a:ext cx="8413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ts val="1900"/>
              </a:lnSpc>
            </a:pPr>
            <a:r>
              <a:rPr lang="en-US" sz="1700" b="1">
                <a:solidFill>
                  <a:srgbClr val="000000"/>
                </a:solidFill>
                <a:ea typeface="ＭＳ Ｐゴシック" pitchFamily="34" charset="-128"/>
              </a:rPr>
              <a:t>Calvin</a:t>
            </a:r>
          </a:p>
          <a:p>
            <a:pPr algn="ctr" eaLnBrk="0" hangingPunct="0">
              <a:lnSpc>
                <a:spcPts val="1900"/>
              </a:lnSpc>
            </a:pPr>
            <a:r>
              <a:rPr lang="en-US" sz="1700" b="1">
                <a:solidFill>
                  <a:srgbClr val="000000"/>
                </a:solidFill>
                <a:ea typeface="ＭＳ Ｐゴシック" pitchFamily="34" charset="-128"/>
              </a:rPr>
              <a:t>Cycle</a:t>
            </a:r>
          </a:p>
        </p:txBody>
      </p:sp>
      <p:sp>
        <p:nvSpPr>
          <p:cNvPr id="112655" name="TextBox 16"/>
          <p:cNvSpPr txBox="1">
            <a:spLocks noChangeArrowheads="1"/>
          </p:cNvSpPr>
          <p:nvPr/>
        </p:nvSpPr>
        <p:spPr bwMode="auto">
          <a:xfrm>
            <a:off x="3265488" y="3941763"/>
            <a:ext cx="995362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ts val="1900"/>
              </a:lnSpc>
            </a:pPr>
            <a:r>
              <a:rPr lang="en-US" sz="1700" b="1">
                <a:solidFill>
                  <a:srgbClr val="000000"/>
                </a:solidFill>
                <a:ea typeface="ＭＳ Ｐゴシック" pitchFamily="34" charset="-128"/>
              </a:rPr>
              <a:t>Bundle-</a:t>
            </a:r>
          </a:p>
          <a:p>
            <a:pPr eaLnBrk="0" hangingPunct="0">
              <a:lnSpc>
                <a:spcPts val="1900"/>
              </a:lnSpc>
            </a:pPr>
            <a:r>
              <a:rPr lang="en-US" sz="1700" b="1">
                <a:solidFill>
                  <a:srgbClr val="000000"/>
                </a:solidFill>
                <a:ea typeface="ＭＳ Ｐゴシック" pitchFamily="34" charset="-128"/>
              </a:rPr>
              <a:t>sheath</a:t>
            </a:r>
          </a:p>
          <a:p>
            <a:pPr eaLnBrk="0" hangingPunct="0">
              <a:lnSpc>
                <a:spcPts val="1900"/>
              </a:lnSpc>
            </a:pPr>
            <a:r>
              <a:rPr lang="en-US" sz="1700" b="1">
                <a:solidFill>
                  <a:srgbClr val="000000"/>
                </a:solidFill>
                <a:ea typeface="ＭＳ Ｐゴシック" pitchFamily="34" charset="-128"/>
              </a:rPr>
              <a:t>cell</a:t>
            </a:r>
          </a:p>
        </p:txBody>
      </p:sp>
      <p:sp>
        <p:nvSpPr>
          <p:cNvPr id="112656" name="TextBox 17"/>
          <p:cNvSpPr txBox="1">
            <a:spLocks noChangeArrowheads="1"/>
          </p:cNvSpPr>
          <p:nvPr/>
        </p:nvSpPr>
        <p:spPr bwMode="auto">
          <a:xfrm>
            <a:off x="4144963" y="5078413"/>
            <a:ext cx="8032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ts val="1900"/>
              </a:lnSpc>
            </a:pPr>
            <a:r>
              <a:rPr lang="en-US" sz="1700" b="1">
                <a:solidFill>
                  <a:srgbClr val="000000"/>
                </a:solidFill>
                <a:ea typeface="ＭＳ Ｐゴシック" pitchFamily="34" charset="-128"/>
              </a:rPr>
              <a:t>Sugar</a:t>
            </a:r>
          </a:p>
        </p:txBody>
      </p:sp>
      <p:sp>
        <p:nvSpPr>
          <p:cNvPr id="112657" name="TextBox 18"/>
          <p:cNvSpPr txBox="1">
            <a:spLocks noChangeArrowheads="1"/>
          </p:cNvSpPr>
          <p:nvPr/>
        </p:nvSpPr>
        <p:spPr bwMode="auto">
          <a:xfrm>
            <a:off x="3829050" y="5862638"/>
            <a:ext cx="10858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ts val="1900"/>
              </a:lnSpc>
            </a:pPr>
            <a:r>
              <a:rPr lang="en-US" sz="1700" b="1">
                <a:solidFill>
                  <a:srgbClr val="000000"/>
                </a:solidFill>
                <a:ea typeface="ＭＳ Ｐゴシック" pitchFamily="34" charset="-128"/>
              </a:rPr>
              <a:t>Vascular</a:t>
            </a:r>
          </a:p>
          <a:p>
            <a:pPr eaLnBrk="0" hangingPunct="0">
              <a:lnSpc>
                <a:spcPts val="1900"/>
              </a:lnSpc>
            </a:pPr>
            <a:r>
              <a:rPr lang="en-US" sz="1700" b="1">
                <a:solidFill>
                  <a:srgbClr val="000000"/>
                </a:solidFill>
                <a:ea typeface="ＭＳ Ｐゴシック" pitchFamily="34" charset="-128"/>
              </a:rPr>
              <a:t>tissue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3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2313" y="182238"/>
            <a:ext cx="7699375" cy="643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Arial" charset="0"/>
                <a:ea typeface="ＭＳ Ｐゴシック" pitchFamily="34" charset="-128"/>
                <a:cs typeface="Arial" charset="0"/>
              </a:rPr>
              <a:t>Figure 10.2</a:t>
            </a:r>
          </a:p>
        </p:txBody>
      </p:sp>
      <p:sp>
        <p:nvSpPr>
          <p:cNvPr id="18435" name="TextBox 4"/>
          <p:cNvSpPr txBox="1">
            <a:spLocks noChangeArrowheads="1"/>
          </p:cNvSpPr>
          <p:nvPr/>
        </p:nvSpPr>
        <p:spPr bwMode="auto">
          <a:xfrm>
            <a:off x="1033463" y="2674613"/>
            <a:ext cx="11096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rgbClr val="000000"/>
                </a:solidFill>
                <a:ea typeface="ＭＳ Ｐゴシック" pitchFamily="34" charset="-128"/>
              </a:rPr>
              <a:t>(a) Plants</a:t>
            </a:r>
          </a:p>
        </p:txBody>
      </p:sp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671888" y="4722488"/>
            <a:ext cx="217328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rgbClr val="000000"/>
                </a:solidFill>
                <a:ea typeface="ＭＳ Ｐゴシック" pitchFamily="34" charset="-128"/>
              </a:rPr>
              <a:t>(b) Multicellular alga</a:t>
            </a:r>
          </a:p>
        </p:txBody>
      </p:sp>
      <p:sp>
        <p:nvSpPr>
          <p:cNvPr id="18437" name="TextBox 6"/>
          <p:cNvSpPr txBox="1">
            <a:spLocks noChangeArrowheads="1"/>
          </p:cNvSpPr>
          <p:nvPr/>
        </p:nvSpPr>
        <p:spPr bwMode="auto">
          <a:xfrm>
            <a:off x="1071563" y="6281413"/>
            <a:ext cx="268446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rgbClr val="000000"/>
                </a:solidFill>
                <a:ea typeface="ＭＳ Ｐゴシック" pitchFamily="34" charset="-128"/>
              </a:rPr>
              <a:t>(c) Unicellular eukaryotes</a:t>
            </a:r>
          </a:p>
        </p:txBody>
      </p:sp>
      <p:sp>
        <p:nvSpPr>
          <p:cNvPr id="18438" name="TextBox 7"/>
          <p:cNvSpPr txBox="1">
            <a:spLocks noChangeArrowheads="1"/>
          </p:cNvSpPr>
          <p:nvPr/>
        </p:nvSpPr>
        <p:spPr bwMode="auto">
          <a:xfrm>
            <a:off x="6072188" y="2120576"/>
            <a:ext cx="19177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rgbClr val="000000"/>
                </a:solidFill>
                <a:ea typeface="ＭＳ Ｐゴシック" pitchFamily="34" charset="-128"/>
              </a:rPr>
              <a:t>(d) Cyanobacteria</a:t>
            </a:r>
          </a:p>
        </p:txBody>
      </p:sp>
      <p:sp>
        <p:nvSpPr>
          <p:cNvPr id="18439" name="TextBox 8"/>
          <p:cNvSpPr txBox="1">
            <a:spLocks noChangeArrowheads="1"/>
          </p:cNvSpPr>
          <p:nvPr/>
        </p:nvSpPr>
        <p:spPr bwMode="auto">
          <a:xfrm>
            <a:off x="6240463" y="5084438"/>
            <a:ext cx="17399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tabLst>
                <a:tab pos="285750" algn="l"/>
              </a:tabLst>
            </a:pPr>
            <a:r>
              <a:rPr lang="en-US" sz="1600" b="1">
                <a:solidFill>
                  <a:srgbClr val="000000"/>
                </a:solidFill>
                <a:ea typeface="ＭＳ Ｐゴシック" pitchFamily="34" charset="-128"/>
              </a:rPr>
              <a:t>(e)	Purple sulfur</a:t>
            </a:r>
          </a:p>
          <a:p>
            <a:pPr eaLnBrk="0" hangingPunct="0">
              <a:tabLst>
                <a:tab pos="285750" algn="l"/>
              </a:tabLst>
            </a:pPr>
            <a:r>
              <a:rPr lang="en-US" sz="1600" b="1">
                <a:solidFill>
                  <a:srgbClr val="000000"/>
                </a:solidFill>
                <a:ea typeface="ＭＳ Ｐゴシック" pitchFamily="34" charset="-128"/>
              </a:rPr>
              <a:t>	bacteria</a:t>
            </a:r>
          </a:p>
        </p:txBody>
      </p:sp>
      <p:sp>
        <p:nvSpPr>
          <p:cNvPr id="18440" name="TextBox 9"/>
          <p:cNvSpPr txBox="1">
            <a:spLocks noChangeArrowheads="1"/>
          </p:cNvSpPr>
          <p:nvPr/>
        </p:nvSpPr>
        <p:spPr bwMode="auto">
          <a:xfrm>
            <a:off x="7904163" y="2226938"/>
            <a:ext cx="4921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>
                <a:solidFill>
                  <a:srgbClr val="000000"/>
                </a:solidFill>
                <a:ea typeface="ＭＳ Ｐゴシック" pitchFamily="34" charset="-128"/>
              </a:rPr>
              <a:t>40</a:t>
            </a:r>
          </a:p>
          <a:p>
            <a:pPr algn="ctr" eaLnBrk="0" hangingPunct="0"/>
            <a:r>
              <a:rPr lang="en-US" sz="1600" b="1">
                <a:solidFill>
                  <a:srgbClr val="000000"/>
                </a:solidFill>
                <a:ea typeface="ＭＳ Ｐゴシック" pitchFamily="34" charset="-128"/>
              </a:rPr>
              <a:t>μm</a:t>
            </a:r>
          </a:p>
        </p:txBody>
      </p:sp>
      <p:sp>
        <p:nvSpPr>
          <p:cNvPr id="18441" name="TextBox 10"/>
          <p:cNvSpPr txBox="1">
            <a:spLocks noChangeArrowheads="1"/>
          </p:cNvSpPr>
          <p:nvPr/>
        </p:nvSpPr>
        <p:spPr bwMode="auto">
          <a:xfrm rot="-5400000">
            <a:off x="5680870" y="4759794"/>
            <a:ext cx="66516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>
                <a:solidFill>
                  <a:srgbClr val="000000"/>
                </a:solidFill>
                <a:ea typeface="ＭＳ Ｐゴシック" pitchFamily="34" charset="-128"/>
              </a:rPr>
              <a:t>1 μm</a:t>
            </a:r>
          </a:p>
        </p:txBody>
      </p:sp>
      <p:sp>
        <p:nvSpPr>
          <p:cNvPr id="18442" name="TextBox 11"/>
          <p:cNvSpPr txBox="1">
            <a:spLocks noChangeArrowheads="1"/>
          </p:cNvSpPr>
          <p:nvPr/>
        </p:nvSpPr>
        <p:spPr bwMode="auto">
          <a:xfrm rot="-5400000">
            <a:off x="442913" y="5971851"/>
            <a:ext cx="7778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>
                <a:solidFill>
                  <a:srgbClr val="000000"/>
                </a:solidFill>
                <a:ea typeface="ＭＳ Ｐゴシック" pitchFamily="34" charset="-128"/>
              </a:rPr>
              <a:t>10 μm</a:t>
            </a:r>
          </a:p>
        </p:txBody>
      </p:sp>
      <p:grpSp>
        <p:nvGrpSpPr>
          <p:cNvPr id="18443" name="Group 22"/>
          <p:cNvGrpSpPr>
            <a:grpSpLocks/>
          </p:cNvGrpSpPr>
          <p:nvPr/>
        </p:nvGrpSpPr>
        <p:grpSpPr bwMode="auto">
          <a:xfrm>
            <a:off x="7956550" y="2203126"/>
            <a:ext cx="401638" cy="87312"/>
            <a:chOff x="7956605" y="2231010"/>
            <a:chExt cx="401828" cy="86263"/>
          </a:xfrm>
        </p:grpSpPr>
        <p:cxnSp>
          <p:nvCxnSpPr>
            <p:cNvPr id="18452" name="Straight Connector 16"/>
            <p:cNvCxnSpPr>
              <a:cxnSpLocks noChangeShapeType="1"/>
            </p:cNvCxnSpPr>
            <p:nvPr/>
          </p:nvCxnSpPr>
          <p:spPr bwMode="auto">
            <a:xfrm>
              <a:off x="8358433" y="2231010"/>
              <a:ext cx="0" cy="86263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8453" name="Straight Connector 17"/>
            <p:cNvCxnSpPr>
              <a:cxnSpLocks noChangeShapeType="1"/>
            </p:cNvCxnSpPr>
            <p:nvPr/>
          </p:nvCxnSpPr>
          <p:spPr bwMode="auto">
            <a:xfrm>
              <a:off x="7956605" y="2231010"/>
              <a:ext cx="0" cy="86263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8454" name="Straight Connector 21"/>
            <p:cNvCxnSpPr>
              <a:cxnSpLocks noChangeShapeType="1"/>
            </p:cNvCxnSpPr>
            <p:nvPr/>
          </p:nvCxnSpPr>
          <p:spPr bwMode="auto">
            <a:xfrm flipH="1">
              <a:off x="7956605" y="2271860"/>
              <a:ext cx="401828" cy="0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18444" name="Group 23"/>
          <p:cNvGrpSpPr>
            <a:grpSpLocks/>
          </p:cNvGrpSpPr>
          <p:nvPr/>
        </p:nvGrpSpPr>
        <p:grpSpPr bwMode="auto">
          <a:xfrm rot="5400000">
            <a:off x="6019006" y="4855045"/>
            <a:ext cx="352425" cy="87312"/>
            <a:chOff x="7956605" y="2231010"/>
            <a:chExt cx="401828" cy="86263"/>
          </a:xfrm>
        </p:grpSpPr>
        <p:cxnSp>
          <p:nvCxnSpPr>
            <p:cNvPr id="18449" name="Straight Connector 24"/>
            <p:cNvCxnSpPr>
              <a:cxnSpLocks noChangeShapeType="1"/>
            </p:cNvCxnSpPr>
            <p:nvPr/>
          </p:nvCxnSpPr>
          <p:spPr bwMode="auto">
            <a:xfrm>
              <a:off x="8358433" y="2231010"/>
              <a:ext cx="0" cy="86263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8450" name="Straight Connector 25"/>
            <p:cNvCxnSpPr>
              <a:cxnSpLocks noChangeShapeType="1"/>
            </p:cNvCxnSpPr>
            <p:nvPr/>
          </p:nvCxnSpPr>
          <p:spPr bwMode="auto">
            <a:xfrm>
              <a:off x="7956605" y="2231010"/>
              <a:ext cx="0" cy="86263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8451" name="Straight Connector 26"/>
            <p:cNvCxnSpPr>
              <a:cxnSpLocks noChangeShapeType="1"/>
            </p:cNvCxnSpPr>
            <p:nvPr/>
          </p:nvCxnSpPr>
          <p:spPr bwMode="auto">
            <a:xfrm flipH="1">
              <a:off x="7956605" y="2271860"/>
              <a:ext cx="401828" cy="0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18445" name="Group 27"/>
          <p:cNvGrpSpPr>
            <a:grpSpLocks/>
          </p:cNvGrpSpPr>
          <p:nvPr/>
        </p:nvGrpSpPr>
        <p:grpSpPr bwMode="auto">
          <a:xfrm rot="-5400000">
            <a:off x="861219" y="6085357"/>
            <a:ext cx="312737" cy="85725"/>
            <a:chOff x="7956605" y="2231010"/>
            <a:chExt cx="401828" cy="86263"/>
          </a:xfrm>
        </p:grpSpPr>
        <p:cxnSp>
          <p:nvCxnSpPr>
            <p:cNvPr id="18446" name="Straight Connector 28"/>
            <p:cNvCxnSpPr>
              <a:cxnSpLocks noChangeShapeType="1"/>
            </p:cNvCxnSpPr>
            <p:nvPr/>
          </p:nvCxnSpPr>
          <p:spPr bwMode="auto">
            <a:xfrm>
              <a:off x="8358433" y="2231010"/>
              <a:ext cx="0" cy="86263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8447" name="Straight Connector 29"/>
            <p:cNvCxnSpPr>
              <a:cxnSpLocks noChangeShapeType="1"/>
            </p:cNvCxnSpPr>
            <p:nvPr/>
          </p:nvCxnSpPr>
          <p:spPr bwMode="auto">
            <a:xfrm>
              <a:off x="7956605" y="2231010"/>
              <a:ext cx="0" cy="86263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8448" name="Straight Connector 30"/>
            <p:cNvCxnSpPr>
              <a:cxnSpLocks noChangeShapeType="1"/>
            </p:cNvCxnSpPr>
            <p:nvPr/>
          </p:nvCxnSpPr>
          <p:spPr bwMode="auto">
            <a:xfrm flipH="1">
              <a:off x="7956605" y="2271860"/>
              <a:ext cx="401828" cy="0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</p:spPr>
        </p:cxn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3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0988" y="209550"/>
            <a:ext cx="6042025" cy="643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0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Arial" charset="0"/>
                <a:ea typeface="ＭＳ Ｐゴシック" pitchFamily="34" charset="-128"/>
                <a:cs typeface="Arial" charset="0"/>
              </a:rPr>
              <a:t>Figure 10.21</a:t>
            </a:r>
          </a:p>
        </p:txBody>
      </p:sp>
      <p:sp>
        <p:nvSpPr>
          <p:cNvPr id="114691" name="TextBox 4"/>
          <p:cNvSpPr txBox="1">
            <a:spLocks noChangeArrowheads="1"/>
          </p:cNvSpPr>
          <p:nvPr/>
        </p:nvSpPr>
        <p:spPr bwMode="auto">
          <a:xfrm>
            <a:off x="1508125" y="2122488"/>
            <a:ext cx="13652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Sugarcane</a:t>
            </a:r>
          </a:p>
        </p:txBody>
      </p:sp>
      <p:sp>
        <p:nvSpPr>
          <p:cNvPr id="114692" name="TextBox 5"/>
          <p:cNvSpPr txBox="1">
            <a:spLocks noChangeArrowheads="1"/>
          </p:cNvSpPr>
          <p:nvPr/>
        </p:nvSpPr>
        <p:spPr bwMode="auto">
          <a:xfrm>
            <a:off x="4618038" y="2122488"/>
            <a:ext cx="12747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Pineapple</a:t>
            </a:r>
          </a:p>
        </p:txBody>
      </p:sp>
      <p:sp>
        <p:nvSpPr>
          <p:cNvPr id="114693" name="TextBox 6"/>
          <p:cNvSpPr txBox="1">
            <a:spLocks noChangeArrowheads="1"/>
          </p:cNvSpPr>
          <p:nvPr/>
        </p:nvSpPr>
        <p:spPr bwMode="auto">
          <a:xfrm>
            <a:off x="1506538" y="2547938"/>
            <a:ext cx="4365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C</a:t>
            </a:r>
            <a:r>
              <a:rPr lang="en-US" sz="1800" b="1" baseline="-25000">
                <a:solidFill>
                  <a:srgbClr val="000000"/>
                </a:solidFill>
                <a:ea typeface="ＭＳ Ｐゴシック" pitchFamily="34" charset="-128"/>
              </a:rPr>
              <a:t>4</a:t>
            </a:r>
          </a:p>
        </p:txBody>
      </p:sp>
      <p:sp>
        <p:nvSpPr>
          <p:cNvPr id="114694" name="TextBox 7"/>
          <p:cNvSpPr txBox="1">
            <a:spLocks noChangeArrowheads="1"/>
          </p:cNvSpPr>
          <p:nvPr/>
        </p:nvSpPr>
        <p:spPr bwMode="auto">
          <a:xfrm>
            <a:off x="3956050" y="2605088"/>
            <a:ext cx="6159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CO</a:t>
            </a:r>
            <a:r>
              <a:rPr lang="en-US" sz="1800" b="1" baseline="-25000">
                <a:solidFill>
                  <a:srgbClr val="000000"/>
                </a:solidFill>
                <a:ea typeface="ＭＳ Ｐゴシック" pitchFamily="34" charset="-128"/>
              </a:rPr>
              <a:t>2</a:t>
            </a:r>
          </a:p>
        </p:txBody>
      </p:sp>
      <p:sp>
        <p:nvSpPr>
          <p:cNvPr id="114695" name="TextBox 8"/>
          <p:cNvSpPr txBox="1">
            <a:spLocks noChangeArrowheads="1"/>
          </p:cNvSpPr>
          <p:nvPr/>
        </p:nvSpPr>
        <p:spPr bwMode="auto">
          <a:xfrm>
            <a:off x="5951538" y="2576513"/>
            <a:ext cx="6159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CO</a:t>
            </a:r>
            <a:r>
              <a:rPr lang="en-US" sz="1800" b="1" baseline="-25000">
                <a:solidFill>
                  <a:srgbClr val="000000"/>
                </a:solidFill>
                <a:ea typeface="ＭＳ Ｐゴシック" pitchFamily="34" charset="-128"/>
              </a:rPr>
              <a:t>2</a:t>
            </a:r>
          </a:p>
        </p:txBody>
      </p:sp>
      <p:sp>
        <p:nvSpPr>
          <p:cNvPr id="114696" name="TextBox 9"/>
          <p:cNvSpPr txBox="1">
            <a:spLocks noChangeArrowheads="1"/>
          </p:cNvSpPr>
          <p:nvPr/>
        </p:nvSpPr>
        <p:spPr bwMode="auto">
          <a:xfrm>
            <a:off x="6913563" y="2555875"/>
            <a:ext cx="7096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CAM</a:t>
            </a:r>
            <a:endParaRPr lang="en-US" sz="1800" b="1" baseline="-250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14697" name="TextBox 10"/>
          <p:cNvSpPr txBox="1">
            <a:spLocks noChangeArrowheads="1"/>
          </p:cNvSpPr>
          <p:nvPr/>
        </p:nvSpPr>
        <p:spPr bwMode="auto">
          <a:xfrm>
            <a:off x="4902200" y="3157538"/>
            <a:ext cx="10572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Organic</a:t>
            </a:r>
          </a:p>
          <a:p>
            <a:pPr algn="r" eaLnBrk="0" hangingPunct="0"/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acid</a:t>
            </a:r>
          </a:p>
        </p:txBody>
      </p:sp>
      <p:sp>
        <p:nvSpPr>
          <p:cNvPr id="114698" name="TextBox 11"/>
          <p:cNvSpPr txBox="1">
            <a:spLocks noChangeArrowheads="1"/>
          </p:cNvSpPr>
          <p:nvPr/>
        </p:nvSpPr>
        <p:spPr bwMode="auto">
          <a:xfrm>
            <a:off x="2933700" y="3179763"/>
            <a:ext cx="10572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Organic</a:t>
            </a:r>
          </a:p>
          <a:p>
            <a:pPr algn="r" eaLnBrk="0" hangingPunct="0"/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acid</a:t>
            </a:r>
          </a:p>
        </p:txBody>
      </p:sp>
      <p:sp>
        <p:nvSpPr>
          <p:cNvPr id="114699" name="TextBox 12"/>
          <p:cNvSpPr txBox="1">
            <a:spLocks noChangeArrowheads="1"/>
          </p:cNvSpPr>
          <p:nvPr/>
        </p:nvSpPr>
        <p:spPr bwMode="auto">
          <a:xfrm>
            <a:off x="6621463" y="3192463"/>
            <a:ext cx="7080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rgbClr val="000000"/>
                </a:solidFill>
                <a:ea typeface="ＭＳ Ｐゴシック" pitchFamily="34" charset="-128"/>
              </a:rPr>
              <a:t>Night</a:t>
            </a:r>
            <a:endParaRPr lang="en-US" sz="1600" b="1" baseline="-250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14700" name="TextBox 13"/>
          <p:cNvSpPr txBox="1">
            <a:spLocks noChangeArrowheads="1"/>
          </p:cNvSpPr>
          <p:nvPr/>
        </p:nvSpPr>
        <p:spPr bwMode="auto">
          <a:xfrm>
            <a:off x="6624638" y="4581525"/>
            <a:ext cx="6080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Day</a:t>
            </a:r>
            <a:endParaRPr lang="en-US" sz="1800" b="1" baseline="-250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14701" name="TextBox 14"/>
          <p:cNvSpPr txBox="1">
            <a:spLocks noChangeArrowheads="1"/>
          </p:cNvSpPr>
          <p:nvPr/>
        </p:nvSpPr>
        <p:spPr bwMode="auto">
          <a:xfrm>
            <a:off x="5414963" y="4141788"/>
            <a:ext cx="6159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CO</a:t>
            </a:r>
            <a:r>
              <a:rPr lang="en-US" sz="1800" b="1" baseline="-25000">
                <a:solidFill>
                  <a:srgbClr val="000000"/>
                </a:solidFill>
                <a:ea typeface="ＭＳ Ｐゴシック" pitchFamily="34" charset="-128"/>
              </a:rPr>
              <a:t>2</a:t>
            </a:r>
          </a:p>
        </p:txBody>
      </p:sp>
      <p:sp>
        <p:nvSpPr>
          <p:cNvPr id="114702" name="TextBox 15"/>
          <p:cNvSpPr txBox="1">
            <a:spLocks noChangeArrowheads="1"/>
          </p:cNvSpPr>
          <p:nvPr/>
        </p:nvSpPr>
        <p:spPr bwMode="auto">
          <a:xfrm>
            <a:off x="3417888" y="4167188"/>
            <a:ext cx="6159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CO</a:t>
            </a:r>
            <a:r>
              <a:rPr lang="en-US" sz="1800" b="1" baseline="-25000">
                <a:solidFill>
                  <a:srgbClr val="000000"/>
                </a:solidFill>
                <a:ea typeface="ＭＳ Ｐゴシック" pitchFamily="34" charset="-128"/>
              </a:rPr>
              <a:t>2</a:t>
            </a:r>
          </a:p>
        </p:txBody>
      </p:sp>
      <p:sp>
        <p:nvSpPr>
          <p:cNvPr id="114703" name="TextBox 16"/>
          <p:cNvSpPr txBox="1">
            <a:spLocks noChangeArrowheads="1"/>
          </p:cNvSpPr>
          <p:nvPr/>
        </p:nvSpPr>
        <p:spPr bwMode="auto">
          <a:xfrm>
            <a:off x="5254625" y="4754563"/>
            <a:ext cx="8778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Calvin</a:t>
            </a:r>
          </a:p>
          <a:p>
            <a:pPr algn="ctr" eaLnBrk="0" hangingPunct="0"/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Cycle</a:t>
            </a:r>
          </a:p>
        </p:txBody>
      </p:sp>
      <p:sp>
        <p:nvSpPr>
          <p:cNvPr id="114704" name="TextBox 17"/>
          <p:cNvSpPr txBox="1">
            <a:spLocks noChangeArrowheads="1"/>
          </p:cNvSpPr>
          <p:nvPr/>
        </p:nvSpPr>
        <p:spPr bwMode="auto">
          <a:xfrm>
            <a:off x="3257550" y="4775200"/>
            <a:ext cx="8763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Calvin</a:t>
            </a:r>
          </a:p>
          <a:p>
            <a:pPr algn="ctr" eaLnBrk="0" hangingPunct="0"/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Cycle</a:t>
            </a:r>
          </a:p>
        </p:txBody>
      </p:sp>
      <p:sp>
        <p:nvSpPr>
          <p:cNvPr id="114705" name="TextBox 18"/>
          <p:cNvSpPr txBox="1">
            <a:spLocks noChangeArrowheads="1"/>
          </p:cNvSpPr>
          <p:nvPr/>
        </p:nvSpPr>
        <p:spPr bwMode="auto">
          <a:xfrm>
            <a:off x="5313363" y="5680075"/>
            <a:ext cx="8397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Sugar</a:t>
            </a:r>
            <a:endParaRPr lang="en-US" sz="1800" b="1" baseline="-250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14706" name="TextBox 19"/>
          <p:cNvSpPr txBox="1">
            <a:spLocks noChangeArrowheads="1"/>
          </p:cNvSpPr>
          <p:nvPr/>
        </p:nvSpPr>
        <p:spPr bwMode="auto">
          <a:xfrm>
            <a:off x="3319463" y="5699125"/>
            <a:ext cx="8382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Sugar</a:t>
            </a:r>
            <a:endParaRPr lang="en-US" sz="1800" b="1" baseline="-250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14707" name="TextBox 20"/>
          <p:cNvSpPr txBox="1">
            <a:spLocks noChangeArrowheads="1"/>
          </p:cNvSpPr>
          <p:nvPr/>
        </p:nvSpPr>
        <p:spPr bwMode="auto">
          <a:xfrm>
            <a:off x="1652588" y="4476750"/>
            <a:ext cx="104457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Bundle-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sheath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cell</a:t>
            </a:r>
          </a:p>
        </p:txBody>
      </p:sp>
      <p:sp>
        <p:nvSpPr>
          <p:cNvPr id="114708" name="TextBox 21"/>
          <p:cNvSpPr txBox="1">
            <a:spLocks noChangeArrowheads="1"/>
          </p:cNvSpPr>
          <p:nvPr/>
        </p:nvSpPr>
        <p:spPr bwMode="auto">
          <a:xfrm>
            <a:off x="1503363" y="6065838"/>
            <a:ext cx="2519362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1313" indent="-341313"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(a) Spatial separation</a:t>
            </a:r>
            <a:b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</a:br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of steps</a:t>
            </a:r>
          </a:p>
        </p:txBody>
      </p:sp>
      <p:sp>
        <p:nvSpPr>
          <p:cNvPr id="114709" name="TextBox 22"/>
          <p:cNvSpPr txBox="1">
            <a:spLocks noChangeArrowheads="1"/>
          </p:cNvSpPr>
          <p:nvPr/>
        </p:nvSpPr>
        <p:spPr bwMode="auto">
          <a:xfrm>
            <a:off x="4572000" y="6065838"/>
            <a:ext cx="279717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1313" indent="-341313"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(b) Temporal separation</a:t>
            </a:r>
            <a:b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</a:br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of steps</a:t>
            </a:r>
          </a:p>
        </p:txBody>
      </p:sp>
      <p:sp>
        <p:nvSpPr>
          <p:cNvPr id="114710" name="TextBox 23"/>
          <p:cNvSpPr txBox="1">
            <a:spLocks noChangeArrowheads="1"/>
          </p:cNvSpPr>
          <p:nvPr/>
        </p:nvSpPr>
        <p:spPr bwMode="auto">
          <a:xfrm>
            <a:off x="1624013" y="3130550"/>
            <a:ext cx="1314450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Mesophyll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cell</a:t>
            </a:r>
          </a:p>
        </p:txBody>
      </p:sp>
      <p:grpSp>
        <p:nvGrpSpPr>
          <p:cNvPr id="114711" name="Group 25"/>
          <p:cNvGrpSpPr>
            <a:grpSpLocks/>
          </p:cNvGrpSpPr>
          <p:nvPr/>
        </p:nvGrpSpPr>
        <p:grpSpPr bwMode="auto">
          <a:xfrm>
            <a:off x="3973513" y="4171950"/>
            <a:ext cx="312737" cy="349250"/>
            <a:chOff x="3973934" y="4171656"/>
            <a:chExt cx="312906" cy="348813"/>
          </a:xfrm>
        </p:grpSpPr>
        <p:sp>
          <p:nvSpPr>
            <p:cNvPr id="114721" name="Oval 3"/>
            <p:cNvSpPr>
              <a:spLocks noChangeArrowheads="1"/>
            </p:cNvSpPr>
            <p:nvPr/>
          </p:nvSpPr>
          <p:spPr bwMode="auto">
            <a:xfrm>
              <a:off x="3990559" y="4203036"/>
              <a:ext cx="276973" cy="276973"/>
            </a:xfrm>
            <a:prstGeom prst="ellipse">
              <a:avLst/>
            </a:prstGeom>
            <a:solidFill>
              <a:srgbClr val="0096CB"/>
            </a:solidFill>
            <a:ln w="6350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114722" name="TextBox 24"/>
            <p:cNvSpPr txBox="1">
              <a:spLocks noChangeArrowheads="1"/>
            </p:cNvSpPr>
            <p:nvPr/>
          </p:nvSpPr>
          <p:spPr bwMode="auto">
            <a:xfrm>
              <a:off x="3973934" y="4171656"/>
              <a:ext cx="312906" cy="348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lnSpc>
                  <a:spcPts val="2000"/>
                </a:lnSpc>
              </a:pPr>
              <a:r>
                <a:rPr lang="en-US" sz="1800" b="1">
                  <a:solidFill>
                    <a:srgbClr val="FFFFFF"/>
                  </a:solidFill>
                  <a:ea typeface="ＭＳ Ｐゴシック" pitchFamily="34" charset="-128"/>
                </a:rPr>
                <a:t>2</a:t>
              </a:r>
            </a:p>
          </p:txBody>
        </p:sp>
      </p:grpSp>
      <p:grpSp>
        <p:nvGrpSpPr>
          <p:cNvPr id="114712" name="Group 28"/>
          <p:cNvGrpSpPr>
            <a:grpSpLocks/>
          </p:cNvGrpSpPr>
          <p:nvPr/>
        </p:nvGrpSpPr>
        <p:grpSpPr bwMode="auto">
          <a:xfrm>
            <a:off x="4381500" y="2441575"/>
            <a:ext cx="312738" cy="347663"/>
            <a:chOff x="8566321" y="3858152"/>
            <a:chExt cx="312906" cy="348813"/>
          </a:xfrm>
        </p:grpSpPr>
        <p:sp>
          <p:nvSpPr>
            <p:cNvPr id="114719" name="Oval 26"/>
            <p:cNvSpPr>
              <a:spLocks noChangeArrowheads="1"/>
            </p:cNvSpPr>
            <p:nvPr/>
          </p:nvSpPr>
          <p:spPr bwMode="auto">
            <a:xfrm>
              <a:off x="8582946" y="3889532"/>
              <a:ext cx="276973" cy="276973"/>
            </a:xfrm>
            <a:prstGeom prst="ellipse">
              <a:avLst/>
            </a:prstGeom>
            <a:solidFill>
              <a:srgbClr val="0096CB"/>
            </a:solidFill>
            <a:ln w="6350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114720" name="TextBox 27"/>
            <p:cNvSpPr txBox="1">
              <a:spLocks noChangeArrowheads="1"/>
            </p:cNvSpPr>
            <p:nvPr/>
          </p:nvSpPr>
          <p:spPr bwMode="auto">
            <a:xfrm>
              <a:off x="8566321" y="3858152"/>
              <a:ext cx="312906" cy="348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lnSpc>
                  <a:spcPts val="2000"/>
                </a:lnSpc>
              </a:pPr>
              <a:r>
                <a:rPr lang="en-US" sz="1800" b="1">
                  <a:solidFill>
                    <a:srgbClr val="FFFFFF"/>
                  </a:solidFill>
                  <a:ea typeface="ＭＳ Ｐゴシック" pitchFamily="34" charset="-128"/>
                </a:rPr>
                <a:t>1</a:t>
              </a:r>
            </a:p>
          </p:txBody>
        </p:sp>
      </p:grpSp>
      <p:grpSp>
        <p:nvGrpSpPr>
          <p:cNvPr id="114713" name="Group 29"/>
          <p:cNvGrpSpPr>
            <a:grpSpLocks/>
          </p:cNvGrpSpPr>
          <p:nvPr/>
        </p:nvGrpSpPr>
        <p:grpSpPr bwMode="auto">
          <a:xfrm>
            <a:off x="6453188" y="2441575"/>
            <a:ext cx="312737" cy="347663"/>
            <a:chOff x="8566321" y="3858152"/>
            <a:chExt cx="312906" cy="348813"/>
          </a:xfrm>
        </p:grpSpPr>
        <p:sp>
          <p:nvSpPr>
            <p:cNvPr id="114717" name="Oval 30"/>
            <p:cNvSpPr>
              <a:spLocks noChangeArrowheads="1"/>
            </p:cNvSpPr>
            <p:nvPr/>
          </p:nvSpPr>
          <p:spPr bwMode="auto">
            <a:xfrm>
              <a:off x="8582946" y="3889532"/>
              <a:ext cx="276973" cy="276973"/>
            </a:xfrm>
            <a:prstGeom prst="ellipse">
              <a:avLst/>
            </a:prstGeom>
            <a:solidFill>
              <a:srgbClr val="0096CB"/>
            </a:solidFill>
            <a:ln w="6350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114718" name="TextBox 31"/>
            <p:cNvSpPr txBox="1">
              <a:spLocks noChangeArrowheads="1"/>
            </p:cNvSpPr>
            <p:nvPr/>
          </p:nvSpPr>
          <p:spPr bwMode="auto">
            <a:xfrm>
              <a:off x="8566321" y="3858152"/>
              <a:ext cx="312906" cy="348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lnSpc>
                  <a:spcPts val="2000"/>
                </a:lnSpc>
              </a:pPr>
              <a:r>
                <a:rPr lang="en-US" sz="1800" b="1">
                  <a:solidFill>
                    <a:srgbClr val="FFFFFF"/>
                  </a:solidFill>
                  <a:ea typeface="ＭＳ Ｐゴシック" pitchFamily="34" charset="-128"/>
                </a:rPr>
                <a:t>1</a:t>
              </a:r>
            </a:p>
          </p:txBody>
        </p:sp>
      </p:grpSp>
      <p:grpSp>
        <p:nvGrpSpPr>
          <p:cNvPr id="114714" name="Group 32"/>
          <p:cNvGrpSpPr>
            <a:grpSpLocks/>
          </p:cNvGrpSpPr>
          <p:nvPr/>
        </p:nvGrpSpPr>
        <p:grpSpPr bwMode="auto">
          <a:xfrm>
            <a:off x="5995988" y="4167188"/>
            <a:ext cx="312737" cy="349250"/>
            <a:chOff x="3973934" y="4171656"/>
            <a:chExt cx="312906" cy="348813"/>
          </a:xfrm>
        </p:grpSpPr>
        <p:sp>
          <p:nvSpPr>
            <p:cNvPr id="114715" name="Oval 33"/>
            <p:cNvSpPr>
              <a:spLocks noChangeArrowheads="1"/>
            </p:cNvSpPr>
            <p:nvPr/>
          </p:nvSpPr>
          <p:spPr bwMode="auto">
            <a:xfrm>
              <a:off x="3990559" y="4203036"/>
              <a:ext cx="276973" cy="276973"/>
            </a:xfrm>
            <a:prstGeom prst="ellipse">
              <a:avLst/>
            </a:prstGeom>
            <a:solidFill>
              <a:srgbClr val="0096CB"/>
            </a:solidFill>
            <a:ln w="6350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114716" name="TextBox 34"/>
            <p:cNvSpPr txBox="1">
              <a:spLocks noChangeArrowheads="1"/>
            </p:cNvSpPr>
            <p:nvPr/>
          </p:nvSpPr>
          <p:spPr bwMode="auto">
            <a:xfrm>
              <a:off x="3973934" y="4171656"/>
              <a:ext cx="312906" cy="348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lnSpc>
                  <a:spcPts val="2000"/>
                </a:lnSpc>
              </a:pPr>
              <a:r>
                <a:rPr lang="en-US" sz="1800" b="1">
                  <a:solidFill>
                    <a:srgbClr val="FFFFFF"/>
                  </a:solidFill>
                  <a:ea typeface="ＭＳ Ｐゴシック" pitchFamily="34" charset="-128"/>
                </a:rPr>
                <a:t>2</a:t>
              </a: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3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1063" y="209550"/>
            <a:ext cx="7381875" cy="643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4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Arial" charset="0"/>
                <a:ea typeface="ＭＳ Ｐゴシック" pitchFamily="34" charset="-128"/>
                <a:cs typeface="Arial" charset="0"/>
              </a:rPr>
              <a:t>Figure 10.22a</a:t>
            </a:r>
          </a:p>
        </p:txBody>
      </p:sp>
      <p:sp>
        <p:nvSpPr>
          <p:cNvPr id="120835" name="TextBox 4"/>
          <p:cNvSpPr txBox="1">
            <a:spLocks noChangeArrowheads="1"/>
          </p:cNvSpPr>
          <p:nvPr/>
        </p:nvSpPr>
        <p:spPr bwMode="auto">
          <a:xfrm>
            <a:off x="2876550" y="315913"/>
            <a:ext cx="34607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100" b="1">
                <a:solidFill>
                  <a:srgbClr val="FFFFFF"/>
                </a:solidFill>
                <a:ea typeface="ＭＳ Ｐゴシック" pitchFamily="34" charset="-128"/>
              </a:rPr>
              <a:t>O</a:t>
            </a:r>
            <a:r>
              <a:rPr lang="en-US" sz="1100" b="1" baseline="-25000">
                <a:solidFill>
                  <a:srgbClr val="FFFFFF"/>
                </a:solidFill>
                <a:ea typeface="ＭＳ Ｐゴシック" pitchFamily="34" charset="-128"/>
              </a:rPr>
              <a:t>2</a:t>
            </a:r>
          </a:p>
        </p:txBody>
      </p:sp>
      <p:sp>
        <p:nvSpPr>
          <p:cNvPr id="120836" name="TextBox 5"/>
          <p:cNvSpPr txBox="1">
            <a:spLocks noChangeArrowheads="1"/>
          </p:cNvSpPr>
          <p:nvPr/>
        </p:nvSpPr>
        <p:spPr bwMode="auto">
          <a:xfrm>
            <a:off x="3697288" y="323850"/>
            <a:ext cx="449262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100" b="1">
                <a:solidFill>
                  <a:srgbClr val="FFFFFF"/>
                </a:solidFill>
                <a:ea typeface="ＭＳ Ｐゴシック" pitchFamily="34" charset="-128"/>
              </a:rPr>
              <a:t>CO</a:t>
            </a:r>
            <a:r>
              <a:rPr lang="en-US" sz="1100" b="1" baseline="-25000">
                <a:solidFill>
                  <a:srgbClr val="FFFFFF"/>
                </a:solidFill>
                <a:ea typeface="ＭＳ Ｐゴシック" pitchFamily="34" charset="-128"/>
              </a:rPr>
              <a:t>2</a:t>
            </a:r>
          </a:p>
        </p:txBody>
      </p:sp>
      <p:sp>
        <p:nvSpPr>
          <p:cNvPr id="120837" name="TextBox 6"/>
          <p:cNvSpPr txBox="1">
            <a:spLocks noChangeArrowheads="1"/>
          </p:cNvSpPr>
          <p:nvPr/>
        </p:nvSpPr>
        <p:spPr bwMode="auto">
          <a:xfrm>
            <a:off x="2581275" y="1527175"/>
            <a:ext cx="449263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100" b="1">
                <a:solidFill>
                  <a:srgbClr val="FFFFFF"/>
                </a:solidFill>
                <a:ea typeface="ＭＳ Ｐゴシック" pitchFamily="34" charset="-128"/>
              </a:rPr>
              <a:t>H</a:t>
            </a:r>
            <a:r>
              <a:rPr lang="en-US" sz="1100" b="1" baseline="-25000">
                <a:solidFill>
                  <a:srgbClr val="FFFFFF"/>
                </a:solidFill>
                <a:ea typeface="ＭＳ Ｐゴシック" pitchFamily="34" charset="-128"/>
              </a:rPr>
              <a:t>2</a:t>
            </a:r>
            <a:r>
              <a:rPr lang="en-US" sz="1100" b="1">
                <a:solidFill>
                  <a:srgbClr val="FFFFFF"/>
                </a:solidFill>
                <a:ea typeface="ＭＳ Ｐゴシック" pitchFamily="34" charset="-128"/>
              </a:rPr>
              <a:t>O</a:t>
            </a:r>
            <a:endParaRPr lang="en-US" sz="1100" b="1" baseline="-2500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20838" name="TextBox 7"/>
          <p:cNvSpPr txBox="1">
            <a:spLocks noChangeArrowheads="1"/>
          </p:cNvSpPr>
          <p:nvPr/>
        </p:nvSpPr>
        <p:spPr bwMode="auto">
          <a:xfrm>
            <a:off x="2754313" y="1946275"/>
            <a:ext cx="790575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ts val="1300"/>
              </a:lnSpc>
            </a:pPr>
            <a:r>
              <a:rPr lang="en-US" sz="1200" b="1">
                <a:solidFill>
                  <a:srgbClr val="FFFFFF"/>
                </a:solidFill>
                <a:ea typeface="ＭＳ Ｐゴシック" pitchFamily="34" charset="-128"/>
              </a:rPr>
              <a:t>Sucrose</a:t>
            </a:r>
          </a:p>
          <a:p>
            <a:pPr algn="ctr" eaLnBrk="0" hangingPunct="0">
              <a:lnSpc>
                <a:spcPts val="1300"/>
              </a:lnSpc>
            </a:pPr>
            <a:r>
              <a:rPr lang="en-US" sz="1200" b="1">
                <a:solidFill>
                  <a:srgbClr val="FFFFFF"/>
                </a:solidFill>
                <a:ea typeface="ＭＳ Ｐゴシック" pitchFamily="34" charset="-128"/>
              </a:rPr>
              <a:t>(export)</a:t>
            </a:r>
          </a:p>
        </p:txBody>
      </p:sp>
      <p:sp>
        <p:nvSpPr>
          <p:cNvPr id="120839" name="TextBox 8"/>
          <p:cNvSpPr txBox="1">
            <a:spLocks noChangeArrowheads="1"/>
          </p:cNvSpPr>
          <p:nvPr/>
        </p:nvSpPr>
        <p:spPr bwMode="auto">
          <a:xfrm>
            <a:off x="4487863" y="3259138"/>
            <a:ext cx="449262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100" b="1">
                <a:solidFill>
                  <a:srgbClr val="FFFFFF"/>
                </a:solidFill>
                <a:ea typeface="ＭＳ Ｐゴシック" pitchFamily="34" charset="-128"/>
              </a:rPr>
              <a:t>H</a:t>
            </a:r>
            <a:r>
              <a:rPr lang="en-US" sz="1100" b="1" baseline="-25000">
                <a:solidFill>
                  <a:srgbClr val="FFFFFF"/>
                </a:solidFill>
                <a:ea typeface="ＭＳ Ｐゴシック" pitchFamily="34" charset="-128"/>
              </a:rPr>
              <a:t>2</a:t>
            </a:r>
            <a:r>
              <a:rPr lang="en-US" sz="1100" b="1">
                <a:solidFill>
                  <a:srgbClr val="FFFFFF"/>
                </a:solidFill>
                <a:ea typeface="ＭＳ Ｐゴシック" pitchFamily="34" charset="-128"/>
              </a:rPr>
              <a:t>O</a:t>
            </a:r>
            <a:endParaRPr lang="en-US" sz="1100" b="1" baseline="-2500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20840" name="TextBox 9"/>
          <p:cNvSpPr txBox="1">
            <a:spLocks noChangeArrowheads="1"/>
          </p:cNvSpPr>
          <p:nvPr/>
        </p:nvSpPr>
        <p:spPr bwMode="auto">
          <a:xfrm>
            <a:off x="3835400" y="3633788"/>
            <a:ext cx="5619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 b="1">
                <a:solidFill>
                  <a:srgbClr val="000000"/>
                </a:solidFill>
                <a:ea typeface="ＭＳ Ｐゴシック" pitchFamily="34" charset="-128"/>
              </a:rPr>
              <a:t>Light</a:t>
            </a:r>
            <a:endParaRPr lang="en-US" sz="1200" b="1" baseline="-250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20841" name="TextBox 10"/>
          <p:cNvSpPr txBox="1">
            <a:spLocks noChangeArrowheads="1"/>
          </p:cNvSpPr>
          <p:nvPr/>
        </p:nvSpPr>
        <p:spPr bwMode="auto">
          <a:xfrm>
            <a:off x="3943350" y="4467225"/>
            <a:ext cx="1519238" cy="87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ts val="1250"/>
              </a:lnSpc>
            </a:pPr>
            <a:r>
              <a:rPr lang="en-US" sz="1200" b="1">
                <a:solidFill>
                  <a:srgbClr val="000000"/>
                </a:solidFill>
                <a:ea typeface="ＭＳ Ｐゴシック" pitchFamily="34" charset="-128"/>
              </a:rPr>
              <a:t>LIGHT</a:t>
            </a:r>
          </a:p>
          <a:p>
            <a:pPr algn="ctr" eaLnBrk="0" hangingPunct="0">
              <a:lnSpc>
                <a:spcPts val="1200"/>
              </a:lnSpc>
            </a:pPr>
            <a:r>
              <a:rPr lang="en-US" sz="1200" b="1">
                <a:solidFill>
                  <a:srgbClr val="000000"/>
                </a:solidFill>
                <a:ea typeface="ＭＳ Ｐゴシック" pitchFamily="34" charset="-128"/>
              </a:rPr>
              <a:t>REACTIONS:</a:t>
            </a:r>
            <a:br>
              <a:rPr lang="en-US" sz="1200" b="1">
                <a:solidFill>
                  <a:srgbClr val="000000"/>
                </a:solidFill>
                <a:ea typeface="ＭＳ Ｐゴシック" pitchFamily="34" charset="-128"/>
              </a:rPr>
            </a:br>
            <a:r>
              <a:rPr lang="en-US" sz="1200" b="1">
                <a:solidFill>
                  <a:srgbClr val="000000"/>
                </a:solidFill>
                <a:ea typeface="ＭＳ Ｐゴシック" pitchFamily="34" charset="-128"/>
              </a:rPr>
              <a:t>Photosystem </a:t>
            </a:r>
            <a:r>
              <a:rPr lang="en-US" sz="1200" b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II</a:t>
            </a:r>
          </a:p>
          <a:p>
            <a:pPr algn="ctr" eaLnBrk="0" hangingPunct="0">
              <a:lnSpc>
                <a:spcPts val="1200"/>
              </a:lnSpc>
            </a:pPr>
            <a:r>
              <a:rPr lang="en-US" sz="1200" b="1">
                <a:solidFill>
                  <a:srgbClr val="000000"/>
                </a:solidFill>
                <a:ea typeface="ＭＳ Ｐゴシック" pitchFamily="34" charset="-128"/>
              </a:rPr>
              <a:t>Electron transport</a:t>
            </a:r>
          </a:p>
          <a:p>
            <a:pPr algn="ctr" eaLnBrk="0" hangingPunct="0">
              <a:lnSpc>
                <a:spcPts val="1200"/>
              </a:lnSpc>
            </a:pPr>
            <a:r>
              <a:rPr lang="en-US" sz="1200" b="1">
                <a:solidFill>
                  <a:srgbClr val="000000"/>
                </a:solidFill>
                <a:ea typeface="ＭＳ Ｐゴシック" pitchFamily="34" charset="-128"/>
              </a:rPr>
              <a:t>chain</a:t>
            </a:r>
          </a:p>
        </p:txBody>
      </p:sp>
      <p:sp>
        <p:nvSpPr>
          <p:cNvPr id="120842" name="TextBox 12"/>
          <p:cNvSpPr txBox="1">
            <a:spLocks noChangeArrowheads="1"/>
          </p:cNvSpPr>
          <p:nvPr/>
        </p:nvSpPr>
        <p:spPr bwMode="auto">
          <a:xfrm>
            <a:off x="3943350" y="5268913"/>
            <a:ext cx="1519238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ts val="1250"/>
              </a:lnSpc>
            </a:pPr>
            <a:r>
              <a:rPr lang="en-US" sz="1200" b="1">
                <a:solidFill>
                  <a:srgbClr val="000000"/>
                </a:solidFill>
                <a:ea typeface="ＭＳ Ｐゴシック" pitchFamily="34" charset="-128"/>
              </a:rPr>
              <a:t>Photosystem </a:t>
            </a:r>
            <a:r>
              <a:rPr lang="en-US" sz="1200" b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I</a:t>
            </a:r>
          </a:p>
          <a:p>
            <a:pPr algn="ctr" eaLnBrk="0" hangingPunct="0">
              <a:lnSpc>
                <a:spcPts val="1200"/>
              </a:lnSpc>
            </a:pPr>
            <a:r>
              <a:rPr lang="en-US" sz="1200" b="1">
                <a:solidFill>
                  <a:srgbClr val="000000"/>
                </a:solidFill>
                <a:ea typeface="ＭＳ Ｐゴシック" pitchFamily="34" charset="-128"/>
              </a:rPr>
              <a:t>Electron transport</a:t>
            </a:r>
          </a:p>
          <a:p>
            <a:pPr algn="ctr" eaLnBrk="0" hangingPunct="0">
              <a:lnSpc>
                <a:spcPts val="1200"/>
              </a:lnSpc>
            </a:pPr>
            <a:r>
              <a:rPr lang="en-US" sz="1200" b="1">
                <a:solidFill>
                  <a:srgbClr val="000000"/>
                </a:solidFill>
                <a:ea typeface="ＭＳ Ｐゴシック" pitchFamily="34" charset="-128"/>
              </a:rPr>
              <a:t>chain</a:t>
            </a:r>
          </a:p>
        </p:txBody>
      </p:sp>
      <p:cxnSp>
        <p:nvCxnSpPr>
          <p:cNvPr id="120843" name="Straight Connector 13"/>
          <p:cNvCxnSpPr>
            <a:cxnSpLocks noChangeShapeType="1"/>
          </p:cNvCxnSpPr>
          <p:nvPr/>
        </p:nvCxnSpPr>
        <p:spPr bwMode="auto">
          <a:xfrm flipV="1">
            <a:off x="5376863" y="2932113"/>
            <a:ext cx="396875" cy="284162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20844" name="Straight Connector 15"/>
          <p:cNvCxnSpPr>
            <a:cxnSpLocks noChangeShapeType="1"/>
          </p:cNvCxnSpPr>
          <p:nvPr/>
        </p:nvCxnSpPr>
        <p:spPr bwMode="auto">
          <a:xfrm>
            <a:off x="5367338" y="3362325"/>
            <a:ext cx="0" cy="409575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120845" name="TextBox 16"/>
          <p:cNvSpPr txBox="1">
            <a:spLocks noChangeArrowheads="1"/>
          </p:cNvSpPr>
          <p:nvPr/>
        </p:nvSpPr>
        <p:spPr bwMode="auto">
          <a:xfrm>
            <a:off x="4891088" y="3151188"/>
            <a:ext cx="10398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 b="1">
                <a:solidFill>
                  <a:srgbClr val="000000"/>
                </a:solidFill>
                <a:ea typeface="ＭＳ Ｐゴシック" pitchFamily="34" charset="-128"/>
              </a:rPr>
              <a:t>Chloroplast</a:t>
            </a:r>
            <a:endParaRPr lang="en-US" sz="1200" b="1" baseline="-250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20846" name="TextBox 17"/>
          <p:cNvSpPr txBox="1">
            <a:spLocks noChangeArrowheads="1"/>
          </p:cNvSpPr>
          <p:nvPr/>
        </p:nvSpPr>
        <p:spPr bwMode="auto">
          <a:xfrm>
            <a:off x="5486400" y="4019550"/>
            <a:ext cx="67627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 b="1">
                <a:solidFill>
                  <a:srgbClr val="000000"/>
                </a:solidFill>
                <a:ea typeface="ＭＳ Ｐゴシック" pitchFamily="34" charset="-128"/>
              </a:rPr>
              <a:t>NADP</a:t>
            </a:r>
            <a:r>
              <a:rPr lang="en-US" sz="1200" b="1" baseline="30000">
                <a:solidFill>
                  <a:srgbClr val="000000"/>
                </a:solidFill>
                <a:latin typeface="Symbol" pitchFamily="18" charset="2"/>
                <a:ea typeface="ＭＳ Ｐゴシック" pitchFamily="34" charset="-128"/>
              </a:rPr>
              <a:t>+</a:t>
            </a:r>
          </a:p>
        </p:txBody>
      </p:sp>
      <p:sp>
        <p:nvSpPr>
          <p:cNvPr id="120847" name="TextBox 18"/>
          <p:cNvSpPr txBox="1">
            <a:spLocks noChangeArrowheads="1"/>
          </p:cNvSpPr>
          <p:nvPr/>
        </p:nvSpPr>
        <p:spPr bwMode="auto">
          <a:xfrm>
            <a:off x="5561013" y="4287838"/>
            <a:ext cx="50958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 b="1">
                <a:solidFill>
                  <a:srgbClr val="000000"/>
                </a:solidFill>
                <a:ea typeface="ＭＳ Ｐゴシック" pitchFamily="34" charset="-128"/>
              </a:rPr>
              <a:t>ADP</a:t>
            </a:r>
            <a:endParaRPr lang="en-US" sz="1200" b="1" baseline="30000">
              <a:solidFill>
                <a:srgbClr val="000000"/>
              </a:solidFill>
              <a:latin typeface="Symbol" pitchFamily="18" charset="2"/>
              <a:ea typeface="ＭＳ Ｐゴシック" pitchFamily="34" charset="-128"/>
            </a:endParaRPr>
          </a:p>
        </p:txBody>
      </p:sp>
      <p:sp>
        <p:nvSpPr>
          <p:cNvPr id="120848" name="TextBox 19"/>
          <p:cNvSpPr txBox="1">
            <a:spLocks noChangeArrowheads="1"/>
          </p:cNvSpPr>
          <p:nvPr/>
        </p:nvSpPr>
        <p:spPr bwMode="auto">
          <a:xfrm>
            <a:off x="5673725" y="4441825"/>
            <a:ext cx="269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 b="1">
                <a:solidFill>
                  <a:srgbClr val="000000"/>
                </a:solidFill>
                <a:latin typeface="Symbol" pitchFamily="18" charset="2"/>
                <a:ea typeface="ＭＳ Ｐゴシック" pitchFamily="34" charset="-128"/>
              </a:rPr>
              <a:t>+</a:t>
            </a:r>
          </a:p>
        </p:txBody>
      </p:sp>
      <p:sp>
        <p:nvSpPr>
          <p:cNvPr id="120849" name="TextBox 20"/>
          <p:cNvSpPr txBox="1">
            <a:spLocks noChangeArrowheads="1"/>
          </p:cNvSpPr>
          <p:nvPr/>
        </p:nvSpPr>
        <p:spPr bwMode="auto">
          <a:xfrm>
            <a:off x="5684838" y="4619625"/>
            <a:ext cx="277812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100" b="1">
                <a:solidFill>
                  <a:srgbClr val="000000"/>
                </a:solidFill>
                <a:ea typeface="ＭＳ Ｐゴシック" pitchFamily="34" charset="-128"/>
              </a:rPr>
              <a:t>P</a:t>
            </a:r>
            <a:endParaRPr lang="en-US" sz="1100" b="1" baseline="30000">
              <a:solidFill>
                <a:srgbClr val="000000"/>
              </a:solidFill>
              <a:latin typeface="Symbol" pitchFamily="18" charset="2"/>
              <a:ea typeface="ＭＳ Ｐゴシック" pitchFamily="34" charset="-128"/>
            </a:endParaRPr>
          </a:p>
        </p:txBody>
      </p:sp>
      <p:sp>
        <p:nvSpPr>
          <p:cNvPr id="120850" name="TextBox 21"/>
          <p:cNvSpPr txBox="1">
            <a:spLocks noChangeArrowheads="1"/>
          </p:cNvSpPr>
          <p:nvPr/>
        </p:nvSpPr>
        <p:spPr bwMode="auto">
          <a:xfrm>
            <a:off x="5821363" y="4687888"/>
            <a:ext cx="215900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900" b="1">
                <a:solidFill>
                  <a:srgbClr val="000000"/>
                </a:solidFill>
                <a:ea typeface="ＭＳ Ｐゴシック" pitchFamily="34" charset="-128"/>
              </a:rPr>
              <a:t>i</a:t>
            </a:r>
            <a:endParaRPr lang="en-US" sz="900" b="1" baseline="30000">
              <a:solidFill>
                <a:srgbClr val="000000"/>
              </a:solidFill>
              <a:latin typeface="Symbol" pitchFamily="18" charset="2"/>
              <a:ea typeface="ＭＳ Ｐゴシック" pitchFamily="34" charset="-128"/>
            </a:endParaRPr>
          </a:p>
        </p:txBody>
      </p:sp>
      <p:sp>
        <p:nvSpPr>
          <p:cNvPr id="120851" name="TextBox 22"/>
          <p:cNvSpPr txBox="1">
            <a:spLocks noChangeArrowheads="1"/>
          </p:cNvSpPr>
          <p:nvPr/>
        </p:nvSpPr>
        <p:spPr bwMode="auto">
          <a:xfrm>
            <a:off x="5462588" y="5414963"/>
            <a:ext cx="7286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 b="1">
                <a:solidFill>
                  <a:srgbClr val="000000"/>
                </a:solidFill>
                <a:ea typeface="ＭＳ Ｐゴシック" pitchFamily="34" charset="-128"/>
              </a:rPr>
              <a:t>NADPH</a:t>
            </a:r>
            <a:endParaRPr lang="en-US" sz="1200" b="1" baseline="30000">
              <a:solidFill>
                <a:srgbClr val="000000"/>
              </a:solidFill>
              <a:latin typeface="Symbol" pitchFamily="18" charset="2"/>
              <a:ea typeface="ＭＳ Ｐゴシック" pitchFamily="34" charset="-128"/>
            </a:endParaRPr>
          </a:p>
        </p:txBody>
      </p:sp>
      <p:sp>
        <p:nvSpPr>
          <p:cNvPr id="120852" name="TextBox 23"/>
          <p:cNvSpPr txBox="1">
            <a:spLocks noChangeArrowheads="1"/>
          </p:cNvSpPr>
          <p:nvPr/>
        </p:nvSpPr>
        <p:spPr bwMode="auto">
          <a:xfrm>
            <a:off x="5592763" y="5046663"/>
            <a:ext cx="481012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 b="1">
                <a:solidFill>
                  <a:srgbClr val="000000"/>
                </a:solidFill>
                <a:ea typeface="ＭＳ Ｐゴシック" pitchFamily="34" charset="-128"/>
              </a:rPr>
              <a:t>ATP</a:t>
            </a:r>
            <a:endParaRPr lang="en-US" sz="1200" b="1" baseline="30000">
              <a:solidFill>
                <a:srgbClr val="000000"/>
              </a:solidFill>
              <a:latin typeface="Symbol" pitchFamily="18" charset="2"/>
              <a:ea typeface="ＭＳ Ｐゴシック" pitchFamily="34" charset="-128"/>
            </a:endParaRPr>
          </a:p>
        </p:txBody>
      </p:sp>
      <p:sp>
        <p:nvSpPr>
          <p:cNvPr id="120853" name="TextBox 24"/>
          <p:cNvSpPr txBox="1">
            <a:spLocks noChangeArrowheads="1"/>
          </p:cNvSpPr>
          <p:nvPr/>
        </p:nvSpPr>
        <p:spPr bwMode="auto">
          <a:xfrm>
            <a:off x="6083300" y="4664075"/>
            <a:ext cx="6032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 b="1">
                <a:solidFill>
                  <a:srgbClr val="000000"/>
                </a:solidFill>
                <a:ea typeface="ＭＳ Ｐゴシック" pitchFamily="34" charset="-128"/>
              </a:rPr>
              <a:t>RuBP</a:t>
            </a:r>
            <a:endParaRPr lang="en-US" sz="1200" b="1" baseline="30000">
              <a:solidFill>
                <a:srgbClr val="000000"/>
              </a:solidFill>
              <a:latin typeface="Symbol" pitchFamily="18" charset="2"/>
              <a:ea typeface="ＭＳ Ｐゴシック" pitchFamily="34" charset="-128"/>
            </a:endParaRPr>
          </a:p>
        </p:txBody>
      </p:sp>
      <p:sp>
        <p:nvSpPr>
          <p:cNvPr id="120854" name="TextBox 25"/>
          <p:cNvSpPr txBox="1">
            <a:spLocks noChangeArrowheads="1"/>
          </p:cNvSpPr>
          <p:nvPr/>
        </p:nvSpPr>
        <p:spPr bwMode="auto">
          <a:xfrm>
            <a:off x="7132638" y="5176838"/>
            <a:ext cx="4921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 b="1">
                <a:solidFill>
                  <a:srgbClr val="000000"/>
                </a:solidFill>
                <a:ea typeface="ＭＳ Ｐゴシック" pitchFamily="34" charset="-128"/>
              </a:rPr>
              <a:t>G3P</a:t>
            </a:r>
            <a:endParaRPr lang="en-US" sz="1200" b="1" baseline="30000">
              <a:solidFill>
                <a:srgbClr val="000000"/>
              </a:solidFill>
              <a:latin typeface="Symbol" pitchFamily="18" charset="2"/>
              <a:ea typeface="ＭＳ Ｐゴシック" pitchFamily="34" charset="-128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538913" y="4595813"/>
            <a:ext cx="838200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1200" b="1" spc="8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CALVIN</a:t>
            </a:r>
          </a:p>
          <a:p>
            <a:pPr algn="ctr" eaLnBrk="0" hangingPunct="0">
              <a:defRPr/>
            </a:pPr>
            <a:r>
              <a:rPr lang="en-US" sz="1200" b="1" spc="8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CYCLE</a:t>
            </a:r>
            <a:endParaRPr lang="en-US" sz="1200" b="1" spc="80" dirty="0">
              <a:solidFill>
                <a:srgbClr val="000000"/>
              </a:solidFill>
              <a:latin typeface="Symbol" panose="05050102010706020507" pitchFamily="18" charset="2"/>
              <a:ea typeface="ＭＳ Ｐゴシック" charset="0"/>
              <a:cs typeface="Arial"/>
            </a:endParaRPr>
          </a:p>
        </p:txBody>
      </p:sp>
      <p:sp>
        <p:nvSpPr>
          <p:cNvPr id="120856" name="TextBox 27"/>
          <p:cNvSpPr txBox="1">
            <a:spLocks noChangeArrowheads="1"/>
          </p:cNvSpPr>
          <p:nvPr/>
        </p:nvSpPr>
        <p:spPr bwMode="auto">
          <a:xfrm>
            <a:off x="7105650" y="5453063"/>
            <a:ext cx="8413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 b="1">
                <a:solidFill>
                  <a:srgbClr val="000000"/>
                </a:solidFill>
                <a:ea typeface="ＭＳ Ｐゴシック" pitchFamily="34" charset="-128"/>
              </a:rPr>
              <a:t>Starch</a:t>
            </a:r>
          </a:p>
          <a:p>
            <a:pPr eaLnBrk="0" hangingPunct="0"/>
            <a:r>
              <a:rPr lang="en-US" sz="1200" b="1">
                <a:solidFill>
                  <a:srgbClr val="000000"/>
                </a:solidFill>
                <a:ea typeface="ＭＳ Ｐゴシック" pitchFamily="34" charset="-128"/>
              </a:rPr>
              <a:t>(storage)</a:t>
            </a:r>
            <a:endParaRPr lang="en-US" sz="1200" b="1">
              <a:solidFill>
                <a:srgbClr val="000000"/>
              </a:solidFill>
              <a:latin typeface="Symbol" pitchFamily="18" charset="2"/>
              <a:ea typeface="ＭＳ Ｐゴシック" pitchFamily="34" charset="-128"/>
            </a:endParaRPr>
          </a:p>
        </p:txBody>
      </p:sp>
      <p:sp>
        <p:nvSpPr>
          <p:cNvPr id="120857" name="TextBox 28"/>
          <p:cNvSpPr txBox="1">
            <a:spLocks noChangeArrowheads="1"/>
          </p:cNvSpPr>
          <p:nvPr/>
        </p:nvSpPr>
        <p:spPr bwMode="auto">
          <a:xfrm>
            <a:off x="6586538" y="4319588"/>
            <a:ext cx="16541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 b="1">
                <a:solidFill>
                  <a:srgbClr val="000000"/>
                </a:solidFill>
                <a:ea typeface="ＭＳ Ｐゴシック" pitchFamily="34" charset="-128"/>
              </a:rPr>
              <a:t>3-Phosphoglycerate</a:t>
            </a:r>
            <a:endParaRPr lang="en-US" sz="1200" b="1" baseline="30000">
              <a:solidFill>
                <a:srgbClr val="000000"/>
              </a:solidFill>
              <a:latin typeface="Symbol" pitchFamily="18" charset="2"/>
              <a:ea typeface="ＭＳ Ｐゴシック" pitchFamily="34" charset="-128"/>
            </a:endParaRPr>
          </a:p>
        </p:txBody>
      </p:sp>
      <p:sp>
        <p:nvSpPr>
          <p:cNvPr id="120858" name="TextBox 29"/>
          <p:cNvSpPr txBox="1">
            <a:spLocks noChangeArrowheads="1"/>
          </p:cNvSpPr>
          <p:nvPr/>
        </p:nvSpPr>
        <p:spPr bwMode="auto">
          <a:xfrm>
            <a:off x="6262688" y="6118225"/>
            <a:ext cx="140652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 b="1">
                <a:solidFill>
                  <a:srgbClr val="FFFFFF"/>
                </a:solidFill>
                <a:ea typeface="ＭＳ Ｐゴシック" pitchFamily="34" charset="-128"/>
              </a:rPr>
              <a:t>Sucrose (export)</a:t>
            </a:r>
            <a:endParaRPr lang="en-US" sz="1200" b="1" baseline="30000">
              <a:solidFill>
                <a:srgbClr val="FFFFFF"/>
              </a:solidFill>
              <a:latin typeface="Symbol" pitchFamily="18" charset="2"/>
              <a:ea typeface="ＭＳ Ｐゴシック" pitchFamily="34" charset="-128"/>
            </a:endParaRPr>
          </a:p>
        </p:txBody>
      </p:sp>
      <p:sp>
        <p:nvSpPr>
          <p:cNvPr id="120859" name="TextBox 30"/>
          <p:cNvSpPr txBox="1">
            <a:spLocks noChangeArrowheads="1"/>
          </p:cNvSpPr>
          <p:nvPr/>
        </p:nvSpPr>
        <p:spPr bwMode="auto">
          <a:xfrm>
            <a:off x="4529138" y="6180138"/>
            <a:ext cx="347662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100" b="1">
                <a:solidFill>
                  <a:srgbClr val="FFFFFF"/>
                </a:solidFill>
                <a:ea typeface="ＭＳ Ｐゴシック" pitchFamily="34" charset="-128"/>
              </a:rPr>
              <a:t>O</a:t>
            </a:r>
            <a:r>
              <a:rPr lang="en-US" sz="1100" b="1" baseline="-25000">
                <a:solidFill>
                  <a:srgbClr val="FFFFFF"/>
                </a:solidFill>
                <a:ea typeface="ＭＳ Ｐゴシック" pitchFamily="34" charset="-128"/>
              </a:rPr>
              <a:t>2</a:t>
            </a:r>
          </a:p>
        </p:txBody>
      </p:sp>
      <p:sp>
        <p:nvSpPr>
          <p:cNvPr id="120860" name="TextBox 31"/>
          <p:cNvSpPr txBox="1">
            <a:spLocks noChangeArrowheads="1"/>
          </p:cNvSpPr>
          <p:nvPr/>
        </p:nvSpPr>
        <p:spPr bwMode="auto">
          <a:xfrm>
            <a:off x="1473200" y="6248400"/>
            <a:ext cx="449263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100" b="1">
                <a:solidFill>
                  <a:srgbClr val="FFFFFF"/>
                </a:solidFill>
                <a:ea typeface="ＭＳ Ｐゴシック" pitchFamily="34" charset="-128"/>
              </a:rPr>
              <a:t>H</a:t>
            </a:r>
            <a:r>
              <a:rPr lang="en-US" sz="1100" b="1" baseline="-25000">
                <a:solidFill>
                  <a:srgbClr val="FFFFFF"/>
                </a:solidFill>
                <a:ea typeface="ＭＳ Ｐゴシック" pitchFamily="34" charset="-128"/>
              </a:rPr>
              <a:t>2</a:t>
            </a:r>
            <a:r>
              <a:rPr lang="en-US" sz="1100" b="1">
                <a:solidFill>
                  <a:srgbClr val="FFFFFF"/>
                </a:solidFill>
                <a:ea typeface="ＭＳ Ｐゴシック" pitchFamily="34" charset="-128"/>
              </a:rPr>
              <a:t>O</a:t>
            </a:r>
            <a:endParaRPr lang="en-US" sz="1100" b="1" baseline="-25000">
              <a:solidFill>
                <a:srgbClr val="FFFFFF"/>
              </a:solidFill>
              <a:ea typeface="ＭＳ Ｐゴシック" pitchFamily="34" charset="-128"/>
            </a:endParaRPr>
          </a:p>
        </p:txBody>
      </p:sp>
      <p:cxnSp>
        <p:nvCxnSpPr>
          <p:cNvPr id="120861" name="Straight Connector 33"/>
          <p:cNvCxnSpPr>
            <a:cxnSpLocks noChangeShapeType="1"/>
          </p:cNvCxnSpPr>
          <p:nvPr/>
        </p:nvCxnSpPr>
        <p:spPr bwMode="auto">
          <a:xfrm flipV="1">
            <a:off x="6254750" y="2211388"/>
            <a:ext cx="284163" cy="200025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120862" name="TextBox 35"/>
          <p:cNvSpPr txBox="1">
            <a:spLocks noChangeArrowheads="1"/>
          </p:cNvSpPr>
          <p:nvPr/>
        </p:nvSpPr>
        <p:spPr bwMode="auto">
          <a:xfrm>
            <a:off x="6478588" y="2046288"/>
            <a:ext cx="123825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 b="1">
                <a:solidFill>
                  <a:srgbClr val="000000"/>
                </a:solidFill>
                <a:ea typeface="ＭＳ Ｐゴシック" pitchFamily="34" charset="-128"/>
              </a:rPr>
              <a:t>Mesophyll cell</a:t>
            </a:r>
            <a:endParaRPr lang="en-US" sz="1200" b="1" baseline="-2500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20863" name="TextBox 36"/>
          <p:cNvSpPr txBox="1">
            <a:spLocks noChangeArrowheads="1"/>
          </p:cNvSpPr>
          <p:nvPr/>
        </p:nvSpPr>
        <p:spPr bwMode="auto">
          <a:xfrm>
            <a:off x="6711950" y="3265488"/>
            <a:ext cx="449263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100" b="1">
                <a:solidFill>
                  <a:srgbClr val="FFFFFF"/>
                </a:solidFill>
                <a:ea typeface="ＭＳ Ｐゴシック" pitchFamily="34" charset="-128"/>
              </a:rPr>
              <a:t>CO</a:t>
            </a:r>
            <a:r>
              <a:rPr lang="en-US" sz="1100" b="1" baseline="-25000">
                <a:solidFill>
                  <a:srgbClr val="FFFFFF"/>
                </a:solidFill>
                <a:ea typeface="ＭＳ Ｐゴシック" pitchFamily="34" charset="-128"/>
              </a:rPr>
              <a:t>2</a:t>
            </a:r>
          </a:p>
        </p:txBody>
      </p:sp>
      <p:sp>
        <p:nvSpPr>
          <p:cNvPr id="42" name="Snip Same Side Corner Rectangle 41"/>
          <p:cNvSpPr/>
          <p:nvPr/>
        </p:nvSpPr>
        <p:spPr bwMode="auto">
          <a:xfrm rot="1950089">
            <a:off x="5776913" y="2892425"/>
            <a:ext cx="122237" cy="44450"/>
          </a:xfrm>
          <a:prstGeom prst="snip2SameRect">
            <a:avLst>
              <a:gd name="adj1" fmla="val 50000"/>
              <a:gd name="adj2" fmla="val 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1" name="Picture 15"/>
          <p:cNvPicPr>
            <a:picLocks noChangeAspect="1"/>
          </p:cNvPicPr>
          <p:nvPr/>
        </p:nvPicPr>
        <p:blipFill>
          <a:blip r:embed="rId3"/>
          <a:srcRect b="5090"/>
          <a:stretch>
            <a:fillRect/>
          </a:stretch>
        </p:blipFill>
        <p:spPr bwMode="auto">
          <a:xfrm>
            <a:off x="334963" y="1981200"/>
            <a:ext cx="8474075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2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Arial" charset="0"/>
                <a:ea typeface="ＭＳ Ｐゴシック" pitchFamily="34" charset="-128"/>
                <a:cs typeface="Arial" charset="0"/>
              </a:rPr>
              <a:t>Figure 10.22b</a:t>
            </a:r>
          </a:p>
        </p:txBody>
      </p:sp>
      <p:sp>
        <p:nvSpPr>
          <p:cNvPr id="122883" name="TextBox 4"/>
          <p:cNvSpPr txBox="1">
            <a:spLocks noChangeArrowheads="1"/>
          </p:cNvSpPr>
          <p:nvPr/>
        </p:nvSpPr>
        <p:spPr bwMode="auto">
          <a:xfrm>
            <a:off x="1343025" y="2117725"/>
            <a:ext cx="23002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1">
                <a:solidFill>
                  <a:srgbClr val="FFFFFF"/>
                </a:solidFill>
                <a:ea typeface="ＭＳ Ｐゴシック" pitchFamily="34" charset="-128"/>
              </a:rPr>
              <a:t>LIGHT REACTIONS</a:t>
            </a:r>
          </a:p>
        </p:txBody>
      </p:sp>
      <p:sp>
        <p:nvSpPr>
          <p:cNvPr id="122884" name="TextBox 5"/>
          <p:cNvSpPr txBox="1">
            <a:spLocks noChangeArrowheads="1"/>
          </p:cNvSpPr>
          <p:nvPr/>
        </p:nvSpPr>
        <p:spPr bwMode="auto">
          <a:xfrm>
            <a:off x="5210175" y="2117725"/>
            <a:ext cx="32972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1">
                <a:solidFill>
                  <a:srgbClr val="FFFFFF"/>
                </a:solidFill>
                <a:ea typeface="ＭＳ Ｐゴシック" pitchFamily="34" charset="-128"/>
              </a:rPr>
              <a:t>CALVIN CYCLE REACTIONS</a:t>
            </a:r>
          </a:p>
        </p:txBody>
      </p:sp>
      <p:sp>
        <p:nvSpPr>
          <p:cNvPr id="122885" name="TextBox 6"/>
          <p:cNvSpPr txBox="1">
            <a:spLocks noChangeArrowheads="1"/>
          </p:cNvSpPr>
          <p:nvPr/>
        </p:nvSpPr>
        <p:spPr bwMode="auto">
          <a:xfrm>
            <a:off x="471488" y="2593975"/>
            <a:ext cx="35290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74625" indent="-174625" eaLnBrk="0" hangingPunct="0">
              <a:buFont typeface="Arial" charset="0"/>
              <a:buChar char="•"/>
            </a:pPr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Are carried out by molecules</a:t>
            </a:r>
            <a:b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</a:br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in the thylakoid membranes</a:t>
            </a:r>
          </a:p>
        </p:txBody>
      </p:sp>
      <p:sp>
        <p:nvSpPr>
          <p:cNvPr id="122886" name="TextBox 7"/>
          <p:cNvSpPr txBox="1">
            <a:spLocks noChangeArrowheads="1"/>
          </p:cNvSpPr>
          <p:nvPr/>
        </p:nvSpPr>
        <p:spPr bwMode="auto">
          <a:xfrm>
            <a:off x="471488" y="3195638"/>
            <a:ext cx="3297237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74625" indent="-174625" eaLnBrk="0" hangingPunct="0">
              <a:buFont typeface="Arial" charset="0"/>
              <a:buChar char="•"/>
            </a:pPr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Convert light energy to the</a:t>
            </a:r>
            <a:b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</a:br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chemical energy of ATP</a:t>
            </a:r>
            <a:b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</a:br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and NADPH</a:t>
            </a:r>
          </a:p>
        </p:txBody>
      </p:sp>
      <p:sp>
        <p:nvSpPr>
          <p:cNvPr id="122887" name="TextBox 8"/>
          <p:cNvSpPr txBox="1">
            <a:spLocks noChangeArrowheads="1"/>
          </p:cNvSpPr>
          <p:nvPr/>
        </p:nvSpPr>
        <p:spPr bwMode="auto">
          <a:xfrm>
            <a:off x="471488" y="4078288"/>
            <a:ext cx="31051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74625" indent="-174625" eaLnBrk="0" hangingPunct="0">
              <a:buFont typeface="Arial" charset="0"/>
              <a:buChar char="•"/>
            </a:pPr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Split H</a:t>
            </a:r>
            <a:r>
              <a:rPr lang="en-US" sz="1800" b="1" baseline="-25000">
                <a:solidFill>
                  <a:srgbClr val="000000"/>
                </a:solidFill>
                <a:ea typeface="ＭＳ Ｐゴシック" pitchFamily="34" charset="-128"/>
              </a:rPr>
              <a:t>2</a:t>
            </a:r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O and release O</a:t>
            </a:r>
            <a:r>
              <a:rPr lang="en-US" sz="1800" b="1" baseline="-25000">
                <a:solidFill>
                  <a:srgbClr val="000000"/>
                </a:solidFill>
                <a:ea typeface="ＭＳ Ｐゴシック" pitchFamily="34" charset="-128"/>
              </a:rPr>
              <a:t>2</a:t>
            </a:r>
            <a:b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</a:br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to the atmosphere</a:t>
            </a:r>
          </a:p>
        </p:txBody>
      </p:sp>
      <p:sp>
        <p:nvSpPr>
          <p:cNvPr id="122888" name="TextBox 9"/>
          <p:cNvSpPr txBox="1">
            <a:spLocks noChangeArrowheads="1"/>
          </p:cNvSpPr>
          <p:nvPr/>
        </p:nvSpPr>
        <p:spPr bwMode="auto">
          <a:xfrm>
            <a:off x="4738688" y="2593975"/>
            <a:ext cx="30368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74625" indent="-174625" eaLnBrk="0" hangingPunct="0">
              <a:buFont typeface="Arial" charset="0"/>
              <a:buChar char="•"/>
            </a:pPr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Take place in the stroma</a:t>
            </a:r>
          </a:p>
        </p:txBody>
      </p:sp>
      <p:sp>
        <p:nvSpPr>
          <p:cNvPr id="122889" name="TextBox 10"/>
          <p:cNvSpPr txBox="1">
            <a:spLocks noChangeArrowheads="1"/>
          </p:cNvSpPr>
          <p:nvPr/>
        </p:nvSpPr>
        <p:spPr bwMode="auto">
          <a:xfrm>
            <a:off x="4738688" y="2936875"/>
            <a:ext cx="38195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74625" indent="-174625" eaLnBrk="0" hangingPunct="0">
              <a:buFont typeface="Arial" charset="0"/>
              <a:buChar char="•"/>
            </a:pPr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Use ATP and NADPH to convert</a:t>
            </a:r>
            <a:b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</a:br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CO</a:t>
            </a:r>
            <a:r>
              <a:rPr lang="en-US" sz="1800" b="1" baseline="-25000">
                <a:solidFill>
                  <a:srgbClr val="000000"/>
                </a:solidFill>
                <a:ea typeface="ＭＳ Ｐゴシック" pitchFamily="34" charset="-128"/>
              </a:rPr>
              <a:t>2</a:t>
            </a:r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 to the sugar G3P</a:t>
            </a:r>
          </a:p>
        </p:txBody>
      </p:sp>
      <p:sp>
        <p:nvSpPr>
          <p:cNvPr id="122890" name="TextBox 11"/>
          <p:cNvSpPr txBox="1">
            <a:spLocks noChangeArrowheads="1"/>
          </p:cNvSpPr>
          <p:nvPr/>
        </p:nvSpPr>
        <p:spPr bwMode="auto">
          <a:xfrm>
            <a:off x="4738688" y="3530600"/>
            <a:ext cx="4079875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74625" indent="-174625" eaLnBrk="0" hangingPunct="0">
              <a:buFont typeface="Arial" charset="0"/>
              <a:buChar char="•"/>
            </a:pPr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Return ADP, inorganic phosphate,</a:t>
            </a:r>
            <a:b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</a:br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and NADP</a:t>
            </a:r>
            <a:r>
              <a:rPr lang="en-US" sz="1800" b="1" baseline="30000">
                <a:solidFill>
                  <a:srgbClr val="000000"/>
                </a:solidFill>
                <a:latin typeface="Symbol" pitchFamily="18" charset="2"/>
                <a:ea typeface="ＭＳ Ｐゴシック" pitchFamily="34" charset="-128"/>
              </a:rPr>
              <a:t>+</a:t>
            </a:r>
            <a:r>
              <a:rPr lang="en-US" sz="1800" b="1">
                <a:solidFill>
                  <a:srgbClr val="000000"/>
                </a:solidFill>
                <a:ea typeface="ＭＳ Ｐゴシック" pitchFamily="34" charset="-128"/>
              </a:rPr>
              <a:t> to the light reactions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_04_Chloroplast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5"/>
          <a:stretch/>
        </p:blipFill>
        <p:spPr>
          <a:xfrm>
            <a:off x="1679448" y="208280"/>
            <a:ext cx="5785104" cy="6395720"/>
          </a:xfrm>
          <a:prstGeom prst="rect">
            <a:avLst/>
          </a:prstGeom>
        </p:spPr>
      </p:pic>
      <p:sp>
        <p:nvSpPr>
          <p:cNvPr id="32770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Arial" charset="0"/>
                <a:ea typeface="ＭＳ Ｐゴシック" pitchFamily="34" charset="-128"/>
                <a:cs typeface="Arial" charset="0"/>
              </a:rPr>
              <a:t>Figure 10.4</a:t>
            </a:r>
          </a:p>
        </p:txBody>
      </p:sp>
      <p:sp>
        <p:nvSpPr>
          <p:cNvPr id="32771" name="TextBox 4"/>
          <p:cNvSpPr txBox="1">
            <a:spLocks noChangeArrowheads="1"/>
          </p:cNvSpPr>
          <p:nvPr/>
        </p:nvSpPr>
        <p:spPr bwMode="auto">
          <a:xfrm>
            <a:off x="1624013" y="4891088"/>
            <a:ext cx="8921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 dirty="0" err="1">
                <a:solidFill>
                  <a:srgbClr val="000000"/>
                </a:solidFill>
                <a:ea typeface="ＭＳ Ｐゴシック" pitchFamily="34" charset="-128"/>
              </a:rPr>
              <a:t>Stroma</a:t>
            </a:r>
            <a:endParaRPr lang="en-US" sz="16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32772" name="Straight Connector 5"/>
          <p:cNvCxnSpPr>
            <a:cxnSpLocks noChangeShapeType="1"/>
          </p:cNvCxnSpPr>
          <p:nvPr/>
        </p:nvCxnSpPr>
        <p:spPr bwMode="auto">
          <a:xfrm flipH="1">
            <a:off x="2149475" y="4151313"/>
            <a:ext cx="573088" cy="792162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2773" name="Straight Connector 7"/>
          <p:cNvCxnSpPr>
            <a:cxnSpLocks noChangeShapeType="1"/>
          </p:cNvCxnSpPr>
          <p:nvPr/>
        </p:nvCxnSpPr>
        <p:spPr bwMode="auto">
          <a:xfrm flipH="1" flipV="1">
            <a:off x="2208213" y="5199063"/>
            <a:ext cx="739775" cy="598487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2774" name="Straight Connector 9"/>
          <p:cNvCxnSpPr>
            <a:cxnSpLocks noChangeShapeType="1"/>
          </p:cNvCxnSpPr>
          <p:nvPr/>
        </p:nvCxnSpPr>
        <p:spPr bwMode="auto">
          <a:xfrm>
            <a:off x="3906838" y="4186238"/>
            <a:ext cx="101600" cy="492125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2775" name="Left Brace 10"/>
          <p:cNvSpPr>
            <a:spLocks/>
          </p:cNvSpPr>
          <p:nvPr/>
        </p:nvSpPr>
        <p:spPr bwMode="auto">
          <a:xfrm>
            <a:off x="2849563" y="3711575"/>
            <a:ext cx="166687" cy="623888"/>
          </a:xfrm>
          <a:prstGeom prst="leftBrace">
            <a:avLst>
              <a:gd name="adj1" fmla="val 43216"/>
              <a:gd name="adj2" fmla="val 50000"/>
            </a:avLst>
          </a:prstGeom>
          <a:noFill/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32776" name="Left Brace 11"/>
          <p:cNvSpPr>
            <a:spLocks/>
          </p:cNvSpPr>
          <p:nvPr/>
        </p:nvSpPr>
        <p:spPr bwMode="auto">
          <a:xfrm>
            <a:off x="3052763" y="5602288"/>
            <a:ext cx="85725" cy="144462"/>
          </a:xfrm>
          <a:prstGeom prst="leftBrace">
            <a:avLst>
              <a:gd name="adj1" fmla="val 27681"/>
              <a:gd name="adj2" fmla="val 50000"/>
            </a:avLst>
          </a:prstGeom>
          <a:noFill/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cxnSp>
        <p:nvCxnSpPr>
          <p:cNvPr id="32777" name="Straight Connector 13"/>
          <p:cNvCxnSpPr>
            <a:cxnSpLocks noChangeShapeType="1"/>
            <a:stCxn id="32776" idx="1"/>
          </p:cNvCxnSpPr>
          <p:nvPr/>
        </p:nvCxnSpPr>
        <p:spPr bwMode="auto">
          <a:xfrm flipH="1" flipV="1">
            <a:off x="2908300" y="5167313"/>
            <a:ext cx="144463" cy="506412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2778" name="Straight Connector 15"/>
          <p:cNvCxnSpPr>
            <a:cxnSpLocks noChangeShapeType="1"/>
            <a:stCxn id="32775" idx="1"/>
          </p:cNvCxnSpPr>
          <p:nvPr/>
        </p:nvCxnSpPr>
        <p:spPr bwMode="auto">
          <a:xfrm>
            <a:off x="2849563" y="4024313"/>
            <a:ext cx="0" cy="962025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2779" name="Straight Connector 17"/>
          <p:cNvCxnSpPr>
            <a:cxnSpLocks noChangeShapeType="1"/>
          </p:cNvCxnSpPr>
          <p:nvPr/>
        </p:nvCxnSpPr>
        <p:spPr bwMode="auto">
          <a:xfrm>
            <a:off x="4314825" y="4473575"/>
            <a:ext cx="530225" cy="693738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2780" name="Straight Connector 19"/>
          <p:cNvCxnSpPr>
            <a:cxnSpLocks noChangeShapeType="1"/>
          </p:cNvCxnSpPr>
          <p:nvPr/>
        </p:nvCxnSpPr>
        <p:spPr bwMode="auto">
          <a:xfrm>
            <a:off x="4602163" y="4394200"/>
            <a:ext cx="242887" cy="284163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2781" name="Straight Connector 21"/>
          <p:cNvCxnSpPr>
            <a:cxnSpLocks noChangeShapeType="1"/>
          </p:cNvCxnSpPr>
          <p:nvPr/>
        </p:nvCxnSpPr>
        <p:spPr bwMode="auto">
          <a:xfrm>
            <a:off x="4716463" y="4186238"/>
            <a:ext cx="217487" cy="93662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2782" name="Left Brace 24"/>
          <p:cNvSpPr>
            <a:spLocks/>
          </p:cNvSpPr>
          <p:nvPr/>
        </p:nvSpPr>
        <p:spPr bwMode="auto">
          <a:xfrm>
            <a:off x="3689350" y="4137025"/>
            <a:ext cx="65088" cy="85725"/>
          </a:xfrm>
          <a:prstGeom prst="leftBrace">
            <a:avLst>
              <a:gd name="adj1" fmla="val 26725"/>
              <a:gd name="adj2" fmla="val 50000"/>
            </a:avLst>
          </a:prstGeom>
          <a:noFill/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cxnSp>
        <p:nvCxnSpPr>
          <p:cNvPr id="32783" name="Straight Connector 26"/>
          <p:cNvCxnSpPr>
            <a:cxnSpLocks noChangeShapeType="1"/>
            <a:stCxn id="32782" idx="1"/>
          </p:cNvCxnSpPr>
          <p:nvPr/>
        </p:nvCxnSpPr>
        <p:spPr bwMode="auto">
          <a:xfrm flipH="1">
            <a:off x="3430588" y="4179888"/>
            <a:ext cx="258762" cy="293687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2784" name="Left Brace 27"/>
          <p:cNvSpPr>
            <a:spLocks/>
          </p:cNvSpPr>
          <p:nvPr/>
        </p:nvSpPr>
        <p:spPr bwMode="auto">
          <a:xfrm>
            <a:off x="5289550" y="966788"/>
            <a:ext cx="127000" cy="766762"/>
          </a:xfrm>
          <a:prstGeom prst="leftBrace">
            <a:avLst>
              <a:gd name="adj1" fmla="val 55064"/>
              <a:gd name="adj2" fmla="val 50000"/>
            </a:avLst>
          </a:prstGeom>
          <a:noFill/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32785" name="Freeform 28"/>
          <p:cNvSpPr>
            <a:spLocks/>
          </p:cNvSpPr>
          <p:nvPr/>
        </p:nvSpPr>
        <p:spPr bwMode="auto">
          <a:xfrm>
            <a:off x="5986463" y="706438"/>
            <a:ext cx="368300" cy="260350"/>
          </a:xfrm>
          <a:custGeom>
            <a:avLst/>
            <a:gdLst>
              <a:gd name="T0" fmla="*/ 368391 w 368391"/>
              <a:gd name="T1" fmla="*/ 246691 h 259847"/>
              <a:gd name="T2" fmla="*/ 197352 w 368391"/>
              <a:gd name="T3" fmla="*/ 0 h 259847"/>
              <a:gd name="T4" fmla="*/ 0 w 368391"/>
              <a:gd name="T5" fmla="*/ 259847 h 25984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68391" h="259847">
                <a:moveTo>
                  <a:pt x="368391" y="246691"/>
                </a:moveTo>
                <a:lnTo>
                  <a:pt x="197352" y="0"/>
                </a:lnTo>
                <a:lnTo>
                  <a:pt x="0" y="259847"/>
                </a:ln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32786" name="Freeform 29"/>
          <p:cNvSpPr>
            <a:spLocks/>
          </p:cNvSpPr>
          <p:nvPr/>
        </p:nvSpPr>
        <p:spPr bwMode="auto">
          <a:xfrm>
            <a:off x="5786438" y="1776413"/>
            <a:ext cx="390525" cy="571500"/>
          </a:xfrm>
          <a:custGeom>
            <a:avLst/>
            <a:gdLst>
              <a:gd name="T0" fmla="*/ 0 w 391416"/>
              <a:gd name="T1" fmla="*/ 0 h 572322"/>
              <a:gd name="T2" fmla="*/ 151304 w 391416"/>
              <a:gd name="T3" fmla="*/ 572322 h 572322"/>
              <a:gd name="T4" fmla="*/ 391416 w 391416"/>
              <a:gd name="T5" fmla="*/ 302607 h 572322"/>
              <a:gd name="T6" fmla="*/ 391416 w 391416"/>
              <a:gd name="T7" fmla="*/ 302607 h 57232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91416" h="572322">
                <a:moveTo>
                  <a:pt x="0" y="0"/>
                </a:moveTo>
                <a:lnTo>
                  <a:pt x="151304" y="572322"/>
                </a:lnTo>
                <a:lnTo>
                  <a:pt x="391416" y="302607"/>
                </a:ln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cxnSp>
        <p:nvCxnSpPr>
          <p:cNvPr id="32787" name="Straight Connector 31"/>
          <p:cNvCxnSpPr>
            <a:cxnSpLocks noChangeShapeType="1"/>
          </p:cNvCxnSpPr>
          <p:nvPr/>
        </p:nvCxnSpPr>
        <p:spPr bwMode="auto">
          <a:xfrm>
            <a:off x="7088188" y="706438"/>
            <a:ext cx="0" cy="681037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2788" name="Freeform 32"/>
          <p:cNvSpPr>
            <a:spLocks/>
          </p:cNvSpPr>
          <p:nvPr/>
        </p:nvSpPr>
        <p:spPr bwMode="auto">
          <a:xfrm>
            <a:off x="5068888" y="3138488"/>
            <a:ext cx="1058862" cy="1279525"/>
          </a:xfrm>
          <a:custGeom>
            <a:avLst/>
            <a:gdLst>
              <a:gd name="T0" fmla="*/ 0 w 1058945"/>
              <a:gd name="T1" fmla="*/ 172825 h 1278903"/>
              <a:gd name="T2" fmla="*/ 364503 w 1058945"/>
              <a:gd name="T3" fmla="*/ 0 h 1278903"/>
              <a:gd name="T4" fmla="*/ 1058945 w 1058945"/>
              <a:gd name="T5" fmla="*/ 1278903 h 127890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58945" h="1278903">
                <a:moveTo>
                  <a:pt x="0" y="172825"/>
                </a:moveTo>
                <a:lnTo>
                  <a:pt x="364503" y="0"/>
                </a:lnTo>
                <a:lnTo>
                  <a:pt x="1058945" y="1278903"/>
                </a:ln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grpSp>
        <p:nvGrpSpPr>
          <p:cNvPr id="32789" name="Group 33"/>
          <p:cNvGrpSpPr>
            <a:grpSpLocks/>
          </p:cNvGrpSpPr>
          <p:nvPr/>
        </p:nvGrpSpPr>
        <p:grpSpPr bwMode="auto">
          <a:xfrm>
            <a:off x="4132263" y="6324600"/>
            <a:ext cx="390525" cy="85725"/>
            <a:chOff x="7956605" y="2231010"/>
            <a:chExt cx="401828" cy="86263"/>
          </a:xfrm>
        </p:grpSpPr>
        <p:cxnSp>
          <p:nvCxnSpPr>
            <p:cNvPr id="32813" name="Straight Connector 34"/>
            <p:cNvCxnSpPr>
              <a:cxnSpLocks noChangeShapeType="1"/>
            </p:cNvCxnSpPr>
            <p:nvPr/>
          </p:nvCxnSpPr>
          <p:spPr bwMode="auto">
            <a:xfrm>
              <a:off x="8358433" y="2231010"/>
              <a:ext cx="0" cy="86263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2814" name="Straight Connector 35"/>
            <p:cNvCxnSpPr>
              <a:cxnSpLocks noChangeShapeType="1"/>
            </p:cNvCxnSpPr>
            <p:nvPr/>
          </p:nvCxnSpPr>
          <p:spPr bwMode="auto">
            <a:xfrm>
              <a:off x="7956605" y="2231010"/>
              <a:ext cx="0" cy="86263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2815" name="Straight Connector 36"/>
            <p:cNvCxnSpPr>
              <a:cxnSpLocks noChangeShapeType="1"/>
            </p:cNvCxnSpPr>
            <p:nvPr/>
          </p:nvCxnSpPr>
          <p:spPr bwMode="auto">
            <a:xfrm flipH="1">
              <a:off x="7956605" y="2271860"/>
              <a:ext cx="401828" cy="0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32790" name="Group 37"/>
          <p:cNvGrpSpPr>
            <a:grpSpLocks/>
          </p:cNvGrpSpPr>
          <p:nvPr/>
        </p:nvGrpSpPr>
        <p:grpSpPr bwMode="auto">
          <a:xfrm>
            <a:off x="6764338" y="4856163"/>
            <a:ext cx="490537" cy="85725"/>
            <a:chOff x="7956605" y="2231010"/>
            <a:chExt cx="401828" cy="86263"/>
          </a:xfrm>
        </p:grpSpPr>
        <p:cxnSp>
          <p:nvCxnSpPr>
            <p:cNvPr id="32810" name="Straight Connector 38"/>
            <p:cNvCxnSpPr>
              <a:cxnSpLocks noChangeShapeType="1"/>
            </p:cNvCxnSpPr>
            <p:nvPr/>
          </p:nvCxnSpPr>
          <p:spPr bwMode="auto">
            <a:xfrm>
              <a:off x="8358433" y="2231010"/>
              <a:ext cx="0" cy="86263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2811" name="Straight Connector 39"/>
            <p:cNvCxnSpPr>
              <a:cxnSpLocks noChangeShapeType="1"/>
            </p:cNvCxnSpPr>
            <p:nvPr/>
          </p:nvCxnSpPr>
          <p:spPr bwMode="auto">
            <a:xfrm>
              <a:off x="7956605" y="2231010"/>
              <a:ext cx="0" cy="86263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2812" name="Straight Connector 40"/>
            <p:cNvCxnSpPr>
              <a:cxnSpLocks noChangeShapeType="1"/>
            </p:cNvCxnSpPr>
            <p:nvPr/>
          </p:nvCxnSpPr>
          <p:spPr bwMode="auto">
            <a:xfrm flipH="1">
              <a:off x="7956605" y="2271860"/>
              <a:ext cx="401828" cy="0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32791" name="TextBox 41"/>
          <p:cNvSpPr txBox="1">
            <a:spLocks noChangeArrowheads="1"/>
          </p:cNvSpPr>
          <p:nvPr/>
        </p:nvSpPr>
        <p:spPr bwMode="auto">
          <a:xfrm>
            <a:off x="2466975" y="4892675"/>
            <a:ext cx="9715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rgbClr val="000000"/>
                </a:solidFill>
                <a:ea typeface="ＭＳ Ｐゴシック" pitchFamily="34" charset="-128"/>
              </a:rPr>
              <a:t>Granum</a:t>
            </a:r>
          </a:p>
        </p:txBody>
      </p:sp>
      <p:sp>
        <p:nvSpPr>
          <p:cNvPr id="32792" name="TextBox 42"/>
          <p:cNvSpPr txBox="1">
            <a:spLocks noChangeArrowheads="1"/>
          </p:cNvSpPr>
          <p:nvPr/>
        </p:nvSpPr>
        <p:spPr bwMode="auto">
          <a:xfrm>
            <a:off x="2828925" y="4413250"/>
            <a:ext cx="11414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rgbClr val="000000"/>
                </a:solidFill>
                <a:ea typeface="ＭＳ Ｐゴシック" pitchFamily="34" charset="-128"/>
              </a:rPr>
              <a:t>Thylakoid</a:t>
            </a:r>
          </a:p>
        </p:txBody>
      </p:sp>
      <p:sp>
        <p:nvSpPr>
          <p:cNvPr id="32793" name="TextBox 43"/>
          <p:cNvSpPr txBox="1">
            <a:spLocks noChangeArrowheads="1"/>
          </p:cNvSpPr>
          <p:nvPr/>
        </p:nvSpPr>
        <p:spPr bwMode="auto">
          <a:xfrm>
            <a:off x="3435350" y="4646613"/>
            <a:ext cx="1141413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600" b="1">
                <a:solidFill>
                  <a:srgbClr val="000000"/>
                </a:solidFill>
                <a:ea typeface="ＭＳ Ｐゴシック" pitchFamily="34" charset="-128"/>
              </a:rPr>
              <a:t>Thylakoid</a:t>
            </a:r>
          </a:p>
          <a:p>
            <a:pPr eaLnBrk="0" hangingPunct="0">
              <a:lnSpc>
                <a:spcPts val="1800"/>
              </a:lnSpc>
            </a:pPr>
            <a:r>
              <a:rPr lang="en-US" sz="1600" b="1">
                <a:solidFill>
                  <a:srgbClr val="000000"/>
                </a:solidFill>
                <a:ea typeface="ＭＳ Ｐゴシック" pitchFamily="34" charset="-128"/>
              </a:rPr>
              <a:t>space</a:t>
            </a:r>
          </a:p>
        </p:txBody>
      </p:sp>
      <p:sp>
        <p:nvSpPr>
          <p:cNvPr id="32794" name="TextBox 44"/>
          <p:cNvSpPr txBox="1">
            <a:spLocks noChangeArrowheads="1"/>
          </p:cNvSpPr>
          <p:nvPr/>
        </p:nvSpPr>
        <p:spPr bwMode="auto">
          <a:xfrm>
            <a:off x="4870450" y="4129088"/>
            <a:ext cx="122237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600" b="1">
                <a:solidFill>
                  <a:srgbClr val="000000"/>
                </a:solidFill>
                <a:ea typeface="ＭＳ Ｐゴシック" pitchFamily="34" charset="-128"/>
              </a:rPr>
              <a:t>Outer</a:t>
            </a:r>
          </a:p>
          <a:p>
            <a:pPr eaLnBrk="0" hangingPunct="0">
              <a:lnSpc>
                <a:spcPts val="1800"/>
              </a:lnSpc>
            </a:pPr>
            <a:r>
              <a:rPr lang="en-US" sz="1600" b="1">
                <a:solidFill>
                  <a:srgbClr val="000000"/>
                </a:solidFill>
                <a:ea typeface="ＭＳ Ｐゴシック" pitchFamily="34" charset="-128"/>
              </a:rPr>
              <a:t>membrane</a:t>
            </a:r>
          </a:p>
        </p:txBody>
      </p:sp>
      <p:sp>
        <p:nvSpPr>
          <p:cNvPr id="32795" name="TextBox 45"/>
          <p:cNvSpPr txBox="1">
            <a:spLocks noChangeArrowheads="1"/>
          </p:cNvSpPr>
          <p:nvPr/>
        </p:nvSpPr>
        <p:spPr bwMode="auto">
          <a:xfrm>
            <a:off x="4799013" y="4587875"/>
            <a:ext cx="1668462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600" b="1">
                <a:solidFill>
                  <a:srgbClr val="000000"/>
                </a:solidFill>
                <a:ea typeface="ＭＳ Ｐゴシック" pitchFamily="34" charset="-128"/>
              </a:rPr>
              <a:t>Intermembrane</a:t>
            </a:r>
          </a:p>
          <a:p>
            <a:pPr eaLnBrk="0" hangingPunct="0">
              <a:lnSpc>
                <a:spcPts val="1800"/>
              </a:lnSpc>
            </a:pPr>
            <a:r>
              <a:rPr lang="en-US" sz="1600" b="1">
                <a:solidFill>
                  <a:srgbClr val="000000"/>
                </a:solidFill>
                <a:ea typeface="ＭＳ Ｐゴシック" pitchFamily="34" charset="-128"/>
              </a:rPr>
              <a:t>space</a:t>
            </a:r>
          </a:p>
        </p:txBody>
      </p:sp>
      <p:sp>
        <p:nvSpPr>
          <p:cNvPr id="32796" name="TextBox 46"/>
          <p:cNvSpPr txBox="1">
            <a:spLocks noChangeArrowheads="1"/>
          </p:cNvSpPr>
          <p:nvPr/>
        </p:nvSpPr>
        <p:spPr bwMode="auto">
          <a:xfrm>
            <a:off x="4799013" y="5075238"/>
            <a:ext cx="1220787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600" b="1">
                <a:solidFill>
                  <a:srgbClr val="000000"/>
                </a:solidFill>
                <a:ea typeface="ＭＳ Ｐゴシック" pitchFamily="34" charset="-128"/>
              </a:rPr>
              <a:t>Inner</a:t>
            </a:r>
          </a:p>
          <a:p>
            <a:pPr eaLnBrk="0" hangingPunct="0">
              <a:lnSpc>
                <a:spcPts val="1800"/>
              </a:lnSpc>
            </a:pPr>
            <a:r>
              <a:rPr lang="en-US" sz="1600" b="1">
                <a:solidFill>
                  <a:srgbClr val="000000"/>
                </a:solidFill>
                <a:ea typeface="ＭＳ Ｐゴシック" pitchFamily="34" charset="-128"/>
              </a:rPr>
              <a:t>membrane</a:t>
            </a:r>
          </a:p>
        </p:txBody>
      </p:sp>
      <p:sp>
        <p:nvSpPr>
          <p:cNvPr id="32797" name="TextBox 47"/>
          <p:cNvSpPr txBox="1">
            <a:spLocks noChangeArrowheads="1"/>
          </p:cNvSpPr>
          <p:nvPr/>
        </p:nvSpPr>
        <p:spPr bwMode="auto">
          <a:xfrm>
            <a:off x="6619875" y="4894263"/>
            <a:ext cx="77787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600" b="1">
                <a:solidFill>
                  <a:srgbClr val="000000"/>
                </a:solidFill>
                <a:ea typeface="ＭＳ Ｐゴシック" pitchFamily="34" charset="-128"/>
              </a:rPr>
              <a:t>20 </a:t>
            </a:r>
            <a:r>
              <a:rPr lang="el-GR" sz="1600" b="1">
                <a:solidFill>
                  <a:srgbClr val="000000"/>
                </a:solidFill>
                <a:ea typeface="ＭＳ Ｐゴシック" pitchFamily="34" charset="-128"/>
              </a:rPr>
              <a:t>μ</a:t>
            </a:r>
            <a:r>
              <a:rPr lang="en-US" sz="1600" b="1">
                <a:solidFill>
                  <a:srgbClr val="000000"/>
                </a:solidFill>
                <a:ea typeface="ＭＳ Ｐゴシック" pitchFamily="34" charset="-128"/>
              </a:rPr>
              <a:t>m</a:t>
            </a:r>
          </a:p>
        </p:txBody>
      </p:sp>
      <p:sp>
        <p:nvSpPr>
          <p:cNvPr id="32798" name="TextBox 48"/>
          <p:cNvSpPr txBox="1">
            <a:spLocks noChangeArrowheads="1"/>
          </p:cNvSpPr>
          <p:nvPr/>
        </p:nvSpPr>
        <p:spPr bwMode="auto">
          <a:xfrm>
            <a:off x="5407025" y="2265363"/>
            <a:ext cx="993775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000000"/>
                </a:solidFill>
                <a:ea typeface="ＭＳ Ｐゴシック" pitchFamily="34" charset="-128"/>
              </a:rPr>
              <a:t>Stomata</a:t>
            </a:r>
          </a:p>
        </p:txBody>
      </p:sp>
      <p:sp>
        <p:nvSpPr>
          <p:cNvPr id="32799" name="TextBox 49"/>
          <p:cNvSpPr txBox="1">
            <a:spLocks noChangeArrowheads="1"/>
          </p:cNvSpPr>
          <p:nvPr/>
        </p:nvSpPr>
        <p:spPr bwMode="auto">
          <a:xfrm>
            <a:off x="4745038" y="2833688"/>
            <a:ext cx="132397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600" b="1">
                <a:solidFill>
                  <a:srgbClr val="000000"/>
                </a:solidFill>
                <a:ea typeface="ＭＳ Ｐゴシック" pitchFamily="34" charset="-128"/>
              </a:rPr>
              <a:t>Chloroplast</a:t>
            </a:r>
          </a:p>
        </p:txBody>
      </p:sp>
      <p:sp>
        <p:nvSpPr>
          <p:cNvPr id="32800" name="TextBox 50"/>
          <p:cNvSpPr txBox="1">
            <a:spLocks noChangeArrowheads="1"/>
          </p:cNvSpPr>
          <p:nvPr/>
        </p:nvSpPr>
        <p:spPr bwMode="auto">
          <a:xfrm>
            <a:off x="5969000" y="2933700"/>
            <a:ext cx="118745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000000"/>
                </a:solidFill>
                <a:ea typeface="ＭＳ Ｐゴシック" pitchFamily="34" charset="-128"/>
              </a:rPr>
              <a:t>Mesophyll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600" b="1" dirty="0">
                <a:solidFill>
                  <a:srgbClr val="000000"/>
                </a:solidFill>
                <a:ea typeface="ＭＳ Ｐゴシック" pitchFamily="34" charset="-128"/>
              </a:rPr>
              <a:t>cell</a:t>
            </a:r>
          </a:p>
        </p:txBody>
      </p:sp>
      <p:grpSp>
        <p:nvGrpSpPr>
          <p:cNvPr id="32801" name="Group 51"/>
          <p:cNvGrpSpPr>
            <a:grpSpLocks/>
          </p:cNvGrpSpPr>
          <p:nvPr/>
        </p:nvGrpSpPr>
        <p:grpSpPr bwMode="auto">
          <a:xfrm>
            <a:off x="4132263" y="6324600"/>
            <a:ext cx="392112" cy="85725"/>
            <a:chOff x="7956605" y="2231010"/>
            <a:chExt cx="401828" cy="86263"/>
          </a:xfrm>
        </p:grpSpPr>
        <p:cxnSp>
          <p:nvCxnSpPr>
            <p:cNvPr id="32807" name="Straight Connector 52"/>
            <p:cNvCxnSpPr>
              <a:cxnSpLocks noChangeShapeType="1"/>
            </p:cNvCxnSpPr>
            <p:nvPr/>
          </p:nvCxnSpPr>
          <p:spPr bwMode="auto">
            <a:xfrm>
              <a:off x="8358433" y="2231010"/>
              <a:ext cx="0" cy="86263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2808" name="Straight Connector 53"/>
            <p:cNvCxnSpPr>
              <a:cxnSpLocks noChangeShapeType="1"/>
            </p:cNvCxnSpPr>
            <p:nvPr/>
          </p:nvCxnSpPr>
          <p:spPr bwMode="auto">
            <a:xfrm>
              <a:off x="7956605" y="2231010"/>
              <a:ext cx="0" cy="86263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2809" name="Straight Connector 54"/>
            <p:cNvCxnSpPr>
              <a:cxnSpLocks noChangeShapeType="1"/>
            </p:cNvCxnSpPr>
            <p:nvPr/>
          </p:nvCxnSpPr>
          <p:spPr bwMode="auto">
            <a:xfrm flipH="1">
              <a:off x="7956605" y="2271860"/>
              <a:ext cx="401828" cy="0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32802" name="TextBox 55"/>
          <p:cNvSpPr txBox="1">
            <a:spLocks noChangeArrowheads="1"/>
          </p:cNvSpPr>
          <p:nvPr/>
        </p:nvSpPr>
        <p:spPr bwMode="auto">
          <a:xfrm>
            <a:off x="3986213" y="6351588"/>
            <a:ext cx="665162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600" b="1">
                <a:solidFill>
                  <a:srgbClr val="000000"/>
                </a:solidFill>
                <a:ea typeface="ＭＳ Ｐゴシック" pitchFamily="34" charset="-128"/>
              </a:rPr>
              <a:t>1 </a:t>
            </a:r>
            <a:r>
              <a:rPr lang="el-GR" sz="1600" b="1">
                <a:solidFill>
                  <a:srgbClr val="000000"/>
                </a:solidFill>
                <a:ea typeface="ＭＳ Ｐゴシック" pitchFamily="34" charset="-128"/>
              </a:rPr>
              <a:t>μ</a:t>
            </a:r>
            <a:r>
              <a:rPr lang="en-US" sz="1600" b="1">
                <a:solidFill>
                  <a:srgbClr val="000000"/>
                </a:solidFill>
                <a:ea typeface="ＭＳ Ｐゴシック" pitchFamily="34" charset="-128"/>
              </a:rPr>
              <a:t>m</a:t>
            </a:r>
          </a:p>
        </p:txBody>
      </p:sp>
      <p:sp>
        <p:nvSpPr>
          <p:cNvPr id="32803" name="TextBox 56"/>
          <p:cNvSpPr txBox="1">
            <a:spLocks noChangeArrowheads="1"/>
          </p:cNvSpPr>
          <p:nvPr/>
        </p:nvSpPr>
        <p:spPr bwMode="auto">
          <a:xfrm>
            <a:off x="4203700" y="1198563"/>
            <a:ext cx="11874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600" b="1">
                <a:solidFill>
                  <a:srgbClr val="000000"/>
                </a:solidFill>
                <a:ea typeface="ＭＳ Ｐゴシック" pitchFamily="34" charset="-128"/>
              </a:rPr>
              <a:t>Mesophyll</a:t>
            </a:r>
          </a:p>
        </p:txBody>
      </p:sp>
      <p:sp>
        <p:nvSpPr>
          <p:cNvPr id="32804" name="TextBox 57"/>
          <p:cNvSpPr txBox="1">
            <a:spLocks noChangeArrowheads="1"/>
          </p:cNvSpPr>
          <p:nvPr/>
        </p:nvSpPr>
        <p:spPr bwMode="auto">
          <a:xfrm>
            <a:off x="5451475" y="438150"/>
            <a:ext cx="143827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600" b="1">
                <a:solidFill>
                  <a:srgbClr val="000000"/>
                </a:solidFill>
                <a:ea typeface="ＭＳ Ｐゴシック" pitchFamily="34" charset="-128"/>
              </a:rPr>
              <a:t>Chloroplasts</a:t>
            </a:r>
          </a:p>
        </p:txBody>
      </p:sp>
      <p:sp>
        <p:nvSpPr>
          <p:cNvPr id="32805" name="TextBox 58"/>
          <p:cNvSpPr txBox="1">
            <a:spLocks noChangeArrowheads="1"/>
          </p:cNvSpPr>
          <p:nvPr/>
        </p:nvSpPr>
        <p:spPr bwMode="auto">
          <a:xfrm>
            <a:off x="6802438" y="436563"/>
            <a:ext cx="6064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600" b="1">
                <a:solidFill>
                  <a:srgbClr val="000000"/>
                </a:solidFill>
                <a:ea typeface="ＭＳ Ｐゴシック" pitchFamily="34" charset="-128"/>
              </a:rPr>
              <a:t>Vein</a:t>
            </a:r>
          </a:p>
        </p:txBody>
      </p:sp>
      <p:sp>
        <p:nvSpPr>
          <p:cNvPr id="32806" name="TextBox 59"/>
          <p:cNvSpPr txBox="1">
            <a:spLocks noChangeArrowheads="1"/>
          </p:cNvSpPr>
          <p:nvPr/>
        </p:nvSpPr>
        <p:spPr bwMode="auto">
          <a:xfrm>
            <a:off x="5454650" y="179388"/>
            <a:ext cx="1985963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600" b="1">
                <a:solidFill>
                  <a:srgbClr val="000000"/>
                </a:solidFill>
                <a:ea typeface="ＭＳ Ｐゴシック" pitchFamily="34" charset="-128"/>
              </a:rPr>
              <a:t>Leaf cross section</a:t>
            </a:r>
          </a:p>
        </p:txBody>
      </p:sp>
      <p:sp>
        <p:nvSpPr>
          <p:cNvPr id="50" name="TextBox 48"/>
          <p:cNvSpPr txBox="1">
            <a:spLocks noChangeArrowheads="1"/>
          </p:cNvSpPr>
          <p:nvPr/>
        </p:nvSpPr>
        <p:spPr bwMode="auto">
          <a:xfrm>
            <a:off x="6219004" y="2471020"/>
            <a:ext cx="577543" cy="325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FFFFFF"/>
                </a:solidFill>
                <a:ea typeface="ＭＳ Ｐゴシック" pitchFamily="34" charset="-128"/>
              </a:rPr>
              <a:t>CO</a:t>
            </a:r>
            <a:r>
              <a:rPr lang="en-US" sz="1600" b="1" baseline="-25000" dirty="0">
                <a:solidFill>
                  <a:srgbClr val="FFFFFF"/>
                </a:solidFill>
                <a:ea typeface="ＭＳ Ｐゴシック" pitchFamily="34" charset="-128"/>
              </a:rPr>
              <a:t>2</a:t>
            </a:r>
          </a:p>
        </p:txBody>
      </p:sp>
      <p:sp>
        <p:nvSpPr>
          <p:cNvPr id="51" name="TextBox 48"/>
          <p:cNvSpPr txBox="1">
            <a:spLocks noChangeArrowheads="1"/>
          </p:cNvSpPr>
          <p:nvPr/>
        </p:nvSpPr>
        <p:spPr bwMode="auto">
          <a:xfrm>
            <a:off x="6850726" y="2475936"/>
            <a:ext cx="441531" cy="320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FFFFFF"/>
                </a:solidFill>
                <a:ea typeface="ＭＳ Ｐゴシック" pitchFamily="34" charset="-128"/>
              </a:rPr>
              <a:t>O</a:t>
            </a:r>
            <a:r>
              <a:rPr lang="en-US" sz="1600" b="1" baseline="-25000" dirty="0">
                <a:solidFill>
                  <a:srgbClr val="FFFFFF"/>
                </a:solidFill>
                <a:ea typeface="ＭＳ Ｐゴシック" pitchFamily="34" charset="-128"/>
              </a:rPr>
              <a:t>2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0_05TrackingAtoms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16"/>
          <a:stretch/>
        </p:blipFill>
        <p:spPr>
          <a:xfrm>
            <a:off x="298704" y="2036064"/>
            <a:ext cx="8546592" cy="2626650"/>
          </a:xfrm>
          <a:prstGeom prst="rect">
            <a:avLst/>
          </a:prstGeom>
        </p:spPr>
      </p:pic>
      <p:sp>
        <p:nvSpPr>
          <p:cNvPr id="43009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Arial" charset="0"/>
                <a:ea typeface="ＭＳ Ｐゴシック" pitchFamily="34" charset="-128"/>
                <a:cs typeface="Arial" charset="0"/>
              </a:rPr>
              <a:t>Figure 10.5</a:t>
            </a:r>
          </a:p>
        </p:txBody>
      </p:sp>
      <p:sp>
        <p:nvSpPr>
          <p:cNvPr id="43010" name="TextBox 4"/>
          <p:cNvSpPr txBox="1">
            <a:spLocks noChangeArrowheads="1"/>
          </p:cNvSpPr>
          <p:nvPr/>
        </p:nvSpPr>
        <p:spPr bwMode="auto">
          <a:xfrm>
            <a:off x="1145493" y="2318661"/>
            <a:ext cx="179364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200" b="1" dirty="0">
                <a:solidFill>
                  <a:srgbClr val="000000"/>
                </a:solidFill>
                <a:ea typeface="ＭＳ Ｐゴシック" pitchFamily="34" charset="-128"/>
              </a:rPr>
              <a:t>Reactants: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145493" y="3880760"/>
            <a:ext cx="179364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200" b="1" dirty="0">
                <a:solidFill>
                  <a:srgbClr val="000000"/>
                </a:solidFill>
                <a:ea typeface="ＭＳ Ｐゴシック" pitchFamily="34" charset="-128"/>
              </a:rPr>
              <a:t>Products: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3975777" y="2315961"/>
            <a:ext cx="95907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200" b="1" dirty="0">
                <a:solidFill>
                  <a:srgbClr val="000000"/>
                </a:solidFill>
                <a:ea typeface="ＭＳ Ｐゴシック" pitchFamily="34" charset="-128"/>
              </a:rPr>
              <a:t>6 </a:t>
            </a:r>
            <a:r>
              <a:rPr lang="en-US" sz="2200" b="1" dirty="0">
                <a:solidFill>
                  <a:srgbClr val="E90078"/>
                </a:solidFill>
                <a:ea typeface="ＭＳ Ｐゴシック" pitchFamily="34" charset="-128"/>
              </a:rPr>
              <a:t>CO</a:t>
            </a:r>
            <a:r>
              <a:rPr lang="en-US" b="1" baseline="-25000" dirty="0">
                <a:solidFill>
                  <a:srgbClr val="E90078"/>
                </a:solidFill>
                <a:ea typeface="ＭＳ Ｐゴシック" pitchFamily="34" charset="-128"/>
              </a:rPr>
              <a:t>2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5548609" y="2315381"/>
            <a:ext cx="118586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200" b="1" dirty="0">
                <a:solidFill>
                  <a:srgbClr val="000000"/>
                </a:solidFill>
                <a:ea typeface="ＭＳ Ｐゴシック" pitchFamily="34" charset="-128"/>
              </a:rPr>
              <a:t>12 </a:t>
            </a:r>
            <a:r>
              <a:rPr lang="en-US" sz="2200" b="1" dirty="0">
                <a:solidFill>
                  <a:srgbClr val="0879BF"/>
                </a:solidFill>
                <a:ea typeface="ＭＳ Ｐゴシック" pitchFamily="34" charset="-128"/>
              </a:rPr>
              <a:t>H</a:t>
            </a:r>
            <a:r>
              <a:rPr lang="en-US" b="1" baseline="-25000" dirty="0">
                <a:solidFill>
                  <a:srgbClr val="0879BF"/>
                </a:solidFill>
                <a:ea typeface="ＭＳ Ｐゴシック" pitchFamily="34" charset="-128"/>
              </a:rPr>
              <a:t>2</a:t>
            </a:r>
            <a:r>
              <a:rPr lang="en-US" sz="2200" b="1" dirty="0">
                <a:solidFill>
                  <a:srgbClr val="0879BF"/>
                </a:solidFill>
                <a:ea typeface="ＭＳ Ｐゴシック" pitchFamily="34" charset="-128"/>
              </a:rPr>
              <a:t>O</a:t>
            </a:r>
            <a:endParaRPr lang="en-US" sz="2200" b="1" baseline="-25000" dirty="0">
              <a:solidFill>
                <a:srgbClr val="0879BF"/>
              </a:solidFill>
              <a:ea typeface="ＭＳ Ｐゴシック" pitchFamily="34" charset="-128"/>
            </a:endParaRP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3032156" y="3886477"/>
            <a:ext cx="130379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200" b="1" dirty="0">
                <a:solidFill>
                  <a:srgbClr val="E90078"/>
                </a:solidFill>
                <a:ea typeface="ＭＳ Ｐゴシック" pitchFamily="34" charset="-128"/>
              </a:rPr>
              <a:t>C</a:t>
            </a:r>
            <a:r>
              <a:rPr lang="en-US" b="1" baseline="-25000" dirty="0">
                <a:solidFill>
                  <a:srgbClr val="E90078"/>
                </a:solidFill>
                <a:ea typeface="ＭＳ Ｐゴシック" pitchFamily="34" charset="-128"/>
              </a:rPr>
              <a:t>6</a:t>
            </a:r>
            <a:r>
              <a:rPr lang="en-US" sz="2200" b="1" dirty="0">
                <a:solidFill>
                  <a:srgbClr val="0A7ED7"/>
                </a:solidFill>
                <a:ea typeface="ＭＳ Ｐゴシック" pitchFamily="34" charset="-128"/>
              </a:rPr>
              <a:t>H</a:t>
            </a:r>
            <a:r>
              <a:rPr lang="en-US" b="1" baseline="-25000" dirty="0">
                <a:solidFill>
                  <a:srgbClr val="0A7ED7"/>
                </a:solidFill>
                <a:ea typeface="ＭＳ Ｐゴシック" pitchFamily="34" charset="-128"/>
              </a:rPr>
              <a:t>12</a:t>
            </a:r>
            <a:r>
              <a:rPr lang="en-US" sz="2200" b="1" dirty="0">
                <a:solidFill>
                  <a:srgbClr val="E90078"/>
                </a:solidFill>
                <a:ea typeface="ＭＳ Ｐゴシック" pitchFamily="34" charset="-128"/>
              </a:rPr>
              <a:t>O</a:t>
            </a:r>
            <a:r>
              <a:rPr lang="en-US" b="1" baseline="-25000" dirty="0">
                <a:solidFill>
                  <a:srgbClr val="E90078"/>
                </a:solidFill>
                <a:ea typeface="ＭＳ Ｐゴシック" pitchFamily="34" charset="-128"/>
              </a:rPr>
              <a:t>6</a:t>
            </a: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4878676" y="3889949"/>
            <a:ext cx="96332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200" b="1" dirty="0">
                <a:solidFill>
                  <a:srgbClr val="000000"/>
                </a:solidFill>
                <a:ea typeface="ＭＳ Ｐゴシック" pitchFamily="34" charset="-128"/>
              </a:rPr>
              <a:t>6 </a:t>
            </a:r>
            <a:r>
              <a:rPr lang="en-US" sz="2200" b="1" dirty="0">
                <a:solidFill>
                  <a:srgbClr val="0A7ED7"/>
                </a:solidFill>
                <a:ea typeface="ＭＳ Ｐゴシック" pitchFamily="34" charset="-128"/>
              </a:rPr>
              <a:t>H</a:t>
            </a:r>
            <a:r>
              <a:rPr lang="en-US" b="1" baseline="-25000" dirty="0">
                <a:solidFill>
                  <a:srgbClr val="0A7ED7"/>
                </a:solidFill>
                <a:ea typeface="ＭＳ Ｐゴシック" pitchFamily="34" charset="-128"/>
              </a:rPr>
              <a:t>2</a:t>
            </a:r>
            <a:r>
              <a:rPr lang="en-US" sz="2200" b="1" dirty="0">
                <a:solidFill>
                  <a:srgbClr val="E90078"/>
                </a:solidFill>
                <a:ea typeface="ＭＳ Ｐゴシック" pitchFamily="34" charset="-128"/>
              </a:rPr>
              <a:t>O</a:t>
            </a:r>
            <a:endParaRPr lang="en-US" sz="2200" b="1" baseline="-25000" dirty="0">
              <a:solidFill>
                <a:srgbClr val="E90078"/>
              </a:solidFill>
              <a:ea typeface="ＭＳ Ｐゴシック" pitchFamily="34" charset="-128"/>
            </a:endParaRP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6841577" y="3888017"/>
            <a:ext cx="83207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200" b="1" dirty="0">
                <a:solidFill>
                  <a:srgbClr val="000000"/>
                </a:solidFill>
                <a:ea typeface="ＭＳ Ｐゴシック" pitchFamily="34" charset="-128"/>
              </a:rPr>
              <a:t>6 </a:t>
            </a:r>
            <a:r>
              <a:rPr lang="en-US" sz="2200" b="1" dirty="0">
                <a:solidFill>
                  <a:srgbClr val="0A7ED7"/>
                </a:solidFill>
                <a:ea typeface="ＭＳ Ｐゴシック" pitchFamily="34" charset="-128"/>
              </a:rPr>
              <a:t>O</a:t>
            </a:r>
            <a:r>
              <a:rPr lang="en-US" b="1" baseline="-25000" dirty="0">
                <a:solidFill>
                  <a:srgbClr val="0A7ED7"/>
                </a:solidFill>
                <a:ea typeface="ＭＳ Ｐゴシック" pitchFamily="34" charset="-128"/>
              </a:rPr>
              <a:t>2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1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4725" y="2755900"/>
            <a:ext cx="7194550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22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Arial" charset="0"/>
                <a:ea typeface="ＭＳ Ｐゴシック" pitchFamily="34" charset="-128"/>
                <a:cs typeface="Arial" charset="0"/>
              </a:rPr>
              <a:t>Figure 10.UN01</a:t>
            </a:r>
          </a:p>
        </p:txBody>
      </p:sp>
      <p:sp>
        <p:nvSpPr>
          <p:cNvPr id="133123" name="TextBox 4"/>
          <p:cNvSpPr txBox="1">
            <a:spLocks noChangeArrowheads="1"/>
          </p:cNvSpPr>
          <p:nvPr/>
        </p:nvSpPr>
        <p:spPr bwMode="auto">
          <a:xfrm>
            <a:off x="3500438" y="2701925"/>
            <a:ext cx="2262187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900" b="1" dirty="0">
                <a:solidFill>
                  <a:srgbClr val="3398BB"/>
                </a:solidFill>
                <a:ea typeface="ＭＳ Ｐゴシック" pitchFamily="34" charset="-128"/>
              </a:rPr>
              <a:t>becomes reduced</a:t>
            </a:r>
          </a:p>
        </p:txBody>
      </p:sp>
      <p:sp>
        <p:nvSpPr>
          <p:cNvPr id="133124" name="TextBox 5"/>
          <p:cNvSpPr txBox="1">
            <a:spLocks noChangeArrowheads="1"/>
          </p:cNvSpPr>
          <p:nvPr/>
        </p:nvSpPr>
        <p:spPr bwMode="auto">
          <a:xfrm>
            <a:off x="4967288" y="3778250"/>
            <a:ext cx="2287587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900" b="1">
                <a:solidFill>
                  <a:srgbClr val="3398BB"/>
                </a:solidFill>
                <a:ea typeface="ＭＳ Ｐゴシック" pitchFamily="34" charset="-128"/>
              </a:rPr>
              <a:t>becomes oxidized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_06PhotosynOverview_4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1"/>
          <a:stretch/>
        </p:blipFill>
        <p:spPr>
          <a:xfrm>
            <a:off x="844296" y="353568"/>
            <a:ext cx="7455408" cy="5960146"/>
          </a:xfrm>
          <a:prstGeom prst="rect">
            <a:avLst/>
          </a:prstGeom>
        </p:spPr>
      </p:pic>
      <p:sp>
        <p:nvSpPr>
          <p:cNvPr id="51201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Arial" charset="0"/>
                <a:ea typeface="ＭＳ Ｐゴシック" pitchFamily="34" charset="-128"/>
                <a:cs typeface="Arial" charset="0"/>
              </a:rPr>
              <a:t>Figure 10.6-4</a:t>
            </a: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1671637" y="486228"/>
            <a:ext cx="7489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Light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354136" y="3860801"/>
            <a:ext cx="12947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Thylakoid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6923994" y="3806371"/>
            <a:ext cx="10497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 err="1">
                <a:solidFill>
                  <a:srgbClr val="000000"/>
                </a:solidFill>
                <a:ea typeface="ＭＳ Ｐゴシック" pitchFamily="34" charset="-128"/>
              </a:rPr>
              <a:t>Stroma</a:t>
            </a:r>
            <a:endParaRPr lang="en-US" sz="18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927779" y="5257802"/>
            <a:ext cx="16303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Chloroplast</a:t>
            </a: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2469917" y="2999016"/>
            <a:ext cx="16303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LIGHT</a:t>
            </a:r>
          </a:p>
          <a:p>
            <a:pPr algn="ctr" eaLnBrk="0" hangingPunct="0"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REACTIONS</a:t>
            </a: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4256996" y="1973942"/>
            <a:ext cx="10497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NADP</a:t>
            </a:r>
            <a:r>
              <a:rPr lang="en-US" sz="2000" b="1" baseline="30000" dirty="0">
                <a:solidFill>
                  <a:srgbClr val="000000"/>
                </a:solidFill>
                <a:ea typeface="ＭＳ Ｐゴシック" pitchFamily="34" charset="-128"/>
              </a:rPr>
              <a:t>+</a:t>
            </a: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4374926" y="2463800"/>
            <a:ext cx="7957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ADP</a:t>
            </a:r>
            <a:endParaRPr lang="en-US" sz="2000" b="1" baseline="300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4465642" y="2953661"/>
            <a:ext cx="4782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P </a:t>
            </a:r>
            <a:r>
              <a:rPr lang="en-US" sz="2000" b="1" baseline="-25000" dirty="0" err="1">
                <a:solidFill>
                  <a:srgbClr val="000000"/>
                </a:solidFill>
                <a:ea typeface="ＭＳ Ｐゴシック" pitchFamily="34" charset="-128"/>
              </a:rPr>
              <a:t>i</a:t>
            </a:r>
            <a:endParaRPr lang="en-US" sz="2000" b="1" baseline="-250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4556356" y="2708732"/>
            <a:ext cx="3059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  <a:latin typeface="Symbol" charset="2"/>
                <a:ea typeface="ＭＳ Ｐゴシック" pitchFamily="34" charset="-128"/>
                <a:cs typeface="Symbol" charset="2"/>
              </a:rPr>
              <a:t>+</a:t>
            </a: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3050497" y="449944"/>
            <a:ext cx="7957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FFFFFF"/>
                </a:solidFill>
                <a:ea typeface="ＭＳ Ｐゴシック" pitchFamily="34" charset="-128"/>
              </a:rPr>
              <a:t>H</a:t>
            </a:r>
            <a:r>
              <a:rPr lang="en-US" sz="2000" b="1" baseline="-25000" dirty="0">
                <a:solidFill>
                  <a:srgbClr val="FFFFFF"/>
                </a:solidFill>
                <a:ea typeface="ＭＳ Ｐゴシック" pitchFamily="34" charset="-128"/>
              </a:rPr>
              <a:t>2</a:t>
            </a:r>
            <a:r>
              <a:rPr lang="en-US" sz="1800" b="1" dirty="0">
                <a:solidFill>
                  <a:srgbClr val="FFFFFF"/>
                </a:solidFill>
                <a:ea typeface="ＭＳ Ｐゴシック" pitchFamily="34" charset="-128"/>
              </a:rPr>
              <a:t>O</a:t>
            </a:r>
            <a:endParaRPr lang="en-US" sz="2000" b="1" baseline="30000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 flipV="1">
            <a:off x="1679575" y="4921250"/>
            <a:ext cx="193675" cy="43815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 flipV="1">
            <a:off x="2565400" y="3930650"/>
            <a:ext cx="155575" cy="7937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Box 4"/>
          <p:cNvSpPr txBox="1">
            <a:spLocks noChangeArrowheads="1"/>
          </p:cNvSpPr>
          <p:nvPr/>
        </p:nvSpPr>
        <p:spPr bwMode="auto">
          <a:xfrm>
            <a:off x="5670319" y="5546272"/>
            <a:ext cx="104979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800" b="1" dirty="0">
                <a:solidFill>
                  <a:srgbClr val="FFFFFF"/>
                </a:solidFill>
                <a:ea typeface="ＭＳ Ｐゴシック" pitchFamily="34" charset="-128"/>
              </a:rPr>
              <a:t>[CH</a:t>
            </a:r>
            <a:r>
              <a:rPr lang="en-US" sz="1800" b="1" baseline="-25000" dirty="0">
                <a:solidFill>
                  <a:srgbClr val="FFFFFF"/>
                </a:solidFill>
                <a:ea typeface="ＭＳ Ｐゴシック" pitchFamily="34" charset="-128"/>
              </a:rPr>
              <a:t>2</a:t>
            </a:r>
            <a:r>
              <a:rPr lang="en-US" sz="1800" b="1" dirty="0">
                <a:solidFill>
                  <a:srgbClr val="FFFFFF"/>
                </a:solidFill>
                <a:ea typeface="ＭＳ Ｐゴシック" pitchFamily="34" charset="-128"/>
              </a:rPr>
              <a:t>O]</a:t>
            </a:r>
          </a:p>
          <a:p>
            <a:pPr algn="ctr" eaLnBrk="0" hangingPunct="0"/>
            <a:r>
              <a:rPr lang="en-US" sz="1800" b="1" dirty="0">
                <a:solidFill>
                  <a:srgbClr val="FFFFFF"/>
                </a:solidFill>
                <a:ea typeface="ＭＳ Ｐゴシック" pitchFamily="34" charset="-128"/>
              </a:rPr>
              <a:t>(sugar)</a:t>
            </a:r>
          </a:p>
        </p:txBody>
      </p:sp>
      <p:sp>
        <p:nvSpPr>
          <p:cNvPr id="19" name="TextBox 4"/>
          <p:cNvSpPr txBox="1">
            <a:spLocks noChangeArrowheads="1"/>
          </p:cNvSpPr>
          <p:nvPr/>
        </p:nvSpPr>
        <p:spPr bwMode="auto">
          <a:xfrm>
            <a:off x="5506361" y="2935519"/>
            <a:ext cx="126092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CALVIN</a:t>
            </a:r>
          </a:p>
          <a:p>
            <a:pPr algn="ctr" eaLnBrk="0" hangingPunct="0"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CYCLE</a:t>
            </a:r>
          </a:p>
        </p:txBody>
      </p:sp>
      <p:sp>
        <p:nvSpPr>
          <p:cNvPr id="20" name="TextBox 4"/>
          <p:cNvSpPr txBox="1">
            <a:spLocks noChangeArrowheads="1"/>
          </p:cNvSpPr>
          <p:nvPr/>
        </p:nvSpPr>
        <p:spPr bwMode="auto">
          <a:xfrm>
            <a:off x="5826357" y="471720"/>
            <a:ext cx="7595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FFFFFF"/>
                </a:solidFill>
                <a:ea typeface="ＭＳ Ｐゴシック" pitchFamily="34" charset="-128"/>
              </a:rPr>
              <a:t>CO</a:t>
            </a:r>
            <a:r>
              <a:rPr lang="en-US" sz="2000" b="1" baseline="-25000" dirty="0">
                <a:solidFill>
                  <a:srgbClr val="FFFFFF"/>
                </a:solidFill>
                <a:ea typeface="ＭＳ Ｐゴシック" pitchFamily="34" charset="-128"/>
              </a:rPr>
              <a:t>2</a:t>
            </a:r>
            <a:endParaRPr lang="en-US" sz="2000" b="1" baseline="30000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1" name="TextBox 4"/>
          <p:cNvSpPr txBox="1">
            <a:spLocks noChangeArrowheads="1"/>
          </p:cNvSpPr>
          <p:nvPr/>
        </p:nvSpPr>
        <p:spPr bwMode="auto">
          <a:xfrm>
            <a:off x="4209824" y="4221844"/>
            <a:ext cx="10054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NADPH</a:t>
            </a:r>
          </a:p>
        </p:txBody>
      </p:sp>
      <p:sp>
        <p:nvSpPr>
          <p:cNvPr id="22" name="TextBox 4"/>
          <p:cNvSpPr txBox="1">
            <a:spLocks noChangeArrowheads="1"/>
          </p:cNvSpPr>
          <p:nvPr/>
        </p:nvSpPr>
        <p:spPr bwMode="auto">
          <a:xfrm>
            <a:off x="4429354" y="3679372"/>
            <a:ext cx="7957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ATP</a:t>
            </a:r>
            <a:endParaRPr lang="en-US" sz="2000" b="1" baseline="300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3" name="TextBox 4"/>
          <p:cNvSpPr txBox="1">
            <a:spLocks noChangeArrowheads="1"/>
          </p:cNvSpPr>
          <p:nvPr/>
        </p:nvSpPr>
        <p:spPr bwMode="auto">
          <a:xfrm>
            <a:off x="3114000" y="5524504"/>
            <a:ext cx="5236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FFFFFF"/>
                </a:solidFill>
                <a:ea typeface="ＭＳ Ｐゴシック" pitchFamily="34" charset="-128"/>
              </a:rPr>
              <a:t>O</a:t>
            </a:r>
            <a:r>
              <a:rPr lang="en-US" sz="2000" b="1" baseline="-25000" dirty="0">
                <a:solidFill>
                  <a:srgbClr val="FFFFFF"/>
                </a:solidFill>
                <a:ea typeface="ＭＳ Ｐゴシック" pitchFamily="34" charset="-128"/>
              </a:rPr>
              <a:t>2</a:t>
            </a:r>
            <a:endParaRPr lang="en-US" sz="2000" b="1" baseline="30000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_07ElectromagSpectrum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0"/>
          <a:stretch/>
        </p:blipFill>
        <p:spPr>
          <a:xfrm>
            <a:off x="298704" y="369824"/>
            <a:ext cx="8546592" cy="6132576"/>
          </a:xfrm>
          <a:prstGeom prst="rect">
            <a:avLst/>
          </a:prstGeom>
        </p:spPr>
      </p:pic>
      <p:sp>
        <p:nvSpPr>
          <p:cNvPr id="53249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Arial" charset="0"/>
                <a:ea typeface="ＭＳ Ｐゴシック" pitchFamily="34" charset="-128"/>
                <a:cs typeface="Arial" charset="0"/>
              </a:rPr>
              <a:t>Figure 10.7</a:t>
            </a:r>
          </a:p>
        </p:txBody>
      </p:sp>
      <p:sp>
        <p:nvSpPr>
          <p:cNvPr id="53250" name="TextBox 4"/>
          <p:cNvSpPr txBox="1">
            <a:spLocks noChangeArrowheads="1"/>
          </p:cNvSpPr>
          <p:nvPr/>
        </p:nvSpPr>
        <p:spPr bwMode="auto">
          <a:xfrm>
            <a:off x="3558495" y="3817258"/>
            <a:ext cx="205998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200" b="1" dirty="0">
                <a:solidFill>
                  <a:srgbClr val="000000"/>
                </a:solidFill>
                <a:ea typeface="ＭＳ Ｐゴシック" pitchFamily="34" charset="-128"/>
              </a:rPr>
              <a:t>Visible light</a:t>
            </a: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882425" y="1304471"/>
            <a:ext cx="119493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ea typeface="ＭＳ Ｐゴシック" pitchFamily="34" charset="-128"/>
              </a:rPr>
              <a:t>Gamma</a:t>
            </a:r>
          </a:p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ea typeface="ＭＳ Ｐゴシック" pitchFamily="34" charset="-128"/>
              </a:rPr>
              <a:t>rays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2079854" y="1440545"/>
            <a:ext cx="96814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ea typeface="ＭＳ Ｐゴシック" pitchFamily="34" charset="-128"/>
              </a:rPr>
              <a:t>X-rays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3277286" y="1431473"/>
            <a:ext cx="72321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ea typeface="ＭＳ Ｐゴシック" pitchFamily="34" charset="-128"/>
              </a:rPr>
              <a:t>UV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4338644" y="1431473"/>
            <a:ext cx="125842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ea typeface="ＭＳ Ｐゴシック" pitchFamily="34" charset="-128"/>
              </a:rPr>
              <a:t>Infrared</a:t>
            </a: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5708431" y="1259117"/>
            <a:ext cx="125842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ea typeface="ＭＳ Ｐゴシック" pitchFamily="34" charset="-128"/>
              </a:rPr>
              <a:t>Micro-</a:t>
            </a:r>
          </a:p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ea typeface="ＭＳ Ｐゴシック" pitchFamily="34" charset="-128"/>
              </a:rPr>
              <a:t>waves</a:t>
            </a: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7177999" y="1268188"/>
            <a:ext cx="125842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ea typeface="ＭＳ Ｐゴシック" pitchFamily="34" charset="-128"/>
              </a:rPr>
              <a:t>Radio</a:t>
            </a:r>
          </a:p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ea typeface="ＭＳ Ｐゴシック" pitchFamily="34" charset="-128"/>
              </a:rPr>
              <a:t>waves</a:t>
            </a: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710068" y="5048727"/>
            <a:ext cx="65972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200" b="1" dirty="0">
                <a:solidFill>
                  <a:srgbClr val="000000"/>
                </a:solidFill>
                <a:ea typeface="ＭＳ Ｐゴシック" pitchFamily="34" charset="-128"/>
              </a:rPr>
              <a:t>380</a:t>
            </a:r>
          </a:p>
        </p:txBody>
      </p: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1765301" y="5048727"/>
            <a:ext cx="65972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200" b="1" dirty="0">
                <a:solidFill>
                  <a:srgbClr val="000000"/>
                </a:solidFill>
                <a:ea typeface="ＭＳ Ｐゴシック" pitchFamily="34" charset="-128"/>
              </a:rPr>
              <a:t>450</a:t>
            </a: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715978" y="5053304"/>
            <a:ext cx="65972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200" b="1" dirty="0">
                <a:solidFill>
                  <a:srgbClr val="000000"/>
                </a:solidFill>
                <a:ea typeface="ＭＳ Ｐゴシック" pitchFamily="34" charset="-128"/>
              </a:rPr>
              <a:t>500</a:t>
            </a: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3673929" y="5053304"/>
            <a:ext cx="65972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200" b="1" dirty="0">
                <a:solidFill>
                  <a:srgbClr val="000000"/>
                </a:solidFill>
                <a:ea typeface="ＭＳ Ｐゴシック" pitchFamily="34" charset="-128"/>
              </a:rPr>
              <a:t>550</a:t>
            </a:r>
          </a:p>
        </p:txBody>
      </p:sp>
      <p:sp>
        <p:nvSpPr>
          <p:cNvPr id="16" name="TextBox 4"/>
          <p:cNvSpPr txBox="1">
            <a:spLocks noChangeArrowheads="1"/>
          </p:cNvSpPr>
          <p:nvPr/>
        </p:nvSpPr>
        <p:spPr bwMode="auto">
          <a:xfrm>
            <a:off x="4633685" y="5053304"/>
            <a:ext cx="65972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200" b="1" dirty="0">
                <a:solidFill>
                  <a:srgbClr val="000000"/>
                </a:solidFill>
                <a:ea typeface="ＭＳ Ｐゴシック" pitchFamily="34" charset="-128"/>
              </a:rPr>
              <a:t>600</a:t>
            </a:r>
          </a:p>
        </p:txBody>
      </p:sp>
      <p:sp>
        <p:nvSpPr>
          <p:cNvPr id="17" name="TextBox 4"/>
          <p:cNvSpPr txBox="1">
            <a:spLocks noChangeArrowheads="1"/>
          </p:cNvSpPr>
          <p:nvPr/>
        </p:nvSpPr>
        <p:spPr bwMode="auto">
          <a:xfrm>
            <a:off x="5584369" y="5053304"/>
            <a:ext cx="65972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200" b="1" dirty="0">
                <a:solidFill>
                  <a:srgbClr val="000000"/>
                </a:solidFill>
                <a:ea typeface="ＭＳ Ｐゴシック" pitchFamily="34" charset="-128"/>
              </a:rPr>
              <a:t>650</a:t>
            </a:r>
          </a:p>
        </p:txBody>
      </p:sp>
      <p:sp>
        <p:nvSpPr>
          <p:cNvPr id="18" name="TextBox 4"/>
          <p:cNvSpPr txBox="1">
            <a:spLocks noChangeArrowheads="1"/>
          </p:cNvSpPr>
          <p:nvPr/>
        </p:nvSpPr>
        <p:spPr bwMode="auto">
          <a:xfrm>
            <a:off x="6544127" y="5053304"/>
            <a:ext cx="65972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200" b="1" dirty="0">
                <a:solidFill>
                  <a:srgbClr val="000000"/>
                </a:solidFill>
                <a:ea typeface="ＭＳ Ｐゴシック" pitchFamily="34" charset="-128"/>
              </a:rPr>
              <a:t>700</a:t>
            </a:r>
          </a:p>
        </p:txBody>
      </p:sp>
      <p:sp>
        <p:nvSpPr>
          <p:cNvPr id="19" name="TextBox 4"/>
          <p:cNvSpPr txBox="1">
            <a:spLocks noChangeArrowheads="1"/>
          </p:cNvSpPr>
          <p:nvPr/>
        </p:nvSpPr>
        <p:spPr bwMode="auto">
          <a:xfrm>
            <a:off x="7502072" y="5053304"/>
            <a:ext cx="75800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200" b="1" dirty="0">
                <a:solidFill>
                  <a:srgbClr val="000000"/>
                </a:solidFill>
                <a:ea typeface="ＭＳ Ｐゴシック" pitchFamily="34" charset="-128"/>
              </a:rPr>
              <a:t>750</a:t>
            </a:r>
          </a:p>
        </p:txBody>
      </p:sp>
      <p:sp>
        <p:nvSpPr>
          <p:cNvPr id="20" name="TextBox 4"/>
          <p:cNvSpPr txBox="1">
            <a:spLocks noChangeArrowheads="1"/>
          </p:cNvSpPr>
          <p:nvPr/>
        </p:nvSpPr>
        <p:spPr bwMode="auto">
          <a:xfrm>
            <a:off x="8039098" y="5053304"/>
            <a:ext cx="80010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200" b="1" dirty="0">
                <a:solidFill>
                  <a:srgbClr val="000000"/>
                </a:solidFill>
                <a:ea typeface="ＭＳ Ｐゴシック" pitchFamily="34" charset="-128"/>
              </a:rPr>
              <a:t>nm</a:t>
            </a:r>
          </a:p>
        </p:txBody>
      </p:sp>
      <p:sp>
        <p:nvSpPr>
          <p:cNvPr id="21" name="TextBox 4"/>
          <p:cNvSpPr txBox="1">
            <a:spLocks noChangeArrowheads="1"/>
          </p:cNvSpPr>
          <p:nvPr/>
        </p:nvSpPr>
        <p:spPr bwMode="auto">
          <a:xfrm>
            <a:off x="473528" y="5513620"/>
            <a:ext cx="291011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200" b="1" dirty="0">
                <a:solidFill>
                  <a:srgbClr val="000000"/>
                </a:solidFill>
                <a:ea typeface="ＭＳ Ｐゴシック" pitchFamily="34" charset="-128"/>
              </a:rPr>
              <a:t>Shorter wavelength</a:t>
            </a:r>
          </a:p>
        </p:txBody>
      </p:sp>
      <p:sp>
        <p:nvSpPr>
          <p:cNvPr id="22" name="TextBox 4"/>
          <p:cNvSpPr txBox="1">
            <a:spLocks noChangeArrowheads="1"/>
          </p:cNvSpPr>
          <p:nvPr/>
        </p:nvSpPr>
        <p:spPr bwMode="auto">
          <a:xfrm>
            <a:off x="1190172" y="5909129"/>
            <a:ext cx="215718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200" b="1" dirty="0">
                <a:solidFill>
                  <a:srgbClr val="000000"/>
                </a:solidFill>
                <a:ea typeface="ＭＳ Ｐゴシック" pitchFamily="34" charset="-128"/>
              </a:rPr>
              <a:t>Higher energy</a:t>
            </a:r>
          </a:p>
        </p:txBody>
      </p:sp>
      <p:sp>
        <p:nvSpPr>
          <p:cNvPr id="23" name="TextBox 4"/>
          <p:cNvSpPr txBox="1">
            <a:spLocks noChangeArrowheads="1"/>
          </p:cNvSpPr>
          <p:nvPr/>
        </p:nvSpPr>
        <p:spPr bwMode="auto">
          <a:xfrm>
            <a:off x="6007100" y="5900059"/>
            <a:ext cx="215718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200" b="1" dirty="0">
                <a:solidFill>
                  <a:srgbClr val="000000"/>
                </a:solidFill>
                <a:ea typeface="ＭＳ Ｐゴシック" pitchFamily="34" charset="-128"/>
              </a:rPr>
              <a:t>Lower energy</a:t>
            </a:r>
          </a:p>
        </p:txBody>
      </p:sp>
      <p:sp>
        <p:nvSpPr>
          <p:cNvPr id="24" name="TextBox 4"/>
          <p:cNvSpPr txBox="1">
            <a:spLocks noChangeArrowheads="1"/>
          </p:cNvSpPr>
          <p:nvPr/>
        </p:nvSpPr>
        <p:spPr bwMode="auto">
          <a:xfrm>
            <a:off x="6008915" y="5513620"/>
            <a:ext cx="291011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200" b="1" dirty="0">
                <a:solidFill>
                  <a:srgbClr val="000000"/>
                </a:solidFill>
                <a:ea typeface="ＭＳ Ｐゴシック" pitchFamily="34" charset="-128"/>
              </a:rPr>
              <a:t>Longer wavelength</a:t>
            </a:r>
          </a:p>
        </p:txBody>
      </p:sp>
      <p:sp>
        <p:nvSpPr>
          <p:cNvPr id="25" name="TextBox 4"/>
          <p:cNvSpPr txBox="1">
            <a:spLocks noChangeArrowheads="1"/>
          </p:cNvSpPr>
          <p:nvPr/>
        </p:nvSpPr>
        <p:spPr bwMode="auto">
          <a:xfrm>
            <a:off x="363539" y="667658"/>
            <a:ext cx="69056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200" b="1" dirty="0">
                <a:solidFill>
                  <a:srgbClr val="000000"/>
                </a:solidFill>
                <a:ea typeface="ＭＳ Ｐゴシック" pitchFamily="34" charset="-128"/>
              </a:rPr>
              <a:t>10</a:t>
            </a:r>
            <a:r>
              <a:rPr lang="en-US" b="1" baseline="30000" dirty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−</a:t>
            </a:r>
            <a:endParaRPr lang="en-US" b="1" baseline="300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6" name="TextBox 4"/>
          <p:cNvSpPr txBox="1">
            <a:spLocks noChangeArrowheads="1"/>
          </p:cNvSpPr>
          <p:nvPr/>
        </p:nvSpPr>
        <p:spPr bwMode="auto">
          <a:xfrm>
            <a:off x="793750" y="734333"/>
            <a:ext cx="2635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b="1" baseline="30000" dirty="0">
                <a:solidFill>
                  <a:srgbClr val="000000"/>
                </a:solidFill>
                <a:ea typeface="ＭＳ Ｐゴシック" pitchFamily="34" charset="-128"/>
              </a:rPr>
              <a:t>5</a:t>
            </a:r>
          </a:p>
        </p:txBody>
      </p:sp>
      <p:sp>
        <p:nvSpPr>
          <p:cNvPr id="27" name="TextBox 4"/>
          <p:cNvSpPr txBox="1">
            <a:spLocks noChangeArrowheads="1"/>
          </p:cNvSpPr>
          <p:nvPr/>
        </p:nvSpPr>
        <p:spPr bwMode="auto">
          <a:xfrm>
            <a:off x="1436689" y="667658"/>
            <a:ext cx="65563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200" b="1" dirty="0">
                <a:solidFill>
                  <a:srgbClr val="000000"/>
                </a:solidFill>
                <a:ea typeface="ＭＳ Ｐゴシック" pitchFamily="34" charset="-128"/>
              </a:rPr>
              <a:t>10</a:t>
            </a:r>
            <a:r>
              <a:rPr lang="en-US" b="1" baseline="30000" dirty="0">
                <a:solidFill>
                  <a:srgbClr val="000000"/>
                </a:solidFill>
                <a:latin typeface="Symbol Std"/>
                <a:ea typeface="ＭＳ Ｐゴシック" pitchFamily="34" charset="-128"/>
                <a:cs typeface="Symbol Std"/>
              </a:rPr>
              <a:t>−</a:t>
            </a:r>
            <a:endParaRPr lang="en-US" b="1" baseline="300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8" name="TextBox 4"/>
          <p:cNvSpPr txBox="1">
            <a:spLocks noChangeArrowheads="1"/>
          </p:cNvSpPr>
          <p:nvPr/>
        </p:nvSpPr>
        <p:spPr bwMode="auto">
          <a:xfrm>
            <a:off x="1866900" y="734333"/>
            <a:ext cx="2635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b="1" baseline="30000" dirty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</a:p>
        </p:txBody>
      </p:sp>
      <p:sp>
        <p:nvSpPr>
          <p:cNvPr id="29" name="TextBox 4"/>
          <p:cNvSpPr txBox="1">
            <a:spLocks noChangeArrowheads="1"/>
          </p:cNvSpPr>
          <p:nvPr/>
        </p:nvSpPr>
        <p:spPr bwMode="auto">
          <a:xfrm>
            <a:off x="965200" y="667658"/>
            <a:ext cx="69056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200" b="1" dirty="0">
                <a:solidFill>
                  <a:srgbClr val="000000"/>
                </a:solidFill>
                <a:ea typeface="ＭＳ Ｐゴシック" pitchFamily="34" charset="-128"/>
              </a:rPr>
              <a:t>nm</a:t>
            </a:r>
            <a:endParaRPr lang="en-US" b="1" baseline="300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0" name="TextBox 4"/>
          <p:cNvSpPr txBox="1">
            <a:spLocks noChangeArrowheads="1"/>
          </p:cNvSpPr>
          <p:nvPr/>
        </p:nvSpPr>
        <p:spPr bwMode="auto">
          <a:xfrm>
            <a:off x="2044700" y="667658"/>
            <a:ext cx="69056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200" b="1" dirty="0">
                <a:solidFill>
                  <a:srgbClr val="000000"/>
                </a:solidFill>
                <a:ea typeface="ＭＳ Ｐゴシック" pitchFamily="34" charset="-128"/>
              </a:rPr>
              <a:t>nm</a:t>
            </a:r>
            <a:endParaRPr lang="en-US" b="1" baseline="300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1" name="TextBox 4"/>
          <p:cNvSpPr txBox="1">
            <a:spLocks noChangeArrowheads="1"/>
          </p:cNvSpPr>
          <p:nvPr/>
        </p:nvSpPr>
        <p:spPr bwMode="auto">
          <a:xfrm>
            <a:off x="2733674" y="667658"/>
            <a:ext cx="89852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200" b="1" dirty="0">
                <a:solidFill>
                  <a:srgbClr val="000000"/>
                </a:solidFill>
                <a:ea typeface="ＭＳ Ｐゴシック" pitchFamily="34" charset="-128"/>
              </a:rPr>
              <a:t>1 nm</a:t>
            </a:r>
            <a:endParaRPr lang="en-US" b="1" baseline="300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2" name="TextBox 4"/>
          <p:cNvSpPr txBox="1">
            <a:spLocks noChangeArrowheads="1"/>
          </p:cNvSpPr>
          <p:nvPr/>
        </p:nvSpPr>
        <p:spPr bwMode="auto">
          <a:xfrm>
            <a:off x="4232275" y="734333"/>
            <a:ext cx="2635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b="1" baseline="30000" dirty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</a:p>
        </p:txBody>
      </p:sp>
      <p:sp>
        <p:nvSpPr>
          <p:cNvPr id="33" name="TextBox 4"/>
          <p:cNvSpPr txBox="1">
            <a:spLocks noChangeArrowheads="1"/>
          </p:cNvSpPr>
          <p:nvPr/>
        </p:nvSpPr>
        <p:spPr bwMode="auto">
          <a:xfrm>
            <a:off x="4406900" y="667658"/>
            <a:ext cx="69056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200" b="1" dirty="0">
                <a:solidFill>
                  <a:srgbClr val="000000"/>
                </a:solidFill>
                <a:ea typeface="ＭＳ Ｐゴシック" pitchFamily="34" charset="-128"/>
              </a:rPr>
              <a:t>nm</a:t>
            </a:r>
            <a:endParaRPr lang="en-US" b="1" baseline="300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4" name="TextBox 4"/>
          <p:cNvSpPr txBox="1">
            <a:spLocks noChangeArrowheads="1"/>
          </p:cNvSpPr>
          <p:nvPr/>
        </p:nvSpPr>
        <p:spPr bwMode="auto">
          <a:xfrm>
            <a:off x="3917950" y="667658"/>
            <a:ext cx="508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200" b="1" dirty="0">
                <a:solidFill>
                  <a:srgbClr val="000000"/>
                </a:solidFill>
                <a:ea typeface="ＭＳ Ｐゴシック" pitchFamily="34" charset="-128"/>
              </a:rPr>
              <a:t>10</a:t>
            </a:r>
            <a:endParaRPr lang="en-US" b="1" baseline="300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5" name="TextBox 4"/>
          <p:cNvSpPr txBox="1">
            <a:spLocks noChangeArrowheads="1"/>
          </p:cNvSpPr>
          <p:nvPr/>
        </p:nvSpPr>
        <p:spPr bwMode="auto">
          <a:xfrm>
            <a:off x="5454650" y="734333"/>
            <a:ext cx="2635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b="1" baseline="30000" dirty="0">
                <a:solidFill>
                  <a:srgbClr val="000000"/>
                </a:solidFill>
                <a:ea typeface="ＭＳ Ｐゴシック" pitchFamily="34" charset="-128"/>
              </a:rPr>
              <a:t>6</a:t>
            </a:r>
          </a:p>
        </p:txBody>
      </p:sp>
      <p:sp>
        <p:nvSpPr>
          <p:cNvPr id="36" name="TextBox 4"/>
          <p:cNvSpPr txBox="1">
            <a:spLocks noChangeArrowheads="1"/>
          </p:cNvSpPr>
          <p:nvPr/>
        </p:nvSpPr>
        <p:spPr bwMode="auto">
          <a:xfrm>
            <a:off x="5629275" y="667658"/>
            <a:ext cx="69056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200" b="1" dirty="0">
                <a:solidFill>
                  <a:srgbClr val="000000"/>
                </a:solidFill>
                <a:ea typeface="ＭＳ Ｐゴシック" pitchFamily="34" charset="-128"/>
              </a:rPr>
              <a:t>nm</a:t>
            </a:r>
            <a:endParaRPr lang="en-US" b="1" baseline="300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7" name="TextBox 4"/>
          <p:cNvSpPr txBox="1">
            <a:spLocks noChangeArrowheads="1"/>
          </p:cNvSpPr>
          <p:nvPr/>
        </p:nvSpPr>
        <p:spPr bwMode="auto">
          <a:xfrm>
            <a:off x="5140325" y="667658"/>
            <a:ext cx="5461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200" b="1" dirty="0">
                <a:solidFill>
                  <a:srgbClr val="000000"/>
                </a:solidFill>
                <a:ea typeface="ＭＳ Ｐゴシック" pitchFamily="34" charset="-128"/>
              </a:rPr>
              <a:t>10</a:t>
            </a:r>
            <a:endParaRPr lang="en-US" b="1" baseline="300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8" name="TextBox 4"/>
          <p:cNvSpPr txBox="1">
            <a:spLocks noChangeArrowheads="1"/>
          </p:cNvSpPr>
          <p:nvPr/>
        </p:nvSpPr>
        <p:spPr bwMode="auto">
          <a:xfrm>
            <a:off x="6797675" y="734333"/>
            <a:ext cx="2635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b="1" baseline="30000" dirty="0">
                <a:solidFill>
                  <a:srgbClr val="000000"/>
                </a:solidFill>
                <a:ea typeface="ＭＳ Ｐゴシック" pitchFamily="34" charset="-128"/>
              </a:rPr>
              <a:t>9</a:t>
            </a:r>
          </a:p>
        </p:txBody>
      </p:sp>
      <p:sp>
        <p:nvSpPr>
          <p:cNvPr id="39" name="TextBox 4"/>
          <p:cNvSpPr txBox="1">
            <a:spLocks noChangeArrowheads="1"/>
          </p:cNvSpPr>
          <p:nvPr/>
        </p:nvSpPr>
        <p:spPr bwMode="auto">
          <a:xfrm>
            <a:off x="6388099" y="667658"/>
            <a:ext cx="85598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200" b="1" dirty="0">
                <a:solidFill>
                  <a:srgbClr val="000000"/>
                </a:solidFill>
                <a:ea typeface="ＭＳ Ｐゴシック" pitchFamily="34" charset="-128"/>
              </a:rPr>
              <a:t>(10</a:t>
            </a:r>
            <a:endParaRPr lang="en-US" b="1" baseline="300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0" name="TextBox 4"/>
          <p:cNvSpPr txBox="1">
            <a:spLocks noChangeArrowheads="1"/>
          </p:cNvSpPr>
          <p:nvPr/>
        </p:nvSpPr>
        <p:spPr bwMode="auto">
          <a:xfrm>
            <a:off x="6965950" y="667658"/>
            <a:ext cx="80645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200" b="1" dirty="0">
                <a:solidFill>
                  <a:srgbClr val="000000"/>
                </a:solidFill>
                <a:ea typeface="ＭＳ Ｐゴシック" pitchFamily="34" charset="-128"/>
              </a:rPr>
              <a:t>nm)</a:t>
            </a:r>
            <a:endParaRPr lang="en-US" b="1" baseline="300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1" name="TextBox 4"/>
          <p:cNvSpPr txBox="1">
            <a:spLocks noChangeArrowheads="1"/>
          </p:cNvSpPr>
          <p:nvPr/>
        </p:nvSpPr>
        <p:spPr bwMode="auto">
          <a:xfrm>
            <a:off x="6689725" y="366033"/>
            <a:ext cx="69056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200" b="1" dirty="0">
                <a:solidFill>
                  <a:srgbClr val="000000"/>
                </a:solidFill>
                <a:ea typeface="ＭＳ Ｐゴシック" pitchFamily="34" charset="-128"/>
              </a:rPr>
              <a:t>1 m</a:t>
            </a:r>
            <a:endParaRPr lang="en-US" b="1" baseline="300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2" name="TextBox 4"/>
          <p:cNvSpPr txBox="1">
            <a:spLocks noChangeArrowheads="1"/>
          </p:cNvSpPr>
          <p:nvPr/>
        </p:nvSpPr>
        <p:spPr bwMode="auto">
          <a:xfrm>
            <a:off x="7775575" y="667658"/>
            <a:ext cx="56515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200" b="1" dirty="0">
                <a:solidFill>
                  <a:srgbClr val="000000"/>
                </a:solidFill>
                <a:ea typeface="ＭＳ Ｐゴシック" pitchFamily="34" charset="-128"/>
              </a:rPr>
              <a:t>10</a:t>
            </a:r>
            <a:endParaRPr lang="en-US" b="1" baseline="300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3" name="TextBox 4"/>
          <p:cNvSpPr txBox="1">
            <a:spLocks noChangeArrowheads="1"/>
          </p:cNvSpPr>
          <p:nvPr/>
        </p:nvSpPr>
        <p:spPr bwMode="auto">
          <a:xfrm>
            <a:off x="8089900" y="734333"/>
            <a:ext cx="2635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b="1" baseline="30000" dirty="0">
                <a:solidFill>
                  <a:srgbClr val="000000"/>
                </a:solidFill>
                <a:ea typeface="ＭＳ Ｐゴシック" pitchFamily="34" charset="-128"/>
              </a:rPr>
              <a:t>3</a:t>
            </a:r>
          </a:p>
        </p:txBody>
      </p:sp>
      <p:sp>
        <p:nvSpPr>
          <p:cNvPr id="44" name="TextBox 4"/>
          <p:cNvSpPr txBox="1">
            <a:spLocks noChangeArrowheads="1"/>
          </p:cNvSpPr>
          <p:nvPr/>
        </p:nvSpPr>
        <p:spPr bwMode="auto">
          <a:xfrm>
            <a:off x="8261351" y="667658"/>
            <a:ext cx="45719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200" b="1" dirty="0">
                <a:solidFill>
                  <a:srgbClr val="000000"/>
                </a:solidFill>
                <a:ea typeface="ＭＳ Ｐゴシック" pitchFamily="34" charset="-128"/>
              </a:rPr>
              <a:t>m</a:t>
            </a:r>
            <a:endParaRPr lang="en-US" b="1" baseline="3000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10_08WhyLeavesAreGreen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4"/>
          <a:stretch/>
        </p:blipFill>
        <p:spPr>
          <a:xfrm>
            <a:off x="1136904" y="182515"/>
            <a:ext cx="6870192" cy="6421483"/>
          </a:xfrm>
          <a:prstGeom prst="rect">
            <a:avLst/>
          </a:prstGeom>
        </p:spPr>
      </p:pic>
      <p:sp>
        <p:nvSpPr>
          <p:cNvPr id="55297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3611563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Arial" charset="0"/>
                <a:ea typeface="ＭＳ Ｐゴシック" pitchFamily="34" charset="-128"/>
                <a:cs typeface="Arial" charset="0"/>
              </a:rPr>
              <a:t>Figure 10.8</a:t>
            </a:r>
          </a:p>
        </p:txBody>
      </p:sp>
      <p:sp>
        <p:nvSpPr>
          <p:cNvPr id="55298" name="TextBox 4"/>
          <p:cNvSpPr txBox="1">
            <a:spLocks noChangeArrowheads="1"/>
          </p:cNvSpPr>
          <p:nvPr/>
        </p:nvSpPr>
        <p:spPr bwMode="auto">
          <a:xfrm>
            <a:off x="3444558" y="825135"/>
            <a:ext cx="7489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Light</a:t>
            </a: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1615757" y="1830975"/>
            <a:ext cx="17069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Chloroplast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5608638" y="1089295"/>
            <a:ext cx="14525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Reflected</a:t>
            </a:r>
          </a:p>
          <a:p>
            <a:pPr eaLnBrk="0" hangingPunct="0"/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light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5904499" y="4746895"/>
            <a:ext cx="10696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Granum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3881438" y="5732415"/>
            <a:ext cx="149301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Transmitted</a:t>
            </a:r>
          </a:p>
          <a:p>
            <a:pPr eaLnBrk="0" hangingPunct="0"/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light</a:t>
            </a: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2398081" y="4675775"/>
            <a:ext cx="126195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Absorbed</a:t>
            </a:r>
          </a:p>
          <a:p>
            <a:pPr eaLnBrk="0" hangingPunct="0"/>
            <a:r>
              <a:rPr lang="en-US" sz="1800" b="1" dirty="0">
                <a:solidFill>
                  <a:srgbClr val="000000"/>
                </a:solidFill>
                <a:ea typeface="ＭＳ Ｐゴシック" pitchFamily="34" charset="-128"/>
              </a:rPr>
              <a:t>light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 flipV="1">
            <a:off x="3567723" y="3968678"/>
            <a:ext cx="1309077" cy="863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 flipV="1">
            <a:off x="3563816" y="4296924"/>
            <a:ext cx="1133230" cy="53926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>
            <a:stCxn id="16" idx="1"/>
          </p:cNvCxnSpPr>
          <p:nvPr/>
        </p:nvCxnSpPr>
        <p:spPr bwMode="auto">
          <a:xfrm>
            <a:off x="5782652" y="4713090"/>
            <a:ext cx="191477" cy="20515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Right Brace 15"/>
          <p:cNvSpPr/>
          <p:nvPr/>
        </p:nvSpPr>
        <p:spPr bwMode="auto">
          <a:xfrm>
            <a:off x="5567729" y="3671693"/>
            <a:ext cx="214923" cy="1441939"/>
          </a:xfrm>
          <a:prstGeom prst="rightBrace">
            <a:avLst>
              <a:gd name="adj1" fmla="val 40536"/>
              <a:gd name="adj2" fmla="val 72222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b="1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cxnSp>
        <p:nvCxnSpPr>
          <p:cNvPr id="25" name="Straight Connector 24"/>
          <p:cNvCxnSpPr/>
          <p:nvPr/>
        </p:nvCxnSpPr>
        <p:spPr bwMode="auto">
          <a:xfrm>
            <a:off x="2283882" y="2149359"/>
            <a:ext cx="276713" cy="70715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2" name="Picture 59391" descr="10_10_PhotosynWavelength-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1"/>
          <a:stretch/>
        </p:blipFill>
        <p:spPr>
          <a:xfrm>
            <a:off x="2173224" y="191586"/>
            <a:ext cx="4797552" cy="6412411"/>
          </a:xfrm>
          <a:prstGeom prst="rect">
            <a:avLst/>
          </a:prstGeom>
        </p:spPr>
      </p:pic>
      <p:sp>
        <p:nvSpPr>
          <p:cNvPr id="59393" name="Title 1"/>
          <p:cNvSpPr>
            <a:spLocks noGrp="1"/>
          </p:cNvSpPr>
          <p:nvPr>
            <p:ph type="title"/>
          </p:nvPr>
        </p:nvSpPr>
        <p:spPr bwMode="auto">
          <a:xfrm>
            <a:off x="1" y="0"/>
            <a:ext cx="1712452" cy="3429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Arial" charset="0"/>
                <a:ea typeface="ＭＳ Ｐゴシック" pitchFamily="34" charset="-128"/>
                <a:cs typeface="Arial" charset="0"/>
              </a:rPr>
              <a:t>Figure 10.10</a:t>
            </a: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3128325" y="127725"/>
            <a:ext cx="91563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 dirty="0" err="1">
                <a:solidFill>
                  <a:srgbClr val="000000"/>
                </a:solidFill>
                <a:ea typeface="ＭＳ Ｐゴシック" pitchFamily="34" charset="-128"/>
              </a:rPr>
              <a:t>Chloro</a:t>
            </a:r>
            <a:r>
              <a:rPr lang="en-US" sz="1600" b="1" dirty="0">
                <a:solidFill>
                  <a:srgbClr val="000000"/>
                </a:solidFill>
                <a:ea typeface="ＭＳ Ｐゴシック" pitchFamily="34" charset="-128"/>
              </a:rPr>
              <a:t>-</a:t>
            </a:r>
          </a:p>
          <a:p>
            <a:pPr algn="ctr" eaLnBrk="0" hangingPunct="0"/>
            <a:r>
              <a:rPr lang="en-US" sz="1600" b="1" dirty="0" err="1">
                <a:solidFill>
                  <a:srgbClr val="000000"/>
                </a:solidFill>
                <a:ea typeface="ＭＳ Ｐゴシック" pitchFamily="34" charset="-128"/>
              </a:rPr>
              <a:t>phyll</a:t>
            </a:r>
            <a:r>
              <a:rPr lang="en-US" sz="1600" b="1" dirty="0">
                <a:solidFill>
                  <a:srgbClr val="000000"/>
                </a:solidFill>
                <a:ea typeface="ＭＳ Ｐゴシック" pitchFamily="34" charset="-128"/>
              </a:rPr>
              <a:t> </a:t>
            </a:r>
            <a:r>
              <a:rPr lang="en-US" sz="1600" b="1" i="1" dirty="0">
                <a:solidFill>
                  <a:srgbClr val="000000"/>
                </a:solidFill>
                <a:ea typeface="ＭＳ Ｐゴシック" pitchFamily="34" charset="-128"/>
              </a:rPr>
              <a:t>a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4173899" y="380455"/>
            <a:ext cx="152295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600" b="1" dirty="0">
                <a:solidFill>
                  <a:srgbClr val="000000"/>
                </a:solidFill>
                <a:ea typeface="ＭＳ Ｐゴシック" pitchFamily="34" charset="-128"/>
              </a:rPr>
              <a:t>Chlorophyll </a:t>
            </a:r>
            <a:r>
              <a:rPr lang="en-US" sz="1600" b="1" i="1" dirty="0">
                <a:solidFill>
                  <a:srgbClr val="000000"/>
                </a:solidFill>
                <a:ea typeface="ＭＳ Ｐゴシック" pitchFamily="34" charset="-128"/>
              </a:rPr>
              <a:t>b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4082143" y="579843"/>
            <a:ext cx="15875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4474936" y="1149528"/>
            <a:ext cx="119743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flipH="1" flipV="1">
            <a:off x="3537857" y="675093"/>
            <a:ext cx="105230" cy="15965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4532218" y="951954"/>
            <a:ext cx="152295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600" b="1" dirty="0">
                <a:solidFill>
                  <a:srgbClr val="000000"/>
                </a:solidFill>
                <a:ea typeface="ＭＳ Ｐゴシック" pitchFamily="34" charset="-128"/>
              </a:rPr>
              <a:t>Carotenoids</a:t>
            </a:r>
            <a:endParaRPr lang="en-US" sz="1600" b="1" i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6" name="TextBox 4"/>
          <p:cNvSpPr txBox="1">
            <a:spLocks noChangeArrowheads="1"/>
          </p:cNvSpPr>
          <p:nvPr/>
        </p:nvSpPr>
        <p:spPr bwMode="auto">
          <a:xfrm>
            <a:off x="3126148" y="1741168"/>
            <a:ext cx="53871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600" b="1" dirty="0">
                <a:solidFill>
                  <a:srgbClr val="FFFFFF"/>
                </a:solidFill>
                <a:ea typeface="ＭＳ Ｐゴシック" pitchFamily="34" charset="-128"/>
              </a:rPr>
              <a:t>400</a:t>
            </a:r>
            <a:endParaRPr lang="en-US" sz="1600" b="1" i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7" name="TextBox 4"/>
          <p:cNvSpPr txBox="1">
            <a:spLocks noChangeArrowheads="1"/>
          </p:cNvSpPr>
          <p:nvPr/>
        </p:nvSpPr>
        <p:spPr bwMode="auto">
          <a:xfrm>
            <a:off x="4211864" y="1741168"/>
            <a:ext cx="53871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600" b="1" dirty="0">
                <a:solidFill>
                  <a:srgbClr val="FFFFFF"/>
                </a:solidFill>
                <a:ea typeface="ＭＳ Ｐゴシック" pitchFamily="34" charset="-128"/>
              </a:rPr>
              <a:t>500</a:t>
            </a:r>
            <a:endParaRPr lang="en-US" sz="1600" b="1" i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8" name="TextBox 4"/>
          <p:cNvSpPr txBox="1">
            <a:spLocks noChangeArrowheads="1"/>
          </p:cNvSpPr>
          <p:nvPr/>
        </p:nvSpPr>
        <p:spPr bwMode="auto">
          <a:xfrm>
            <a:off x="5322207" y="1741168"/>
            <a:ext cx="53871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600" b="1" dirty="0">
                <a:solidFill>
                  <a:srgbClr val="000000"/>
                </a:solidFill>
                <a:ea typeface="ＭＳ Ｐゴシック" pitchFamily="34" charset="-128"/>
              </a:rPr>
              <a:t>600</a:t>
            </a:r>
            <a:endParaRPr lang="en-US" sz="1600" b="1" i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9" name="TextBox 4"/>
          <p:cNvSpPr txBox="1">
            <a:spLocks noChangeArrowheads="1"/>
          </p:cNvSpPr>
          <p:nvPr/>
        </p:nvSpPr>
        <p:spPr bwMode="auto">
          <a:xfrm>
            <a:off x="6420757" y="1741168"/>
            <a:ext cx="53871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600" b="1" dirty="0">
                <a:solidFill>
                  <a:srgbClr val="000000"/>
                </a:solidFill>
                <a:ea typeface="ＭＳ Ｐゴシック" pitchFamily="34" charset="-128"/>
              </a:rPr>
              <a:t>700</a:t>
            </a:r>
            <a:endParaRPr lang="en-US" sz="1600" b="1" i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0" name="TextBox 4"/>
          <p:cNvSpPr txBox="1">
            <a:spLocks noChangeArrowheads="1"/>
          </p:cNvSpPr>
          <p:nvPr/>
        </p:nvSpPr>
        <p:spPr bwMode="auto">
          <a:xfrm>
            <a:off x="4198258" y="1977022"/>
            <a:ext cx="270056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600" b="1" dirty="0">
                <a:solidFill>
                  <a:srgbClr val="000000"/>
                </a:solidFill>
                <a:ea typeface="ＭＳ Ｐゴシック" pitchFamily="34" charset="-128"/>
              </a:rPr>
              <a:t>Wavelength of light (nm)</a:t>
            </a:r>
            <a:endParaRPr lang="en-US" sz="1600" b="1" i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1" name="TextBox 4"/>
          <p:cNvSpPr txBox="1">
            <a:spLocks noChangeArrowheads="1"/>
          </p:cNvSpPr>
          <p:nvPr/>
        </p:nvSpPr>
        <p:spPr bwMode="auto">
          <a:xfrm>
            <a:off x="2129972" y="2194733"/>
            <a:ext cx="270056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600" b="1" dirty="0">
                <a:solidFill>
                  <a:srgbClr val="000000"/>
                </a:solidFill>
                <a:ea typeface="ＭＳ Ｐゴシック" pitchFamily="34" charset="-128"/>
              </a:rPr>
              <a:t>(a) Absorption spectra</a:t>
            </a:r>
            <a:endParaRPr lang="en-US" sz="1600" b="1" i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2" name="TextBox 4"/>
          <p:cNvSpPr txBox="1">
            <a:spLocks noChangeArrowheads="1"/>
          </p:cNvSpPr>
          <p:nvPr/>
        </p:nvSpPr>
        <p:spPr bwMode="auto">
          <a:xfrm rot="16200000">
            <a:off x="1989169" y="439210"/>
            <a:ext cx="131302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600" b="1" dirty="0">
                <a:solidFill>
                  <a:srgbClr val="000000"/>
                </a:solidFill>
                <a:ea typeface="ＭＳ Ｐゴシック" pitchFamily="34" charset="-128"/>
              </a:rPr>
              <a:t>Absorption</a:t>
            </a:r>
          </a:p>
          <a:p>
            <a:pPr eaLnBrk="0" hangingPunct="0"/>
            <a:r>
              <a:rPr lang="en-US" sz="1600" b="1" dirty="0">
                <a:solidFill>
                  <a:srgbClr val="000000"/>
                </a:solidFill>
                <a:ea typeface="ＭＳ Ｐゴシック" pitchFamily="34" charset="-128"/>
              </a:rPr>
              <a:t>of light by</a:t>
            </a:r>
          </a:p>
          <a:p>
            <a:pPr eaLnBrk="0" hangingPunct="0"/>
            <a:r>
              <a:rPr lang="en-US" sz="1600" b="1" dirty="0">
                <a:solidFill>
                  <a:srgbClr val="000000"/>
                </a:solidFill>
                <a:ea typeface="ＭＳ Ｐゴシック" pitchFamily="34" charset="-128"/>
              </a:rPr>
              <a:t>chloroplast</a:t>
            </a:r>
          </a:p>
          <a:p>
            <a:pPr eaLnBrk="0" hangingPunct="0"/>
            <a:r>
              <a:rPr lang="en-US" sz="1600" b="1" dirty="0">
                <a:solidFill>
                  <a:srgbClr val="000000"/>
                </a:solidFill>
                <a:ea typeface="ＭＳ Ｐゴシック" pitchFamily="34" charset="-128"/>
              </a:rPr>
              <a:t>pigments</a:t>
            </a:r>
          </a:p>
        </p:txBody>
      </p:sp>
      <p:sp>
        <p:nvSpPr>
          <p:cNvPr id="23" name="TextBox 4"/>
          <p:cNvSpPr txBox="1">
            <a:spLocks noChangeArrowheads="1"/>
          </p:cNvSpPr>
          <p:nvPr/>
        </p:nvSpPr>
        <p:spPr bwMode="auto">
          <a:xfrm rot="16200000">
            <a:off x="1717022" y="2920248"/>
            <a:ext cx="18301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600" b="1" dirty="0">
                <a:solidFill>
                  <a:srgbClr val="000000"/>
                </a:solidFill>
                <a:ea typeface="ＭＳ Ｐゴシック" pitchFamily="34" charset="-128"/>
              </a:rPr>
              <a:t>Rate of</a:t>
            </a:r>
          </a:p>
          <a:p>
            <a:pPr eaLnBrk="0" hangingPunct="0"/>
            <a:r>
              <a:rPr lang="en-US" sz="1600" b="1" dirty="0">
                <a:solidFill>
                  <a:srgbClr val="000000"/>
                </a:solidFill>
                <a:ea typeface="ＭＳ Ｐゴシック" pitchFamily="34" charset="-128"/>
              </a:rPr>
              <a:t>photosynthesis</a:t>
            </a:r>
          </a:p>
          <a:p>
            <a:pPr eaLnBrk="0" hangingPunct="0"/>
            <a:r>
              <a:rPr lang="en-US" sz="1600" b="1" dirty="0">
                <a:solidFill>
                  <a:srgbClr val="000000"/>
                </a:solidFill>
                <a:ea typeface="ＭＳ Ｐゴシック" pitchFamily="34" charset="-128"/>
              </a:rPr>
              <a:t>(measured by O</a:t>
            </a:r>
            <a:r>
              <a:rPr lang="en-US" sz="1800" b="1" baseline="-25000" dirty="0">
                <a:solidFill>
                  <a:srgbClr val="000000"/>
                </a:solidFill>
                <a:ea typeface="ＭＳ Ｐゴシック" pitchFamily="34" charset="-128"/>
              </a:rPr>
              <a:t>2</a:t>
            </a:r>
          </a:p>
          <a:p>
            <a:pPr eaLnBrk="0" hangingPunct="0"/>
            <a:r>
              <a:rPr lang="en-US" sz="1600" b="1" dirty="0">
                <a:solidFill>
                  <a:srgbClr val="000000"/>
                </a:solidFill>
                <a:ea typeface="ＭＳ Ｐゴシック" pitchFamily="34" charset="-128"/>
              </a:rPr>
              <a:t>release)</a:t>
            </a:r>
          </a:p>
        </p:txBody>
      </p:sp>
      <p:sp>
        <p:nvSpPr>
          <p:cNvPr id="24" name="TextBox 4"/>
          <p:cNvSpPr txBox="1">
            <a:spLocks noChangeArrowheads="1"/>
          </p:cNvSpPr>
          <p:nvPr/>
        </p:nvSpPr>
        <p:spPr bwMode="auto">
          <a:xfrm>
            <a:off x="3121612" y="4177572"/>
            <a:ext cx="53871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600" b="1" dirty="0">
                <a:solidFill>
                  <a:srgbClr val="FFFFFF"/>
                </a:solidFill>
                <a:ea typeface="ＭＳ Ｐゴシック" pitchFamily="34" charset="-128"/>
              </a:rPr>
              <a:t>400</a:t>
            </a:r>
            <a:endParaRPr lang="en-US" sz="1600" b="1" i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5" name="TextBox 4"/>
          <p:cNvSpPr txBox="1">
            <a:spLocks noChangeArrowheads="1"/>
          </p:cNvSpPr>
          <p:nvPr/>
        </p:nvSpPr>
        <p:spPr bwMode="auto">
          <a:xfrm>
            <a:off x="4207328" y="4177572"/>
            <a:ext cx="53871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600" b="1" dirty="0">
                <a:solidFill>
                  <a:srgbClr val="FFFFFF"/>
                </a:solidFill>
                <a:ea typeface="ＭＳ Ｐゴシック" pitchFamily="34" charset="-128"/>
              </a:rPr>
              <a:t>500</a:t>
            </a:r>
            <a:endParaRPr lang="en-US" sz="1600" b="1" i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6" name="TextBox 4"/>
          <p:cNvSpPr txBox="1">
            <a:spLocks noChangeArrowheads="1"/>
          </p:cNvSpPr>
          <p:nvPr/>
        </p:nvSpPr>
        <p:spPr bwMode="auto">
          <a:xfrm>
            <a:off x="5290455" y="4177572"/>
            <a:ext cx="53871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600" b="1" dirty="0">
                <a:solidFill>
                  <a:srgbClr val="000000"/>
                </a:solidFill>
                <a:ea typeface="ＭＳ Ｐゴシック" pitchFamily="34" charset="-128"/>
              </a:rPr>
              <a:t>600</a:t>
            </a:r>
            <a:endParaRPr lang="en-US" sz="1600" b="1" i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7" name="TextBox 4"/>
          <p:cNvSpPr txBox="1">
            <a:spLocks noChangeArrowheads="1"/>
          </p:cNvSpPr>
          <p:nvPr/>
        </p:nvSpPr>
        <p:spPr bwMode="auto">
          <a:xfrm>
            <a:off x="6407149" y="4177572"/>
            <a:ext cx="53871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600" b="1" dirty="0">
                <a:solidFill>
                  <a:srgbClr val="000000"/>
                </a:solidFill>
                <a:ea typeface="ＭＳ Ｐゴシック" pitchFamily="34" charset="-128"/>
              </a:rPr>
              <a:t>700</a:t>
            </a:r>
            <a:endParaRPr lang="en-US" sz="1600" b="1" i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cxnSp>
        <p:nvCxnSpPr>
          <p:cNvPr id="29" name="Straight Connector 28"/>
          <p:cNvCxnSpPr/>
          <p:nvPr/>
        </p:nvCxnSpPr>
        <p:spPr bwMode="auto">
          <a:xfrm flipV="1">
            <a:off x="3961735" y="5005339"/>
            <a:ext cx="708690" cy="21008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Connector 30"/>
          <p:cNvCxnSpPr/>
          <p:nvPr/>
        </p:nvCxnSpPr>
        <p:spPr bwMode="auto">
          <a:xfrm flipV="1">
            <a:off x="4873625" y="5478414"/>
            <a:ext cx="69850" cy="1587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TextBox 4"/>
          <p:cNvSpPr txBox="1">
            <a:spLocks noChangeArrowheads="1"/>
          </p:cNvSpPr>
          <p:nvPr/>
        </p:nvSpPr>
        <p:spPr bwMode="auto">
          <a:xfrm>
            <a:off x="3103468" y="5989140"/>
            <a:ext cx="53871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600" b="1" dirty="0">
                <a:solidFill>
                  <a:srgbClr val="FFFFFF"/>
                </a:solidFill>
                <a:ea typeface="ＭＳ Ｐゴシック" pitchFamily="34" charset="-128"/>
              </a:rPr>
              <a:t>400</a:t>
            </a:r>
            <a:endParaRPr lang="en-US" sz="1600" b="1" i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4" name="TextBox 4"/>
          <p:cNvSpPr txBox="1">
            <a:spLocks noChangeArrowheads="1"/>
          </p:cNvSpPr>
          <p:nvPr/>
        </p:nvSpPr>
        <p:spPr bwMode="auto">
          <a:xfrm>
            <a:off x="4166506" y="5989140"/>
            <a:ext cx="53871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600" b="1" dirty="0">
                <a:solidFill>
                  <a:srgbClr val="FFFFFF"/>
                </a:solidFill>
                <a:ea typeface="ＭＳ Ｐゴシック" pitchFamily="34" charset="-128"/>
              </a:rPr>
              <a:t>500</a:t>
            </a:r>
            <a:endParaRPr lang="en-US" sz="1600" b="1" i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5" name="TextBox 4"/>
          <p:cNvSpPr txBox="1">
            <a:spLocks noChangeArrowheads="1"/>
          </p:cNvSpPr>
          <p:nvPr/>
        </p:nvSpPr>
        <p:spPr bwMode="auto">
          <a:xfrm>
            <a:off x="5285919" y="5989140"/>
            <a:ext cx="53871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600" b="1" dirty="0">
                <a:solidFill>
                  <a:srgbClr val="000000"/>
                </a:solidFill>
                <a:ea typeface="ＭＳ Ｐゴシック" pitchFamily="34" charset="-128"/>
              </a:rPr>
              <a:t>600</a:t>
            </a:r>
            <a:endParaRPr lang="en-US" sz="1600" b="1" i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6" name="TextBox 4"/>
          <p:cNvSpPr txBox="1">
            <a:spLocks noChangeArrowheads="1"/>
          </p:cNvSpPr>
          <p:nvPr/>
        </p:nvSpPr>
        <p:spPr bwMode="auto">
          <a:xfrm>
            <a:off x="6389005" y="5989140"/>
            <a:ext cx="53871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600" b="1" dirty="0">
                <a:solidFill>
                  <a:srgbClr val="000000"/>
                </a:solidFill>
                <a:ea typeface="ＭＳ Ｐゴシック" pitchFamily="34" charset="-128"/>
              </a:rPr>
              <a:t>700</a:t>
            </a:r>
            <a:endParaRPr lang="en-US" sz="1600" b="1" i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7" name="TextBox 4"/>
          <p:cNvSpPr txBox="1">
            <a:spLocks noChangeArrowheads="1"/>
          </p:cNvSpPr>
          <p:nvPr/>
        </p:nvSpPr>
        <p:spPr bwMode="auto">
          <a:xfrm>
            <a:off x="2129972" y="4473297"/>
            <a:ext cx="270056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600" b="1" dirty="0">
                <a:solidFill>
                  <a:srgbClr val="000000"/>
                </a:solidFill>
                <a:ea typeface="ＭＳ Ｐゴシック" pitchFamily="34" charset="-128"/>
              </a:rPr>
              <a:t>(b) Action spectrum</a:t>
            </a:r>
            <a:endParaRPr lang="en-US" sz="1600" b="1" i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8" name="TextBox 4"/>
          <p:cNvSpPr txBox="1">
            <a:spLocks noChangeArrowheads="1"/>
          </p:cNvSpPr>
          <p:nvPr/>
        </p:nvSpPr>
        <p:spPr bwMode="auto">
          <a:xfrm>
            <a:off x="2102755" y="6283047"/>
            <a:ext cx="297270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600" b="1" dirty="0">
                <a:solidFill>
                  <a:srgbClr val="000000"/>
                </a:solidFill>
                <a:ea typeface="ＭＳ Ｐゴシック" pitchFamily="34" charset="-128"/>
              </a:rPr>
              <a:t>(c) Engelmann’s experiment</a:t>
            </a:r>
            <a:endParaRPr lang="en-US" sz="1600" b="1" i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1" name="TextBox 4"/>
          <p:cNvSpPr txBox="1">
            <a:spLocks noChangeArrowheads="1"/>
          </p:cNvSpPr>
          <p:nvPr/>
        </p:nvSpPr>
        <p:spPr bwMode="auto">
          <a:xfrm>
            <a:off x="4624615" y="4852665"/>
            <a:ext cx="18161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600" b="1" dirty="0">
                <a:solidFill>
                  <a:srgbClr val="000000"/>
                </a:solidFill>
                <a:ea typeface="ＭＳ Ｐゴシック" pitchFamily="34" charset="-128"/>
              </a:rPr>
              <a:t>Aerobic bacteria</a:t>
            </a:r>
            <a:endParaRPr lang="en-US" sz="1600" b="1" i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2" name="TextBox 4"/>
          <p:cNvSpPr txBox="1">
            <a:spLocks noChangeArrowheads="1"/>
          </p:cNvSpPr>
          <p:nvPr/>
        </p:nvSpPr>
        <p:spPr bwMode="auto">
          <a:xfrm>
            <a:off x="4443185" y="5197379"/>
            <a:ext cx="18161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600" b="1" dirty="0">
                <a:solidFill>
                  <a:srgbClr val="000000"/>
                </a:solidFill>
                <a:ea typeface="ＭＳ Ｐゴシック" pitchFamily="34" charset="-128"/>
              </a:rPr>
              <a:t>Filament of alga</a:t>
            </a:r>
            <a:endParaRPr lang="en-US" sz="1600" b="1" i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GAMESHOW" val="False"/>
  <p:tag name="PPTVERSION" val="XP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BTEXT" val=""/>
</p:tagLst>
</file>

<file path=ppt/theme/theme1.xml><?xml version="1.0" encoding="utf-8"?>
<a:theme xmlns:a="http://schemas.openxmlformats.org/drawingml/2006/main" name="Campbell_10e_Lecture_Template">
  <a:themeElements>
    <a:clrScheme name="1_CC4eActiveLectureQuestions 15">
      <a:dk1>
        <a:srgbClr val="000000"/>
      </a:dk1>
      <a:lt1>
        <a:srgbClr val="FFFFFF"/>
      </a:lt1>
      <a:dk2>
        <a:srgbClr val="0060AF"/>
      </a:dk2>
      <a:lt2>
        <a:srgbClr val="000000"/>
      </a:lt2>
      <a:accent1>
        <a:srgbClr val="F7955A"/>
      </a:accent1>
      <a:accent2>
        <a:srgbClr val="009247"/>
      </a:accent2>
      <a:accent3>
        <a:srgbClr val="FFFFFF"/>
      </a:accent3>
      <a:accent4>
        <a:srgbClr val="000000"/>
      </a:accent4>
      <a:accent5>
        <a:srgbClr val="FAC8B5"/>
      </a:accent5>
      <a:accent6>
        <a:srgbClr val="00843F"/>
      </a:accent6>
      <a:hlink>
        <a:srgbClr val="009999"/>
      </a:hlink>
      <a:folHlink>
        <a:srgbClr val="99CC00"/>
      </a:folHlink>
    </a:clrScheme>
    <a:fontScheme name="1_CC4eActiveLectureQuestions">
      <a:majorFont>
        <a:latin typeface="Times New Roman"/>
        <a:ea typeface="Arial"/>
        <a:cs typeface="Arial"/>
      </a:majorFont>
      <a:minorFont>
        <a:latin typeface="Tahoma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C4eActiveLectureQuestion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3">
        <a:dk1>
          <a:srgbClr val="000000"/>
        </a:dk1>
        <a:lt1>
          <a:srgbClr val="FFFFFF"/>
        </a:lt1>
        <a:dk2>
          <a:srgbClr val="005472"/>
        </a:dk2>
        <a:lt2>
          <a:srgbClr val="0000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14">
        <a:dk1>
          <a:srgbClr val="000000"/>
        </a:dk1>
        <a:lt1>
          <a:srgbClr val="FFFFFF"/>
        </a:lt1>
        <a:dk2>
          <a:srgbClr val="333399"/>
        </a:dk2>
        <a:lt2>
          <a:srgbClr val="000000"/>
        </a:lt2>
        <a:accent1>
          <a:srgbClr val="B7DAB8"/>
        </a:accent1>
        <a:accent2>
          <a:srgbClr val="005472"/>
        </a:accent2>
        <a:accent3>
          <a:srgbClr val="FFFFFF"/>
        </a:accent3>
        <a:accent4>
          <a:srgbClr val="000000"/>
        </a:accent4>
        <a:accent5>
          <a:srgbClr val="D8EAD8"/>
        </a:accent5>
        <a:accent6>
          <a:srgbClr val="004B67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15">
        <a:dk1>
          <a:srgbClr val="000000"/>
        </a:dk1>
        <a:lt1>
          <a:srgbClr val="FFFFFF"/>
        </a:lt1>
        <a:dk2>
          <a:srgbClr val="0060AF"/>
        </a:dk2>
        <a:lt2>
          <a:srgbClr val="000000"/>
        </a:lt2>
        <a:accent1>
          <a:srgbClr val="F7955A"/>
        </a:accent1>
        <a:accent2>
          <a:srgbClr val="009247"/>
        </a:accent2>
        <a:accent3>
          <a:srgbClr val="FFFFFF"/>
        </a:accent3>
        <a:accent4>
          <a:srgbClr val="000000"/>
        </a:accent4>
        <a:accent5>
          <a:srgbClr val="FAC8B5"/>
        </a:accent5>
        <a:accent6>
          <a:srgbClr val="00843F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Campbell_10e_Lecture_Template" id="{B7CA0FD3-0B5A-470C-99F9-94A1C46060BB}" vid="{188D9A04-B586-4946-AF2D-BBC11ACBD6BB}"/>
    </a:ext>
  </a:extLst>
</a:theme>
</file>

<file path=ppt/theme/theme10.xml><?xml version="1.0" encoding="utf-8"?>
<a:theme xmlns:a="http://schemas.openxmlformats.org/drawingml/2006/main" name="3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4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4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5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4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4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5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5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5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5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Campbell_10e_Lecture_Template</Template>
  <TotalTime>6421</TotalTime>
  <Words>1105</Words>
  <Application>Microsoft Macintosh PowerPoint</Application>
  <PresentationFormat>On-screen Show (4:3)</PresentationFormat>
  <Paragraphs>566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22</vt:i4>
      </vt:variant>
      <vt:variant>
        <vt:lpstr>Slide Titles</vt:lpstr>
      </vt:variant>
      <vt:variant>
        <vt:i4>22</vt:i4>
      </vt:variant>
    </vt:vector>
  </HeadingPairs>
  <TitlesOfParts>
    <vt:vector size="53" baseType="lpstr">
      <vt:lpstr>ＭＳ Ｐゴシック</vt:lpstr>
      <vt:lpstr>Arial</vt:lpstr>
      <vt:lpstr>Geneva</vt:lpstr>
      <vt:lpstr>Symbol</vt:lpstr>
      <vt:lpstr>Symbol Std</vt:lpstr>
      <vt:lpstr>Tahoma</vt:lpstr>
      <vt:lpstr>Times</vt:lpstr>
      <vt:lpstr>Times New Roman</vt:lpstr>
      <vt:lpstr>Wingdings</vt:lpstr>
      <vt:lpstr>Campbell_10e_Lecture_Template</vt:lpstr>
      <vt:lpstr>3_Blank</vt:lpstr>
      <vt:lpstr>10_Blank</vt:lpstr>
      <vt:lpstr>15_Blank</vt:lpstr>
      <vt:lpstr>20_Blank</vt:lpstr>
      <vt:lpstr>21_Blank</vt:lpstr>
      <vt:lpstr>22_Blank</vt:lpstr>
      <vt:lpstr>24_Blank</vt:lpstr>
      <vt:lpstr>28_Blank</vt:lpstr>
      <vt:lpstr>31_Blank</vt:lpstr>
      <vt:lpstr>38_Blank</vt:lpstr>
      <vt:lpstr>41_Blank</vt:lpstr>
      <vt:lpstr>42_Blank</vt:lpstr>
      <vt:lpstr>58_Blank</vt:lpstr>
      <vt:lpstr>47_Blank</vt:lpstr>
      <vt:lpstr>49_Blank</vt:lpstr>
      <vt:lpstr>50_Blank</vt:lpstr>
      <vt:lpstr>51_Blank</vt:lpstr>
      <vt:lpstr>53_Blank</vt:lpstr>
      <vt:lpstr>2_Blank</vt:lpstr>
      <vt:lpstr>16_Blank</vt:lpstr>
      <vt:lpstr>54_Blank</vt:lpstr>
      <vt:lpstr>PowerPoint Presentation</vt:lpstr>
      <vt:lpstr>Figure 10.2</vt:lpstr>
      <vt:lpstr>Figure 10.4</vt:lpstr>
      <vt:lpstr>Figure 10.5</vt:lpstr>
      <vt:lpstr>Figure 10.UN01</vt:lpstr>
      <vt:lpstr>Figure 10.6-4</vt:lpstr>
      <vt:lpstr>Figure 10.7</vt:lpstr>
      <vt:lpstr>Figure 10.8</vt:lpstr>
      <vt:lpstr>Figure 10.10</vt:lpstr>
      <vt:lpstr>Figure 10.11</vt:lpstr>
      <vt:lpstr>Figure 10.13</vt:lpstr>
      <vt:lpstr>Figure 10.UN02</vt:lpstr>
      <vt:lpstr>Figure 10.14-5</vt:lpstr>
      <vt:lpstr>Figure 10.17</vt:lpstr>
      <vt:lpstr>Figure 10.18</vt:lpstr>
      <vt:lpstr>Figure 10.UN03</vt:lpstr>
      <vt:lpstr>Figure 10.19-3</vt:lpstr>
      <vt:lpstr>Figure 10.20a</vt:lpstr>
      <vt:lpstr>Figure 10.20b</vt:lpstr>
      <vt:lpstr>Figure 10.21</vt:lpstr>
      <vt:lpstr>Figure 10.22a</vt:lpstr>
      <vt:lpstr>Figure 10.22b</vt:lpstr>
    </vt:vector>
  </TitlesOfParts>
  <Company>Pearson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Christopher Delgado</dc:creator>
  <cp:lastModifiedBy>Microsoft Office User</cp:lastModifiedBy>
  <cp:revision>458</cp:revision>
  <cp:lastPrinted>2005-03-24T12:52:04Z</cp:lastPrinted>
  <dcterms:created xsi:type="dcterms:W3CDTF">2010-10-31T21:38:30Z</dcterms:created>
  <dcterms:modified xsi:type="dcterms:W3CDTF">2018-12-06T14:07:15Z</dcterms:modified>
</cp:coreProperties>
</file>